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73" r:id="rId2"/>
    <p:sldMasterId id="2147483858" r:id="rId3"/>
  </p:sldMasterIdLst>
  <p:notesMasterIdLst>
    <p:notesMasterId r:id="rId37"/>
  </p:notesMasterIdLst>
  <p:sldIdLst>
    <p:sldId id="4378" r:id="rId4"/>
    <p:sldId id="403" r:id="rId5"/>
    <p:sldId id="4081" r:id="rId6"/>
    <p:sldId id="4078" r:id="rId7"/>
    <p:sldId id="4079" r:id="rId8"/>
    <p:sldId id="4080" r:id="rId9"/>
    <p:sldId id="1263" r:id="rId10"/>
    <p:sldId id="304" r:id="rId11"/>
    <p:sldId id="407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91" r:id="rId22"/>
    <p:sldId id="1264" r:id="rId23"/>
    <p:sldId id="1265" r:id="rId24"/>
    <p:sldId id="1266" r:id="rId25"/>
    <p:sldId id="4142" r:id="rId26"/>
    <p:sldId id="4149" r:id="rId27"/>
    <p:sldId id="4150" r:id="rId28"/>
    <p:sldId id="4151" r:id="rId29"/>
    <p:sldId id="4383" r:id="rId30"/>
    <p:sldId id="4379" r:id="rId31"/>
    <p:sldId id="4380" r:id="rId32"/>
    <p:sldId id="4381" r:id="rId33"/>
    <p:sldId id="4382" r:id="rId34"/>
    <p:sldId id="314" r:id="rId35"/>
    <p:sldId id="367" r:id="rId36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91" initials="s" lastIdx="66" clrIdx="0">
    <p:extLst>
      <p:ext uri="{19B8F6BF-5375-455C-9EA6-DF929625EA0E}">
        <p15:presenceInfo xmlns:p15="http://schemas.microsoft.com/office/powerpoint/2012/main" userId="33f5b13556a1dd71" providerId="Windows Live"/>
      </p:ext>
    </p:extLst>
  </p:cmAuthor>
  <p:cmAuthor id="2" name="Grace" initials="G" lastIdx="2" clrIdx="1">
    <p:extLst>
      <p:ext uri="{19B8F6BF-5375-455C-9EA6-DF929625EA0E}">
        <p15:presenceInfo xmlns:p15="http://schemas.microsoft.com/office/powerpoint/2012/main" userId="Grace" providerId="None"/>
      </p:ext>
    </p:extLst>
  </p:cmAuthor>
  <p:cmAuthor id="3" name="Stella Wen" initials="SW" lastIdx="1" clrIdx="2">
    <p:extLst>
      <p:ext uri="{19B8F6BF-5375-455C-9EA6-DF929625EA0E}">
        <p15:presenceInfo xmlns:p15="http://schemas.microsoft.com/office/powerpoint/2012/main" userId="0c412b52f0d447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0FF"/>
    <a:srgbClr val="ACCBF9"/>
    <a:srgbClr val="FFD966"/>
    <a:srgbClr val="FFC519"/>
    <a:srgbClr val="E95669"/>
    <a:srgbClr val="B400AB"/>
    <a:srgbClr val="FF8600"/>
    <a:srgbClr val="F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6" autoAdjust="0"/>
    <p:restoredTop sz="85354" autoAdjust="0"/>
  </p:normalViewPr>
  <p:slideViewPr>
    <p:cSldViewPr snapToGrid="0" snapToObjects="1">
      <p:cViewPr varScale="1">
        <p:scale>
          <a:sx n="96" d="100"/>
          <a:sy n="96" d="100"/>
        </p:scale>
        <p:origin x="20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14491-3B2A-DF43-BCFD-BAD0B57123F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D491B-1C88-6C4C-8429-3C290B1E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D491B-1C88-6C4C-8429-3C290B1EA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D92AF-275D-49D7-A0A5-482D1E81189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640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D92AF-275D-49D7-A0A5-482D1E81189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931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D92AF-275D-49D7-A0A5-482D1E81189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045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5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文文杯比賽的內容是利用</a:t>
            </a:r>
            <a:r>
              <a:rPr lang="en-US" altLang="zh-TW" dirty="0" err="1"/>
              <a:t>robbini</a:t>
            </a:r>
            <a:r>
              <a:rPr lang="en-US" altLang="zh-TW" dirty="0"/>
              <a:t> </a:t>
            </a:r>
            <a:r>
              <a:rPr lang="zh-TW" altLang="en-US" dirty="0"/>
              <a:t>以及</a:t>
            </a:r>
            <a:r>
              <a:rPr lang="en-US" altLang="zh-TW" dirty="0"/>
              <a:t>scratch</a:t>
            </a:r>
            <a:r>
              <a:rPr lang="zh-TW" altLang="en-US" dirty="0"/>
              <a:t>結合來製作出一個可以讓大人小孩都可以遊玩的遊戲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D92AF-275D-49D7-A0A5-482D1E81189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16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D92AF-275D-49D7-A0A5-482D1E81189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9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D92AF-275D-49D7-A0A5-482D1E81189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62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D92AF-275D-49D7-A0A5-482D1E81189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65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D92AF-275D-49D7-A0A5-482D1E81189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10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D92AF-275D-49D7-A0A5-482D1E81189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42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D92AF-275D-49D7-A0A5-482D1E81189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620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D92AF-275D-49D7-A0A5-482D1E81189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2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47EB-E45E-8546-90B9-8AFC797B44A2}" type="datetimeFigureOut">
              <a:rPr kumimoji="1" lang="zh-TW" altLang="en-US" smtClean="0"/>
              <a:t>2025/1/6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0A50-DA14-1D42-BEAB-AF6840AAA4FA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Picture 4" descr="HD dark blue wallpapers | Peakpx">
            <a:extLst>
              <a:ext uri="{FF2B5EF4-FFF2-40B4-BE49-F238E27FC236}">
                <a16:creationId xmlns:a16="http://schemas.microsoft.com/office/drawing/2014/main" id="{C0AFDF50-89E6-56F8-4A76-00F04043BE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605" y="2"/>
            <a:ext cx="1000160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609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896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TV station elegant Absurd dark blue background Interruption To give  permission liquid">
            <a:extLst>
              <a:ext uri="{FF2B5EF4-FFF2-40B4-BE49-F238E27FC236}">
                <a16:creationId xmlns:a16="http://schemas.microsoft.com/office/drawing/2014/main" id="{E8948718-E7B7-78D7-0613-D13711BBE1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60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配色、字體定案，全新校徽、LOGO正式開放下載- 陽明交大電子報第050期">
            <a:extLst>
              <a:ext uri="{FF2B5EF4-FFF2-40B4-BE49-F238E27FC236}">
                <a16:creationId xmlns:a16="http://schemas.microsoft.com/office/drawing/2014/main" id="{C9F3653D-97C0-7E1F-5AA7-1717682A20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9706" y="6406746"/>
            <a:ext cx="2081302" cy="3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123CC68-9C9A-B771-251E-8005C98EAE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0" y="6406746"/>
            <a:ext cx="1038439" cy="2544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7CEA381-90C2-841F-3E59-E93ADA42EF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7153"/>
            <a:ext cx="1706033" cy="8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AD715E-9122-0448-AF57-2ED17D08BF2C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F2FF170-42D9-E44F-9C55-E217B723EC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0" descr="TV station elegant Absurd dark blue background Interruption To give  permission liquid">
            <a:extLst>
              <a:ext uri="{FF2B5EF4-FFF2-40B4-BE49-F238E27FC236}">
                <a16:creationId xmlns:a16="http://schemas.microsoft.com/office/drawing/2014/main" id="{2CF73082-3801-CE57-2976-39822D4CE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38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4638A6A-B0DE-0701-DE0B-FE0DE99493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987" y="243839"/>
            <a:ext cx="1540668" cy="8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配色、字體定案，全新校徽、LOGO正式開放下載- 陽明交大電子報第050期">
            <a:extLst>
              <a:ext uri="{FF2B5EF4-FFF2-40B4-BE49-F238E27FC236}">
                <a16:creationId xmlns:a16="http://schemas.microsoft.com/office/drawing/2014/main" id="{12FCE311-C1BC-FB69-5A1A-C85932E1D97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047" y="98558"/>
            <a:ext cx="426494" cy="4115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配色、字體定案，全新校徽、LOGO正式開放下載- 陽明交大電子報第050期">
            <a:extLst>
              <a:ext uri="{FF2B5EF4-FFF2-40B4-BE49-F238E27FC236}">
                <a16:creationId xmlns:a16="http://schemas.microsoft.com/office/drawing/2014/main" id="{F412243B-8EA1-7795-C69D-2A53A050C6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540" y="154957"/>
            <a:ext cx="2081302" cy="3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/>
          <a:lstStyle/>
          <a:p>
            <a:pPr defTabSz="342908">
              <a:defRPr/>
            </a:pPr>
            <a:fld id="{A8FB9ADB-B728-4B8C-B73B-EBC6605E773E}" type="datetimeFigureOut">
              <a:rPr lang="zh-TW" altLang="en-US" sz="1463" smtClean="0">
                <a:solidFill>
                  <a:prstClr val="black">
                    <a:tint val="75000"/>
                  </a:prstClr>
                </a:solidFill>
              </a:rPr>
              <a:pPr defTabSz="342908">
                <a:defRPr/>
              </a:pPr>
              <a:t>2025/1/6</a:t>
            </a:fld>
            <a:endParaRPr lang="zh-TW" altLang="en-US" sz="146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5"/>
            <a:ext cx="3343275" cy="365125"/>
          </a:xfrm>
          <a:prstGeom prst="rect">
            <a:avLst/>
          </a:prstGeom>
        </p:spPr>
        <p:txBody>
          <a:bodyPr/>
          <a:lstStyle/>
          <a:p>
            <a:pPr algn="l" defTabSz="342908">
              <a:defRPr/>
            </a:pPr>
            <a:endParaRPr lang="zh-TW" altLang="en-US" sz="146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/>
          <a:lstStyle/>
          <a:p>
            <a:pPr algn="l" defTabSz="342908">
              <a:defRPr/>
            </a:pPr>
            <a:fld id="{8EEFC59B-14C5-4696-89E3-DBA912C0011C}" type="slidenum">
              <a:rPr lang="zh-TW" altLang="en-US" sz="1463" smtClean="0">
                <a:solidFill>
                  <a:prstClr val="black">
                    <a:tint val="75000"/>
                  </a:prstClr>
                </a:solidFill>
              </a:rPr>
              <a:pPr algn="l" defTabSz="342908">
                <a:defRPr/>
              </a:pPr>
              <a:t>‹#›</a:t>
            </a:fld>
            <a:endParaRPr lang="zh-TW" altLang="en-US" sz="1463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634511A-5763-4039-A7C5-A1BAFACF30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784350" y="3681415"/>
            <a:ext cx="4724400" cy="990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15108" y="1814516"/>
            <a:ext cx="8342709" cy="451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15108" y="865139"/>
            <a:ext cx="8342709" cy="9208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52384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9BF5-A9DE-4AA2-880F-958E8770B2B4}"/>
              </a:ext>
            </a:extLst>
          </p:cNvPr>
          <p:cNvSpPr txBox="1">
            <a:spLocks/>
          </p:cNvSpPr>
          <p:nvPr userDrawn="1"/>
        </p:nvSpPr>
        <p:spPr>
          <a:xfrm>
            <a:off x="742953" y="2840042"/>
            <a:ext cx="8422680" cy="230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30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Awesome"/>
                <a:ea typeface="新細明體" panose="02020500000000000000" pitchFamily="18" charset="-120"/>
                <a:cs typeface="Arial" panose="020B0604020202020204" pitchFamily="34" charset="0"/>
              </a:rPr>
            </a:br>
            <a:endParaRPr kumimoji="0" lang="en-US" altLang="zh-TW" sz="303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ntAwesome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0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8613"/>
            <a:fld id="{A8FB9ADB-B728-4B8C-B73B-EBC6605E773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278613"/>
              <a:t>2025/1/6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092" y="5038094"/>
            <a:ext cx="2228850" cy="365125"/>
          </a:xfrm>
          <a:prstGeom prst="rect">
            <a:avLst/>
          </a:prstGeom>
        </p:spPr>
        <p:txBody>
          <a:bodyPr/>
          <a:lstStyle/>
          <a:p>
            <a:pPr defTabSz="278613"/>
            <a:fld id="{8EEFC59B-14C5-4696-89E3-DBA912C001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278613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77330C-9989-4FD5-B9B8-8535F3E42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4" y="0"/>
            <a:ext cx="9885296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03292BC-4FAD-463D-9587-947E7F9C1D0B}"/>
              </a:ext>
            </a:extLst>
          </p:cNvPr>
          <p:cNvSpPr txBox="1"/>
          <p:nvPr userDrawn="1"/>
        </p:nvSpPr>
        <p:spPr>
          <a:xfrm>
            <a:off x="9224961" y="6272785"/>
            <a:ext cx="405880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DA3A9DE-6155-4CEB-A33F-8DD521EB4256}" type="slidenum">
              <a:rPr lang="zh-TW" altLang="en-US" sz="1463" smtClean="0">
                <a:solidFill>
                  <a:schemeClr val="bg1"/>
                </a:solidFill>
              </a:rPr>
              <a:t>‹#›</a:t>
            </a:fld>
            <a:endParaRPr lang="zh-TW" altLang="en-US" sz="14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68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103" y="239077"/>
            <a:ext cx="1243409" cy="5405453"/>
          </a:xfrm>
          <a:prstGeom prst="rect">
            <a:avLst/>
          </a:prstGeom>
          <a:gradFill rotWithShape="1">
            <a:gsLst>
              <a:gs pos="0">
                <a:srgbClr val="8B9ED9"/>
              </a:gs>
              <a:gs pos="100000">
                <a:srgbClr val="8B9ED9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4100" y="2404470"/>
            <a:ext cx="1200414" cy="896937"/>
          </a:xfrm>
          <a:prstGeom prst="rect">
            <a:avLst/>
          </a:prstGeom>
          <a:solidFill>
            <a:srgbClr val="F7F7F7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8103" y="5754518"/>
            <a:ext cx="1243410" cy="160337"/>
          </a:xfrm>
          <a:prstGeom prst="rect">
            <a:avLst/>
          </a:prstGeom>
          <a:gradFill rotWithShape="1">
            <a:gsLst>
              <a:gs pos="0">
                <a:srgbClr val="8B9ED9"/>
              </a:gs>
              <a:gs pos="100000">
                <a:srgbClr val="8B9ED9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0511" y="5705443"/>
            <a:ext cx="1227931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742950"/>
            <a:endParaRPr lang="en-US" altLang="zh-TW" sz="975" b="1" kern="10" dirty="0">
              <a:ln w="9525">
                <a:noFill/>
                <a:round/>
                <a:headEnd/>
                <a:tailEnd/>
              </a:ln>
              <a:solidFill>
                <a:srgbClr val="3E3E81"/>
              </a:solidFill>
              <a:latin typeface="Arial Narrow"/>
            </a:endParaRPr>
          </a:p>
          <a:p>
            <a:pPr defTabSz="742950"/>
            <a:r>
              <a:rPr lang="en-US" altLang="zh-TW" sz="2600" dirty="0" err="1">
                <a:ln>
                  <a:solidFill>
                    <a:srgbClr val="FFFFFF"/>
                  </a:solidFill>
                </a:ln>
                <a:solidFill>
                  <a:srgbClr val="3E3E81"/>
                </a:solidFill>
                <a:latin typeface="Brush Script Std" panose="03060802040607070404" pitchFamily="66" charset="0"/>
                <a:ea typeface="新細明體" pitchFamily="18" charset="-120"/>
              </a:rPr>
              <a:t>i</a:t>
            </a:r>
            <a:r>
              <a:rPr lang="en-US" altLang="zh-TW" sz="975" dirty="0" err="1">
                <a:solidFill>
                  <a:srgbClr val="3E3E81"/>
                </a:solidFill>
                <a:latin typeface="Eras Demi ITC" panose="020B0805030504020804" pitchFamily="34" charset="0"/>
                <a:ea typeface="新細明體" pitchFamily="18" charset="-120"/>
              </a:rPr>
              <a:t>Sensing</a:t>
            </a:r>
            <a:r>
              <a:rPr lang="en-US" altLang="zh-TW" sz="975" dirty="0">
                <a:solidFill>
                  <a:srgbClr val="3E3E81"/>
                </a:solidFill>
                <a:latin typeface="Eras Demi ITC" panose="020B0805030504020804" pitchFamily="34" charset="0"/>
                <a:ea typeface="新細明體" pitchFamily="18" charset="-120"/>
              </a:rPr>
              <a:t> Lab</a:t>
            </a:r>
            <a:endParaRPr lang="zh-TW" altLang="en-US" sz="975" dirty="0">
              <a:solidFill>
                <a:srgbClr val="3E3E81"/>
              </a:solidFill>
              <a:latin typeface="Eras Demi ITC" panose="020B0805030504020804" pitchFamily="34" charset="0"/>
              <a:ea typeface="新細明體" pitchFamily="18" charset="-120"/>
            </a:endParaRPr>
          </a:p>
          <a:p>
            <a:pPr defTabSz="742950"/>
            <a:r>
              <a:rPr lang="en-US" altLang="zh-TW" sz="975" b="1" kern="10" dirty="0">
                <a:ln w="9525">
                  <a:noFill/>
                  <a:round/>
                  <a:headEnd/>
                  <a:tailEnd/>
                </a:ln>
                <a:solidFill>
                  <a:srgbClr val="3E3E81"/>
                </a:solidFill>
                <a:latin typeface="Eras Demi ITC" panose="020B0805030504020804" pitchFamily="34" charset="0"/>
              </a:rPr>
              <a:t>Institute of </a:t>
            </a:r>
          </a:p>
          <a:p>
            <a:pPr defTabSz="742950"/>
            <a:r>
              <a:rPr lang="en-US" altLang="zh-TW" sz="975" b="1" kern="10" dirty="0">
                <a:ln w="9525">
                  <a:noFill/>
                  <a:round/>
                  <a:headEnd/>
                  <a:tailEnd/>
                </a:ln>
                <a:solidFill>
                  <a:srgbClr val="3E3E81"/>
                </a:solidFill>
                <a:latin typeface="Eras Demi ITC" panose="020B0805030504020804" pitchFamily="34" charset="0"/>
              </a:rPr>
              <a:t>Electronics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E44F549-AFEC-4D86-AF30-A049D96A2E64}"/>
              </a:ext>
            </a:extLst>
          </p:cNvPr>
          <p:cNvSpPr txBox="1"/>
          <p:nvPr userDrawn="1"/>
        </p:nvSpPr>
        <p:spPr>
          <a:xfrm>
            <a:off x="177848" y="2288647"/>
            <a:ext cx="960519" cy="642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en-US" altLang="zh-TW" sz="3575" dirty="0" err="1">
                <a:ln>
                  <a:solidFill>
                    <a:srgbClr val="FFFFFF"/>
                  </a:solidFill>
                </a:ln>
                <a:solidFill>
                  <a:srgbClr val="333399">
                    <a:lumMod val="75000"/>
                  </a:srgbClr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rush Script Std" panose="03060802040607070404" pitchFamily="66" charset="0"/>
                <a:ea typeface="新細明體" pitchFamily="18" charset="-120"/>
              </a:rPr>
              <a:t>i</a:t>
            </a:r>
            <a:r>
              <a:rPr lang="en-US" altLang="zh-TW" sz="3575" dirty="0" err="1">
                <a:ln>
                  <a:solidFill>
                    <a:srgbClr val="FFFFFF"/>
                  </a:solidFill>
                </a:ln>
                <a:solidFill>
                  <a:srgbClr val="FFC000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rush Script Std" panose="03060802040607070404" pitchFamily="66" charset="0"/>
                <a:ea typeface="新細明體" pitchFamily="18" charset="-120"/>
              </a:rPr>
              <a:t>S</a:t>
            </a:r>
            <a:r>
              <a:rPr lang="en-US" altLang="zh-TW" sz="3575" dirty="0" err="1">
                <a:ln>
                  <a:solidFill>
                    <a:srgbClr val="FFFFFF"/>
                  </a:solidFill>
                </a:ln>
                <a:solidFill>
                  <a:srgbClr val="333399">
                    <a:lumMod val="75000"/>
                  </a:srgbClr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rush Script Std" panose="03060802040607070404" pitchFamily="66" charset="0"/>
                <a:ea typeface="新細明體" pitchFamily="18" charset="-120"/>
              </a:rPr>
              <a:t>L</a:t>
            </a:r>
            <a:endParaRPr lang="en-US" altLang="zh-TW" sz="3575" dirty="0">
              <a:ln>
                <a:solidFill>
                  <a:srgbClr val="FFFFFF"/>
                </a:solidFill>
              </a:ln>
              <a:solidFill>
                <a:srgbClr val="333399">
                  <a:lumMod val="75000"/>
                </a:srgbClr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Brush Script Std" panose="03060802040607070404" pitchFamily="66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4BA18CE-F72A-416B-A7FA-5D0226744584}"/>
              </a:ext>
            </a:extLst>
          </p:cNvPr>
          <p:cNvSpPr/>
          <p:nvPr userDrawn="1"/>
        </p:nvSpPr>
        <p:spPr>
          <a:xfrm>
            <a:off x="42394" y="2852937"/>
            <a:ext cx="1061509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/>
            <a:r>
              <a:rPr lang="en-US" altLang="zh-TW" sz="1463" i="1" dirty="0" err="1">
                <a:solidFill>
                  <a:srgbClr val="000000"/>
                </a:solidFill>
                <a:latin typeface="Eras Demi ITC" panose="020B0805030504020804" pitchFamily="34" charset="0"/>
                <a:ea typeface="新細明體" pitchFamily="18" charset="-120"/>
              </a:rPr>
              <a:t>i</a:t>
            </a:r>
            <a:r>
              <a:rPr lang="en-US" altLang="zh-TW" sz="1138" i="1" dirty="0" err="1">
                <a:solidFill>
                  <a:srgbClr val="000000"/>
                </a:solidFill>
                <a:latin typeface="Eras Demi ITC" panose="020B0805030504020804" pitchFamily="34" charset="0"/>
                <a:ea typeface="新細明體" pitchFamily="18" charset="-120"/>
              </a:rPr>
              <a:t>Sensing</a:t>
            </a:r>
            <a:r>
              <a:rPr lang="en-US" altLang="zh-TW" sz="1138" i="1" dirty="0">
                <a:solidFill>
                  <a:srgbClr val="000000"/>
                </a:solidFill>
                <a:latin typeface="Eras Demi ITC" panose="020B0805030504020804" pitchFamily="34" charset="0"/>
                <a:ea typeface="新細明體" pitchFamily="18" charset="-120"/>
              </a:rPr>
              <a:t> Lab</a:t>
            </a:r>
            <a:endParaRPr lang="zh-TW" altLang="en-US" sz="1138" i="1" dirty="0">
              <a:solidFill>
                <a:srgbClr val="000000"/>
              </a:solidFill>
              <a:latin typeface="Eras Demi ITC" panose="020B0805030504020804" pitchFamily="34" charset="0"/>
              <a:ea typeface="新細明體" pitchFamily="18" charset="-120"/>
            </a:endParaRPr>
          </a:p>
        </p:txBody>
      </p:sp>
      <p:grpSp>
        <p:nvGrpSpPr>
          <p:cNvPr id="6" name="群組 5"/>
          <p:cNvGrpSpPr/>
          <p:nvPr userDrawn="1"/>
        </p:nvGrpSpPr>
        <p:grpSpPr>
          <a:xfrm>
            <a:off x="7597084" y="6388807"/>
            <a:ext cx="2108130" cy="469199"/>
            <a:chOff x="9496608" y="6232190"/>
            <a:chExt cx="2530774" cy="504388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DE05949F-5181-4098-B204-D8145D0E5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6608" y="6232190"/>
              <a:ext cx="1004680" cy="454773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50B599D0-9FAF-4751-B40A-E365E9EA6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6928" y="6519171"/>
              <a:ext cx="1488034" cy="217407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65AC445-DD42-48D7-9737-F5BD96DCB584}"/>
                </a:ext>
              </a:extLst>
            </p:cNvPr>
            <p:cNvSpPr/>
            <p:nvPr/>
          </p:nvSpPr>
          <p:spPr>
            <a:xfrm>
              <a:off x="10457722" y="6321787"/>
              <a:ext cx="1569660" cy="267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TW" altLang="en-US" sz="1016" spc="81" dirty="0">
                  <a:solidFill>
                    <a:srgbClr val="262673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國立陽明交通大學</a:t>
              </a:r>
            </a:p>
          </p:txBody>
        </p:sp>
      </p:grpSp>
      <p:grpSp>
        <p:nvGrpSpPr>
          <p:cNvPr id="24" name="群組 23"/>
          <p:cNvGrpSpPr/>
          <p:nvPr userDrawn="1"/>
        </p:nvGrpSpPr>
        <p:grpSpPr>
          <a:xfrm>
            <a:off x="399292" y="376093"/>
            <a:ext cx="1989463" cy="528818"/>
            <a:chOff x="3217786" y="4998502"/>
            <a:chExt cx="2448570" cy="528818"/>
          </a:xfrm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786" y="5039071"/>
              <a:ext cx="389502" cy="48824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6142" y="5039071"/>
              <a:ext cx="413345" cy="413345"/>
            </a:xfrm>
            <a:prstGeom prst="rect">
              <a:avLst/>
            </a:prstGeom>
          </p:spPr>
        </p:pic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50B599D0-9FAF-4751-B40A-E365E9EA6A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9841" y="5262085"/>
              <a:ext cx="1488034" cy="217407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65AC445-DD42-48D7-9737-F5BD96DCB584}"/>
                </a:ext>
              </a:extLst>
            </p:cNvPr>
            <p:cNvSpPr/>
            <p:nvPr userDrawn="1"/>
          </p:nvSpPr>
          <p:spPr>
            <a:xfrm>
              <a:off x="4058341" y="4998502"/>
              <a:ext cx="1608015" cy="248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TW" altLang="en-US" sz="1016" spc="81" dirty="0">
                  <a:solidFill>
                    <a:srgbClr val="262673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國立陽明交通大學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310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>
          <a:xfrm>
            <a:off x="87042" y="6293419"/>
            <a:ext cx="1958825" cy="488249"/>
            <a:chOff x="3217786" y="5039071"/>
            <a:chExt cx="2410862" cy="488249"/>
          </a:xfrm>
        </p:grpSpPr>
        <p:pic>
          <p:nvPicPr>
            <p:cNvPr id="10" name="圖片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786" y="5039071"/>
              <a:ext cx="389502" cy="48824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6142" y="5039071"/>
              <a:ext cx="413345" cy="413345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0B599D0-9FAF-4751-B40A-E365E9EA6A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9841" y="5262085"/>
              <a:ext cx="1488034" cy="217407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65AC445-DD42-48D7-9737-F5BD96DCB584}"/>
                </a:ext>
              </a:extLst>
            </p:cNvPr>
            <p:cNvSpPr/>
            <p:nvPr userDrawn="1"/>
          </p:nvSpPr>
          <p:spPr>
            <a:xfrm>
              <a:off x="4020633" y="5045844"/>
              <a:ext cx="1608015" cy="248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TW" altLang="en-US" sz="1016" spc="81" dirty="0">
                  <a:solidFill>
                    <a:srgbClr val="262673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國立陽明交通大學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7381" y="200927"/>
            <a:ext cx="492468" cy="5676347"/>
          </a:xfrm>
          <a:prstGeom prst="rect">
            <a:avLst/>
          </a:prstGeom>
          <a:gradFill rotWithShape="1">
            <a:gsLst>
              <a:gs pos="0">
                <a:srgbClr val="8B9ED9"/>
              </a:gs>
              <a:gs pos="100000">
                <a:srgbClr val="8B9ED9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131" y="318290"/>
            <a:ext cx="475439" cy="251957"/>
          </a:xfrm>
          <a:prstGeom prst="rect">
            <a:avLst/>
          </a:prstGeom>
          <a:solidFill>
            <a:srgbClr val="F7F7F7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7381" y="5983137"/>
            <a:ext cx="492468" cy="160337"/>
          </a:xfrm>
          <a:prstGeom prst="rect">
            <a:avLst/>
          </a:prstGeom>
          <a:gradFill rotWithShape="1">
            <a:gsLst>
              <a:gs pos="0">
                <a:srgbClr val="8B9ED9"/>
              </a:gs>
              <a:gs pos="100000">
                <a:srgbClr val="8B9ED9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4D0434A-9B8C-4FE8-A43F-BF0FFA085C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18" y="32374"/>
            <a:ext cx="835042" cy="537872"/>
          </a:xfrm>
          <a:prstGeom prst="rect">
            <a:avLst/>
          </a:prstGeom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id="{7188C80A-F366-422D-9133-24CBA7A691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65784" y="6525345"/>
            <a:ext cx="1053494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defTabSz="742950" eaLnBrk="1" hangingPunct="1">
              <a:defRPr/>
            </a:pPr>
            <a:fld id="{422550DB-B1CD-4974-8CE5-BF72D5E546DF}" type="datetime1">
              <a:rPr lang="en-US" altLang="zh-TW" sz="975" i="1" smtClean="0">
                <a:solidFill>
                  <a:srgbClr val="000000"/>
                </a:solidFill>
              </a:rPr>
              <a:pPr defTabSz="742950" eaLnBrk="1" hangingPunct="1">
                <a:defRPr/>
              </a:pPr>
              <a:t>1/6/2025</a:t>
            </a:fld>
            <a:r>
              <a:rPr lang="en-US" altLang="zh-TW" sz="975" i="1" dirty="0">
                <a:solidFill>
                  <a:srgbClr val="000000"/>
                </a:solidFill>
              </a:rPr>
              <a:t>  P- </a:t>
            </a:r>
            <a:fld id="{2FC6711F-255E-4AB5-9984-F1AAAE73D855}" type="slidenum">
              <a:rPr lang="zh-TW" altLang="zh-TW" sz="975" i="1" smtClean="0">
                <a:solidFill>
                  <a:srgbClr val="000000"/>
                </a:solidFill>
              </a:rPr>
              <a:pPr defTabSz="742950" eaLnBrk="1" hangingPunct="1">
                <a:defRPr/>
              </a:pPr>
              <a:t>‹#›</a:t>
            </a:fld>
            <a:endParaRPr lang="zh-TW" altLang="zh-TW" sz="975" i="1" dirty="0">
              <a:solidFill>
                <a:srgbClr val="00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D082156-4DC3-410F-B3D4-130A8D22ABEE}"/>
              </a:ext>
            </a:extLst>
          </p:cNvPr>
          <p:cNvSpPr/>
          <p:nvPr userDrawn="1"/>
        </p:nvSpPr>
        <p:spPr>
          <a:xfrm rot="16200000">
            <a:off x="-1535481" y="3295277"/>
            <a:ext cx="3877985" cy="267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/>
            <a:r>
              <a:rPr lang="en-US" altLang="zh-TW" sz="1138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i</a:t>
            </a:r>
            <a:r>
              <a:rPr lang="en-US" altLang="zh-TW" sz="894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Sensing</a:t>
            </a:r>
            <a:r>
              <a:rPr lang="en-US" altLang="zh-TW" sz="894" i="1" dirty="0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 Lab. </a:t>
            </a:r>
            <a:r>
              <a:rPr lang="en-US" altLang="zh-TW" sz="894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Insti</a:t>
            </a:r>
            <a:r>
              <a:rPr lang="en-US" altLang="zh-TW" sz="894" i="1" dirty="0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. Of Electronics, </a:t>
            </a:r>
            <a:r>
              <a:rPr lang="en-US" altLang="zh-TW" sz="894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Nati</a:t>
            </a:r>
            <a:r>
              <a:rPr lang="en-US" altLang="zh-TW" sz="894" i="1" dirty="0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. Yang Ming Chiao Tung Univ.</a:t>
            </a:r>
            <a:endParaRPr lang="zh-TW" altLang="en-US" sz="894" i="1" dirty="0">
              <a:solidFill>
                <a:srgbClr val="000000">
                  <a:lumMod val="95000"/>
                  <a:lumOff val="5000"/>
                </a:srgbClr>
              </a:solidFill>
              <a:latin typeface="Eras Demi ITC" panose="020B0805030504020804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1491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7381" y="200927"/>
            <a:ext cx="492468" cy="5676347"/>
          </a:xfrm>
          <a:prstGeom prst="rect">
            <a:avLst/>
          </a:prstGeom>
          <a:gradFill rotWithShape="1">
            <a:gsLst>
              <a:gs pos="0">
                <a:srgbClr val="8B9ED9"/>
              </a:gs>
              <a:gs pos="100000">
                <a:srgbClr val="8B9ED9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131" y="318290"/>
            <a:ext cx="475439" cy="251957"/>
          </a:xfrm>
          <a:prstGeom prst="rect">
            <a:avLst/>
          </a:prstGeom>
          <a:solidFill>
            <a:srgbClr val="F7F7F7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7381" y="5983137"/>
            <a:ext cx="492468" cy="160337"/>
          </a:xfrm>
          <a:prstGeom prst="rect">
            <a:avLst/>
          </a:prstGeom>
          <a:gradFill rotWithShape="1">
            <a:gsLst>
              <a:gs pos="0">
                <a:srgbClr val="8B9ED9"/>
              </a:gs>
              <a:gs pos="100000">
                <a:srgbClr val="8B9ED9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4D0434A-9B8C-4FE8-A43F-BF0FFA085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18" y="32374"/>
            <a:ext cx="835042" cy="537872"/>
          </a:xfrm>
          <a:prstGeom prst="rect">
            <a:avLst/>
          </a:prstGeom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id="{7188C80A-F366-422D-9133-24CBA7A691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65784" y="6525345"/>
            <a:ext cx="1053494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defTabSz="742950" eaLnBrk="1" hangingPunct="1">
              <a:defRPr/>
            </a:pPr>
            <a:fld id="{422550DB-B1CD-4974-8CE5-BF72D5E546DF}" type="datetime1">
              <a:rPr lang="en-US" altLang="zh-TW" sz="975" i="1" smtClean="0">
                <a:solidFill>
                  <a:srgbClr val="000000"/>
                </a:solidFill>
              </a:rPr>
              <a:pPr defTabSz="742950" eaLnBrk="1" hangingPunct="1">
                <a:defRPr/>
              </a:pPr>
              <a:t>1/6/2025</a:t>
            </a:fld>
            <a:r>
              <a:rPr lang="en-US" altLang="zh-TW" sz="975" i="1" dirty="0">
                <a:solidFill>
                  <a:srgbClr val="000000"/>
                </a:solidFill>
              </a:rPr>
              <a:t>  P- </a:t>
            </a:r>
            <a:fld id="{2FC6711F-255E-4AB5-9984-F1AAAE73D855}" type="slidenum">
              <a:rPr lang="zh-TW" altLang="zh-TW" sz="975" i="1" smtClean="0">
                <a:solidFill>
                  <a:srgbClr val="000000"/>
                </a:solidFill>
              </a:rPr>
              <a:pPr defTabSz="742950" eaLnBrk="1" hangingPunct="1">
                <a:defRPr/>
              </a:pPr>
              <a:t>‹#›</a:t>
            </a:fld>
            <a:endParaRPr lang="zh-TW" altLang="zh-TW" sz="975" i="1" dirty="0">
              <a:solidFill>
                <a:srgbClr val="000000"/>
              </a:solidFill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75184101-04B6-4E22-AA15-4B9DA4CFEA6A}"/>
              </a:ext>
            </a:extLst>
          </p:cNvPr>
          <p:cNvGrpSpPr/>
          <p:nvPr userDrawn="1"/>
        </p:nvGrpSpPr>
        <p:grpSpPr>
          <a:xfrm>
            <a:off x="142131" y="6235196"/>
            <a:ext cx="2027799" cy="580299"/>
            <a:chOff x="9496610" y="6232201"/>
            <a:chExt cx="2702034" cy="504380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DD07099C-B9B4-4210-8C52-70A3B39CA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6610" y="6232201"/>
              <a:ext cx="1004680" cy="454774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41B3B55E-01FD-4E5E-B54B-C9E8E6219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6930" y="6519174"/>
              <a:ext cx="1488034" cy="217407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94153B0-DD1E-4149-8BD0-2BC7E1CA8DF6}"/>
                </a:ext>
              </a:extLst>
            </p:cNvPr>
            <p:cNvSpPr/>
            <p:nvPr/>
          </p:nvSpPr>
          <p:spPr>
            <a:xfrm>
              <a:off x="10457722" y="6321787"/>
              <a:ext cx="1740922" cy="216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TW" altLang="en-US" sz="1016" spc="81" dirty="0">
                  <a:solidFill>
                    <a:srgbClr val="262673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國立陽明交通大學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C2F70935-6D6B-472A-89CF-21FCCAAB554C}"/>
              </a:ext>
            </a:extLst>
          </p:cNvPr>
          <p:cNvSpPr/>
          <p:nvPr userDrawn="1"/>
        </p:nvSpPr>
        <p:spPr>
          <a:xfrm rot="16200000">
            <a:off x="-1535481" y="3295277"/>
            <a:ext cx="3877985" cy="267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/>
            <a:r>
              <a:rPr lang="en-US" altLang="zh-TW" sz="1138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i</a:t>
            </a:r>
            <a:r>
              <a:rPr lang="en-US" altLang="zh-TW" sz="894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Sensing</a:t>
            </a:r>
            <a:r>
              <a:rPr lang="en-US" altLang="zh-TW" sz="894" i="1" dirty="0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 Lab. </a:t>
            </a:r>
            <a:r>
              <a:rPr lang="en-US" altLang="zh-TW" sz="894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Insti</a:t>
            </a:r>
            <a:r>
              <a:rPr lang="en-US" altLang="zh-TW" sz="894" i="1" dirty="0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. Of Electronics, </a:t>
            </a:r>
            <a:r>
              <a:rPr lang="en-US" altLang="zh-TW" sz="894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Nati</a:t>
            </a:r>
            <a:r>
              <a:rPr lang="en-US" altLang="zh-TW" sz="894" i="1" dirty="0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. Yang Ming Chiao Tung Univ.</a:t>
            </a:r>
            <a:endParaRPr lang="zh-TW" altLang="en-US" sz="894" i="1" dirty="0">
              <a:solidFill>
                <a:srgbClr val="000000">
                  <a:lumMod val="95000"/>
                  <a:lumOff val="5000"/>
                </a:srgbClr>
              </a:solidFill>
              <a:latin typeface="Eras Demi ITC" panose="020B0805030504020804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602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697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9904" y="44452"/>
            <a:ext cx="8581761" cy="56197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135063"/>
            <a:ext cx="89154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C6CFB0A-8950-401B-95F8-D914185BE9BF}"/>
              </a:ext>
            </a:extLst>
          </p:cNvPr>
          <p:cNvGrpSpPr/>
          <p:nvPr userDrawn="1"/>
        </p:nvGrpSpPr>
        <p:grpSpPr>
          <a:xfrm>
            <a:off x="128081" y="6309712"/>
            <a:ext cx="1980518" cy="474626"/>
            <a:chOff x="9496610" y="6232201"/>
            <a:chExt cx="2824159" cy="50438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49549E4-9593-461A-9271-63E7E278B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6610" y="6232201"/>
              <a:ext cx="1004680" cy="454774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664E1CD-8942-4ABF-9C21-E6B6E623F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6930" y="6519174"/>
              <a:ext cx="1488034" cy="217407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5DDA0C6-4321-4C58-AC88-D428A23F501E}"/>
                </a:ext>
              </a:extLst>
            </p:cNvPr>
            <p:cNvSpPr/>
            <p:nvPr/>
          </p:nvSpPr>
          <p:spPr>
            <a:xfrm>
              <a:off x="10457723" y="6321787"/>
              <a:ext cx="1863046" cy="2642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TW" altLang="en-US" sz="1016" spc="81" dirty="0">
                  <a:solidFill>
                    <a:srgbClr val="262673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國立陽明交通大學</a:t>
              </a:r>
            </a:p>
          </p:txBody>
        </p:sp>
      </p:grpSp>
      <p:sp>
        <p:nvSpPr>
          <p:cNvPr id="9" name="Text Box 18">
            <a:extLst>
              <a:ext uri="{FF2B5EF4-FFF2-40B4-BE49-F238E27FC236}">
                <a16:creationId xmlns:a16="http://schemas.microsoft.com/office/drawing/2014/main" id="{43E519F3-0C36-4F0E-B698-ABB83FCF21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13023" y="5982639"/>
            <a:ext cx="28084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defTabSz="742950" eaLnBrk="1" hangingPunct="1">
              <a:defRPr/>
            </a:pPr>
            <a:r>
              <a:rPr lang="en-US" altLang="zh-TW" sz="975" i="1" dirty="0">
                <a:solidFill>
                  <a:srgbClr val="000000"/>
                </a:solidFill>
              </a:rPr>
              <a:t>   </a:t>
            </a:r>
            <a:endParaRPr lang="zh-TW" altLang="zh-TW" sz="975" i="1" dirty="0">
              <a:solidFill>
                <a:srgbClr val="000000"/>
              </a:solidFill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8577FD44-7B49-48AC-BA5C-C35BDBA64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7308" y="6484988"/>
            <a:ext cx="450611" cy="299350"/>
          </a:xfrm>
          <a:prstGeom prst="rect">
            <a:avLst/>
          </a:prstGeom>
        </p:spPr>
        <p:txBody>
          <a:bodyPr/>
          <a:lstStyle/>
          <a:p>
            <a:fld id="{0A82BBBF-E73C-4779-AE7D-2AF40623D5D1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1800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2AD60B1A-A514-4A8D-852F-E11BC7B24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70" y="6327602"/>
            <a:ext cx="195660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81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C6B3A65-2566-4E21-9402-0B5D9E7BF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173" y="0"/>
            <a:ext cx="1927344" cy="4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29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103" y="239076"/>
            <a:ext cx="1243409" cy="5405453"/>
          </a:xfrm>
          <a:prstGeom prst="rect">
            <a:avLst/>
          </a:prstGeom>
          <a:gradFill rotWithShape="1">
            <a:gsLst>
              <a:gs pos="0">
                <a:srgbClr val="8B9ED9"/>
              </a:gs>
              <a:gs pos="100000">
                <a:srgbClr val="8B9ED9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6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新細明體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1098" y="4144556"/>
            <a:ext cx="1200414" cy="896937"/>
          </a:xfrm>
          <a:prstGeom prst="rect">
            <a:avLst/>
          </a:prstGeom>
          <a:solidFill>
            <a:srgbClr val="F7F7F7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6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新細明體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8103" y="5754518"/>
            <a:ext cx="1243410" cy="160337"/>
          </a:xfrm>
          <a:prstGeom prst="rect">
            <a:avLst/>
          </a:prstGeom>
          <a:gradFill rotWithShape="1">
            <a:gsLst>
              <a:gs pos="0">
                <a:srgbClr val="8B9ED9"/>
              </a:gs>
              <a:gs pos="100000">
                <a:srgbClr val="8B9ED9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6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新細明體"/>
              <a:cs typeface="+mn-cs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0511" y="5705443"/>
            <a:ext cx="1227931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75" b="1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3E3E81"/>
              </a:solidFill>
              <a:effectLst/>
              <a:uLnTx/>
              <a:uFillTx/>
              <a:latin typeface="Arial Narrow"/>
              <a:ea typeface="新細明體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err="1">
                <a:ln>
                  <a:solidFill>
                    <a:srgbClr val="FFFFFF"/>
                  </a:solidFill>
                </a:ln>
                <a:solidFill>
                  <a:srgbClr val="3E3E81"/>
                </a:solidFill>
                <a:effectLst/>
                <a:uLnTx/>
                <a:uFillTx/>
                <a:latin typeface="Brush Script Std" panose="03060802040607070404" pitchFamily="66" charset="0"/>
                <a:ea typeface="新細明體" pitchFamily="18" charset="-120"/>
                <a:cs typeface="+mn-cs"/>
              </a:rPr>
              <a:t>i</a:t>
            </a:r>
            <a:r>
              <a:rPr kumimoji="0" lang="en-US" altLang="zh-TW" sz="975" b="0" i="0" u="none" strike="noStrike" kern="1200" cap="none" spc="0" normalizeH="0" baseline="0" noProof="0" dirty="0" err="1">
                <a:ln>
                  <a:noFill/>
                </a:ln>
                <a:solidFill>
                  <a:srgbClr val="3E3E81"/>
                </a:solidFill>
                <a:effectLst/>
                <a:uLnTx/>
                <a:uFillTx/>
                <a:latin typeface="Eras Demi ITC" panose="020B0805030504020804" pitchFamily="34" charset="0"/>
                <a:ea typeface="新細明體" pitchFamily="18" charset="-120"/>
                <a:cs typeface="+mn-cs"/>
              </a:rPr>
              <a:t>Sensing</a:t>
            </a:r>
            <a:r>
              <a:rPr kumimoji="0" lang="en-US" altLang="zh-TW" sz="975" b="0" i="0" u="none" strike="noStrike" kern="1200" cap="none" spc="0" normalizeH="0" baseline="0" noProof="0" dirty="0">
                <a:ln>
                  <a:noFill/>
                </a:ln>
                <a:solidFill>
                  <a:srgbClr val="3E3E81"/>
                </a:solidFill>
                <a:effectLst/>
                <a:uLnTx/>
                <a:uFillTx/>
                <a:latin typeface="Eras Demi ITC" panose="020B0805030504020804" pitchFamily="34" charset="0"/>
                <a:ea typeface="新細明體" pitchFamily="18" charset="-120"/>
                <a:cs typeface="+mn-cs"/>
              </a:rPr>
              <a:t> Lab</a:t>
            </a:r>
            <a:endParaRPr kumimoji="0" lang="zh-TW" altLang="en-US" sz="975" b="0" i="0" u="none" strike="noStrike" kern="1200" cap="none" spc="0" normalizeH="0" baseline="0" noProof="0" dirty="0">
              <a:ln>
                <a:noFill/>
              </a:ln>
              <a:solidFill>
                <a:srgbClr val="3E3E81"/>
              </a:solidFill>
              <a:effectLst/>
              <a:uLnTx/>
              <a:uFillTx/>
              <a:latin typeface="Eras Demi ITC" panose="020B08050305040208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75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3E3E81"/>
                </a:solidFill>
                <a:effectLst/>
                <a:uLnTx/>
                <a:uFillTx/>
                <a:latin typeface="Eras Demi ITC" panose="020B0805030504020804" pitchFamily="34" charset="0"/>
                <a:ea typeface="新細明體"/>
                <a:cs typeface="+mn-cs"/>
              </a:rPr>
              <a:t>Institute of 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75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3E3E81"/>
                </a:solidFill>
                <a:effectLst/>
                <a:uLnTx/>
                <a:uFillTx/>
                <a:latin typeface="Eras Demi ITC" panose="020B0805030504020804" pitchFamily="34" charset="0"/>
                <a:ea typeface="新細明體"/>
                <a:cs typeface="+mn-cs"/>
              </a:rPr>
              <a:t>Electronics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E44F549-AFEC-4D86-AF30-A049D96A2E64}"/>
              </a:ext>
            </a:extLst>
          </p:cNvPr>
          <p:cNvSpPr txBox="1"/>
          <p:nvPr userDrawn="1"/>
        </p:nvSpPr>
        <p:spPr>
          <a:xfrm>
            <a:off x="244845" y="4028733"/>
            <a:ext cx="960519" cy="642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575" b="0" i="0" u="none" strike="noStrike" kern="1200" cap="none" spc="0" normalizeH="0" baseline="0" noProof="0" dirty="0" err="1">
                <a:ln>
                  <a:solidFill>
                    <a:srgbClr val="FFFFFF"/>
                  </a:solidFill>
                </a:ln>
                <a:solidFill>
                  <a:srgbClr val="333399">
                    <a:lumMod val="75000"/>
                  </a:srgbClr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ush Script Std" panose="03060802040607070404" pitchFamily="66" charset="0"/>
                <a:ea typeface="新細明體" pitchFamily="18" charset="-120"/>
                <a:cs typeface="+mn-cs"/>
              </a:rPr>
              <a:t>i</a:t>
            </a:r>
            <a:r>
              <a:rPr kumimoji="0" lang="en-US" altLang="zh-TW" sz="3575" b="0" i="0" u="none" strike="noStrike" kern="1200" cap="none" spc="0" normalizeH="0" baseline="0" noProof="0" dirty="0" err="1">
                <a:ln>
                  <a:solidFill>
                    <a:srgbClr val="FFFFFF"/>
                  </a:solidFill>
                </a:ln>
                <a:solidFill>
                  <a:srgbClr val="FFC000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ush Script Std" panose="03060802040607070404" pitchFamily="66" charset="0"/>
                <a:ea typeface="新細明體" pitchFamily="18" charset="-120"/>
                <a:cs typeface="+mn-cs"/>
              </a:rPr>
              <a:t>S</a:t>
            </a:r>
            <a:r>
              <a:rPr kumimoji="0" lang="en-US" altLang="zh-TW" sz="3575" b="0" i="0" u="none" strike="noStrike" kern="1200" cap="none" spc="0" normalizeH="0" baseline="0" noProof="0" dirty="0" err="1">
                <a:ln>
                  <a:solidFill>
                    <a:srgbClr val="FFFFFF"/>
                  </a:solidFill>
                </a:ln>
                <a:solidFill>
                  <a:srgbClr val="333399">
                    <a:lumMod val="75000"/>
                  </a:srgbClr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ush Script Std" panose="03060802040607070404" pitchFamily="66" charset="0"/>
                <a:ea typeface="新細明體" pitchFamily="18" charset="-120"/>
                <a:cs typeface="+mn-cs"/>
              </a:rPr>
              <a:t>L</a:t>
            </a:r>
            <a:endParaRPr kumimoji="0" lang="en-US" altLang="zh-TW" sz="3575" b="0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333399">
                  <a:lumMod val="75000"/>
                </a:srgbClr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rush Script Std" panose="03060802040607070404" pitchFamily="66" charset="0"/>
              <a:ea typeface="新細明體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4BA18CE-F72A-416B-A7FA-5D0226744584}"/>
              </a:ext>
            </a:extLst>
          </p:cNvPr>
          <p:cNvSpPr/>
          <p:nvPr userDrawn="1"/>
        </p:nvSpPr>
        <p:spPr>
          <a:xfrm>
            <a:off x="109391" y="4593023"/>
            <a:ext cx="1061509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63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Demi ITC" panose="020B0805030504020804" pitchFamily="34" charset="0"/>
                <a:ea typeface="新細明體" pitchFamily="18" charset="-120"/>
                <a:cs typeface="+mn-cs"/>
              </a:rPr>
              <a:t>i</a:t>
            </a:r>
            <a:r>
              <a:rPr kumimoji="0" lang="en-US" altLang="zh-TW" sz="1138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Demi ITC" panose="020B0805030504020804" pitchFamily="34" charset="0"/>
                <a:ea typeface="新細明體" pitchFamily="18" charset="-120"/>
                <a:cs typeface="+mn-cs"/>
              </a:rPr>
              <a:t>Sensing</a:t>
            </a:r>
            <a:r>
              <a:rPr kumimoji="0" lang="en-US" altLang="zh-TW" sz="1138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Demi ITC" panose="020B0805030504020804" pitchFamily="34" charset="0"/>
                <a:ea typeface="新細明體" pitchFamily="18" charset="-120"/>
                <a:cs typeface="+mn-cs"/>
              </a:rPr>
              <a:t> Lab</a:t>
            </a:r>
            <a:endParaRPr kumimoji="0" lang="zh-TW" altLang="en-US" sz="1138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Demi ITC" panose="020B0805030504020804" pitchFamily="34" charset="0"/>
              <a:ea typeface="新細明體" pitchFamily="18" charset="-120"/>
              <a:cs typeface="+mn-cs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7322B58A-35FD-4743-BAF8-44BAC15EAE88}"/>
              </a:ext>
            </a:extLst>
          </p:cNvPr>
          <p:cNvGrpSpPr/>
          <p:nvPr userDrawn="1"/>
        </p:nvGrpSpPr>
        <p:grpSpPr>
          <a:xfrm>
            <a:off x="898577" y="376475"/>
            <a:ext cx="1430303" cy="431909"/>
            <a:chOff x="1530541" y="352273"/>
            <a:chExt cx="1913929" cy="521186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09D4F1C8-812C-4858-AE71-246DE183E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0541" y="592946"/>
              <a:ext cx="1913929" cy="280513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2BB014CE-F677-4FCE-8B29-7F3C8AC7CA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2791" y="352273"/>
              <a:ext cx="1763280" cy="234895"/>
            </a:xfrm>
            <a:prstGeom prst="rect">
              <a:avLst/>
            </a:prstGeom>
          </p:spPr>
        </p:pic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DEE9B393-D05D-4678-894F-E2A9B486FF43}"/>
              </a:ext>
            </a:extLst>
          </p:cNvPr>
          <p:cNvGrpSpPr/>
          <p:nvPr userDrawn="1"/>
        </p:nvGrpSpPr>
        <p:grpSpPr>
          <a:xfrm>
            <a:off x="7792596" y="6289532"/>
            <a:ext cx="1962894" cy="568469"/>
            <a:chOff x="-321283" y="839853"/>
            <a:chExt cx="6596777" cy="1340846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5BE06017-9FE7-43BC-AD50-75643AF07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6843" y="1208487"/>
              <a:ext cx="3326065" cy="443081"/>
            </a:xfrm>
            <a:prstGeom prst="rect">
              <a:avLst/>
            </a:prstGeom>
          </p:spPr>
        </p:pic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CD356D16-7184-447F-9385-FA09E28DD8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1283" y="839853"/>
              <a:ext cx="2803079" cy="1309610"/>
            </a:xfrm>
            <a:prstGeom prst="rect">
              <a:avLst/>
            </a:prstGeom>
          </p:spPr>
        </p:pic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95CFF306-CE89-4B1C-901E-9E8433D60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713" y="1651568"/>
              <a:ext cx="3703781" cy="529131"/>
            </a:xfrm>
            <a:prstGeom prst="rect">
              <a:avLst/>
            </a:prstGeom>
          </p:spPr>
        </p:pic>
      </p:grpSp>
      <p:pic>
        <p:nvPicPr>
          <p:cNvPr id="6" name="Picture 2" descr="國立陽明交通大學- 維基百科，自由的百科全書">
            <a:extLst>
              <a:ext uri="{FF2B5EF4-FFF2-40B4-BE49-F238E27FC236}">
                <a16:creationId xmlns:a16="http://schemas.microsoft.com/office/drawing/2014/main" id="{92AE0E3A-C262-B361-9DB6-74AB9273CC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75" y="272929"/>
            <a:ext cx="545929" cy="6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73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CA7A90C-549C-4C86-BDEE-700E53D6C7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BBBF-E73C-4779-AE7D-2AF40623D5D1}" type="slidenum">
              <a:rPr lang="zh-TW" altLang="en-US" smtClean="0"/>
              <a:t>‹#›</a:t>
            </a:fld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32B4B95-BFC9-4643-9652-9BCF51866731}"/>
              </a:ext>
            </a:extLst>
          </p:cNvPr>
          <p:cNvGrpSpPr/>
          <p:nvPr userDrawn="1"/>
        </p:nvGrpSpPr>
        <p:grpSpPr>
          <a:xfrm>
            <a:off x="296063" y="6220780"/>
            <a:ext cx="1761481" cy="446887"/>
            <a:chOff x="-321283" y="839853"/>
            <a:chExt cx="6596777" cy="134084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15CD0F6-0390-42E5-9BF4-A783F1FFAC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6843" y="1208487"/>
              <a:ext cx="3326065" cy="443081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DC01411-50F5-4456-89FA-C40660A456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1283" y="839853"/>
              <a:ext cx="2803079" cy="130961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C62F0FB-152C-472C-94FC-A3CC820B5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713" y="1651568"/>
              <a:ext cx="3703781" cy="529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923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8F63044-2759-4AFD-84A7-375520989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BBBF-E73C-4779-AE7D-2AF40623D5D1}" type="slidenum">
              <a:rPr lang="zh-TW" altLang="en-US" smtClean="0"/>
              <a:t>‹#›</a:t>
            </a:fld>
            <a:endParaRPr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C5C037D-6033-49A7-9D86-91D3DD04D238}"/>
              </a:ext>
            </a:extLst>
          </p:cNvPr>
          <p:cNvGrpSpPr/>
          <p:nvPr userDrawn="1"/>
        </p:nvGrpSpPr>
        <p:grpSpPr>
          <a:xfrm>
            <a:off x="179986" y="6387051"/>
            <a:ext cx="1981831" cy="405889"/>
            <a:chOff x="654658" y="2755692"/>
            <a:chExt cx="5638249" cy="1097453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104AACEA-64C6-42CF-9363-2837FB6394A9}"/>
                </a:ext>
              </a:extLst>
            </p:cNvPr>
            <p:cNvGrpSpPr/>
            <p:nvPr userDrawn="1"/>
          </p:nvGrpSpPr>
          <p:grpSpPr>
            <a:xfrm>
              <a:off x="654658" y="2755692"/>
              <a:ext cx="5638249" cy="1097453"/>
              <a:chOff x="797196" y="1732521"/>
              <a:chExt cx="6715514" cy="1336795"/>
            </a:xfrm>
          </p:grpSpPr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B792137C-1011-445C-8BE9-227711A06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9158" y="1732521"/>
                <a:ext cx="1062496" cy="1062496"/>
              </a:xfrm>
              <a:prstGeom prst="rect">
                <a:avLst/>
              </a:prstGeom>
            </p:spPr>
          </p:pic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EF00D8D2-6652-4B6B-AF60-87CF94E71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7196" y="1732521"/>
                <a:ext cx="1066432" cy="1336795"/>
              </a:xfrm>
              <a:prstGeom prst="rect">
                <a:avLst/>
              </a:prstGeom>
            </p:spPr>
          </p:pic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11BF9E3E-7154-4F6B-9628-6A9BA7174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01271" y="2264670"/>
                <a:ext cx="4411439" cy="644528"/>
              </a:xfrm>
              <a:prstGeom prst="rect">
                <a:avLst/>
              </a:prstGeom>
            </p:spPr>
          </p:pic>
        </p:grp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7F8AE58D-1D2B-4B0F-A667-9BB7D5EDE2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3238" y="2808031"/>
              <a:ext cx="3326065" cy="443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8972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E7012F-4D28-4D1C-8EC3-1A00D3DA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BBBF-E73C-4779-AE7D-2AF40623D5D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692F89B-C22C-41D1-BDAE-9AC83E5CB6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910" y="153577"/>
            <a:ext cx="492468" cy="5676347"/>
          </a:xfrm>
          <a:prstGeom prst="rect">
            <a:avLst/>
          </a:prstGeom>
          <a:gradFill rotWithShape="1">
            <a:gsLst>
              <a:gs pos="0">
                <a:srgbClr val="8B9ED9"/>
              </a:gs>
              <a:gs pos="100000">
                <a:srgbClr val="8B9ED9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5BD3AAA-FA25-45D3-8289-4BFFF2816B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81" y="5983137"/>
            <a:ext cx="492468" cy="160337"/>
          </a:xfrm>
          <a:prstGeom prst="rect">
            <a:avLst/>
          </a:prstGeom>
          <a:gradFill rotWithShape="1">
            <a:gsLst>
              <a:gs pos="0">
                <a:srgbClr val="8B9ED9"/>
              </a:gs>
              <a:gs pos="100000">
                <a:srgbClr val="8B9ED9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3B64E48C-0B65-4CF8-B155-3564AF565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9" y="87380"/>
            <a:ext cx="954356" cy="61472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14EBE7C-8467-4FD1-80EA-62D11B143997}"/>
              </a:ext>
            </a:extLst>
          </p:cNvPr>
          <p:cNvSpPr/>
          <p:nvPr userDrawn="1"/>
        </p:nvSpPr>
        <p:spPr>
          <a:xfrm rot="16200000">
            <a:off x="-1597850" y="3280296"/>
            <a:ext cx="3877985" cy="267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/>
            <a:r>
              <a:rPr lang="en-US" altLang="zh-TW" sz="1138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i</a:t>
            </a:r>
            <a:r>
              <a:rPr lang="en-US" altLang="zh-TW" sz="894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Sensing</a:t>
            </a:r>
            <a:r>
              <a:rPr lang="en-US" altLang="zh-TW" sz="894" i="1" dirty="0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 Lab. </a:t>
            </a:r>
            <a:r>
              <a:rPr lang="en-US" altLang="zh-TW" sz="894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Insti</a:t>
            </a:r>
            <a:r>
              <a:rPr lang="en-US" altLang="zh-TW" sz="894" i="1" dirty="0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. Of Electronics, </a:t>
            </a:r>
            <a:r>
              <a:rPr lang="en-US" altLang="zh-TW" sz="894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Nati</a:t>
            </a:r>
            <a:r>
              <a:rPr lang="en-US" altLang="zh-TW" sz="894" i="1" dirty="0">
                <a:solidFill>
                  <a:srgbClr val="000000">
                    <a:lumMod val="95000"/>
                    <a:lumOff val="5000"/>
                  </a:srgbClr>
                </a:solidFill>
                <a:latin typeface="Eras Demi ITC" panose="020B0805030504020804" pitchFamily="34" charset="0"/>
                <a:ea typeface="新細明體" pitchFamily="18" charset="-120"/>
              </a:rPr>
              <a:t>. Yang Ming Chiao Tung Univ.</a:t>
            </a:r>
            <a:endParaRPr lang="zh-TW" altLang="en-US" sz="894" i="1" dirty="0">
              <a:solidFill>
                <a:srgbClr val="000000">
                  <a:lumMod val="95000"/>
                  <a:lumOff val="5000"/>
                </a:srgbClr>
              </a:solidFill>
              <a:latin typeface="Eras Demi ITC" panose="020B0805030504020804" pitchFamily="34" charset="0"/>
              <a:ea typeface="新細明體" pitchFamily="18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8593A4A-7901-4D34-9351-51DB9D25D192}"/>
              </a:ext>
            </a:extLst>
          </p:cNvPr>
          <p:cNvGrpSpPr/>
          <p:nvPr userDrawn="1"/>
        </p:nvGrpSpPr>
        <p:grpSpPr>
          <a:xfrm>
            <a:off x="213136" y="6296687"/>
            <a:ext cx="1761481" cy="446887"/>
            <a:chOff x="-321283" y="839853"/>
            <a:chExt cx="6596777" cy="1340846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9EC5C783-A7EC-4FAA-83E0-7D84CEAC5D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6843" y="1208487"/>
              <a:ext cx="3326065" cy="443081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0F354B30-68A1-4255-A540-CD670CB85B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1283" y="839853"/>
              <a:ext cx="2803079" cy="1309610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6B421FCA-3866-4A69-BB49-AA96E0394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713" y="1651568"/>
              <a:ext cx="3703781" cy="529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429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Dark Green Wave&quot; Images – Browse 4 Stock Photos, Vectors, and Video | Adobe  Stock">
            <a:extLst>
              <a:ext uri="{FF2B5EF4-FFF2-40B4-BE49-F238E27FC236}">
                <a16:creationId xmlns:a16="http://schemas.microsoft.com/office/drawing/2014/main" id="{BED9A7BB-D662-4AD9-B6A0-E2EFCC948E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05" b="17284"/>
          <a:stretch/>
        </p:blipFill>
        <p:spPr bwMode="auto">
          <a:xfrm rot="10800000">
            <a:off x="-15123" y="0"/>
            <a:ext cx="9936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AFAF031-1110-42C1-B72E-56B8A5EDE2FA}"/>
              </a:ext>
            </a:extLst>
          </p:cNvPr>
          <p:cNvSpPr txBox="1"/>
          <p:nvPr userDrawn="1"/>
        </p:nvSpPr>
        <p:spPr>
          <a:xfrm>
            <a:off x="9478539" y="6454066"/>
            <a:ext cx="4619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EF82E6-17F2-45A9-B868-984DAAE2CF2C}" type="slidenum">
              <a:rPr lang="zh-TW" altLang="en-US" sz="1300" b="1" smtClean="0">
                <a:solidFill>
                  <a:schemeClr val="bg1"/>
                </a:solidFill>
              </a:rPr>
              <a:t>‹#›</a:t>
            </a:fld>
            <a:endParaRPr lang="zh-TW" altLang="en-U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2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36D839-0248-4515-BD6A-09DFC451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477ACF-EFEB-4A36-A183-FDFC259A3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BBBF-E73C-4779-AE7D-2AF40623D5D1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0B2F6C-4B6B-41B9-BAF5-B275CDB7B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1010"/>
            <a:ext cx="10160079" cy="682699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8F06F8C-ED22-42AD-A62F-70FAB6D957F6}"/>
              </a:ext>
            </a:extLst>
          </p:cNvPr>
          <p:cNvSpPr txBox="1"/>
          <p:nvPr userDrawn="1"/>
        </p:nvSpPr>
        <p:spPr>
          <a:xfrm>
            <a:off x="9569751" y="6365326"/>
            <a:ext cx="498855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EF82E6-17F2-45A9-B868-984DAAE2CF2C}" type="slidenum">
              <a:rPr lang="zh-TW" altLang="en-US" sz="1463" b="1" smtClean="0">
                <a:solidFill>
                  <a:schemeClr val="bg1"/>
                </a:solidFill>
              </a:rPr>
              <a:t>‹#›</a:t>
            </a:fld>
            <a:endParaRPr lang="zh-TW" altLang="en-US" sz="146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CE9CC1-4AA5-4050-8355-C5BE3AC0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7158ED-F274-47C0-BFA2-3275333C2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40EF4E-8871-4471-8653-A114F261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D3A680B-3986-4879-A73D-796E5207C45A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968AE1-0E2F-4116-80C1-3FDBF999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245EA9-75AD-498D-B4D9-F99E689C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6ABD481-ADDC-4E11-BAD6-8AA626EEB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1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966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38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9923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374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588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348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232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8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10" descr="TV station elegant Absurd dark blue background Interruption To give  permission liquid">
            <a:extLst>
              <a:ext uri="{FF2B5EF4-FFF2-40B4-BE49-F238E27FC236}">
                <a16:creationId xmlns:a16="http://schemas.microsoft.com/office/drawing/2014/main" id="{B91F3AF9-5478-2614-D25C-FC672A263E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4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配色、字體定案，全新校徽、LOGO正式開放下載- 陽明交大電子報第050期">
            <a:extLst>
              <a:ext uri="{FF2B5EF4-FFF2-40B4-BE49-F238E27FC236}">
                <a16:creationId xmlns:a16="http://schemas.microsoft.com/office/drawing/2014/main" id="{281EA0B1-1471-3947-5942-4B1C058B4C7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9706" y="6406746"/>
            <a:ext cx="2081302" cy="3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DF69405-E050-1634-9EC0-658D310042A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0" y="6406746"/>
            <a:ext cx="1038439" cy="254463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B61D371F-B3C8-24D9-5DFD-57F92FE20849}"/>
              </a:ext>
            </a:extLst>
          </p:cNvPr>
          <p:cNvSpPr txBox="1"/>
          <p:nvPr userDrawn="1"/>
        </p:nvSpPr>
        <p:spPr>
          <a:xfrm>
            <a:off x="9201574" y="6406745"/>
            <a:ext cx="61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3513EC-AB88-5746-900E-EE8C367BD2A4}" type="slidenum">
              <a:rPr kumimoji="1" lang="zh-TW" altLang="en-US" sz="1800" smtClean="0"/>
              <a:t>‹#›</a:t>
            </a:fld>
            <a:endParaRPr kumimoji="1" lang="zh-TW" altLang="en-US" sz="18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AA04AF2A-0805-4707-9C27-5AA7860E96C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103" y="81923"/>
            <a:ext cx="1480918" cy="5079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9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73" r:id="rId12"/>
    <p:sldLayoutId id="2147483674" r:id="rId13"/>
    <p:sldLayoutId id="2147483882" r:id="rId14"/>
    <p:sldLayoutId id="2147483883" r:id="rId15"/>
    <p:sldLayoutId id="214748388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0" y="0"/>
            <a:ext cx="9906000" cy="617538"/>
          </a:xfrm>
          <a:prstGeom prst="rect">
            <a:avLst/>
          </a:prstGeom>
          <a:gradFill rotWithShape="1">
            <a:gsLst>
              <a:gs pos="0">
                <a:srgbClr val="8B9ED9">
                  <a:gamma/>
                  <a:tint val="0"/>
                  <a:invGamma/>
                </a:srgbClr>
              </a:gs>
              <a:gs pos="100000">
                <a:srgbClr val="8B9ED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63">
              <a:solidFill>
                <a:srgbClr val="000000"/>
              </a:solidFill>
              <a:latin typeface="Tahoma"/>
              <a:ea typeface="新細明體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8476932" y="6536550"/>
            <a:ext cx="788999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defTabSz="742950" eaLnBrk="1" hangingPunct="1">
              <a:defRPr/>
            </a:pPr>
            <a:fld id="{422550DB-B1CD-4974-8CE5-BF72D5E546DF}" type="datetime1">
              <a:rPr lang="en-US" altLang="zh-TW" sz="975" i="1" smtClean="0">
                <a:solidFill>
                  <a:srgbClr val="000000"/>
                </a:solidFill>
              </a:rPr>
              <a:pPr defTabSz="742950" eaLnBrk="1" hangingPunct="1">
                <a:defRPr/>
              </a:pPr>
              <a:t>1/6/2025</a:t>
            </a:fld>
            <a:r>
              <a:rPr lang="en-US" altLang="zh-TW" sz="975" i="1" dirty="0">
                <a:solidFill>
                  <a:srgbClr val="000000"/>
                </a:solidFill>
              </a:rPr>
              <a:t>   </a:t>
            </a:r>
            <a:endParaRPr lang="zh-TW" altLang="zh-TW" sz="975" i="1" dirty="0">
              <a:solidFill>
                <a:srgbClr val="000000"/>
              </a:solidFill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8013199-538D-4679-A51F-72A61D7A9EEF}"/>
              </a:ext>
            </a:extLst>
          </p:cNvPr>
          <p:cNvGrpSpPr/>
          <p:nvPr userDrawn="1"/>
        </p:nvGrpSpPr>
        <p:grpSpPr>
          <a:xfrm>
            <a:off x="-11903" y="-56732"/>
            <a:ext cx="1079072" cy="674270"/>
            <a:chOff x="5003800" y="3086627"/>
            <a:chExt cx="996066" cy="67427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F0271FB-A6AD-4AFE-B035-8766B03874D3}"/>
                </a:ext>
              </a:extLst>
            </p:cNvPr>
            <p:cNvSpPr/>
            <p:nvPr userDrawn="1"/>
          </p:nvSpPr>
          <p:spPr>
            <a:xfrm>
              <a:off x="5019172" y="3544873"/>
              <a:ext cx="980694" cy="216024"/>
            </a:xfrm>
            <a:prstGeom prst="rect">
              <a:avLst/>
            </a:prstGeom>
            <a:solidFill>
              <a:srgbClr val="00339A"/>
            </a:solidFill>
          </p:spPr>
          <p:txBody>
            <a:bodyPr wrap="none" tIns="0">
              <a:noAutofit/>
            </a:bodyPr>
            <a:lstStyle/>
            <a:p>
              <a:pPr defTabSz="742950"/>
              <a:r>
                <a:rPr lang="en-US" altLang="zh-TW" sz="1138" i="1" dirty="0" err="1">
                  <a:solidFill>
                    <a:srgbClr val="FFFFFF"/>
                  </a:solidFill>
                  <a:latin typeface="Eras Demi ITC" panose="020B0805030504020804" pitchFamily="34" charset="0"/>
                  <a:ea typeface="新細明體" pitchFamily="18" charset="-120"/>
                </a:rPr>
                <a:t>i</a:t>
              </a:r>
              <a:r>
                <a:rPr lang="en-US" altLang="zh-TW" sz="894" i="1" dirty="0" err="1">
                  <a:solidFill>
                    <a:srgbClr val="FFFFFF"/>
                  </a:solidFill>
                  <a:latin typeface="Eras Demi ITC" panose="020B0805030504020804" pitchFamily="34" charset="0"/>
                  <a:ea typeface="新細明體" pitchFamily="18" charset="-120"/>
                </a:rPr>
                <a:t>Sensing</a:t>
              </a:r>
              <a:r>
                <a:rPr lang="en-US" altLang="zh-TW" sz="894" i="1" dirty="0">
                  <a:solidFill>
                    <a:srgbClr val="FFFFFF"/>
                  </a:solidFill>
                  <a:latin typeface="Eras Demi ITC" panose="020B0805030504020804" pitchFamily="34" charset="0"/>
                  <a:ea typeface="新細明體" pitchFamily="18" charset="-120"/>
                </a:rPr>
                <a:t> </a:t>
              </a:r>
              <a:r>
                <a:rPr lang="en-US" altLang="zh-TW" sz="853" i="1" dirty="0">
                  <a:solidFill>
                    <a:srgbClr val="FFFFFF"/>
                  </a:solidFill>
                  <a:latin typeface="Eras Demi ITC" panose="020B0805030504020804" pitchFamily="34" charset="0"/>
                  <a:ea typeface="新細明體" pitchFamily="18" charset="-120"/>
                </a:rPr>
                <a:t>Lab</a:t>
              </a:r>
              <a:endParaRPr lang="zh-TW" altLang="en-US" sz="853" i="1" dirty="0">
                <a:solidFill>
                  <a:srgbClr val="FFFFFF"/>
                </a:solidFill>
                <a:latin typeface="Eras Demi ITC" panose="020B0805030504020804" pitchFamily="34" charset="0"/>
                <a:ea typeface="新細明體" pitchFamily="18" charset="-120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0E9BEC-A910-4547-AEB5-0EDA27DC5B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19172" y="3140968"/>
              <a:ext cx="860467" cy="511916"/>
            </a:xfrm>
            <a:prstGeom prst="rect">
              <a:avLst/>
            </a:prstGeom>
            <a:solidFill>
              <a:srgbClr val="F7F7F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138">
                <a:solidFill>
                  <a:srgbClr val="000000"/>
                </a:solidFill>
                <a:latin typeface="Tahoma"/>
                <a:ea typeface="新細明體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078F4EA-9394-4EAC-8DE9-40BA3521EBB9}"/>
                </a:ext>
              </a:extLst>
            </p:cNvPr>
            <p:cNvSpPr txBox="1"/>
            <p:nvPr userDrawn="1"/>
          </p:nvSpPr>
          <p:spPr>
            <a:xfrm>
              <a:off x="5003800" y="3086627"/>
              <a:ext cx="756420" cy="54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/>
              <a:r>
                <a:rPr lang="en-US" altLang="zh-TW" sz="2925" dirty="0" err="1">
                  <a:ln>
                    <a:solidFill>
                      <a:srgbClr val="FFFFFF"/>
                    </a:solidFill>
                  </a:ln>
                  <a:solidFill>
                    <a:srgbClr val="333399">
                      <a:lumMod val="75000"/>
                    </a:srgbClr>
                  </a:solidFill>
                  <a:effectLst>
                    <a:outerShdw blurRad="50800" dist="76200" dir="5400000" algn="t" rotWithShape="0">
                      <a:prstClr val="black">
                        <a:alpha val="40000"/>
                      </a:prstClr>
                    </a:outerShdw>
                  </a:effectLst>
                  <a:latin typeface="Brush Script Std" panose="03060802040607070404" pitchFamily="66" charset="0"/>
                  <a:ea typeface="新細明體" pitchFamily="18" charset="-120"/>
                </a:rPr>
                <a:t>i</a:t>
              </a:r>
              <a:r>
                <a:rPr lang="en-US" altLang="zh-TW" sz="2925" dirty="0" err="1">
                  <a:ln>
                    <a:solidFill>
                      <a:srgbClr val="FFFFFF"/>
                    </a:solidFill>
                  </a:ln>
                  <a:solidFill>
                    <a:srgbClr val="FFC000"/>
                  </a:solidFill>
                  <a:effectLst>
                    <a:outerShdw blurRad="50800" dist="76200" dir="5400000" algn="t" rotWithShape="0">
                      <a:prstClr val="black">
                        <a:alpha val="40000"/>
                      </a:prstClr>
                    </a:outerShdw>
                  </a:effectLst>
                  <a:latin typeface="Brush Script Std" panose="03060802040607070404" pitchFamily="66" charset="0"/>
                  <a:ea typeface="新細明體" pitchFamily="18" charset="-120"/>
                </a:rPr>
                <a:t>S</a:t>
              </a:r>
              <a:r>
                <a:rPr lang="en-US" altLang="zh-TW" sz="2925" dirty="0" err="1">
                  <a:ln>
                    <a:solidFill>
                      <a:srgbClr val="FFFFFF"/>
                    </a:solidFill>
                  </a:ln>
                  <a:solidFill>
                    <a:srgbClr val="333399">
                      <a:lumMod val="75000"/>
                    </a:srgbClr>
                  </a:solidFill>
                  <a:effectLst>
                    <a:outerShdw blurRad="50800" dist="76200" dir="5400000" algn="t" rotWithShape="0">
                      <a:prstClr val="black">
                        <a:alpha val="40000"/>
                      </a:prstClr>
                    </a:outerShdw>
                  </a:effectLst>
                  <a:latin typeface="Brush Script Std" panose="03060802040607070404" pitchFamily="66" charset="0"/>
                  <a:ea typeface="新細明體" pitchFamily="18" charset="-120"/>
                </a:rPr>
                <a:t>L</a:t>
              </a:r>
              <a:endParaRPr lang="en-US" altLang="zh-TW" sz="2925" dirty="0">
                <a:ln>
                  <a:solidFill>
                    <a:srgbClr val="FFFFFF"/>
                  </a:solidFill>
                </a:ln>
                <a:solidFill>
                  <a:srgbClr val="333399">
                    <a:lumMod val="75000"/>
                  </a:srgbClr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rush Script Std" panose="03060802040607070404" pitchFamily="66" charset="0"/>
                <a:ea typeface="新細明體" pitchFamily="18" charset="-120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62BFE2FF-BDA2-428D-ACBA-A8BD265FFBA2}"/>
              </a:ext>
            </a:extLst>
          </p:cNvPr>
          <p:cNvSpPr/>
          <p:nvPr userDrawn="1"/>
        </p:nvSpPr>
        <p:spPr>
          <a:xfrm>
            <a:off x="1067170" y="44450"/>
            <a:ext cx="79678" cy="573088"/>
          </a:xfrm>
          <a:prstGeom prst="rect">
            <a:avLst/>
          </a:prstGeom>
          <a:solidFill>
            <a:srgbClr val="B4C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/>
            <a:endParaRPr lang="zh-TW" altLang="en-US" sz="1463">
              <a:solidFill>
                <a:srgbClr val="FFFFFF"/>
              </a:solidFill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id="{32F62F9B-4B51-45AC-AE56-732CC240D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62" y="6444223"/>
            <a:ext cx="450611" cy="299350"/>
          </a:xfrm>
          <a:prstGeom prst="rect">
            <a:avLst/>
          </a:prstGeom>
        </p:spPr>
        <p:txBody>
          <a:bodyPr/>
          <a:lstStyle/>
          <a:p>
            <a:fld id="{0A82BBBF-E73C-4779-AE7D-2AF40623D5D1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475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371475"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742950"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114425"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485900"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278606" indent="-27860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275">
          <a:solidFill>
            <a:schemeClr val="tx1"/>
          </a:solidFill>
          <a:latin typeface="+mn-lt"/>
          <a:ea typeface="+mn-ea"/>
        </a:defRPr>
      </a:lvl2pPr>
      <a:lvl3pPr marL="928688" indent="-18573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1950">
          <a:solidFill>
            <a:schemeClr val="tx1"/>
          </a:solidFill>
          <a:latin typeface="+mn-lt"/>
          <a:ea typeface="+mn-ea"/>
        </a:defRPr>
      </a:lvl3pPr>
      <a:lvl4pPr marL="1300163" indent="-1857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4pPr>
      <a:lvl5pPr marL="1671638" indent="-1857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0" y="0"/>
            <a:ext cx="9906000" cy="617538"/>
          </a:xfrm>
          <a:prstGeom prst="rect">
            <a:avLst/>
          </a:prstGeom>
          <a:gradFill rotWithShape="1">
            <a:gsLst>
              <a:gs pos="0">
                <a:srgbClr val="8B9ED9">
                  <a:gamma/>
                  <a:tint val="0"/>
                  <a:invGamma/>
                </a:srgbClr>
              </a:gs>
              <a:gs pos="100000">
                <a:srgbClr val="8B9ED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6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新細明體"/>
              <a:cs typeface="+mn-cs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8013199-538D-4679-A51F-72A61D7A9EEF}"/>
              </a:ext>
            </a:extLst>
          </p:cNvPr>
          <p:cNvGrpSpPr/>
          <p:nvPr userDrawn="1"/>
        </p:nvGrpSpPr>
        <p:grpSpPr>
          <a:xfrm>
            <a:off x="-11903" y="-56732"/>
            <a:ext cx="1079072" cy="674270"/>
            <a:chOff x="5003800" y="3086627"/>
            <a:chExt cx="996066" cy="67427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F0271FB-A6AD-4AFE-B035-8766B03874D3}"/>
                </a:ext>
              </a:extLst>
            </p:cNvPr>
            <p:cNvSpPr/>
            <p:nvPr userDrawn="1"/>
          </p:nvSpPr>
          <p:spPr>
            <a:xfrm>
              <a:off x="5019172" y="3544873"/>
              <a:ext cx="980694" cy="216024"/>
            </a:xfrm>
            <a:prstGeom prst="rect">
              <a:avLst/>
            </a:prstGeom>
            <a:solidFill>
              <a:srgbClr val="00339A"/>
            </a:solidFill>
          </p:spPr>
          <p:txBody>
            <a:bodyPr wrap="none" tIns="0">
              <a:noAutofit/>
            </a:bodyPr>
            <a:lstStyle/>
            <a:p>
              <a:pPr marL="0" marR="0" lvl="0" indent="0" algn="l" defTabSz="742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138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as Demi ITC" panose="020B0805030504020804" pitchFamily="34" charset="0"/>
                  <a:ea typeface="新細明體" pitchFamily="18" charset="-120"/>
                  <a:cs typeface="+mn-cs"/>
                </a:rPr>
                <a:t>i</a:t>
              </a:r>
              <a:r>
                <a:rPr kumimoji="0" lang="en-US" altLang="zh-TW" sz="894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as Demi ITC" panose="020B0805030504020804" pitchFamily="34" charset="0"/>
                  <a:ea typeface="新細明體" pitchFamily="18" charset="-120"/>
                  <a:cs typeface="+mn-cs"/>
                </a:rPr>
                <a:t>Sensing</a:t>
              </a:r>
              <a:r>
                <a:rPr kumimoji="0" lang="en-US" altLang="zh-TW" sz="894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as Demi ITC" panose="020B0805030504020804" pitchFamily="34" charset="0"/>
                  <a:ea typeface="新細明體" pitchFamily="18" charset="-120"/>
                  <a:cs typeface="+mn-cs"/>
                </a:rPr>
                <a:t> </a:t>
              </a:r>
              <a:r>
                <a:rPr kumimoji="0" lang="en-US" altLang="zh-TW" sz="853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as Demi ITC" panose="020B0805030504020804" pitchFamily="34" charset="0"/>
                  <a:ea typeface="新細明體" pitchFamily="18" charset="-120"/>
                  <a:cs typeface="+mn-cs"/>
                </a:rPr>
                <a:t>Lab</a:t>
              </a:r>
              <a:endParaRPr kumimoji="0" lang="zh-TW" altLang="en-US" sz="853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as Demi ITC" panose="020B0805030504020804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20E9BEC-A910-4547-AEB5-0EDA27DC5B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19172" y="3140968"/>
              <a:ext cx="860467" cy="511916"/>
            </a:xfrm>
            <a:prstGeom prst="rect">
              <a:avLst/>
            </a:prstGeom>
            <a:solidFill>
              <a:srgbClr val="F7F7F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742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13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新細明體"/>
                <a:cs typeface="+mn-cs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078F4EA-9394-4EAC-8DE9-40BA3521EBB9}"/>
                </a:ext>
              </a:extLst>
            </p:cNvPr>
            <p:cNvSpPr txBox="1"/>
            <p:nvPr userDrawn="1"/>
          </p:nvSpPr>
          <p:spPr>
            <a:xfrm>
              <a:off x="5003800" y="3086627"/>
              <a:ext cx="756420" cy="54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42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925" b="0" i="0" u="none" strike="noStrike" kern="1200" cap="none" spc="0" normalizeH="0" baseline="0" noProof="0" dirty="0" err="1">
                  <a:ln>
                    <a:solidFill>
                      <a:srgbClr val="FFFFFF"/>
                    </a:solidFill>
                  </a:ln>
                  <a:solidFill>
                    <a:srgbClr val="333399">
                      <a:lumMod val="75000"/>
                    </a:srgbClr>
                  </a:solidFill>
                  <a:effectLst>
                    <a:outerShdw blurRad="50800" dist="762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rush Script Std" panose="03060802040607070404" pitchFamily="66" charset="0"/>
                  <a:ea typeface="新細明體" pitchFamily="18" charset="-120"/>
                  <a:cs typeface="+mn-cs"/>
                </a:rPr>
                <a:t>i</a:t>
              </a:r>
              <a:r>
                <a:rPr kumimoji="0" lang="en-US" altLang="zh-TW" sz="2925" b="0" i="0" u="none" strike="noStrike" kern="1200" cap="none" spc="0" normalizeH="0" baseline="0" noProof="0" dirty="0" err="1">
                  <a:ln>
                    <a:solidFill>
                      <a:srgbClr val="FFFFFF"/>
                    </a:solidFill>
                  </a:ln>
                  <a:solidFill>
                    <a:srgbClr val="FFC000"/>
                  </a:solidFill>
                  <a:effectLst>
                    <a:outerShdw blurRad="50800" dist="762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rush Script Std" panose="03060802040607070404" pitchFamily="66" charset="0"/>
                  <a:ea typeface="新細明體" pitchFamily="18" charset="-120"/>
                  <a:cs typeface="+mn-cs"/>
                </a:rPr>
                <a:t>S</a:t>
              </a:r>
              <a:r>
                <a:rPr kumimoji="0" lang="en-US" altLang="zh-TW" sz="2925" b="0" i="0" u="none" strike="noStrike" kern="1200" cap="none" spc="0" normalizeH="0" baseline="0" noProof="0" dirty="0" err="1">
                  <a:ln>
                    <a:solidFill>
                      <a:srgbClr val="FFFFFF"/>
                    </a:solidFill>
                  </a:ln>
                  <a:solidFill>
                    <a:srgbClr val="333399">
                      <a:lumMod val="75000"/>
                    </a:srgbClr>
                  </a:solidFill>
                  <a:effectLst>
                    <a:outerShdw blurRad="50800" dist="762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rush Script Std" panose="03060802040607070404" pitchFamily="66" charset="0"/>
                  <a:ea typeface="新細明體" pitchFamily="18" charset="-120"/>
                  <a:cs typeface="+mn-cs"/>
                </a:rPr>
                <a:t>L</a:t>
              </a:r>
              <a:endParaRPr kumimoji="0" lang="en-US" altLang="zh-TW" sz="2925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333399">
                    <a:lumMod val="75000"/>
                  </a:srgbClr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ush Script Std" panose="03060802040607070404" pitchFamily="66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62BFE2FF-BDA2-428D-ACBA-A8BD265FFBA2}"/>
              </a:ext>
            </a:extLst>
          </p:cNvPr>
          <p:cNvSpPr/>
          <p:nvPr userDrawn="1"/>
        </p:nvSpPr>
        <p:spPr>
          <a:xfrm>
            <a:off x="1067170" y="44450"/>
            <a:ext cx="79678" cy="573088"/>
          </a:xfrm>
          <a:prstGeom prst="rect">
            <a:avLst/>
          </a:prstGeom>
          <a:solidFill>
            <a:srgbClr val="B4C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新細明體"/>
              <a:cs typeface="+mn-cs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402053AB-CCEE-4999-A5EB-10CD3EFF7F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3174" y="6529674"/>
            <a:ext cx="601447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defTabSz="742950" eaLnBrk="1" hangingPunct="1">
              <a:defRPr/>
            </a:pPr>
            <a:fld id="{422550DB-B1CD-4974-8CE5-BF72D5E546DF}" type="datetime1">
              <a:rPr lang="en-US" altLang="zh-TW" sz="975" i="1" smtClean="0">
                <a:solidFill>
                  <a:srgbClr val="000000"/>
                </a:solidFill>
              </a:rPr>
              <a:pPr defTabSz="742950" eaLnBrk="1" hangingPunct="1">
                <a:defRPr/>
              </a:pPr>
              <a:t>1/6/2025</a:t>
            </a:fld>
            <a:r>
              <a:rPr lang="en-US" altLang="zh-TW" sz="975" i="1" dirty="0">
                <a:solidFill>
                  <a:srgbClr val="000000"/>
                </a:solidFill>
              </a:rPr>
              <a:t>   </a:t>
            </a:r>
            <a:endParaRPr lang="zh-TW" altLang="zh-TW" sz="975" i="1" dirty="0">
              <a:solidFill>
                <a:srgbClr val="000000"/>
              </a:solidFill>
            </a:endParaRPr>
          </a:p>
        </p:txBody>
      </p:sp>
      <p:sp>
        <p:nvSpPr>
          <p:cNvPr id="23" name="投影片編號版面配置區 5">
            <a:extLst>
              <a:ext uri="{FF2B5EF4-FFF2-40B4-BE49-F238E27FC236}">
                <a16:creationId xmlns:a16="http://schemas.microsoft.com/office/drawing/2014/main" id="{CABFB06F-41C3-443A-A30A-B6747028B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4445" y="6444223"/>
            <a:ext cx="450611" cy="299350"/>
          </a:xfrm>
          <a:prstGeom prst="rect">
            <a:avLst/>
          </a:prstGeom>
        </p:spPr>
        <p:txBody>
          <a:bodyPr/>
          <a:lstStyle/>
          <a:p>
            <a:fld id="{0A82BBBF-E73C-4779-AE7D-2AF40623D5D1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168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7" r:id="rId8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371475"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742950"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114425"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485900"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278606" indent="-27860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275">
          <a:solidFill>
            <a:schemeClr val="tx1"/>
          </a:solidFill>
          <a:latin typeface="+mn-lt"/>
          <a:ea typeface="+mn-ea"/>
        </a:defRPr>
      </a:lvl2pPr>
      <a:lvl3pPr marL="928688" indent="-18573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1950">
          <a:solidFill>
            <a:schemeClr val="tx1"/>
          </a:solidFill>
          <a:latin typeface="+mn-lt"/>
          <a:ea typeface="+mn-ea"/>
        </a:defRPr>
      </a:lvl3pPr>
      <a:lvl4pPr marL="1300163" indent="-1857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4pPr>
      <a:lvl5pPr marL="1671638" indent="-1857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7.png"/><Relationship Id="rId7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zsPGx_sQd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hyperlink" Target="https://youtu.be/pxUh809oRz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6.png"/><Relationship Id="rId4" Type="http://schemas.openxmlformats.org/officeDocument/2006/relationships/hyperlink" Target="http://www.google.com.tw/url?sa=i&amp;rct=j&amp;q=&amp;esrc=s&amp;source=images&amp;cd=&amp;cad=rja&amp;uact=8&amp;ved=0ahUKEwjtqsXJ5LHXAhVBQZQKHUZhDJYQjRwIBw&amp;url=http://www.softicons.com/toolbar-icons/vista-base-software-icons-2-by-icons-land/circle-red-icon&amp;psig=AOvVaw3_Uu_6tUvE_tWfvfta7URe&amp;ust=151032693174252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2amsJdpRak" TargetMode="External"/><Relationship Id="rId5" Type="http://schemas.openxmlformats.org/officeDocument/2006/relationships/image" Target="../media/image52.png"/><Relationship Id="rId4" Type="http://schemas.openxmlformats.org/officeDocument/2006/relationships/hyperlink" Target="https://youtu.be/NlmG3MB7qo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3;p3">
            <a:extLst>
              <a:ext uri="{FF2B5EF4-FFF2-40B4-BE49-F238E27FC236}">
                <a16:creationId xmlns:a16="http://schemas.microsoft.com/office/drawing/2014/main" id="{6D52C79C-B63E-4CC3-9B35-29AA658C17D3}"/>
              </a:ext>
            </a:extLst>
          </p:cNvPr>
          <p:cNvCxnSpPr>
            <a:cxnSpLocks/>
          </p:cNvCxnSpPr>
          <p:nvPr/>
        </p:nvCxnSpPr>
        <p:spPr>
          <a:xfrm>
            <a:off x="5428028" y="5359014"/>
            <a:ext cx="0" cy="114209"/>
          </a:xfrm>
          <a:prstGeom prst="straightConnector1">
            <a:avLst/>
          </a:prstGeom>
          <a:solidFill>
            <a:schemeClr val="accent1"/>
          </a:solidFill>
          <a:ln w="9525" cap="flat" cmpd="sng">
            <a:noFill/>
            <a:prstDash val="solid"/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cxnSp>
      <p:sp>
        <p:nvSpPr>
          <p:cNvPr id="11" name="Google Shape;150;p3">
            <a:extLst>
              <a:ext uri="{FF2B5EF4-FFF2-40B4-BE49-F238E27FC236}">
                <a16:creationId xmlns:a16="http://schemas.microsoft.com/office/drawing/2014/main" id="{6612665C-FD5D-41B6-A8F7-FEED3ACCFE20}"/>
              </a:ext>
            </a:extLst>
          </p:cNvPr>
          <p:cNvSpPr txBox="1"/>
          <p:nvPr/>
        </p:nvSpPr>
        <p:spPr>
          <a:xfrm>
            <a:off x="596071" y="990600"/>
            <a:ext cx="6619984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spcFirstLastPara="1" wrap="square" lIns="0" tIns="36000" rIns="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軟硬體協作創意實作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Times New Roman" panose="02020603050405020304" pitchFamily="18" charset="0"/>
              </a:rPr>
              <a:t>              </a:t>
            </a:r>
            <a:endParaRPr kumimoji="0" lang="en-US" altLang="zh-TW" sz="4000" b="0" i="0" u="none" strike="noStrike" kern="1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 descr="一張含有 筆跡, 字型 的圖片&#10;&#10;自動產生的描述">
            <a:extLst>
              <a:ext uri="{FF2B5EF4-FFF2-40B4-BE49-F238E27FC236}">
                <a16:creationId xmlns:a16="http://schemas.microsoft.com/office/drawing/2014/main" id="{BAFEAD33-67B7-4CA7-8487-21BAF76BD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4439">
            <a:off x="5523722" y="2413250"/>
            <a:ext cx="3682672" cy="368267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B56E80E-D230-4CAD-B343-E59E4D5670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341" y="3733800"/>
            <a:ext cx="3027603" cy="19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字方塊 36">
            <a:extLst>
              <a:ext uri="{FF2B5EF4-FFF2-40B4-BE49-F238E27FC236}">
                <a16:creationId xmlns:a16="http://schemas.microsoft.com/office/drawing/2014/main" id="{8B9FC93F-16F9-41DD-A3AB-25D69BA9DE06}"/>
              </a:ext>
            </a:extLst>
          </p:cNvPr>
          <p:cNvSpPr txBox="1"/>
          <p:nvPr/>
        </p:nvSpPr>
        <p:spPr>
          <a:xfrm>
            <a:off x="1179180" y="2238511"/>
            <a:ext cx="1107996" cy="275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01823">
              <a:defRPr/>
            </a:pP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進入連結：</a:t>
            </a:r>
            <a:endParaRPr lang="en-US" altLang="zh-TW" sz="1189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99977" y="2152649"/>
            <a:ext cx="6187912" cy="458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3647">
              <a:defRPr/>
            </a:pPr>
            <a:r>
              <a:rPr lang="en-US" altLang="zh-TW" sz="2377" kern="0" dirty="0">
                <a:solidFill>
                  <a:prstClr val="black"/>
                </a:solidFill>
              </a:rPr>
              <a:t>https://12u10.lab.nycu.edu.tw/download/4069/</a:t>
            </a:r>
            <a:endParaRPr lang="zh-TW" altLang="en-US" sz="2377" kern="0" dirty="0">
              <a:solidFill>
                <a:prstClr val="black"/>
              </a:solidFill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B9FC93F-16F9-41DD-A3AB-25D69BA9DE06}"/>
              </a:ext>
            </a:extLst>
          </p:cNvPr>
          <p:cNvSpPr txBox="1"/>
          <p:nvPr/>
        </p:nvSpPr>
        <p:spPr>
          <a:xfrm>
            <a:off x="1179180" y="2641876"/>
            <a:ext cx="8560219" cy="265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1823">
              <a:lnSpc>
                <a:spcPct val="150000"/>
              </a:lnSpc>
              <a:defRPr/>
            </a:pP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會直接下載「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rabboni_api_v3.1.zip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」壓縮檔</a:t>
            </a:r>
            <a:endParaRPr lang="en-US" altLang="zh-TW" sz="1189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01823">
              <a:lnSpc>
                <a:spcPct val="150000"/>
              </a:lnSpc>
              <a:defRPr/>
            </a:pP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選擇解壓縮檔案至適合的目錄，就會在所選的目錄看到「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rabboni_api_v3.1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」資料夾</a:t>
            </a:r>
            <a:endParaRPr lang="en-US" altLang="zh-TW" sz="1189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01823">
              <a:lnSpc>
                <a:spcPct val="150000"/>
              </a:lnSpc>
              <a:defRPr/>
            </a:pP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點選資料夾，再進入到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rabboni_api_v3.1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，會看到有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個壓縮檔及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如下圖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301823">
              <a:lnSpc>
                <a:spcPct val="150000"/>
              </a:lnSpc>
              <a:defRPr/>
            </a:pP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解壓縮「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Scratch.zip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」至適合的目錄，就可得到「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」資料夾</a:t>
            </a:r>
            <a:endParaRPr lang="en-US" altLang="zh-TW" sz="1189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01823">
              <a:lnSpc>
                <a:spcPct val="150000"/>
              </a:lnSpc>
              <a:defRPr/>
            </a:pP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」資料夾，進入到「多連版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通用藍芽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4)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」的資料夾，會看到「</a:t>
            </a:r>
            <a:r>
              <a:rPr lang="en-US" altLang="zh-TW" sz="1189" kern="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rabboni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桌面多連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優化版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_v0.2.1.rar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」壓縮檔</a:t>
            </a:r>
            <a:endParaRPr lang="en-US" altLang="zh-TW" sz="1189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01823">
              <a:lnSpc>
                <a:spcPct val="150000"/>
              </a:lnSpc>
              <a:defRPr/>
            </a:pP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解壓縮「</a:t>
            </a:r>
            <a:r>
              <a:rPr lang="en-US" altLang="zh-TW" sz="1189" kern="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rabboni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桌面多連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優化版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_v0.2.1.rar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 至適合的目錄，再所選的目錄就可看見「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Profile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」資料夾</a:t>
            </a:r>
            <a:endParaRPr lang="en-US" altLang="zh-TW" sz="1189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01823">
              <a:lnSpc>
                <a:spcPct val="150000"/>
              </a:lnSpc>
              <a:defRPr/>
            </a:pP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Profile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」資料夾，可看見「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rabboni_app.exe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」，即為</a:t>
            </a:r>
            <a:r>
              <a:rPr lang="en-US" altLang="zh-TW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189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桌面板多連程式</a:t>
            </a:r>
            <a:endParaRPr lang="en-US" altLang="zh-TW" sz="1189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01823">
              <a:defRPr/>
            </a:pPr>
            <a:endParaRPr lang="en-US" altLang="zh-TW" sz="1189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01823">
              <a:defRPr/>
            </a:pPr>
            <a:endParaRPr lang="en-US" altLang="zh-TW" sz="1189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EF21B046-F584-49F7-81BB-3B1055D963BC}"/>
              </a:ext>
            </a:extLst>
          </p:cNvPr>
          <p:cNvSpPr/>
          <p:nvPr/>
        </p:nvSpPr>
        <p:spPr>
          <a:xfrm>
            <a:off x="1179180" y="1620977"/>
            <a:ext cx="4006738" cy="458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01823">
              <a:defRPr/>
            </a:pPr>
            <a:r>
              <a:rPr lang="en-US" altLang="zh-TW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桌面板多連程式下載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05" y="4814575"/>
            <a:ext cx="4744708" cy="859156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38525" y="4432216"/>
            <a:ext cx="290427" cy="290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63" dirty="0">
                <a:solidFill>
                  <a:schemeClr val="tx1"/>
                </a:solidFill>
              </a:rPr>
              <a:t>4</a:t>
            </a:r>
            <a:endParaRPr lang="zh-TW" altLang="en-US" sz="1463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083" y="5148520"/>
            <a:ext cx="1752624" cy="292104"/>
          </a:xfrm>
          <a:prstGeom prst="rect">
            <a:avLst/>
          </a:prstGeom>
        </p:spPr>
      </p:pic>
      <p:sp>
        <p:nvSpPr>
          <p:cNvPr id="33" name="橢圓 32"/>
          <p:cNvSpPr/>
          <p:nvPr/>
        </p:nvSpPr>
        <p:spPr>
          <a:xfrm>
            <a:off x="5985656" y="4854815"/>
            <a:ext cx="290427" cy="290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63" dirty="0">
                <a:solidFill>
                  <a:schemeClr val="tx1"/>
                </a:solidFill>
              </a:rPr>
              <a:t>8</a:t>
            </a:r>
            <a:endParaRPr lang="zh-TW" altLang="en-US" sz="146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1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/>
          <p:cNvSpPr txBox="1"/>
          <p:nvPr/>
        </p:nvSpPr>
        <p:spPr>
          <a:xfrm>
            <a:off x="8363108" y="2510428"/>
            <a:ext cx="98379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63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endParaRPr lang="zh-TW" altLang="en-US" sz="1463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F21B046-F584-49F7-81BB-3B1055D963BC}"/>
              </a:ext>
            </a:extLst>
          </p:cNvPr>
          <p:cNvSpPr/>
          <p:nvPr/>
        </p:nvSpPr>
        <p:spPr>
          <a:xfrm>
            <a:off x="2478527" y="3213131"/>
            <a:ext cx="5359159" cy="458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01823">
              <a:defRPr/>
            </a:pPr>
            <a:r>
              <a:rPr lang="en-US" altLang="zh-TW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桌面板多連使用說明</a:t>
            </a:r>
            <a:r>
              <a:rPr lang="en-US" altLang="zh-TW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-USB</a:t>
            </a:r>
            <a:r>
              <a:rPr lang="zh-TW" altLang="en-US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</a:t>
            </a:r>
            <a:endParaRPr lang="zh-TW" altLang="en-US" sz="1056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5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/>
          <p:cNvSpPr txBox="1"/>
          <p:nvPr/>
        </p:nvSpPr>
        <p:spPr>
          <a:xfrm>
            <a:off x="8363108" y="2510428"/>
            <a:ext cx="98379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63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endParaRPr lang="zh-TW" altLang="en-US" sz="1463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F21B046-F584-49F7-81BB-3B1055D963BC}"/>
              </a:ext>
            </a:extLst>
          </p:cNvPr>
          <p:cNvSpPr/>
          <p:nvPr/>
        </p:nvSpPr>
        <p:spPr>
          <a:xfrm>
            <a:off x="1326417" y="1395463"/>
            <a:ext cx="5354864" cy="458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01823">
              <a:defRPr/>
            </a:pPr>
            <a:r>
              <a:rPr lang="en-US" altLang="zh-TW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桌面板多連使用說明</a:t>
            </a:r>
            <a:r>
              <a:rPr lang="en-US" altLang="zh-TW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-USB</a:t>
            </a:r>
            <a:r>
              <a:rPr lang="zh-TW" altLang="en-US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</a:t>
            </a: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769" y="3051019"/>
            <a:ext cx="3419355" cy="244954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106" y="3655589"/>
            <a:ext cx="1509117" cy="120100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cxnSp>
        <p:nvCxnSpPr>
          <p:cNvPr id="36" name="肘形接點 35"/>
          <p:cNvCxnSpPr/>
          <p:nvPr/>
        </p:nvCxnSpPr>
        <p:spPr>
          <a:xfrm>
            <a:off x="3651060" y="3360682"/>
            <a:ext cx="1721651" cy="885172"/>
          </a:xfrm>
          <a:prstGeom prst="bentConnector3">
            <a:avLst/>
          </a:prstGeom>
          <a:noFill/>
          <a:ln w="28575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8B9FC93F-16F9-41DD-A3AB-25D69BA9DE06}"/>
              </a:ext>
            </a:extLst>
          </p:cNvPr>
          <p:cNvSpPr txBox="1"/>
          <p:nvPr/>
        </p:nvSpPr>
        <p:spPr>
          <a:xfrm>
            <a:off x="3632577" y="3103372"/>
            <a:ext cx="1213794" cy="275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01823">
              <a:defRPr/>
            </a:pP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</a:rPr>
              <a:t>3.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</a:rPr>
              <a:t>點擊新增裝置</a:t>
            </a:r>
            <a:endParaRPr lang="en-US" altLang="zh-TW" sz="1189" kern="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8B9FC93F-16F9-41DD-A3AB-25D69BA9DE06}"/>
              </a:ext>
            </a:extLst>
          </p:cNvPr>
          <p:cNvSpPr txBox="1"/>
          <p:nvPr/>
        </p:nvSpPr>
        <p:spPr>
          <a:xfrm>
            <a:off x="7012617" y="3491385"/>
            <a:ext cx="1751726" cy="64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01823">
              <a:defRPr/>
            </a:pP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</a:rPr>
              <a:t>4.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</a:rPr>
              <a:t>出現選擇連線方式視窗，可以選擇</a:t>
            </a: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</a:rPr>
              <a:t>USB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</a:rPr>
              <a:t>或藍芽連線</a:t>
            </a:r>
            <a:endParaRPr lang="en-US" altLang="zh-TW" sz="1189" kern="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8B9FC93F-16F9-41DD-A3AB-25D69BA9DE06}"/>
              </a:ext>
            </a:extLst>
          </p:cNvPr>
          <p:cNvSpPr txBox="1"/>
          <p:nvPr/>
        </p:nvSpPr>
        <p:spPr>
          <a:xfrm>
            <a:off x="7012617" y="4082268"/>
            <a:ext cx="1751726" cy="82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01823">
              <a:defRPr/>
            </a:pPr>
            <a:r>
              <a:rPr lang="zh-TW" altLang="en-US" sz="1189" kern="0" dirty="0">
                <a:solidFill>
                  <a:srgbClr val="FF0000"/>
                </a:solidFill>
              </a:rPr>
              <a:t>注意</a:t>
            </a:r>
            <a:r>
              <a:rPr lang="en-US" altLang="zh-TW" sz="1189" kern="0" dirty="0">
                <a:solidFill>
                  <a:srgbClr val="FF0000"/>
                </a:solidFill>
              </a:rPr>
              <a:t>!!!</a:t>
            </a:r>
          </a:p>
          <a:p>
            <a:pPr algn="just" defTabSz="301823">
              <a:defRPr/>
            </a:pPr>
            <a:r>
              <a:rPr lang="en-US" altLang="zh-TW" sz="1189" kern="0" dirty="0">
                <a:solidFill>
                  <a:srgbClr val="FF0000"/>
                </a:solidFill>
              </a:rPr>
              <a:t>USB</a:t>
            </a:r>
            <a:r>
              <a:rPr lang="zh-TW" altLang="en-US" sz="1189" kern="0" dirty="0">
                <a:solidFill>
                  <a:srgbClr val="FF0000"/>
                </a:solidFill>
              </a:rPr>
              <a:t>最多只能連線一個</a:t>
            </a:r>
            <a:r>
              <a:rPr lang="en-US" altLang="zh-TW" sz="1189" kern="0" dirty="0" err="1">
                <a:solidFill>
                  <a:srgbClr val="FF0000"/>
                </a:solidFill>
              </a:rPr>
              <a:t>rabboni</a:t>
            </a:r>
            <a:r>
              <a:rPr lang="zh-TW" altLang="en-US" sz="1189" kern="0" dirty="0">
                <a:solidFill>
                  <a:srgbClr val="FF0000"/>
                </a:solidFill>
              </a:rPr>
              <a:t>，藍芽最多同時</a:t>
            </a:r>
            <a:r>
              <a:rPr lang="en-US" altLang="zh-TW" sz="1189" kern="0" dirty="0">
                <a:solidFill>
                  <a:srgbClr val="FF0000"/>
                </a:solidFill>
              </a:rPr>
              <a:t>4</a:t>
            </a:r>
            <a:r>
              <a:rPr lang="zh-TW" altLang="en-US" sz="1189" kern="0" dirty="0">
                <a:solidFill>
                  <a:srgbClr val="FF0000"/>
                </a:solidFill>
              </a:rPr>
              <a:t>個裝置</a:t>
            </a:r>
            <a:endParaRPr lang="en-US" altLang="zh-TW" sz="1189" kern="0" dirty="0">
              <a:solidFill>
                <a:srgbClr val="FF0000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8B9FC93F-16F9-41DD-A3AB-25D69BA9DE06}"/>
              </a:ext>
            </a:extLst>
          </p:cNvPr>
          <p:cNvSpPr txBox="1"/>
          <p:nvPr/>
        </p:nvSpPr>
        <p:spPr>
          <a:xfrm>
            <a:off x="1325678" y="2081921"/>
            <a:ext cx="3228769" cy="275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01823">
              <a:defRPr/>
            </a:pP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</a:rPr>
              <a:t>1.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zh-TW" altLang="en-US" sz="1189" kern="0" dirty="0">
                <a:solidFill>
                  <a:srgbClr val="FF0000"/>
                </a:solidFill>
              </a:rPr>
              <a:t>解壓縮後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</a:rPr>
              <a:t>，打開資料夾，點擊應用程式開啟</a:t>
            </a:r>
            <a:endParaRPr lang="en-US" altLang="zh-TW" sz="1189" kern="0" dirty="0">
              <a:solidFill>
                <a:srgbClr val="4472C4">
                  <a:lumMod val="75000"/>
                </a:srgbClr>
              </a:solidFill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>
            <a:off x="3646094" y="2500382"/>
            <a:ext cx="364704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pic>
        <p:nvPicPr>
          <p:cNvPr id="45" name="圖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798" y="2371785"/>
            <a:ext cx="675525" cy="262704"/>
          </a:xfrm>
          <a:prstGeom prst="rect">
            <a:avLst/>
          </a:prstGeom>
        </p:spPr>
      </p:pic>
      <p:cxnSp>
        <p:nvCxnSpPr>
          <p:cNvPr id="46" name="直線單箭頭接點 45"/>
          <p:cNvCxnSpPr/>
          <p:nvPr/>
        </p:nvCxnSpPr>
        <p:spPr>
          <a:xfrm>
            <a:off x="4615311" y="2500382"/>
            <a:ext cx="364704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027" y="2380859"/>
            <a:ext cx="1367342" cy="239046"/>
          </a:xfrm>
          <a:prstGeom prst="rect">
            <a:avLst/>
          </a:prstGeom>
        </p:spPr>
      </p:pic>
      <p:sp>
        <p:nvSpPr>
          <p:cNvPr id="48" name="文字方塊 47">
            <a:extLst>
              <a:ext uri="{FF2B5EF4-FFF2-40B4-BE49-F238E27FC236}">
                <a16:creationId xmlns:a16="http://schemas.microsoft.com/office/drawing/2014/main" id="{8B9FC93F-16F9-41DD-A3AB-25D69BA9DE06}"/>
              </a:ext>
            </a:extLst>
          </p:cNvPr>
          <p:cNvSpPr txBox="1"/>
          <p:nvPr/>
        </p:nvSpPr>
        <p:spPr>
          <a:xfrm>
            <a:off x="1325677" y="2663931"/>
            <a:ext cx="1366080" cy="275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01823">
              <a:defRPr/>
            </a:pP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</a:rPr>
              <a:t>2.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</a:rPr>
              <a:t>應用程式開啟後</a:t>
            </a:r>
            <a:endParaRPr lang="en-US" altLang="zh-TW" sz="1189" kern="0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/>
          <a:srcRect b="17260"/>
          <a:stretch/>
        </p:blipFill>
        <p:spPr>
          <a:xfrm>
            <a:off x="1554978" y="2413652"/>
            <a:ext cx="688751" cy="15420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144" y="2397916"/>
            <a:ext cx="1173270" cy="212549"/>
          </a:xfrm>
          <a:prstGeom prst="rect">
            <a:avLst/>
          </a:prstGeom>
        </p:spPr>
      </p:pic>
      <p:cxnSp>
        <p:nvCxnSpPr>
          <p:cNvPr id="30" name="直線單箭頭接點 29"/>
          <p:cNvCxnSpPr/>
          <p:nvPr/>
        </p:nvCxnSpPr>
        <p:spPr>
          <a:xfrm>
            <a:off x="2108414" y="2495875"/>
            <a:ext cx="364704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0291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/>
          <p:cNvSpPr txBox="1"/>
          <p:nvPr/>
        </p:nvSpPr>
        <p:spPr>
          <a:xfrm>
            <a:off x="8363108" y="2510428"/>
            <a:ext cx="98379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63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endParaRPr lang="zh-TW" altLang="en-US" sz="1463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2" name="圖片 4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42" t="5302" r="5389"/>
          <a:stretch/>
        </p:blipFill>
        <p:spPr bwMode="auto">
          <a:xfrm rot="21238188">
            <a:off x="1589573" y="2481520"/>
            <a:ext cx="996320" cy="815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群組 42"/>
          <p:cNvGrpSpPr/>
          <p:nvPr/>
        </p:nvGrpSpPr>
        <p:grpSpPr>
          <a:xfrm>
            <a:off x="2819760" y="2773917"/>
            <a:ext cx="942754" cy="505176"/>
            <a:chOff x="-163703" y="-763610"/>
            <a:chExt cx="3027972" cy="1684112"/>
          </a:xfrm>
        </p:grpSpPr>
        <p:sp>
          <p:nvSpPr>
            <p:cNvPr id="44" name="文字方塊 2"/>
            <p:cNvSpPr txBox="1">
              <a:spLocks noChangeArrowheads="1"/>
            </p:cNvSpPr>
            <p:nvPr/>
          </p:nvSpPr>
          <p:spPr bwMode="auto">
            <a:xfrm>
              <a:off x="0" y="546294"/>
              <a:ext cx="2864269" cy="37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49047" tIns="24524" rIns="49047" bIns="24524" anchor="t" anchorCtr="0">
              <a:noAutofit/>
            </a:bodyPr>
            <a:lstStyle/>
            <a:p>
              <a:pPr defTabSz="301823">
                <a:lnSpc>
                  <a:spcPts val="644"/>
                </a:lnSpc>
              </a:pPr>
              <a:r>
                <a:rPr lang="zh-TW" altLang="en-US" sz="966" kern="100" dirty="0">
                  <a:solidFill>
                    <a:prstClr val="black"/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接到電腦</a:t>
              </a:r>
              <a:r>
                <a:rPr lang="en-US" sz="966" kern="100" dirty="0">
                  <a:solidFill>
                    <a:prstClr val="black"/>
                  </a:solidFill>
                  <a:ea typeface="微軟正黑體" panose="020B0604030504040204" pitchFamily="34" charset="-120"/>
                  <a:cs typeface="Times New Roman" panose="02020603050405020304" pitchFamily="18" charset="0"/>
                </a:rPr>
                <a:t>USB</a:t>
              </a:r>
              <a:endParaRPr lang="zh-TW" altLang="en-US" sz="966" kern="100" dirty="0">
                <a:solidFill>
                  <a:prstClr val="black"/>
                </a:solidFill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45" name="圖片 4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61" t="20640" r="14327" b="13751"/>
            <a:stretch/>
          </p:blipFill>
          <p:spPr bwMode="auto">
            <a:xfrm>
              <a:off x="-163703" y="-763610"/>
              <a:ext cx="1927228" cy="13099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6" name="直線接點 45"/>
          <p:cNvCxnSpPr/>
          <p:nvPr/>
        </p:nvCxnSpPr>
        <p:spPr>
          <a:xfrm flipV="1">
            <a:off x="1835349" y="2831591"/>
            <a:ext cx="984412" cy="44750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pic>
        <p:nvPicPr>
          <p:cNvPr id="47" name="圖片 4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99" y="2318527"/>
            <a:ext cx="491764" cy="478501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1479975" y="2130221"/>
            <a:ext cx="1691469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連結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USB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與電腦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835" y="3978346"/>
            <a:ext cx="1509117" cy="121987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0" name="矩形 49"/>
          <p:cNvSpPr/>
          <p:nvPr/>
        </p:nvSpPr>
        <p:spPr>
          <a:xfrm>
            <a:off x="1468508" y="3614738"/>
            <a:ext cx="1691469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點擊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USB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的選項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741" y="2467997"/>
            <a:ext cx="1509117" cy="121987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2" name="矩形 51"/>
          <p:cNvSpPr/>
          <p:nvPr/>
        </p:nvSpPr>
        <p:spPr>
          <a:xfrm>
            <a:off x="4010414" y="2104390"/>
            <a:ext cx="1691469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7.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選擇裝置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53" name="直線單箭頭接點 52"/>
          <p:cNvCxnSpPr/>
          <p:nvPr/>
        </p:nvCxnSpPr>
        <p:spPr>
          <a:xfrm>
            <a:off x="4609821" y="3156862"/>
            <a:ext cx="308111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4" name="矩形 53"/>
          <p:cNvSpPr/>
          <p:nvPr/>
        </p:nvSpPr>
        <p:spPr>
          <a:xfrm>
            <a:off x="4938368" y="3087903"/>
            <a:ext cx="685391" cy="146092"/>
          </a:xfrm>
          <a:prstGeom prst="rect">
            <a:avLst/>
          </a:prstGeom>
          <a:noFill/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3647">
              <a:defRPr/>
            </a:pPr>
            <a:endParaRPr lang="zh-TW" altLang="en-US" sz="1189" kern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55" name="直線單箭頭接點 54"/>
          <p:cNvCxnSpPr/>
          <p:nvPr/>
        </p:nvCxnSpPr>
        <p:spPr>
          <a:xfrm rot="5400000">
            <a:off x="5127008" y="3935695"/>
            <a:ext cx="308111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pic>
        <p:nvPicPr>
          <p:cNvPr id="56" name="圖片 55"/>
          <p:cNvPicPr>
            <a:picLocks noChangeAspect="1"/>
          </p:cNvPicPr>
          <p:nvPr/>
        </p:nvPicPr>
        <p:blipFill rotWithShape="1">
          <a:blip r:embed="rId6"/>
          <a:srcRect l="1072" t="1250" r="592" b="1431"/>
          <a:stretch/>
        </p:blipFill>
        <p:spPr>
          <a:xfrm>
            <a:off x="4535938" y="4419384"/>
            <a:ext cx="1483965" cy="12293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7" name="矩形 56"/>
          <p:cNvSpPr/>
          <p:nvPr/>
        </p:nvSpPr>
        <p:spPr>
          <a:xfrm>
            <a:off x="4822899" y="5225715"/>
            <a:ext cx="800861" cy="268916"/>
          </a:xfrm>
          <a:prstGeom prst="rect">
            <a:avLst/>
          </a:prstGeom>
          <a:noFill/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3647">
              <a:defRPr/>
            </a:pPr>
            <a:endParaRPr lang="zh-TW" altLang="en-US" sz="1189" kern="0">
              <a:solidFill>
                <a:srgbClr val="4472C4">
                  <a:lumMod val="75000"/>
                </a:srgb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010414" y="4118372"/>
            <a:ext cx="2671992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8.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選擇 </a:t>
            </a:r>
            <a:r>
              <a:rPr lang="en-US" altLang="zh-TW" sz="1189" dirty="0" err="1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Rabboni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–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USB HID UART Bridge</a:t>
            </a: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 rotWithShape="1">
          <a:blip r:embed="rId7"/>
          <a:srcRect l="632" t="829" r="752" b="986"/>
          <a:stretch/>
        </p:blipFill>
        <p:spPr>
          <a:xfrm>
            <a:off x="6903364" y="2467997"/>
            <a:ext cx="1459744" cy="121987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60" name="矩形 59"/>
          <p:cNvSpPr/>
          <p:nvPr/>
        </p:nvSpPr>
        <p:spPr>
          <a:xfrm>
            <a:off x="6783416" y="2104390"/>
            <a:ext cx="1371887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9.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選擇 「確認」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230802" y="3320265"/>
            <a:ext cx="427122" cy="146092"/>
          </a:xfrm>
          <a:prstGeom prst="rect">
            <a:avLst/>
          </a:prstGeom>
          <a:noFill/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3647">
              <a:defRPr/>
            </a:pPr>
            <a:endParaRPr lang="zh-TW" altLang="en-US" sz="1189" kern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EF21B046-F584-49F7-81BB-3B1055D963BC}"/>
              </a:ext>
            </a:extLst>
          </p:cNvPr>
          <p:cNvSpPr/>
          <p:nvPr/>
        </p:nvSpPr>
        <p:spPr>
          <a:xfrm>
            <a:off x="1200186" y="1474794"/>
            <a:ext cx="5354864" cy="458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01823">
              <a:defRPr/>
            </a:pPr>
            <a:r>
              <a:rPr lang="en-US" altLang="zh-TW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桌面板多連使用說明</a:t>
            </a:r>
            <a:r>
              <a:rPr lang="en-US" altLang="zh-TW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-USB</a:t>
            </a:r>
            <a:r>
              <a:rPr lang="zh-TW" altLang="en-US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</a:t>
            </a:r>
          </a:p>
        </p:txBody>
      </p:sp>
    </p:spTree>
    <p:extLst>
      <p:ext uri="{BB962C8B-B14F-4D97-AF65-F5344CB8AC3E}">
        <p14:creationId xmlns:p14="http://schemas.microsoft.com/office/powerpoint/2010/main" val="113138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/>
          <p:cNvSpPr txBox="1"/>
          <p:nvPr/>
        </p:nvSpPr>
        <p:spPr>
          <a:xfrm>
            <a:off x="8363108" y="2510428"/>
            <a:ext cx="98379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63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endParaRPr lang="zh-TW" altLang="en-US" sz="1463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F21B046-F584-49F7-81BB-3B1055D963BC}"/>
              </a:ext>
            </a:extLst>
          </p:cNvPr>
          <p:cNvSpPr/>
          <p:nvPr/>
        </p:nvSpPr>
        <p:spPr>
          <a:xfrm>
            <a:off x="2505543" y="3118093"/>
            <a:ext cx="5358070" cy="458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01823">
              <a:defRPr/>
            </a:pPr>
            <a:r>
              <a:rPr lang="en-US" altLang="zh-TW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桌面板多連使用說明</a:t>
            </a:r>
            <a:r>
              <a:rPr lang="en-US" altLang="zh-TW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藍芽連線</a:t>
            </a:r>
            <a:endParaRPr lang="zh-TW" altLang="en-US" sz="1056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512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/>
          <p:cNvSpPr txBox="1"/>
          <p:nvPr/>
        </p:nvSpPr>
        <p:spPr>
          <a:xfrm>
            <a:off x="8363108" y="2510428"/>
            <a:ext cx="98379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63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endParaRPr lang="zh-TW" altLang="en-US" sz="1463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 rotWithShape="1">
          <a:blip r:embed="rId2"/>
          <a:srcRect r="1235" b="2523"/>
          <a:stretch/>
        </p:blipFill>
        <p:spPr>
          <a:xfrm>
            <a:off x="4278354" y="4309927"/>
            <a:ext cx="1518450" cy="120878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EF21B046-F584-49F7-81BB-3B1055D963BC}"/>
              </a:ext>
            </a:extLst>
          </p:cNvPr>
          <p:cNvSpPr/>
          <p:nvPr/>
        </p:nvSpPr>
        <p:spPr>
          <a:xfrm>
            <a:off x="1284637" y="1376928"/>
            <a:ext cx="5362365" cy="458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01823">
              <a:defRPr/>
            </a:pPr>
            <a:r>
              <a:rPr lang="en-US" altLang="zh-TW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桌面板多連使用說明</a:t>
            </a:r>
            <a:r>
              <a:rPr lang="en-US" altLang="zh-TW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藍芽連線</a:t>
            </a:r>
            <a:endParaRPr lang="zh-TW" altLang="en-US" sz="1056" kern="0" dirty="0">
              <a:solidFill>
                <a:prstClr val="black"/>
              </a:solidFill>
            </a:endParaRPr>
          </a:p>
        </p:txBody>
      </p:sp>
      <p:pic>
        <p:nvPicPr>
          <p:cNvPr id="47" name="圖片 4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776" y="2718746"/>
            <a:ext cx="547069" cy="532313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1371176" y="2042421"/>
            <a:ext cx="2413582" cy="64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連結藍芽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dongle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與電腦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若電腦沒有藍芽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，筆電有藍芽功能的，請確認藍芽在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4.0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以上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5.1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以下。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99906" y="2042491"/>
            <a:ext cx="1691469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點擊「藍芽」的選項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99906" y="4001610"/>
            <a:ext cx="1691469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選擇裝置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 rotWithShape="1">
          <a:blip r:embed="rId4"/>
          <a:srcRect l="534" t="537" r="1073" b="1230"/>
          <a:stretch/>
        </p:blipFill>
        <p:spPr>
          <a:xfrm>
            <a:off x="6729795" y="2286307"/>
            <a:ext cx="1458114" cy="12137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cxnSp>
        <p:nvCxnSpPr>
          <p:cNvPr id="52" name="直線單箭頭接點 51"/>
          <p:cNvCxnSpPr/>
          <p:nvPr/>
        </p:nvCxnSpPr>
        <p:spPr>
          <a:xfrm>
            <a:off x="4368434" y="5005320"/>
            <a:ext cx="308111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4696982" y="4936361"/>
            <a:ext cx="685391" cy="146092"/>
          </a:xfrm>
          <a:prstGeom prst="rect">
            <a:avLst/>
          </a:prstGeom>
          <a:noFill/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3647">
              <a:defRPr/>
            </a:pPr>
            <a:endParaRPr lang="zh-TW" altLang="en-US" sz="1189" kern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54" name="圖片 53"/>
          <p:cNvPicPr>
            <a:picLocks noChangeAspect="1"/>
          </p:cNvPicPr>
          <p:nvPr/>
        </p:nvPicPr>
        <p:blipFill rotWithShape="1">
          <a:blip r:embed="rId5"/>
          <a:srcRect l="1357" t="908" r="1583" b="1827"/>
          <a:stretch/>
        </p:blipFill>
        <p:spPr>
          <a:xfrm>
            <a:off x="6729795" y="4309927"/>
            <a:ext cx="1436407" cy="120878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5" name="矩形 54"/>
          <p:cNvSpPr/>
          <p:nvPr/>
        </p:nvSpPr>
        <p:spPr>
          <a:xfrm>
            <a:off x="7033425" y="3063123"/>
            <a:ext cx="800861" cy="446435"/>
          </a:xfrm>
          <a:prstGeom prst="rect">
            <a:avLst/>
          </a:prstGeom>
          <a:noFill/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3647">
              <a:defRPr/>
            </a:pPr>
            <a:endParaRPr lang="zh-TW" altLang="en-US" sz="1189" kern="0">
              <a:solidFill>
                <a:srgbClr val="4472C4">
                  <a:lumMod val="75000"/>
                </a:srgb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505555" y="2030610"/>
            <a:ext cx="2500959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選擇欲連結</a:t>
            </a:r>
            <a:r>
              <a:rPr lang="en-US" altLang="zh-TW" sz="1189" dirty="0" err="1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rabboni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裝置的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MAC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碼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536514" y="4001610"/>
            <a:ext cx="1371887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選擇 「確認」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9" name="Picture 2" descr="Device/Module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24" y="2690551"/>
            <a:ext cx="742064" cy="5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直線單箭頭接點 59"/>
          <p:cNvCxnSpPr/>
          <p:nvPr/>
        </p:nvCxnSpPr>
        <p:spPr>
          <a:xfrm>
            <a:off x="2300312" y="2984903"/>
            <a:ext cx="308111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none" w="med" len="med"/>
          </a:ln>
          <a:effectLst/>
        </p:spPr>
      </p:cxnSp>
      <p:pic>
        <p:nvPicPr>
          <p:cNvPr id="61" name="圖片 21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26086" r="16374" b="25932"/>
          <a:stretch>
            <a:fillRect/>
          </a:stretch>
        </p:blipFill>
        <p:spPr bwMode="auto">
          <a:xfrm>
            <a:off x="1360132" y="4412478"/>
            <a:ext cx="1320477" cy="7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圖片 3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2" t="26241" r="29208" b="21742"/>
          <a:stretch>
            <a:fillRect/>
          </a:stretch>
        </p:blipFill>
        <p:spPr bwMode="auto">
          <a:xfrm>
            <a:off x="1516276" y="4950634"/>
            <a:ext cx="347935" cy="4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矩形 62"/>
          <p:cNvSpPr/>
          <p:nvPr/>
        </p:nvSpPr>
        <p:spPr>
          <a:xfrm>
            <a:off x="1355026" y="3592131"/>
            <a:ext cx="2576315" cy="64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3647">
              <a:defRPr/>
            </a:pP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</a:rPr>
              <a:t>2.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</a:rPr>
              <a:t>短按右鍵</a:t>
            </a: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</a:rPr>
              <a:t>1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</a:rPr>
              <a:t>秒，開始藍芽連線，綠燈會閃爍直到配對成功。若無配對到手機，會自動於</a:t>
            </a: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</a:rPr>
              <a:t>30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</a:rPr>
              <a:t>秒後停止廣播。</a:t>
            </a:r>
          </a:p>
        </p:txBody>
      </p:sp>
      <p:pic>
        <p:nvPicPr>
          <p:cNvPr id="64" name="圖片 63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0" t="11360" r="14481" b="7826"/>
          <a:stretch/>
        </p:blipFill>
        <p:spPr bwMode="auto">
          <a:xfrm>
            <a:off x="2822054" y="4430389"/>
            <a:ext cx="981995" cy="806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太陽 65"/>
          <p:cNvSpPr/>
          <p:nvPr/>
        </p:nvSpPr>
        <p:spPr>
          <a:xfrm>
            <a:off x="3449534" y="4316519"/>
            <a:ext cx="290773" cy="290773"/>
          </a:xfrm>
          <a:prstGeom prst="sun">
            <a:avLst/>
          </a:prstGeom>
          <a:solidFill>
            <a:srgbClr val="B0FC3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3647">
              <a:defRPr/>
            </a:pPr>
            <a:endParaRPr lang="zh-TW" altLang="en-US" sz="1189" kern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2"/>
          <a:srcRect r="1235" b="2523"/>
          <a:stretch/>
        </p:blipFill>
        <p:spPr>
          <a:xfrm>
            <a:off x="4278354" y="2288448"/>
            <a:ext cx="1518450" cy="120878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68" name="矩形 67"/>
          <p:cNvSpPr/>
          <p:nvPr/>
        </p:nvSpPr>
        <p:spPr>
          <a:xfrm>
            <a:off x="6522076" y="3511970"/>
            <a:ext cx="2032929" cy="275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3647">
              <a:defRPr/>
            </a:pP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MAC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碼在</a:t>
            </a:r>
            <a:r>
              <a:rPr lang="en-US" altLang="zh-TW" sz="1189" kern="0" dirty="0" err="1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rabboni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的本體背面</a:t>
            </a:r>
            <a:endParaRPr lang="zh-TW" altLang="en-US" sz="1189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9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/>
          <p:cNvSpPr txBox="1"/>
          <p:nvPr/>
        </p:nvSpPr>
        <p:spPr>
          <a:xfrm>
            <a:off x="8363108" y="2510428"/>
            <a:ext cx="98379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63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endParaRPr lang="zh-TW" altLang="en-US" sz="1463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/>
          <a:srcRect l="1" r="345" b="322"/>
          <a:stretch/>
        </p:blipFill>
        <p:spPr>
          <a:xfrm>
            <a:off x="1130871" y="2411303"/>
            <a:ext cx="4503397" cy="3125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77729" y="2104592"/>
            <a:ext cx="1978956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數字跳動代表連線成功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26833" y="2947581"/>
            <a:ext cx="2459862" cy="1460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3647"/>
            <a:endParaRPr lang="zh-TW" altLang="en-US" sz="118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12979" y="2515905"/>
            <a:ext cx="385329" cy="1460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3647"/>
            <a:endParaRPr lang="zh-TW" altLang="en-US" sz="118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8" name="肘形接點 17"/>
          <p:cNvCxnSpPr/>
          <p:nvPr/>
        </p:nvCxnSpPr>
        <p:spPr>
          <a:xfrm>
            <a:off x="3147809" y="2588950"/>
            <a:ext cx="3192082" cy="793948"/>
          </a:xfrm>
          <a:prstGeom prst="bentConnector3">
            <a:avLst>
              <a:gd name="adj1" fmla="val 50000"/>
            </a:avLst>
          </a:prstGeom>
          <a:ln w="28575"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371283" y="2375610"/>
            <a:ext cx="1978956" cy="45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可以編輯裝置在電腦上的名稱，會對應到</a:t>
            </a:r>
            <a:r>
              <a:rPr lang="en-US" altLang="zh-TW" sz="118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Scartch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裡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/>
          <a:srcRect l="1947" t="1369" r="2052" b="3760"/>
          <a:stretch/>
        </p:blipFill>
        <p:spPr>
          <a:xfrm>
            <a:off x="6444826" y="2875834"/>
            <a:ext cx="1726430" cy="1014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403" y="4367589"/>
            <a:ext cx="2301394" cy="109524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133403" y="4123773"/>
            <a:ext cx="2216836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按下「確認」後，名稱改變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F21B046-F584-49F7-81BB-3B1055D963BC}"/>
              </a:ext>
            </a:extLst>
          </p:cNvPr>
          <p:cNvSpPr/>
          <p:nvPr/>
        </p:nvSpPr>
        <p:spPr>
          <a:xfrm>
            <a:off x="1284636" y="1420279"/>
            <a:ext cx="5358070" cy="458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01823">
              <a:defRPr/>
            </a:pPr>
            <a:r>
              <a:rPr lang="en-US" altLang="zh-TW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桌面板多連使用說明</a:t>
            </a:r>
            <a:r>
              <a:rPr lang="en-US" altLang="zh-TW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377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藍芽連線</a:t>
            </a:r>
            <a:endParaRPr lang="zh-TW" altLang="en-US" sz="1056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8076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/>
          <p:cNvSpPr txBox="1"/>
          <p:nvPr/>
        </p:nvSpPr>
        <p:spPr>
          <a:xfrm>
            <a:off x="8363108" y="2510428"/>
            <a:ext cx="98379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63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endParaRPr lang="zh-TW" altLang="en-US" sz="1463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34646" y="2125523"/>
            <a:ext cx="1978956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10.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新增其他裝置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97" y="2426745"/>
            <a:ext cx="3702025" cy="1637014"/>
          </a:xfrm>
          <a:prstGeom prst="rect">
            <a:avLst/>
          </a:prstGeom>
        </p:spPr>
      </p:pic>
      <p:cxnSp>
        <p:nvCxnSpPr>
          <p:cNvPr id="22" name="肘形接點 21"/>
          <p:cNvCxnSpPr/>
          <p:nvPr/>
        </p:nvCxnSpPr>
        <p:spPr>
          <a:xfrm>
            <a:off x="3512428" y="3643847"/>
            <a:ext cx="1721651" cy="885172"/>
          </a:xfrm>
          <a:prstGeom prst="bentConnector3">
            <a:avLst/>
          </a:prstGeom>
          <a:noFill/>
          <a:ln w="28575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B9FC93F-16F9-41DD-A3AB-25D69BA9DE06}"/>
              </a:ext>
            </a:extLst>
          </p:cNvPr>
          <p:cNvSpPr txBox="1"/>
          <p:nvPr/>
        </p:nvSpPr>
        <p:spPr>
          <a:xfrm>
            <a:off x="3493945" y="3386537"/>
            <a:ext cx="3375956" cy="27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1823">
              <a:defRPr/>
            </a:pP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</a:rPr>
              <a:t>11.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</a:rPr>
              <a:t>點擊新增第二個、第三個裝置</a:t>
            </a: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</a:rPr>
              <a:t>(</a:t>
            </a:r>
            <a:r>
              <a:rPr lang="zh-TW" altLang="en-US" sz="1189" kern="0" dirty="0">
                <a:solidFill>
                  <a:srgbClr val="4472C4">
                    <a:lumMod val="75000"/>
                  </a:srgbClr>
                </a:solidFill>
              </a:rPr>
              <a:t>回到步驟</a:t>
            </a:r>
            <a:r>
              <a:rPr lang="en-US" altLang="zh-TW" sz="1189" kern="0" dirty="0">
                <a:solidFill>
                  <a:srgbClr val="4472C4">
                    <a:lumMod val="75000"/>
                  </a:srgbClr>
                </a:solidFill>
              </a:rPr>
              <a:t>3)</a:t>
            </a: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633" y="3697970"/>
            <a:ext cx="3310690" cy="2091842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F21B046-F584-49F7-81BB-3B1055D963BC}"/>
              </a:ext>
            </a:extLst>
          </p:cNvPr>
          <p:cNvSpPr/>
          <p:nvPr/>
        </p:nvSpPr>
        <p:spPr>
          <a:xfrm>
            <a:off x="1425423" y="1441210"/>
            <a:ext cx="5362365" cy="458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01823">
              <a:defRPr/>
            </a:pPr>
            <a:r>
              <a:rPr lang="en-US" altLang="zh-TW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桌面板多連使用說明</a:t>
            </a:r>
            <a:r>
              <a:rPr lang="en-US" altLang="zh-TW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377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藍芽連線</a:t>
            </a:r>
            <a:endParaRPr lang="zh-TW" altLang="en-US" sz="1056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6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/>
          <p:cNvSpPr txBox="1"/>
          <p:nvPr/>
        </p:nvSpPr>
        <p:spPr>
          <a:xfrm>
            <a:off x="8363108" y="2510428"/>
            <a:ext cx="98379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63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endParaRPr lang="zh-TW" altLang="en-US" sz="1463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85355" y="1883710"/>
            <a:ext cx="1978956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12.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點擊左邊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Scratch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ICON</a:t>
            </a: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 rotWithShape="1">
          <a:blip r:embed="rId2"/>
          <a:srcRect l="1" r="375" b="503"/>
          <a:stretch/>
        </p:blipFill>
        <p:spPr>
          <a:xfrm>
            <a:off x="1446142" y="2148541"/>
            <a:ext cx="4304101" cy="298521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37" name="矩形 36"/>
          <p:cNvSpPr/>
          <p:nvPr/>
        </p:nvSpPr>
        <p:spPr>
          <a:xfrm>
            <a:off x="1585133" y="3274770"/>
            <a:ext cx="385329" cy="274415"/>
          </a:xfrm>
          <a:prstGeom prst="rect">
            <a:avLst/>
          </a:prstGeom>
          <a:noFill/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3647">
              <a:defRPr/>
            </a:pPr>
            <a:endParaRPr lang="zh-TW" altLang="en-US" sz="1189" kern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38" name="肘形接點 37"/>
          <p:cNvCxnSpPr/>
          <p:nvPr/>
        </p:nvCxnSpPr>
        <p:spPr>
          <a:xfrm flipV="1">
            <a:off x="2041037" y="2449765"/>
            <a:ext cx="4329621" cy="961206"/>
          </a:xfrm>
          <a:prstGeom prst="bentConnector3">
            <a:avLst>
              <a:gd name="adj1" fmla="val 60844"/>
            </a:avLst>
          </a:prstGeom>
          <a:noFill/>
          <a:ln w="28575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1" name="圖片 40"/>
          <p:cNvPicPr>
            <a:picLocks noChangeAspect="1"/>
          </p:cNvPicPr>
          <p:nvPr/>
        </p:nvPicPr>
        <p:blipFill rotWithShape="1">
          <a:blip r:embed="rId3"/>
          <a:srcRect l="1" t="8985" r="1886" b="13259"/>
          <a:stretch/>
        </p:blipFill>
        <p:spPr>
          <a:xfrm>
            <a:off x="6500232" y="2148542"/>
            <a:ext cx="2071223" cy="82791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2" name="矩形 41"/>
          <p:cNvSpPr/>
          <p:nvPr/>
        </p:nvSpPr>
        <p:spPr>
          <a:xfrm>
            <a:off x="6236111" y="3079410"/>
            <a:ext cx="2753584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13.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點擊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Scratch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ICON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，跳轉到瀏覽器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 rotWithShape="1">
          <a:blip r:embed="rId4"/>
          <a:srcRect t="351" r="277" b="585"/>
          <a:stretch/>
        </p:blipFill>
        <p:spPr>
          <a:xfrm>
            <a:off x="6242423" y="3351620"/>
            <a:ext cx="2580526" cy="173608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4" name="矩形 43"/>
          <p:cNvSpPr/>
          <p:nvPr/>
        </p:nvSpPr>
        <p:spPr>
          <a:xfrm>
            <a:off x="6047117" y="5130348"/>
            <a:ext cx="3273653" cy="275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3647">
              <a:defRPr/>
            </a:pPr>
            <a:r>
              <a:rPr lang="zh-TW" altLang="en-US" sz="1189" kern="0" dirty="0">
                <a:solidFill>
                  <a:prstClr val="black"/>
                </a:solidFill>
              </a:rPr>
              <a:t>https://nctutwtlab.github.io/scratch-gui/rabboni/</a:t>
            </a:r>
          </a:p>
        </p:txBody>
      </p:sp>
    </p:spTree>
    <p:extLst>
      <p:ext uri="{BB962C8B-B14F-4D97-AF65-F5344CB8AC3E}">
        <p14:creationId xmlns:p14="http://schemas.microsoft.com/office/powerpoint/2010/main" val="143731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/>
          <p:cNvSpPr txBox="1"/>
          <p:nvPr/>
        </p:nvSpPr>
        <p:spPr>
          <a:xfrm>
            <a:off x="8363108" y="2510428"/>
            <a:ext cx="98379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63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endParaRPr lang="zh-TW" altLang="en-US" sz="1463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5D62086-86F3-4130-BFC8-D7D83DE08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49" y="1695116"/>
            <a:ext cx="2724150" cy="2110810"/>
          </a:xfrm>
          <a:prstGeom prst="rect">
            <a:avLst/>
          </a:prstGeom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id="{6B749DDD-83EC-4ABA-A64B-72CADA48B9D7}"/>
              </a:ext>
            </a:extLst>
          </p:cNvPr>
          <p:cNvSpPr/>
          <p:nvPr/>
        </p:nvSpPr>
        <p:spPr>
          <a:xfrm>
            <a:off x="1284636" y="3064746"/>
            <a:ext cx="1114425" cy="1114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DD3522A0-B979-4C47-89BF-FB2737D1D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624" y="3931521"/>
            <a:ext cx="1927547" cy="1874770"/>
          </a:xfrm>
          <a:prstGeom prst="rect">
            <a:avLst/>
          </a:prstGeom>
        </p:spPr>
      </p:pic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0894CAC-9B8F-466F-9C9C-8D4D8B38697B}"/>
              </a:ext>
            </a:extLst>
          </p:cNvPr>
          <p:cNvCxnSpPr>
            <a:cxnSpLocks/>
          </p:cNvCxnSpPr>
          <p:nvPr/>
        </p:nvCxnSpPr>
        <p:spPr>
          <a:xfrm>
            <a:off x="1903761" y="3683871"/>
            <a:ext cx="1919288" cy="1238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30599A7B-4C63-4E8E-8831-BFF85A3A2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089" y="1888409"/>
            <a:ext cx="3216022" cy="264912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794569" y="1376364"/>
            <a:ext cx="4199068" cy="27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1823"/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14.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添加</a:t>
            </a:r>
            <a:r>
              <a:rPr lang="en-US" altLang="zh-TW" sz="1189" dirty="0" err="1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rabboni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套件，即可使用</a:t>
            </a:r>
            <a:r>
              <a:rPr lang="en-US" altLang="zh-TW" sz="1189" dirty="0" err="1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rabboni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en-US" altLang="zh-TW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scratch</a:t>
            </a:r>
            <a:r>
              <a:rPr lang="zh-TW" altLang="en-US" sz="1189" dirty="0">
                <a:solidFill>
                  <a:srgbClr val="4472C4">
                    <a:lumMod val="75000"/>
                  </a:srgb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互動</a:t>
            </a:r>
            <a:endParaRPr lang="en-US" altLang="zh-TW" sz="1189" dirty="0">
              <a:solidFill>
                <a:srgbClr val="4472C4">
                  <a:lumMod val="75000"/>
                </a:srgb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2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67305D3-3B4F-4230-9F3C-4F0F6A38F945}"/>
              </a:ext>
            </a:extLst>
          </p:cNvPr>
          <p:cNvSpPr/>
          <p:nvPr/>
        </p:nvSpPr>
        <p:spPr>
          <a:xfrm>
            <a:off x="569694" y="1900557"/>
            <a:ext cx="4264309" cy="2172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3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275" b="1" kern="5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大學社會責任實踐計畫</a:t>
            </a:r>
            <a:r>
              <a:rPr lang="zh-TW" altLang="en-US" sz="2377" b="1" kern="5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 </a:t>
            </a:r>
            <a:r>
              <a:rPr lang="en-US" altLang="zh-TW" sz="1463" b="1" kern="5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(since 2018)</a:t>
            </a:r>
          </a:p>
          <a:p>
            <a:pPr defTabSz="603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zh-TW" sz="13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計畫主持人溫瓌岸</a:t>
            </a:r>
            <a:endParaRPr lang="en-US" altLang="zh-TW" sz="13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03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3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國立陽明交通大學電子工程系教授</a:t>
            </a:r>
          </a:p>
          <a:p>
            <a:pPr defTabSz="603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3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國立陽明交通大學半導體學院副院長</a:t>
            </a:r>
          </a:p>
          <a:p>
            <a:pPr defTabSz="603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3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國立陽明交通大學社會責任推展辦公室執行長</a:t>
            </a:r>
          </a:p>
          <a:p>
            <a:pPr defTabSz="603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189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03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377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defTabSz="603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377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13DAECF-23E8-452C-8114-0D3347B5C53D}"/>
              </a:ext>
            </a:extLst>
          </p:cNvPr>
          <p:cNvSpPr txBox="1">
            <a:spLocks/>
          </p:cNvSpPr>
          <p:nvPr/>
        </p:nvSpPr>
        <p:spPr>
          <a:xfrm>
            <a:off x="569694" y="1241601"/>
            <a:ext cx="7245159" cy="557213"/>
          </a:xfrm>
          <a:prstGeom prst="rect">
            <a:avLst/>
          </a:prstGeom>
          <a:noFill/>
          <a:ln w="9525">
            <a:noFill/>
          </a:ln>
        </p:spPr>
        <p:txBody>
          <a:bodyPr lIns="63314" tIns="31657" rIns="63314" bIns="31657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25" b="1" kern="1200">
                <a:solidFill>
                  <a:srgbClr val="624F3D"/>
                </a:solidFill>
                <a:latin typeface="Arial Black" panose="020B0A04020102090204" pitchFamily="34" charset="0"/>
                <a:ea typeface="Microsoft YaHei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25" b="1">
                <a:solidFill>
                  <a:srgbClr val="624F3D"/>
                </a:solidFill>
                <a:latin typeface="Arial Black" panose="020B0A04020102090204" pitchFamily="34" charset="0"/>
                <a:ea typeface="Microsoft YaHei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25" b="1">
                <a:solidFill>
                  <a:srgbClr val="624F3D"/>
                </a:solidFill>
                <a:latin typeface="Arial Black" panose="020B0A04020102090204" pitchFamily="34" charset="0"/>
                <a:ea typeface="Microsoft YaHei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25" b="1">
                <a:solidFill>
                  <a:srgbClr val="624F3D"/>
                </a:solidFill>
                <a:latin typeface="Arial Black" panose="020B0A04020102090204" pitchFamily="34" charset="0"/>
                <a:ea typeface="Microsoft YaHei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25" b="1">
                <a:solidFill>
                  <a:srgbClr val="624F3D"/>
                </a:solidFill>
                <a:latin typeface="Arial Black" panose="020B0A04020102090204" pitchFamily="34" charset="0"/>
                <a:ea typeface="Microsoft YaHei" panose="020B0503020204020204" pitchFamily="34" charset="-122"/>
              </a:defRPr>
            </a:lvl5pPr>
            <a:lvl6pPr marL="42208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25" b="1">
                <a:solidFill>
                  <a:srgbClr val="624F3D"/>
                </a:solidFill>
                <a:latin typeface="Arial Black" panose="020B0A04020102090204" pitchFamily="34" charset="0"/>
                <a:ea typeface="Microsoft YaHei" panose="020B0503020204020204" pitchFamily="34" charset="-122"/>
              </a:defRPr>
            </a:lvl6pPr>
            <a:lvl7pPr marL="8441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25" b="1">
                <a:solidFill>
                  <a:srgbClr val="624F3D"/>
                </a:solidFill>
                <a:latin typeface="Arial Black" panose="020B0A04020102090204" pitchFamily="34" charset="0"/>
                <a:ea typeface="Microsoft YaHei" panose="020B0503020204020204" pitchFamily="34" charset="-122"/>
              </a:defRPr>
            </a:lvl7pPr>
            <a:lvl8pPr marL="126625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25" b="1">
                <a:solidFill>
                  <a:srgbClr val="624F3D"/>
                </a:solidFill>
                <a:latin typeface="Arial Black" panose="020B0A04020102090204" pitchFamily="34" charset="0"/>
                <a:ea typeface="Microsoft YaHei" panose="020B0503020204020204" pitchFamily="34" charset="-122"/>
              </a:defRPr>
            </a:lvl8pPr>
            <a:lvl9pPr marL="168833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25" b="1">
                <a:solidFill>
                  <a:srgbClr val="624F3D"/>
                </a:solidFill>
                <a:latin typeface="Arial Black" panose="020B0A04020102090204" pitchFamily="34" charset="0"/>
                <a:ea typeface="Microsoft YaHei" panose="020B0503020204020204" pitchFamily="34" charset="-122"/>
              </a:defRPr>
            </a:lvl9pPr>
          </a:lstStyle>
          <a:p>
            <a:pPr defTabSz="742950">
              <a:defRPr/>
            </a:pPr>
            <a:r>
              <a:rPr lang="en-US" altLang="zh-TW" sz="2377" dirty="0">
                <a:solidFill>
                  <a:schemeClr val="tx1"/>
                </a:solidFill>
              </a:rPr>
              <a:t>Who am I and why am I here ?</a:t>
            </a:r>
            <a:endParaRPr lang="zh-TW" altLang="en-US" sz="2377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BE8DC3-74BD-4CCF-9A14-678136EDA4F4}"/>
              </a:ext>
            </a:extLst>
          </p:cNvPr>
          <p:cNvSpPr/>
          <p:nvPr/>
        </p:nvSpPr>
        <p:spPr>
          <a:xfrm>
            <a:off x="569693" y="4248382"/>
            <a:ext cx="4953000" cy="10658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zh-TW" sz="1463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參考</a:t>
            </a:r>
            <a:r>
              <a:rPr lang="en-US" altLang="zh-TW" sz="1463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video:</a:t>
            </a:r>
            <a:endParaRPr lang="zh-TW" altLang="zh-TW" sz="1300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463" u="sng" kern="100" dirty="0">
                <a:solidFill>
                  <a:srgbClr val="C00000"/>
                </a:solidFill>
                <a:latin typeface="標楷體" panose="03000509000000000000" pitchFamily="65" charset="-120"/>
                <a:hlinkClick r:id="rId3"/>
              </a:rPr>
              <a:t>https://youtu.be/fzsPGx_sQdY</a:t>
            </a:r>
            <a:endParaRPr lang="zh-TW" altLang="zh-TW" sz="1300" kern="1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463" u="sng" kern="100" dirty="0">
                <a:solidFill>
                  <a:srgbClr val="C00000"/>
                </a:solidFill>
                <a:latin typeface="標楷體" panose="03000509000000000000" pitchFamily="65" charset="-120"/>
                <a:hlinkClick r:id="rId4"/>
              </a:rPr>
              <a:t>https://youtu.be/pxUh809oRzg</a:t>
            </a:r>
            <a:endParaRPr lang="zh-TW" altLang="zh-TW" sz="1300" kern="100" dirty="0">
              <a:latin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67305D3-3B4F-4230-9F3C-4F0F6A38F945}"/>
              </a:ext>
            </a:extLst>
          </p:cNvPr>
          <p:cNvSpPr/>
          <p:nvPr/>
        </p:nvSpPr>
        <p:spPr>
          <a:xfrm>
            <a:off x="569693" y="3196311"/>
            <a:ext cx="4335293" cy="100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3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275" b="1" kern="5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主講人 蘇啓宏</a:t>
            </a:r>
            <a:endParaRPr lang="en-US" altLang="zh-TW" sz="2275" b="1" kern="50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defTabSz="603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國立陽明交通大學電子研究所 研究生</a:t>
            </a:r>
            <a:endParaRPr lang="en-US" altLang="zh-TW" sz="13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defTabSz="603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377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Picture 2" descr="NCTU USR">
            <a:extLst>
              <a:ext uri="{FF2B5EF4-FFF2-40B4-BE49-F238E27FC236}">
                <a16:creationId xmlns:a16="http://schemas.microsoft.com/office/drawing/2014/main" id="{4C0BF3EC-E6EE-4149-8403-CB4458A4E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7" y="4837641"/>
            <a:ext cx="1905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83A499-F4F4-445E-A811-723CB4987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9"/>
          <a:stretch/>
        </p:blipFill>
        <p:spPr bwMode="auto">
          <a:xfrm>
            <a:off x="4834003" y="2619557"/>
            <a:ext cx="4744429" cy="19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2416" y="1113731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92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92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ECE62B6-6F89-4EBA-B7B8-3EB28076D984}"/>
              </a:ext>
            </a:extLst>
          </p:cNvPr>
          <p:cNvSpPr/>
          <p:nvPr/>
        </p:nvSpPr>
        <p:spPr>
          <a:xfrm>
            <a:off x="1542415" y="1866528"/>
            <a:ext cx="2691655" cy="10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en-US" altLang="zh-TW" sz="1463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sz="1463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非常適合搭配線上教學，有效提高學生專注度、學習成效、成就感。請操控</a:t>
            </a:r>
            <a:r>
              <a:rPr lang="en-US" altLang="zh-TW" sz="1463" dirty="0" err="1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rabboni</a:t>
            </a:r>
            <a:r>
              <a:rPr lang="zh-TW" altLang="en-US" sz="1463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來選擇正確的答案吧</a:t>
            </a:r>
          </a:p>
        </p:txBody>
      </p:sp>
      <p:pic>
        <p:nvPicPr>
          <p:cNvPr id="6" name="Picture 2" descr="「pc icon png」的圖片搜尋結果&quot;">
            <a:extLst>
              <a:ext uri="{FF2B5EF4-FFF2-40B4-BE49-F238E27FC236}">
                <a16:creationId xmlns:a16="http://schemas.microsoft.com/office/drawing/2014/main" id="{DFFE7A5E-627C-4341-9F9E-3D66D70D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416" y="3273851"/>
            <a:ext cx="2073538" cy="20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C7E9E57-E31B-4542-A7D2-0DB8082193B0}"/>
              </a:ext>
            </a:extLst>
          </p:cNvPr>
          <p:cNvSpPr/>
          <p:nvPr/>
        </p:nvSpPr>
        <p:spPr>
          <a:xfrm>
            <a:off x="1701442" y="3570169"/>
            <a:ext cx="1710374" cy="5078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defTabSz="371475"/>
            <a:r>
              <a:rPr lang="en-US" altLang="zh-TW" sz="14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dirty="0">
                <a:solidFill>
                  <a:srgbClr val="FFC000">
                    <a:lumMod val="60000"/>
                    <a:lumOff val="40000"/>
                  </a:srgb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</a:p>
          <a:p>
            <a:pPr defTabSz="371475"/>
            <a:r>
              <a:rPr lang="zh-TW" altLang="en-US" sz="1300" dirty="0">
                <a:solidFill>
                  <a:prstClr val="white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endParaRPr lang="en-US" altLang="zh-TW" sz="1300" dirty="0">
              <a:solidFill>
                <a:prstClr val="white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63369C9-9D41-40D7-A3B0-C138B7A47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457" y="1697482"/>
            <a:ext cx="4123657" cy="32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8E849E8-2BC4-45C3-8195-59B560DF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130" y="1895807"/>
            <a:ext cx="2251128" cy="38537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1092" y="818787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(1/4)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選擇背景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ECE62B6-6F89-4EBA-B7B8-3EB28076D984}"/>
              </a:ext>
            </a:extLst>
          </p:cNvPr>
          <p:cNvSpPr/>
          <p:nvPr/>
        </p:nvSpPr>
        <p:spPr>
          <a:xfrm>
            <a:off x="738963" y="2664507"/>
            <a:ext cx="1919288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zh-TW" altLang="en-US" sz="1463" b="1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選擇背景</a:t>
            </a: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C24E6126-F8C2-4B72-8191-61488D817B18}"/>
              </a:ext>
            </a:extLst>
          </p:cNvPr>
          <p:cNvSpPr/>
          <p:nvPr/>
        </p:nvSpPr>
        <p:spPr>
          <a:xfrm>
            <a:off x="328110" y="2624802"/>
            <a:ext cx="453751" cy="3794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r>
              <a:rPr lang="en-US" altLang="zh-TW" sz="1463" dirty="0">
                <a:solidFill>
                  <a:prstClr val="white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</a:t>
            </a:r>
            <a:endParaRPr lang="zh-TW" altLang="en-US" sz="1463" dirty="0">
              <a:solidFill>
                <a:prstClr val="white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4F99A56-A802-B747-3774-223FFE391B24}"/>
              </a:ext>
            </a:extLst>
          </p:cNvPr>
          <p:cNvSpPr/>
          <p:nvPr/>
        </p:nvSpPr>
        <p:spPr>
          <a:xfrm>
            <a:off x="4842933" y="3594438"/>
            <a:ext cx="433784" cy="20930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95594E9A-9A82-177F-1AAA-7CD32118D52B}"/>
              </a:ext>
            </a:extLst>
          </p:cNvPr>
          <p:cNvCxnSpPr/>
          <p:nvPr/>
        </p:nvCxnSpPr>
        <p:spPr>
          <a:xfrm>
            <a:off x="1698607" y="2850371"/>
            <a:ext cx="2953455" cy="16468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E203C255-9B68-CFC7-6ED5-A7C06B303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217" y="3741506"/>
            <a:ext cx="1609950" cy="1563509"/>
          </a:xfrm>
          <a:prstGeom prst="rect">
            <a:avLst/>
          </a:prstGeom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E38ACBCE-0343-BC32-BC09-F078771F33CC}"/>
              </a:ext>
            </a:extLst>
          </p:cNvPr>
          <p:cNvCxnSpPr>
            <a:cxnSpLocks/>
          </p:cNvCxnSpPr>
          <p:nvPr/>
        </p:nvCxnSpPr>
        <p:spPr>
          <a:xfrm flipV="1">
            <a:off x="5107116" y="5050795"/>
            <a:ext cx="1871945" cy="45887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3CBA3169-27B9-60EA-E368-E29028E40A89}"/>
              </a:ext>
            </a:extLst>
          </p:cNvPr>
          <p:cNvSpPr/>
          <p:nvPr/>
        </p:nvSpPr>
        <p:spPr>
          <a:xfrm>
            <a:off x="7320032" y="3763504"/>
            <a:ext cx="1919288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zh-TW" altLang="en-US" sz="1463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上傳自己下載的圖片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BA6D1B3-4BD4-1DBE-DCAA-03BCA733767F}"/>
              </a:ext>
            </a:extLst>
          </p:cNvPr>
          <p:cNvSpPr/>
          <p:nvPr/>
        </p:nvSpPr>
        <p:spPr>
          <a:xfrm>
            <a:off x="7320032" y="4085584"/>
            <a:ext cx="1919288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zh-TW" altLang="en-US" sz="1463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隨機背景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9CD84F8-440E-6B62-5BF3-A0A1ED9FA5F6}"/>
              </a:ext>
            </a:extLst>
          </p:cNvPr>
          <p:cNvSpPr/>
          <p:nvPr/>
        </p:nvSpPr>
        <p:spPr>
          <a:xfrm>
            <a:off x="7360682" y="4347216"/>
            <a:ext cx="1919288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zh-TW" altLang="en-US" sz="1463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小畫家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F57705C-F1D7-D93B-859D-4050E9A61102}"/>
              </a:ext>
            </a:extLst>
          </p:cNvPr>
          <p:cNvSpPr/>
          <p:nvPr/>
        </p:nvSpPr>
        <p:spPr>
          <a:xfrm>
            <a:off x="7360682" y="4639939"/>
            <a:ext cx="1919288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zh-TW" altLang="en-US" sz="1463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搜尋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1BC667D5-E156-3E11-438C-B9AD3213934E}"/>
              </a:ext>
            </a:extLst>
          </p:cNvPr>
          <p:cNvSpPr/>
          <p:nvPr/>
        </p:nvSpPr>
        <p:spPr>
          <a:xfrm>
            <a:off x="6755923" y="2755600"/>
            <a:ext cx="453751" cy="3794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r>
              <a:rPr lang="en-US" altLang="zh-TW" sz="1463" dirty="0">
                <a:solidFill>
                  <a:prstClr val="white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</a:t>
            </a:r>
            <a:endParaRPr lang="zh-TW" altLang="en-US" sz="1463" dirty="0">
              <a:solidFill>
                <a:prstClr val="white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6DBA86C-7833-6CB3-68D2-48BB2D37E6F3}"/>
              </a:ext>
            </a:extLst>
          </p:cNvPr>
          <p:cNvSpPr/>
          <p:nvPr/>
        </p:nvSpPr>
        <p:spPr>
          <a:xfrm>
            <a:off x="7209673" y="2781480"/>
            <a:ext cx="1919288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zh-TW" altLang="en-US" sz="1463" b="1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選擇生成背景方式</a:t>
            </a: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8759E58C-C8D2-420B-7C2F-B7AF538AEC9C}"/>
              </a:ext>
            </a:extLst>
          </p:cNvPr>
          <p:cNvCxnSpPr>
            <a:cxnSpLocks/>
          </p:cNvCxnSpPr>
          <p:nvPr/>
        </p:nvCxnSpPr>
        <p:spPr>
          <a:xfrm>
            <a:off x="7887111" y="3130374"/>
            <a:ext cx="0" cy="6111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19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5445447D-FC29-4660-B812-E86A794E7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52" y="1756547"/>
            <a:ext cx="7692887" cy="39689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665" y="750102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(2/4)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選擇角色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41886E-22D3-504D-1EAE-53E293BB28F5}"/>
              </a:ext>
            </a:extLst>
          </p:cNvPr>
          <p:cNvSpPr/>
          <p:nvPr/>
        </p:nvSpPr>
        <p:spPr>
          <a:xfrm>
            <a:off x="2514703" y="2184492"/>
            <a:ext cx="3829713" cy="3147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ECE62B6-6F89-4EBA-B7B8-3EB28076D984}"/>
              </a:ext>
            </a:extLst>
          </p:cNvPr>
          <p:cNvSpPr/>
          <p:nvPr/>
        </p:nvSpPr>
        <p:spPr>
          <a:xfrm>
            <a:off x="5149068" y="4179248"/>
            <a:ext cx="1076767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zh-TW" altLang="en-US" sz="1463" b="1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選擇角色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ABC2FC3-F59D-D316-28C3-138192CB6A41}"/>
              </a:ext>
            </a:extLst>
          </p:cNvPr>
          <p:cNvSpPr/>
          <p:nvPr/>
        </p:nvSpPr>
        <p:spPr>
          <a:xfrm>
            <a:off x="4726125" y="4139543"/>
            <a:ext cx="453751" cy="3794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r>
              <a:rPr lang="en-US" altLang="zh-TW" sz="1463" dirty="0">
                <a:solidFill>
                  <a:prstClr val="white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</a:t>
            </a:r>
            <a:endParaRPr lang="zh-TW" altLang="en-US" sz="1463" dirty="0">
              <a:solidFill>
                <a:prstClr val="white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703DA4CF-A29C-97A0-6827-F3E112ECEBED}"/>
              </a:ext>
            </a:extLst>
          </p:cNvPr>
          <p:cNvCxnSpPr>
            <a:cxnSpLocks/>
          </p:cNvCxnSpPr>
          <p:nvPr/>
        </p:nvCxnSpPr>
        <p:spPr>
          <a:xfrm>
            <a:off x="6053457" y="4362523"/>
            <a:ext cx="2050147" cy="9464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56E65DFA-EA12-D861-61B9-0A84FD2C0D41}"/>
              </a:ext>
            </a:extLst>
          </p:cNvPr>
          <p:cNvSpPr/>
          <p:nvPr/>
        </p:nvSpPr>
        <p:spPr>
          <a:xfrm>
            <a:off x="4085635" y="3551259"/>
            <a:ext cx="453751" cy="3794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r>
              <a:rPr lang="en-US" altLang="zh-TW" sz="1463" dirty="0">
                <a:solidFill>
                  <a:prstClr val="white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</a:t>
            </a:r>
            <a:endParaRPr lang="zh-TW" altLang="en-US" sz="1463" dirty="0">
              <a:solidFill>
                <a:prstClr val="white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0227E7B-0CA7-8FF1-EDFA-46DCE7D0FBE9}"/>
              </a:ext>
            </a:extLst>
          </p:cNvPr>
          <p:cNvSpPr/>
          <p:nvPr/>
        </p:nvSpPr>
        <p:spPr>
          <a:xfrm>
            <a:off x="3193723" y="3590964"/>
            <a:ext cx="1076767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zh-TW" altLang="en-US" sz="1463" b="1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選擇造型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F419C0C-CD12-A842-73D0-5A769E8EA037}"/>
              </a:ext>
            </a:extLst>
          </p:cNvPr>
          <p:cNvCxnSpPr>
            <a:cxnSpLocks/>
          </p:cNvCxnSpPr>
          <p:nvPr/>
        </p:nvCxnSpPr>
        <p:spPr>
          <a:xfrm flipH="1" flipV="1">
            <a:off x="1828391" y="2171949"/>
            <a:ext cx="1304614" cy="15690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2B3E108F-74ED-B7C6-3579-86856C4FF530}"/>
              </a:ext>
            </a:extLst>
          </p:cNvPr>
          <p:cNvSpPr/>
          <p:nvPr/>
        </p:nvSpPr>
        <p:spPr>
          <a:xfrm>
            <a:off x="1608151" y="1984967"/>
            <a:ext cx="281327" cy="182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723A5C1C-552C-85C9-E6B4-AD69CFC00785}"/>
              </a:ext>
            </a:extLst>
          </p:cNvPr>
          <p:cNvSpPr/>
          <p:nvPr/>
        </p:nvSpPr>
        <p:spPr>
          <a:xfrm>
            <a:off x="4103115" y="2482112"/>
            <a:ext cx="453751" cy="3794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r>
              <a:rPr lang="en-US" altLang="zh-TW" sz="1463" dirty="0">
                <a:solidFill>
                  <a:prstClr val="white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</a:t>
            </a:r>
            <a:endParaRPr lang="zh-TW" altLang="en-US" sz="1463" dirty="0">
              <a:solidFill>
                <a:prstClr val="white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54CA949-DC73-25F5-00D7-9C6B4AC574AB}"/>
              </a:ext>
            </a:extLst>
          </p:cNvPr>
          <p:cNvSpPr/>
          <p:nvPr/>
        </p:nvSpPr>
        <p:spPr>
          <a:xfrm>
            <a:off x="3181150" y="2521817"/>
            <a:ext cx="1076767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zh-TW" altLang="en-US" sz="1463" b="1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選擇音效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34B7D8E0-9BA2-64CE-C55D-D0E95F3D9090}"/>
              </a:ext>
            </a:extLst>
          </p:cNvPr>
          <p:cNvCxnSpPr>
            <a:cxnSpLocks/>
          </p:cNvCxnSpPr>
          <p:nvPr/>
        </p:nvCxnSpPr>
        <p:spPr>
          <a:xfrm flipH="1" flipV="1">
            <a:off x="2280345" y="2132244"/>
            <a:ext cx="898289" cy="499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9CD97E5F-47A0-C211-8AAF-BC3E7E47DD7B}"/>
              </a:ext>
            </a:extLst>
          </p:cNvPr>
          <p:cNvSpPr/>
          <p:nvPr/>
        </p:nvSpPr>
        <p:spPr>
          <a:xfrm>
            <a:off x="1933837" y="1969888"/>
            <a:ext cx="281327" cy="182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</p:spTree>
    <p:extLst>
      <p:ext uri="{BB962C8B-B14F-4D97-AF65-F5344CB8AC3E}">
        <p14:creationId xmlns:p14="http://schemas.microsoft.com/office/powerpoint/2010/main" val="1136861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C2411DA-78EC-4BD6-ADB8-6E71764AF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52" y="1667095"/>
            <a:ext cx="7692887" cy="39689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644" y="773474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(3/4)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編輯程式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41886E-22D3-504D-1EAE-53E293BB28F5}"/>
              </a:ext>
            </a:extLst>
          </p:cNvPr>
          <p:cNvSpPr/>
          <p:nvPr/>
        </p:nvSpPr>
        <p:spPr>
          <a:xfrm>
            <a:off x="2614867" y="2184492"/>
            <a:ext cx="3829713" cy="3147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0227E7B-0CA7-8FF1-EDFA-46DCE7D0FBE9}"/>
              </a:ext>
            </a:extLst>
          </p:cNvPr>
          <p:cNvSpPr/>
          <p:nvPr/>
        </p:nvSpPr>
        <p:spPr>
          <a:xfrm>
            <a:off x="2966847" y="2852489"/>
            <a:ext cx="1076767" cy="56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zh-TW" altLang="en-US" sz="1463" b="1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編輯</a:t>
            </a:r>
            <a:r>
              <a:rPr lang="zh-TW" altLang="en-US" sz="1600" b="1" dirty="0">
                <a:latin typeface="Symbol" panose="05050102010706020507" pitchFamily="18" charset="2"/>
                <a:ea typeface="微軟正黑體" panose="020B0604030504040204" pitchFamily="34" charset="-120"/>
              </a:rPr>
              <a:t>角色</a:t>
            </a:r>
            <a:r>
              <a:rPr lang="zh-TW" altLang="en-US" sz="1463" b="1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程式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F419C0C-CD12-A842-73D0-5A769E8EA037}"/>
              </a:ext>
            </a:extLst>
          </p:cNvPr>
          <p:cNvCxnSpPr>
            <a:cxnSpLocks/>
          </p:cNvCxnSpPr>
          <p:nvPr/>
        </p:nvCxnSpPr>
        <p:spPr>
          <a:xfrm flipH="1" flipV="1">
            <a:off x="1544165" y="2184492"/>
            <a:ext cx="1299508" cy="6882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2B3E108F-74ED-B7C6-3579-86856C4FF530}"/>
              </a:ext>
            </a:extLst>
          </p:cNvPr>
          <p:cNvSpPr/>
          <p:nvPr/>
        </p:nvSpPr>
        <p:spPr>
          <a:xfrm>
            <a:off x="1262838" y="1917014"/>
            <a:ext cx="281327" cy="182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</p:spTree>
    <p:extLst>
      <p:ext uri="{BB962C8B-B14F-4D97-AF65-F5344CB8AC3E}">
        <p14:creationId xmlns:p14="http://schemas.microsoft.com/office/powerpoint/2010/main" val="2430609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DA6539C-66D3-4BAC-9A81-7BCCF14DD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436" y="2675938"/>
            <a:ext cx="4610743" cy="34580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494" y="663034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(3/4)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編輯程式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21E657-9C85-0685-A301-9E7DF87CA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694" y="1740054"/>
            <a:ext cx="541810" cy="419515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553C2C7-92BE-3876-8DCC-695D157E3876}"/>
              </a:ext>
            </a:extLst>
          </p:cNvPr>
          <p:cNvSpPr/>
          <p:nvPr/>
        </p:nvSpPr>
        <p:spPr>
          <a:xfrm>
            <a:off x="1336910" y="4681813"/>
            <a:ext cx="537387" cy="414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8F8A5C5-542C-02DC-AFC8-08BC9781E27F}"/>
              </a:ext>
            </a:extLst>
          </p:cNvPr>
          <p:cNvSpPr/>
          <p:nvPr/>
        </p:nvSpPr>
        <p:spPr>
          <a:xfrm>
            <a:off x="2161567" y="2013897"/>
            <a:ext cx="3858547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zh-TW" altLang="en-US" sz="1463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打勾可以顯示到遊戲畫面</a:t>
            </a:r>
            <a:r>
              <a:rPr lang="en-US" altLang="zh-TW" sz="1463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1463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方便</a:t>
            </a:r>
            <a:r>
              <a:rPr lang="en-US" altLang="zh-TW" sz="1463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debug)</a:t>
            </a:r>
            <a:endParaRPr lang="zh-TW" altLang="en-US" sz="1463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F043590-938C-935E-7A22-F3EAB596DE8E}"/>
              </a:ext>
            </a:extLst>
          </p:cNvPr>
          <p:cNvSpPr/>
          <p:nvPr/>
        </p:nvSpPr>
        <p:spPr>
          <a:xfrm>
            <a:off x="5080436" y="2675938"/>
            <a:ext cx="1028264" cy="305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9966DAE-E695-4A72-A67C-499FAED9D7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69" t="5797" b="31732"/>
          <a:stretch/>
        </p:blipFill>
        <p:spPr>
          <a:xfrm>
            <a:off x="2280328" y="2468900"/>
            <a:ext cx="1499461" cy="31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46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466" y="541220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(3/4)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編輯程式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21E657-9C85-0685-A301-9E7DF87C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94" y="1740054"/>
            <a:ext cx="541810" cy="419515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553C2C7-92BE-3876-8DCC-695D157E3876}"/>
              </a:ext>
            </a:extLst>
          </p:cNvPr>
          <p:cNvSpPr/>
          <p:nvPr/>
        </p:nvSpPr>
        <p:spPr>
          <a:xfrm>
            <a:off x="1340312" y="5031965"/>
            <a:ext cx="537387" cy="903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8F8A5C5-542C-02DC-AFC8-08BC9781E27F}"/>
              </a:ext>
            </a:extLst>
          </p:cNvPr>
          <p:cNvSpPr/>
          <p:nvPr/>
        </p:nvSpPr>
        <p:spPr>
          <a:xfrm>
            <a:off x="2161567" y="2013897"/>
            <a:ext cx="3858547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en-US" altLang="zh-TW" sz="1463" b="1" dirty="0" err="1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Rabboni</a:t>
            </a:r>
            <a:r>
              <a:rPr lang="zh-TW" altLang="en-US" sz="1463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加速度、角速度</a:t>
            </a:r>
            <a:r>
              <a:rPr lang="en-US" altLang="zh-TW" sz="1463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…….</a:t>
            </a:r>
            <a:endParaRPr lang="zh-TW" altLang="en-US" sz="1463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88D384C-802D-86CE-34F6-E89D1833F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58" y="2422047"/>
            <a:ext cx="1594470" cy="22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65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180" y="698449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(4/4)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編輯程式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9937F6-3795-4245-95A7-314DC3FE2B41}"/>
              </a:ext>
            </a:extLst>
          </p:cNvPr>
          <p:cNvSpPr/>
          <p:nvPr/>
        </p:nvSpPr>
        <p:spPr>
          <a:xfrm>
            <a:off x="819197" y="1601946"/>
            <a:ext cx="4016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en-US" altLang="zh-TW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1.</a:t>
            </a:r>
            <a:r>
              <a:rPr lang="zh-TW" altLang="en-US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新增題目</a:t>
            </a:r>
            <a:endParaRPr lang="en-US" altLang="zh-TW" sz="2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defTabSz="371475"/>
            <a:r>
              <a:rPr lang="en-US" altLang="zh-TW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</a:t>
            </a:r>
            <a:r>
              <a:rPr lang="zh-TW" altLang="en-US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新增答案</a:t>
            </a:r>
            <a:endParaRPr lang="en-US" altLang="zh-TW" sz="2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defTabSz="371475"/>
            <a:r>
              <a:rPr lang="en-US" altLang="zh-TW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調整遊戲參數</a:t>
            </a:r>
            <a:endParaRPr lang="en-US" altLang="zh-TW" sz="2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1034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639931C2-D7E2-4A03-89FF-634C48025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2" y="2002056"/>
            <a:ext cx="8935006" cy="4259658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ABF014A-0B57-4335-A7E6-82883F9F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0" y="698449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(4/4)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編輯程式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3CAA53-772E-4514-A245-2BAC3BB4635E}"/>
              </a:ext>
            </a:extLst>
          </p:cNvPr>
          <p:cNvSpPr/>
          <p:nvPr/>
        </p:nvSpPr>
        <p:spPr>
          <a:xfrm>
            <a:off x="819197" y="1601946"/>
            <a:ext cx="4016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en-US" altLang="zh-TW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1.</a:t>
            </a:r>
            <a:r>
              <a:rPr lang="zh-TW" altLang="en-US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新增題目</a:t>
            </a:r>
            <a:endParaRPr lang="en-US" altLang="zh-TW" sz="2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0A9A3A-0CCB-48F2-AD49-39B00DF7D926}"/>
              </a:ext>
            </a:extLst>
          </p:cNvPr>
          <p:cNvSpPr/>
          <p:nvPr/>
        </p:nvSpPr>
        <p:spPr>
          <a:xfrm>
            <a:off x="7176053" y="4542182"/>
            <a:ext cx="475754" cy="487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338D44-0758-42CF-B24F-66FA4C5E6263}"/>
              </a:ext>
            </a:extLst>
          </p:cNvPr>
          <p:cNvSpPr/>
          <p:nvPr/>
        </p:nvSpPr>
        <p:spPr>
          <a:xfrm>
            <a:off x="819197" y="4018591"/>
            <a:ext cx="751186" cy="2265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32376E0-5415-46E0-8CBD-63B568CF0ABF}"/>
              </a:ext>
            </a:extLst>
          </p:cNvPr>
          <p:cNvSpPr txBox="1"/>
          <p:nvPr/>
        </p:nvSpPr>
        <p:spPr>
          <a:xfrm>
            <a:off x="4356322" y="3043005"/>
            <a:ext cx="495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1475"/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複製以新增題目</a:t>
            </a:r>
            <a:endParaRPr lang="en-US" altLang="zh-TW" sz="18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D5BEF446-E6F0-4F35-8BED-FA1099F61A55}"/>
              </a:ext>
            </a:extLst>
          </p:cNvPr>
          <p:cNvCxnSpPr>
            <a:cxnSpLocks/>
          </p:cNvCxnSpPr>
          <p:nvPr/>
        </p:nvCxnSpPr>
        <p:spPr>
          <a:xfrm flipH="1">
            <a:off x="1659445" y="3266568"/>
            <a:ext cx="2773408" cy="5898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47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3F2DEA7C-4D9A-4BD1-B110-21646CB7F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45" y="1972154"/>
            <a:ext cx="9100056" cy="4427123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ABF014A-0B57-4335-A7E6-82883F9F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0" y="698449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(4/4)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編輯程式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3CAA53-772E-4514-A245-2BAC3BB4635E}"/>
              </a:ext>
            </a:extLst>
          </p:cNvPr>
          <p:cNvSpPr/>
          <p:nvPr/>
        </p:nvSpPr>
        <p:spPr>
          <a:xfrm>
            <a:off x="819197" y="1601946"/>
            <a:ext cx="4016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en-US" altLang="zh-TW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1.</a:t>
            </a:r>
            <a:r>
              <a:rPr lang="zh-TW" altLang="en-US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新增題目</a:t>
            </a:r>
            <a:endParaRPr lang="en-US" altLang="zh-TW" sz="2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0A9A3A-0CCB-48F2-AD49-39B00DF7D926}"/>
              </a:ext>
            </a:extLst>
          </p:cNvPr>
          <p:cNvSpPr/>
          <p:nvPr/>
        </p:nvSpPr>
        <p:spPr>
          <a:xfrm>
            <a:off x="7651806" y="4662298"/>
            <a:ext cx="1659171" cy="487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338D44-0758-42CF-B24F-66FA4C5E6263}"/>
              </a:ext>
            </a:extLst>
          </p:cNvPr>
          <p:cNvSpPr/>
          <p:nvPr/>
        </p:nvSpPr>
        <p:spPr>
          <a:xfrm>
            <a:off x="819197" y="4018591"/>
            <a:ext cx="751186" cy="2265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32376E0-5415-46E0-8CBD-63B568CF0ABF}"/>
              </a:ext>
            </a:extLst>
          </p:cNvPr>
          <p:cNvSpPr txBox="1"/>
          <p:nvPr/>
        </p:nvSpPr>
        <p:spPr>
          <a:xfrm>
            <a:off x="4356322" y="3043005"/>
            <a:ext cx="495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1475"/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複製以新增選項</a:t>
            </a:r>
            <a:endParaRPr lang="en-US" altLang="zh-TW" sz="18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D5BEF446-E6F0-4F35-8BED-FA1099F61A55}"/>
              </a:ext>
            </a:extLst>
          </p:cNvPr>
          <p:cNvCxnSpPr>
            <a:cxnSpLocks/>
          </p:cNvCxnSpPr>
          <p:nvPr/>
        </p:nvCxnSpPr>
        <p:spPr>
          <a:xfrm flipH="1">
            <a:off x="1659445" y="3266568"/>
            <a:ext cx="2773408" cy="5898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704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D33FB45-8B86-44EE-BCB2-8F9C7EB5C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7" y="2135169"/>
            <a:ext cx="8939976" cy="4250458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ABF014A-0B57-4335-A7E6-82883F9F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0" y="698449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(4/4)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編輯程式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3CAA53-772E-4514-A245-2BAC3BB4635E}"/>
              </a:ext>
            </a:extLst>
          </p:cNvPr>
          <p:cNvSpPr/>
          <p:nvPr/>
        </p:nvSpPr>
        <p:spPr>
          <a:xfrm>
            <a:off x="819197" y="1601946"/>
            <a:ext cx="4016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en-US" altLang="zh-TW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</a:t>
            </a:r>
            <a:r>
              <a:rPr lang="zh-TW" altLang="en-US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新增答案</a:t>
            </a:r>
            <a:endParaRPr lang="en-US" altLang="zh-TW" sz="2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defTabSz="371475"/>
            <a:endParaRPr lang="en-US" altLang="zh-TW" sz="2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0A9A3A-0CCB-48F2-AD49-39B00DF7D926}"/>
              </a:ext>
            </a:extLst>
          </p:cNvPr>
          <p:cNvSpPr/>
          <p:nvPr/>
        </p:nvSpPr>
        <p:spPr>
          <a:xfrm>
            <a:off x="9244053" y="4441208"/>
            <a:ext cx="35787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338D44-0758-42CF-B24F-66FA4C5E6263}"/>
              </a:ext>
            </a:extLst>
          </p:cNvPr>
          <p:cNvSpPr/>
          <p:nvPr/>
        </p:nvSpPr>
        <p:spPr>
          <a:xfrm>
            <a:off x="5213784" y="4878859"/>
            <a:ext cx="1008112" cy="2265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32376E0-5415-46E0-8CBD-63B568CF0ABF}"/>
              </a:ext>
            </a:extLst>
          </p:cNvPr>
          <p:cNvSpPr txBox="1"/>
          <p:nvPr/>
        </p:nvSpPr>
        <p:spPr>
          <a:xfrm>
            <a:off x="3248464" y="3655501"/>
            <a:ext cx="495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1475"/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添加變數以新增答案</a:t>
            </a:r>
            <a:endParaRPr lang="en-US" altLang="zh-TW" sz="18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D5BEF446-E6F0-4F35-8BED-FA1099F61A55}"/>
              </a:ext>
            </a:extLst>
          </p:cNvPr>
          <p:cNvCxnSpPr>
            <a:cxnSpLocks/>
          </p:cNvCxnSpPr>
          <p:nvPr/>
        </p:nvCxnSpPr>
        <p:spPr>
          <a:xfrm>
            <a:off x="4379544" y="4146301"/>
            <a:ext cx="752391" cy="66423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0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5FC2552A-7611-4E45-A309-AF601A9593A8}"/>
              </a:ext>
            </a:extLst>
          </p:cNvPr>
          <p:cNvGrpSpPr/>
          <p:nvPr/>
        </p:nvGrpSpPr>
        <p:grpSpPr>
          <a:xfrm>
            <a:off x="-1" y="642938"/>
            <a:ext cx="3264142" cy="5572125"/>
            <a:chOff x="-1" y="0"/>
            <a:chExt cx="4017406" cy="6858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661350D-B904-4643-AF7E-4839F1D7CF15}"/>
                </a:ext>
              </a:extLst>
            </p:cNvPr>
            <p:cNvSpPr/>
            <p:nvPr/>
          </p:nvSpPr>
          <p:spPr>
            <a:xfrm>
              <a:off x="-1" y="0"/>
              <a:ext cx="4017406" cy="1299411"/>
            </a:xfrm>
            <a:prstGeom prst="rect">
              <a:avLst/>
            </a:prstGeom>
            <a:solidFill>
              <a:srgbClr val="252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zh-TW" altLang="en-US" sz="975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94DC81D-C095-49F4-AF48-88D7F7FA9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-775748" y="2064847"/>
              <a:ext cx="5568901" cy="4017405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32C162A4-3B86-4639-8BDE-1977B47AE43D}"/>
              </a:ext>
            </a:extLst>
          </p:cNvPr>
          <p:cNvSpPr/>
          <p:nvPr/>
        </p:nvSpPr>
        <p:spPr>
          <a:xfrm>
            <a:off x="3840318" y="1523661"/>
            <a:ext cx="530915" cy="367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42950">
              <a:defRPr/>
            </a:pPr>
            <a:r>
              <a:rPr lang="en-US" altLang="zh-TW" sz="894" dirty="0">
                <a:solidFill>
                  <a:sysClr val="windowText" lastClr="000000"/>
                </a:solidFill>
                <a:latin typeface="Calibri" panose="020F0502020204030204"/>
                <a:ea typeface="新細明體" panose="02020500000000000000" pitchFamily="18" charset="-120"/>
              </a:rPr>
              <a:t>373739</a:t>
            </a:r>
          </a:p>
          <a:p>
            <a:pPr algn="ctr" defTabSz="742950">
              <a:defRPr/>
            </a:pPr>
            <a:r>
              <a:rPr lang="en-US" altLang="zh-TW" sz="894" dirty="0">
                <a:solidFill>
                  <a:sysClr val="windowText" lastClr="000000"/>
                </a:solidFill>
                <a:latin typeface="Calibri" panose="020F0502020204030204"/>
                <a:ea typeface="新細明體" panose="02020500000000000000" pitchFamily="18" charset="-120"/>
              </a:rPr>
              <a:t>244148</a:t>
            </a:r>
            <a:endParaRPr lang="zh-TW" altLang="en-US" sz="894" dirty="0">
              <a:solidFill>
                <a:sysClr val="windowText" lastClr="00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id="{B8EA1813-3A60-491A-B3F6-BC3694183044}"/>
              </a:ext>
            </a:extLst>
          </p:cNvPr>
          <p:cNvSpPr/>
          <p:nvPr/>
        </p:nvSpPr>
        <p:spPr>
          <a:xfrm>
            <a:off x="-1" y="1640561"/>
            <a:ext cx="3264142" cy="1575277"/>
          </a:xfrm>
          <a:custGeom>
            <a:avLst/>
            <a:gdLst>
              <a:gd name="connsiteX0" fmla="*/ 0 w 4008235"/>
              <a:gd name="connsiteY0" fmla="*/ 1938803 h 1938803"/>
              <a:gd name="connsiteX1" fmla="*/ 4008235 w 4008235"/>
              <a:gd name="connsiteY1" fmla="*/ 226881 h 1938803"/>
              <a:gd name="connsiteX2" fmla="*/ 4008235 w 4008235"/>
              <a:gd name="connsiteY2" fmla="*/ 0 h 1938803"/>
              <a:gd name="connsiteX3" fmla="*/ 6875 w 4008235"/>
              <a:gd name="connsiteY3" fmla="*/ 13750 h 1938803"/>
              <a:gd name="connsiteX4" fmla="*/ 0 w 4008235"/>
              <a:gd name="connsiteY4" fmla="*/ 1938803 h 193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235" h="1938803">
                <a:moveTo>
                  <a:pt x="0" y="1938803"/>
                </a:moveTo>
                <a:lnTo>
                  <a:pt x="4008235" y="226881"/>
                </a:lnTo>
                <a:lnTo>
                  <a:pt x="4008235" y="0"/>
                </a:lnTo>
                <a:lnTo>
                  <a:pt x="6875" y="13750"/>
                </a:lnTo>
                <a:cubicBezTo>
                  <a:pt x="11459" y="662310"/>
                  <a:pt x="16042" y="1310869"/>
                  <a:pt x="0" y="1938803"/>
                </a:cubicBezTo>
                <a:close/>
              </a:path>
            </a:pathLst>
          </a:custGeom>
          <a:solidFill>
            <a:srgbClr val="2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zh-TW" altLang="en-US" sz="1463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B1D7D9-EB2D-43A1-87C4-32B5A0FFCA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94" y="1271275"/>
            <a:ext cx="2144605" cy="688803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CDBC8863-A05E-42FF-94EE-CC016299FB79}"/>
              </a:ext>
            </a:extLst>
          </p:cNvPr>
          <p:cNvSpPr txBox="1"/>
          <p:nvPr/>
        </p:nvSpPr>
        <p:spPr>
          <a:xfrm>
            <a:off x="159067" y="3761748"/>
            <a:ext cx="306000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1950" b="1" i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Rabboni is not just a device,</a:t>
            </a:r>
          </a:p>
          <a:p>
            <a:pPr defTabSz="742950">
              <a:defRPr/>
            </a:pPr>
            <a:r>
              <a:rPr lang="en-US" altLang="zh-TW" sz="1950" b="1" i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It’s a platform.</a:t>
            </a:r>
            <a:endParaRPr lang="zh-TW" altLang="en-US" sz="1950" b="1" i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48F78F6-8C5F-4255-A114-0081476D42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03"/>
          <a:stretch/>
        </p:blipFill>
        <p:spPr>
          <a:xfrm rot="16200000" flipH="1">
            <a:off x="2151430" y="1796930"/>
            <a:ext cx="5572125" cy="326414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0C2120B-9B08-4A01-A9E7-27EB4A183C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03"/>
          <a:stretch/>
        </p:blipFill>
        <p:spPr>
          <a:xfrm rot="16200000" flipH="1">
            <a:off x="5456323" y="1796931"/>
            <a:ext cx="5572125" cy="3264142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4AF39CF-6439-457F-B598-9BFEF6FC4FC5}"/>
              </a:ext>
            </a:extLst>
          </p:cNvPr>
          <p:cNvSpPr/>
          <p:nvPr/>
        </p:nvSpPr>
        <p:spPr>
          <a:xfrm>
            <a:off x="3258540" y="642938"/>
            <a:ext cx="37147" cy="5572125"/>
          </a:xfrm>
          <a:prstGeom prst="rect">
            <a:avLst/>
          </a:prstGeom>
          <a:solidFill>
            <a:srgbClr val="F4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zh-TW" altLang="en-US" sz="1463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46B38F6-FDE9-4C69-BF78-FBF34B81DF07}"/>
              </a:ext>
            </a:extLst>
          </p:cNvPr>
          <p:cNvSpPr txBox="1"/>
          <p:nvPr/>
        </p:nvSpPr>
        <p:spPr>
          <a:xfrm>
            <a:off x="3517656" y="920754"/>
            <a:ext cx="1095172" cy="26744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IMU </a:t>
            </a:r>
            <a:r>
              <a:rPr lang="zh-TW" altLang="en-US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重力感測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5BA97AC-1CEB-4337-A238-12D5E048D06F}"/>
              </a:ext>
            </a:extLst>
          </p:cNvPr>
          <p:cNvSpPr txBox="1"/>
          <p:nvPr/>
        </p:nvSpPr>
        <p:spPr>
          <a:xfrm>
            <a:off x="3491199" y="2663220"/>
            <a:ext cx="235994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Data Extractor </a:t>
            </a:r>
            <a:r>
              <a:rPr lang="zh-TW" altLang="en-US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重力感測數據擷取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46E190A-5668-471C-9E66-E20A12C18C02}"/>
              </a:ext>
            </a:extLst>
          </p:cNvPr>
          <p:cNvSpPr txBox="1"/>
          <p:nvPr/>
        </p:nvSpPr>
        <p:spPr>
          <a:xfrm>
            <a:off x="3578425" y="4622177"/>
            <a:ext cx="140134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API</a:t>
            </a:r>
            <a:r>
              <a:rPr lang="zh-TW" altLang="en-US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應用程式介面 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7F5ACF7-4A76-44D5-AE40-FE7481FC2B77}"/>
              </a:ext>
            </a:extLst>
          </p:cNvPr>
          <p:cNvSpPr txBox="1"/>
          <p:nvPr/>
        </p:nvSpPr>
        <p:spPr>
          <a:xfrm>
            <a:off x="4745962" y="1493337"/>
            <a:ext cx="1606829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zh-TW" altLang="en-US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內建六軸重力感測器 </a:t>
            </a:r>
            <a:r>
              <a:rPr lang="en-US" altLang="zh-TW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(IMU:</a:t>
            </a:r>
            <a:r>
              <a:rPr lang="zh-TW" altLang="en-US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Initial Measurement</a:t>
            </a:r>
            <a:r>
              <a:rPr lang="zh-TW" altLang="en-US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Unit)</a:t>
            </a:r>
          </a:p>
          <a:p>
            <a:pPr defTabSz="742950">
              <a:defRPr/>
            </a:pPr>
            <a:endParaRPr lang="zh-TW" altLang="en-US" sz="1138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B6212719-F171-4217-A690-724971F73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600" y="1242181"/>
            <a:ext cx="1721459" cy="131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33E0CECD-0ADA-4FB3-92B1-6DB7AE9229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833" y="3120891"/>
            <a:ext cx="1345681" cy="110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7A95ADBA-3492-4E26-8DE5-A3D6B0D3B3C0}"/>
              </a:ext>
            </a:extLst>
          </p:cNvPr>
          <p:cNvSpPr txBox="1"/>
          <p:nvPr/>
        </p:nvSpPr>
        <p:spPr>
          <a:xfrm>
            <a:off x="5293926" y="3336632"/>
            <a:ext cx="850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Android</a:t>
            </a:r>
          </a:p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iOS</a:t>
            </a:r>
            <a:endParaRPr lang="zh-TW" altLang="en-US" sz="13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FA8C361-22DD-4269-9CC0-C7D42FF2FCEB}"/>
              </a:ext>
            </a:extLst>
          </p:cNvPr>
          <p:cNvSpPr txBox="1"/>
          <p:nvPr/>
        </p:nvSpPr>
        <p:spPr>
          <a:xfrm>
            <a:off x="3820833" y="4914919"/>
            <a:ext cx="16068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Scratch</a:t>
            </a:r>
          </a:p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Python, </a:t>
            </a:r>
            <a:b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App Inventor</a:t>
            </a:r>
          </a:p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Unity</a:t>
            </a:r>
          </a:p>
          <a:p>
            <a:pPr defTabSz="742950">
              <a:defRPr/>
            </a:pPr>
            <a:endParaRPr lang="zh-TW" altLang="en-US" sz="13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E013EEB8-619C-424D-A747-692631F4D7CB}"/>
              </a:ext>
            </a:extLst>
          </p:cNvPr>
          <p:cNvSpPr txBox="1"/>
          <p:nvPr/>
        </p:nvSpPr>
        <p:spPr>
          <a:xfrm>
            <a:off x="7064213" y="3923807"/>
            <a:ext cx="16068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Phone</a:t>
            </a:r>
          </a:p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Pad</a:t>
            </a:r>
          </a:p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NB</a:t>
            </a:r>
          </a:p>
          <a:p>
            <a:pPr defTabSz="742950">
              <a:defRPr/>
            </a:pPr>
            <a:r>
              <a:rPr lang="en-US" altLang="zh-TW" sz="1300" dirty="0" err="1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Rasberry</a:t>
            </a: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Pie</a:t>
            </a:r>
          </a:p>
          <a:p>
            <a:pPr defTabSz="742950">
              <a:defRPr/>
            </a:pPr>
            <a:endParaRPr lang="en-US" altLang="zh-TW" sz="1300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742950">
              <a:defRPr/>
            </a:pPr>
            <a:endParaRPr lang="zh-TW" altLang="en-US" sz="13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1D0733B-5CFE-4153-837C-85B0757149D4}"/>
              </a:ext>
            </a:extLst>
          </p:cNvPr>
          <p:cNvSpPr txBox="1"/>
          <p:nvPr/>
        </p:nvSpPr>
        <p:spPr>
          <a:xfrm>
            <a:off x="6859181" y="2268549"/>
            <a:ext cx="1194558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AIoT </a:t>
            </a:r>
            <a:r>
              <a:rPr lang="zh-TW" altLang="en-US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應用程式  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AEA7A94-9353-48F9-91CF-82779623ACE5}"/>
              </a:ext>
            </a:extLst>
          </p:cNvPr>
          <p:cNvSpPr txBox="1"/>
          <p:nvPr/>
        </p:nvSpPr>
        <p:spPr>
          <a:xfrm>
            <a:off x="6857273" y="3691065"/>
            <a:ext cx="1372492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IoT </a:t>
            </a:r>
            <a:r>
              <a:rPr lang="zh-TW" altLang="en-US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物聯</a:t>
            </a:r>
            <a:r>
              <a:rPr lang="en-US" altLang="zh-TW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雲端介面</a:t>
            </a: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CCE02C9C-A7EA-47E4-A1BE-8A54695760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218"/>
          <a:stretch/>
        </p:blipFill>
        <p:spPr>
          <a:xfrm>
            <a:off x="8309819" y="2611936"/>
            <a:ext cx="1132510" cy="87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E7C66B27-D30F-44E7-BDA4-88090379BE3E}"/>
              </a:ext>
            </a:extLst>
          </p:cNvPr>
          <p:cNvSpPr txBox="1"/>
          <p:nvPr/>
        </p:nvSpPr>
        <p:spPr>
          <a:xfrm>
            <a:off x="7064213" y="2518619"/>
            <a:ext cx="16068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Sports</a:t>
            </a:r>
          </a:p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Health</a:t>
            </a:r>
          </a:p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Gaming</a:t>
            </a:r>
          </a:p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Education</a:t>
            </a:r>
          </a:p>
          <a:p>
            <a:pPr defTabSz="742950">
              <a:defRPr/>
            </a:pPr>
            <a:r>
              <a:rPr lang="en-US" altLang="zh-TW" sz="13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1D6AACB-D7CD-4A57-9DCA-F62B8D1C80BA}"/>
              </a:ext>
            </a:extLst>
          </p:cNvPr>
          <p:cNvSpPr txBox="1"/>
          <p:nvPr/>
        </p:nvSpPr>
        <p:spPr>
          <a:xfrm>
            <a:off x="6901511" y="4914919"/>
            <a:ext cx="1103187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EDU </a:t>
            </a:r>
            <a:r>
              <a:rPr lang="zh-TW" altLang="en-US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教育資源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B03127C-72F9-4BAF-B9AA-506986F257E1}"/>
              </a:ext>
            </a:extLst>
          </p:cNvPr>
          <p:cNvSpPr txBox="1"/>
          <p:nvPr/>
        </p:nvSpPr>
        <p:spPr>
          <a:xfrm>
            <a:off x="7087284" y="5211269"/>
            <a:ext cx="1351652" cy="617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zh-TW" altLang="en-US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企業社會責任</a:t>
            </a:r>
            <a:endParaRPr lang="en-US" altLang="zh-TW" sz="1138" dirty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defTabSz="742950">
              <a:defRPr/>
            </a:pPr>
            <a:r>
              <a:rPr lang="zh-TW" altLang="en-US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大學社會責任</a:t>
            </a:r>
            <a:endParaRPr lang="en-US" altLang="zh-TW" sz="1138" dirty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defTabSz="742950">
              <a:defRPr/>
            </a:pPr>
            <a:r>
              <a:rPr lang="zh-TW" altLang="en-US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縣市教育局處合作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0E7B4501-C6F5-41D1-BCCD-E7331EBE2E51}"/>
              </a:ext>
            </a:extLst>
          </p:cNvPr>
          <p:cNvSpPr txBox="1"/>
          <p:nvPr/>
        </p:nvSpPr>
        <p:spPr>
          <a:xfrm>
            <a:off x="6816852" y="835608"/>
            <a:ext cx="200728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AI</a:t>
            </a:r>
            <a:r>
              <a:rPr lang="zh-TW" altLang="en-US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Algorithm</a:t>
            </a:r>
            <a:r>
              <a:rPr lang="zh-TW" altLang="en-US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演算法開發</a:t>
            </a:r>
            <a:r>
              <a:rPr lang="en-US" altLang="zh-TW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sz="1138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92051E3-D54D-47EA-B05B-C16C4FDEBE8A}"/>
              </a:ext>
            </a:extLst>
          </p:cNvPr>
          <p:cNvSpPr txBox="1"/>
          <p:nvPr/>
        </p:nvSpPr>
        <p:spPr>
          <a:xfrm>
            <a:off x="7025740" y="1170823"/>
            <a:ext cx="1606829" cy="119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zh-TW" altLang="en-US" sz="1138" b="1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行動偵測</a:t>
            </a:r>
            <a:endParaRPr lang="en-US" altLang="zh-TW" sz="1138" b="1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742950">
              <a:defRPr/>
            </a:pPr>
            <a:r>
              <a:rPr lang="zh-TW" altLang="en-US" sz="1138" b="1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姿態偵測</a:t>
            </a:r>
            <a:endParaRPr lang="en-US" altLang="zh-TW" sz="1138" b="1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742950">
              <a:defRPr/>
            </a:pPr>
            <a:r>
              <a:rPr lang="zh-TW" altLang="en-US" sz="1138" b="1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數據分析</a:t>
            </a:r>
            <a:endParaRPr lang="en-US" altLang="zh-TW" sz="1138" b="1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742950">
              <a:defRPr/>
            </a:pPr>
            <a:r>
              <a:rPr lang="zh-TW" altLang="en-US" sz="1138" b="1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訊號分析</a:t>
            </a:r>
            <a:r>
              <a:rPr lang="en-US" altLang="zh-TW" sz="1138" b="1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….</a:t>
            </a:r>
          </a:p>
          <a:p>
            <a:pPr defTabSz="742950">
              <a:defRPr/>
            </a:pPr>
            <a:endParaRPr lang="en-US" altLang="zh-TW" sz="1300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742950">
              <a:defRPr/>
            </a:pPr>
            <a:endParaRPr lang="zh-TW" altLang="en-US" sz="13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7341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631723C-B189-467C-9E4C-90DB820E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5" y="1955889"/>
            <a:ext cx="9160631" cy="4355132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ABF014A-0B57-4335-A7E6-82883F9F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0" y="698449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(4/4)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編輯程式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3CAA53-772E-4514-A245-2BAC3BB4635E}"/>
              </a:ext>
            </a:extLst>
          </p:cNvPr>
          <p:cNvSpPr/>
          <p:nvPr/>
        </p:nvSpPr>
        <p:spPr>
          <a:xfrm>
            <a:off x="819197" y="1601946"/>
            <a:ext cx="4016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en-US" altLang="zh-TW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調整遊戲參數</a:t>
            </a:r>
            <a:endParaRPr lang="en-US" altLang="zh-TW" sz="2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defTabSz="371475"/>
            <a:endParaRPr lang="en-US" altLang="zh-TW" sz="2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0A9A3A-0CCB-48F2-AD49-39B00DF7D926}"/>
              </a:ext>
            </a:extLst>
          </p:cNvPr>
          <p:cNvSpPr/>
          <p:nvPr/>
        </p:nvSpPr>
        <p:spPr>
          <a:xfrm>
            <a:off x="4008373" y="3545913"/>
            <a:ext cx="276983" cy="259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338D44-0758-42CF-B24F-66FA4C5E6263}"/>
              </a:ext>
            </a:extLst>
          </p:cNvPr>
          <p:cNvSpPr/>
          <p:nvPr/>
        </p:nvSpPr>
        <p:spPr>
          <a:xfrm>
            <a:off x="7574970" y="4836118"/>
            <a:ext cx="516601" cy="4912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32376E0-5415-46E0-8CBD-63B568CF0ABF}"/>
              </a:ext>
            </a:extLst>
          </p:cNvPr>
          <p:cNvSpPr txBox="1"/>
          <p:nvPr/>
        </p:nvSpPr>
        <p:spPr>
          <a:xfrm>
            <a:off x="3069560" y="5553295"/>
            <a:ext cx="495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1475"/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調整回合數以新增回合</a:t>
            </a:r>
            <a:endParaRPr lang="en-US" altLang="zh-TW" sz="18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74D9DF1-950C-4BDC-AA06-26285D100143}"/>
              </a:ext>
            </a:extLst>
          </p:cNvPr>
          <p:cNvCxnSpPr>
            <a:cxnSpLocks/>
          </p:cNvCxnSpPr>
          <p:nvPr/>
        </p:nvCxnSpPr>
        <p:spPr>
          <a:xfrm flipV="1">
            <a:off x="3353356" y="3876261"/>
            <a:ext cx="655017" cy="15856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88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E68D34-8E3F-4548-84B2-877858C8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5" y="1955889"/>
            <a:ext cx="9906000" cy="473045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ABF014A-0B57-4335-A7E6-82883F9F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0" y="698449"/>
            <a:ext cx="6941939" cy="1077020"/>
          </a:xfrm>
        </p:spPr>
        <p:txBody>
          <a:bodyPr>
            <a:normAutofit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(4/4)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編輯程式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3CAA53-772E-4514-A245-2BAC3BB4635E}"/>
              </a:ext>
            </a:extLst>
          </p:cNvPr>
          <p:cNvSpPr/>
          <p:nvPr/>
        </p:nvSpPr>
        <p:spPr>
          <a:xfrm>
            <a:off x="819197" y="1601946"/>
            <a:ext cx="4016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/>
            <a:r>
              <a:rPr lang="en-US" altLang="zh-TW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sz="2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調整遊戲參數</a:t>
            </a:r>
            <a:endParaRPr lang="en-US" altLang="zh-TW" sz="2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defTabSz="371475"/>
            <a:endParaRPr lang="en-US" altLang="zh-TW" sz="2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0A9A3A-0CCB-48F2-AD49-39B00DF7D926}"/>
              </a:ext>
            </a:extLst>
          </p:cNvPr>
          <p:cNvSpPr/>
          <p:nvPr/>
        </p:nvSpPr>
        <p:spPr>
          <a:xfrm>
            <a:off x="5409248" y="2819290"/>
            <a:ext cx="387204" cy="259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338D44-0758-42CF-B24F-66FA4C5E6263}"/>
              </a:ext>
            </a:extLst>
          </p:cNvPr>
          <p:cNvSpPr/>
          <p:nvPr/>
        </p:nvSpPr>
        <p:spPr>
          <a:xfrm>
            <a:off x="7942718" y="4795164"/>
            <a:ext cx="1737995" cy="4912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32376E0-5415-46E0-8CBD-63B568CF0ABF}"/>
              </a:ext>
            </a:extLst>
          </p:cNvPr>
          <p:cNvSpPr txBox="1"/>
          <p:nvPr/>
        </p:nvSpPr>
        <p:spPr>
          <a:xfrm>
            <a:off x="6824636" y="1232614"/>
            <a:ext cx="495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1475"/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調整回合數以新增回合</a:t>
            </a:r>
            <a:endParaRPr lang="en-US" altLang="zh-TW" sz="18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74D9DF1-950C-4BDC-AA06-26285D100143}"/>
              </a:ext>
            </a:extLst>
          </p:cNvPr>
          <p:cNvCxnSpPr>
            <a:cxnSpLocks/>
          </p:cNvCxnSpPr>
          <p:nvPr/>
        </p:nvCxnSpPr>
        <p:spPr>
          <a:xfrm flipH="1">
            <a:off x="5796452" y="1571580"/>
            <a:ext cx="1028184" cy="1280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61DD8030-44E2-4876-9793-DDBE58CF045D}"/>
              </a:ext>
            </a:extLst>
          </p:cNvPr>
          <p:cNvSpPr/>
          <p:nvPr/>
        </p:nvSpPr>
        <p:spPr>
          <a:xfrm>
            <a:off x="6310544" y="4813279"/>
            <a:ext cx="387204" cy="259161"/>
          </a:xfrm>
          <a:prstGeom prst="rect">
            <a:avLst/>
          </a:prstGeom>
          <a:noFill/>
          <a:ln w="38100">
            <a:solidFill>
              <a:srgbClr val="0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AB24FAC-73A8-4D40-826B-8DE02DBF90ED}"/>
              </a:ext>
            </a:extLst>
          </p:cNvPr>
          <p:cNvCxnSpPr>
            <a:cxnSpLocks/>
          </p:cNvCxnSpPr>
          <p:nvPr/>
        </p:nvCxnSpPr>
        <p:spPr>
          <a:xfrm>
            <a:off x="4025348" y="1858617"/>
            <a:ext cx="2170263" cy="2842592"/>
          </a:xfrm>
          <a:prstGeom prst="straightConnector1">
            <a:avLst/>
          </a:prstGeom>
          <a:ln w="57150">
            <a:solidFill>
              <a:srgbClr val="0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1B33CEA-9417-4A09-B529-8A098DEA8C31}"/>
              </a:ext>
            </a:extLst>
          </p:cNvPr>
          <p:cNvSpPr txBox="1"/>
          <p:nvPr/>
        </p:nvSpPr>
        <p:spPr>
          <a:xfrm>
            <a:off x="3381273" y="1514552"/>
            <a:ext cx="495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1475"/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調整數字以改變回合時間</a:t>
            </a:r>
            <a:endParaRPr lang="en-US" altLang="zh-TW" sz="18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8974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B93C16F-F76D-4CD1-96BF-412A60044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62" y="2200186"/>
            <a:ext cx="4744112" cy="3877216"/>
          </a:xfrm>
          <a:prstGeom prst="rect">
            <a:avLst/>
          </a:prstGeom>
        </p:spPr>
      </p:pic>
      <p:sp>
        <p:nvSpPr>
          <p:cNvPr id="1595" name="Google Shape;1595;p59"/>
          <p:cNvSpPr/>
          <p:nvPr/>
        </p:nvSpPr>
        <p:spPr>
          <a:xfrm>
            <a:off x="1981906" y="1793245"/>
            <a:ext cx="4134972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r>
              <a:rPr lang="zh-TW" altLang="en-US" sz="146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按下這個按鈕 就可以玩遊戲囉！</a:t>
            </a:r>
            <a:endParaRPr sz="1463" dirty="0"/>
          </a:p>
        </p:txBody>
      </p:sp>
      <p:sp>
        <p:nvSpPr>
          <p:cNvPr id="1597" name="Google Shape;1597;p59"/>
          <p:cNvSpPr txBox="1"/>
          <p:nvPr/>
        </p:nvSpPr>
        <p:spPr>
          <a:xfrm>
            <a:off x="4514518" y="2428799"/>
            <a:ext cx="139676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r>
              <a:rPr lang="en-US" sz="146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6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8" name="Google Shape;1598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4590" y="3263203"/>
            <a:ext cx="2885349" cy="2400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0DCF56C1-6CF4-27A2-1AC4-53D2E185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81" y="1238443"/>
            <a:ext cx="7080219" cy="374240"/>
          </a:xfrm>
        </p:spPr>
        <p:txBody>
          <a:bodyPr>
            <a:normAutofit fontScale="90000"/>
          </a:bodyPr>
          <a:lstStyle/>
          <a:p>
            <a:pPr>
              <a:spcBef>
                <a:spcPts val="488"/>
              </a:spcBef>
            </a:pPr>
            <a:r>
              <a:rPr lang="en-US" altLang="zh-TW" sz="2925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Semihoot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遊戲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(4/4)</a:t>
            </a:r>
            <a:r>
              <a:rPr lang="zh-TW" altLang="en-US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  完成</a:t>
            </a:r>
            <a:r>
              <a:rPr lang="en-US" altLang="zh-TW" sz="2925" b="1" dirty="0">
                <a:latin typeface="Symbol" panose="05050102010706020507" pitchFamily="18" charset="2"/>
                <a:ea typeface="微軟正黑體" panose="020B0604030504040204" pitchFamily="34" charset="-120"/>
              </a:rPr>
              <a:t>!</a:t>
            </a:r>
            <a:endParaRPr lang="zh-TW" altLang="en-US" sz="2925" b="1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ED0561-AEA8-F278-0F5A-9016414157B5}"/>
              </a:ext>
            </a:extLst>
          </p:cNvPr>
          <p:cNvSpPr/>
          <p:nvPr/>
        </p:nvSpPr>
        <p:spPr>
          <a:xfrm>
            <a:off x="1291535" y="2200186"/>
            <a:ext cx="412289" cy="374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09CE689-71D7-3A9D-046B-8E71F328B4AD}"/>
              </a:ext>
            </a:extLst>
          </p:cNvPr>
          <p:cNvCxnSpPr>
            <a:cxnSpLocks/>
          </p:cNvCxnSpPr>
          <p:nvPr/>
        </p:nvCxnSpPr>
        <p:spPr>
          <a:xfrm flipV="1">
            <a:off x="1442080" y="1975702"/>
            <a:ext cx="516601" cy="1637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7095C923-8062-4F44-8175-7745C5BDF6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997" y="2827185"/>
            <a:ext cx="3939288" cy="14859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 descr="「circle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0361">
            <a:off x="2247182" y="2169645"/>
            <a:ext cx="1145965" cy="11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「circle」的圖片搜尋結果">
            <a:hlinkClick r:id="rId4"/>
            <a:extLst>
              <a:ext uri="{FF2B5EF4-FFF2-40B4-BE49-F238E27FC236}">
                <a16:creationId xmlns:a16="http://schemas.microsoft.com/office/drawing/2014/main" id="{A8E58CA8-3265-4872-9AD1-9BBDA552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88201">
            <a:off x="1718690" y="3136952"/>
            <a:ext cx="1145965" cy="11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「circle」的圖片搜尋結果">
            <a:hlinkClick r:id="rId4"/>
            <a:extLst>
              <a:ext uri="{FF2B5EF4-FFF2-40B4-BE49-F238E27FC236}">
                <a16:creationId xmlns:a16="http://schemas.microsoft.com/office/drawing/2014/main" id="{371F4F56-9B5F-444C-A3EA-076DBDF3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15533">
            <a:off x="2836071" y="3107535"/>
            <a:ext cx="1145965" cy="11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8F2F3C5-874A-4376-998D-5A3DEE0059BB}"/>
              </a:ext>
            </a:extLst>
          </p:cNvPr>
          <p:cNvSpPr txBox="1"/>
          <p:nvPr/>
        </p:nvSpPr>
        <p:spPr>
          <a:xfrm>
            <a:off x="2550428" y="2448927"/>
            <a:ext cx="5741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2600" dirty="0">
                <a:solidFill>
                  <a:prstClr val="white"/>
                </a:solidFill>
                <a:latin typeface="Arial Black" panose="020B0A04020102090204" pitchFamily="34" charset="0"/>
                <a:ea typeface="Adobe Gothic Std B" panose="020B0800000000000000" pitchFamily="34" charset="-128"/>
              </a:rPr>
              <a:t>AI</a:t>
            </a:r>
            <a:endParaRPr lang="zh-TW" altLang="en-US" sz="2600" dirty="0">
              <a:solidFill>
                <a:prstClr val="white"/>
              </a:solidFill>
              <a:latin typeface="Arial Black" panose="020B0A0402010209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D5365FE-0DF9-40BE-A3FC-66163CABD1B9}"/>
              </a:ext>
            </a:extLst>
          </p:cNvPr>
          <p:cNvSpPr txBox="1"/>
          <p:nvPr/>
        </p:nvSpPr>
        <p:spPr>
          <a:xfrm>
            <a:off x="1892113" y="3477465"/>
            <a:ext cx="744563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2275" dirty="0">
                <a:solidFill>
                  <a:prstClr val="white"/>
                </a:solidFill>
                <a:latin typeface="Arial Black" panose="020B0A04020102090204" pitchFamily="34" charset="0"/>
                <a:ea typeface="Adobe Gothic Std B" panose="020B0800000000000000" pitchFamily="34" charset="-128"/>
              </a:rPr>
              <a:t>IOT</a:t>
            </a:r>
            <a:endParaRPr lang="zh-TW" altLang="en-US" sz="2275" dirty="0">
              <a:solidFill>
                <a:prstClr val="white"/>
              </a:solidFill>
              <a:latin typeface="Arial Black" panose="020B0A0402010209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A55EEE7-0BB8-4D78-B399-AF91D5931FAF}"/>
              </a:ext>
            </a:extLst>
          </p:cNvPr>
          <p:cNvSpPr txBox="1"/>
          <p:nvPr/>
        </p:nvSpPr>
        <p:spPr>
          <a:xfrm>
            <a:off x="2879888" y="3522382"/>
            <a:ext cx="1128835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1950" dirty="0">
                <a:solidFill>
                  <a:prstClr val="white"/>
                </a:solidFill>
                <a:latin typeface="Arial Black" panose="020B0A04020102090204" pitchFamily="34" charset="0"/>
                <a:ea typeface="Adobe Gothic Std B" panose="020B0800000000000000" pitchFamily="34" charset="-128"/>
              </a:rPr>
              <a:t>Coding</a:t>
            </a:r>
            <a:endParaRPr lang="zh-TW" altLang="en-US" sz="1950" dirty="0">
              <a:solidFill>
                <a:prstClr val="white"/>
              </a:solidFill>
              <a:latin typeface="Arial Black" panose="020B0A0402010209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3F9E3B7-5721-4EDA-A0F2-B8CEA64D2B81}"/>
              </a:ext>
            </a:extLst>
          </p:cNvPr>
          <p:cNvSpPr txBox="1"/>
          <p:nvPr/>
        </p:nvSpPr>
        <p:spPr>
          <a:xfrm>
            <a:off x="4061209" y="3321227"/>
            <a:ext cx="4544629" cy="54245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altLang="zh-TW" sz="1463" dirty="0">
                <a:gradFill flip="none" rotWithShape="1">
                  <a:gsLst>
                    <a:gs pos="61000">
                      <a:srgbClr val="5B9BD5">
                        <a:lumMod val="50000"/>
                      </a:srgbClr>
                    </a:gs>
                    <a:gs pos="100000">
                      <a:prstClr val="white"/>
                    </a:gs>
                  </a:gsLst>
                  <a:lin ang="2700000" scaled="1"/>
                  <a:tileRect/>
                </a:gradFill>
                <a:latin typeface="Arial Black" panose="020B0A04020102090204" pitchFamily="34" charset="0"/>
                <a:ea typeface="新細明體" panose="02020500000000000000" pitchFamily="18" charset="-120"/>
              </a:rPr>
              <a:t>WITH  </a:t>
            </a:r>
            <a:r>
              <a:rPr lang="en-US" altLang="zh-TW" sz="2925" dirty="0">
                <a:gradFill flip="none" rotWithShape="1">
                  <a:gsLst>
                    <a:gs pos="61000">
                      <a:srgbClr val="5B9BD5">
                        <a:lumMod val="50000"/>
                      </a:srgbClr>
                    </a:gs>
                    <a:gs pos="100000">
                      <a:prstClr val="white"/>
                    </a:gs>
                  </a:gsLst>
                  <a:lin ang="2700000" scaled="1"/>
                  <a:tileRect/>
                </a:gradFill>
                <a:latin typeface="Arial Black" panose="020B0A04020102090204" pitchFamily="34" charset="0"/>
                <a:ea typeface="新細明體" panose="02020500000000000000" pitchFamily="18" charset="-120"/>
              </a:rPr>
              <a:t>FUN !</a:t>
            </a:r>
            <a:endParaRPr lang="zh-TW" altLang="en-US" sz="1463" dirty="0">
              <a:gradFill flip="none" rotWithShape="1">
                <a:gsLst>
                  <a:gs pos="61000">
                    <a:srgbClr val="5B9BD5">
                      <a:lumMod val="50000"/>
                    </a:srgbClr>
                  </a:gs>
                  <a:gs pos="100000">
                    <a:prstClr val="white"/>
                  </a:gs>
                </a:gsLst>
                <a:lin ang="2700000" scaled="1"/>
                <a:tileRect/>
              </a:gradFill>
              <a:latin typeface="Arial Black" panose="020B0A0402010209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011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6147" y="1370089"/>
            <a:ext cx="8543925" cy="1077020"/>
          </a:xfrm>
        </p:spPr>
        <p:txBody>
          <a:bodyPr>
            <a:normAutofit/>
          </a:bodyPr>
          <a:lstStyle/>
          <a:p>
            <a:r>
              <a:rPr lang="en-US" altLang="zh-TW" sz="3250" b="1" dirty="0" err="1">
                <a:latin typeface="Symbol" panose="05050102010706020507" pitchFamily="18" charset="2"/>
                <a:ea typeface="微軟正黑體" panose="020B0604030504040204" pitchFamily="34" charset="-120"/>
              </a:rPr>
              <a:t>g</a:t>
            </a:r>
            <a:r>
              <a:rPr lang="en-US" altLang="zh-TW" sz="325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abboni</a:t>
            </a:r>
            <a:r>
              <a:rPr lang="en-US" altLang="zh-TW" sz="32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158" y="2126658"/>
            <a:ext cx="3409057" cy="2872563"/>
          </a:xfrm>
        </p:spPr>
        <p:txBody>
          <a:bodyPr>
            <a:normAutofit/>
          </a:bodyPr>
          <a:lstStyle/>
          <a:p>
            <a:r>
              <a:rPr lang="en-US" altLang="zh-TW" sz="1625" b="1" dirty="0" err="1">
                <a:latin typeface="Symbol" panose="05050102010706020507" pitchFamily="18" charset="2"/>
                <a:ea typeface="微軟正黑體" panose="020B0604030504040204" pitchFamily="34" charset="-120"/>
              </a:rPr>
              <a:t>g</a:t>
            </a:r>
            <a:r>
              <a:rPr lang="en-US" altLang="zh-TW" sz="1625" dirty="0" err="1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abboni</a:t>
            </a:r>
            <a:r>
              <a:rPr lang="zh-TW" altLang="en-US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內建六軸重力感測器 </a:t>
            </a:r>
            <a:r>
              <a:rPr lang="en-US" altLang="zh-TW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(IMU:</a:t>
            </a:r>
            <a:r>
              <a:rPr lang="zh-TW" altLang="en-US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Initial Measurement</a:t>
            </a:r>
            <a:r>
              <a:rPr lang="zh-TW" altLang="en-US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Unit)</a:t>
            </a:r>
            <a:r>
              <a:rPr lang="zh-TW" altLang="en-US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BLE</a:t>
            </a:r>
            <a:r>
              <a:rPr lang="zh-TW" altLang="en-US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藍芽傳輸及運算元件</a:t>
            </a:r>
            <a:endParaRPr lang="en-US" altLang="zh-TW" sz="1625" dirty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可即時傳輸感測讀值並提供取樣頻率及動態範圍之多樣選擇</a:t>
            </a:r>
            <a:endParaRPr lang="en-US" altLang="zh-TW" sz="1625" dirty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配有</a:t>
            </a:r>
            <a:r>
              <a:rPr lang="en-US" altLang="zh-TW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LED</a:t>
            </a:r>
            <a:r>
              <a:rPr lang="zh-TW" altLang="en-US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燈，指示</a:t>
            </a:r>
            <a:r>
              <a:rPr lang="en-US" altLang="zh-TW" sz="1625" dirty="0" err="1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rabboni</a:t>
            </a:r>
            <a:r>
              <a:rPr lang="zh-TW" altLang="en-US" sz="1625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運作狀態及電量顯示。</a:t>
            </a:r>
            <a:endParaRPr lang="en-US" altLang="zh-TW" sz="1625" dirty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zh-TW" altLang="en-US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71475">
              <a:defRPr/>
            </a:pPr>
            <a:fld id="{41A30AB0-1216-442B-B522-1E1790816BEC}" type="slidenum">
              <a:rPr lang="zh-TW" altLang="en-US" sz="975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defTabSz="371475">
                <a:defRPr/>
              </a:pPr>
              <a:t>4</a:t>
            </a:fld>
            <a:endParaRPr lang="zh-TW" altLang="en-US" sz="975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87B8269-494C-48CA-9020-7D2750C06D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432" y="3981777"/>
            <a:ext cx="1721459" cy="1315628"/>
          </a:xfrm>
          <a:prstGeom prst="rect">
            <a:avLst/>
          </a:prstGeom>
        </p:spPr>
      </p:pic>
      <p:sp>
        <p:nvSpPr>
          <p:cNvPr id="11" name="文字方塊 2">
            <a:extLst>
              <a:ext uri="{FF2B5EF4-FFF2-40B4-BE49-F238E27FC236}">
                <a16:creationId xmlns:a16="http://schemas.microsoft.com/office/drawing/2014/main" id="{333FEAE1-D91D-444E-AD3A-4274D16B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090" y="4845228"/>
            <a:ext cx="755752" cy="20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0365" tIns="30183" rIns="60365" bIns="30183" anchor="t" anchorCtr="0">
            <a:spAutoFit/>
          </a:bodyPr>
          <a:lstStyle/>
          <a:p>
            <a:pPr defTabSz="371475">
              <a:defRPr/>
            </a:pPr>
            <a:r>
              <a:rPr lang="zh-TW" altLang="en-US" sz="925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左側功能鍵</a:t>
            </a:r>
          </a:p>
        </p:txBody>
      </p:sp>
      <p:sp>
        <p:nvSpPr>
          <p:cNvPr id="12" name="文字方塊 2">
            <a:extLst>
              <a:ext uri="{FF2B5EF4-FFF2-40B4-BE49-F238E27FC236}">
                <a16:creationId xmlns:a16="http://schemas.microsoft.com/office/drawing/2014/main" id="{8FF01D9B-1844-4E1A-AB4C-C2AB0A515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968" y="4229801"/>
            <a:ext cx="746873" cy="20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0365" tIns="30183" rIns="60365" bIns="30183" anchor="t" anchorCtr="0">
            <a:spAutoFit/>
          </a:bodyPr>
          <a:lstStyle/>
          <a:p>
            <a:pPr defTabSz="371475">
              <a:defRPr/>
            </a:pPr>
            <a:r>
              <a:rPr lang="zh-TW" altLang="en-US" sz="925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右側功能鍵</a:t>
            </a:r>
          </a:p>
        </p:txBody>
      </p:sp>
      <p:sp>
        <p:nvSpPr>
          <p:cNvPr id="13" name="文字方塊 2">
            <a:extLst>
              <a:ext uri="{FF2B5EF4-FFF2-40B4-BE49-F238E27FC236}">
                <a16:creationId xmlns:a16="http://schemas.microsoft.com/office/drawing/2014/main" id="{2B738E9E-293A-4943-8AF8-698CB7ABB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505" y="3950130"/>
            <a:ext cx="755337" cy="20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0365" tIns="30183" rIns="60365" bIns="30183" anchor="t" anchorCtr="0">
            <a:spAutoFit/>
          </a:bodyPr>
          <a:lstStyle/>
          <a:p>
            <a:pPr defTabSz="371475">
              <a:defRPr/>
            </a:pPr>
            <a:r>
              <a:rPr lang="en-US" sz="925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LED</a:t>
            </a:r>
            <a:r>
              <a:rPr lang="zh-TW" altLang="en-US" sz="925" kern="100" dirty="0">
                <a:solidFill>
                  <a:prstClr val="black"/>
                </a:solidFill>
                <a:latin typeface="Calisto MT" panose="0204060305050503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指示燈</a:t>
            </a:r>
            <a:endParaRPr lang="zh-TW" altLang="en-US" sz="925" kern="100" dirty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F714F36-41DD-4275-A052-7298FFE43648}"/>
              </a:ext>
            </a:extLst>
          </p:cNvPr>
          <p:cNvGrpSpPr/>
          <p:nvPr/>
        </p:nvGrpSpPr>
        <p:grpSpPr>
          <a:xfrm>
            <a:off x="6189691" y="4450136"/>
            <a:ext cx="167715" cy="170888"/>
            <a:chOff x="0" y="0"/>
            <a:chExt cx="257175" cy="257175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E07BDA3E-56F5-4CEE-BE51-96CC09657139}"/>
                </a:ext>
              </a:extLst>
            </p:cNvPr>
            <p:cNvCxnSpPr/>
            <p:nvPr/>
          </p:nvCxnSpPr>
          <p:spPr>
            <a:xfrm flipH="1">
              <a:off x="0" y="257175"/>
              <a:ext cx="2571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6C3DCDB6-CA16-457A-BCCB-78F153AF5DB0}"/>
                </a:ext>
              </a:extLst>
            </p:cNvPr>
            <p:cNvCxnSpPr/>
            <p:nvPr/>
          </p:nvCxnSpPr>
          <p:spPr>
            <a:xfrm rot="5400000" flipH="1">
              <a:off x="128587" y="128588"/>
              <a:ext cx="2571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87F3A617-94A5-40F4-BE93-DD1136EACC1E}"/>
              </a:ext>
            </a:extLst>
          </p:cNvPr>
          <p:cNvGrpSpPr/>
          <p:nvPr/>
        </p:nvGrpSpPr>
        <p:grpSpPr>
          <a:xfrm rot="16200000">
            <a:off x="5380194" y="3914470"/>
            <a:ext cx="113604" cy="395694"/>
            <a:chOff x="5370" y="0"/>
            <a:chExt cx="257175" cy="606759"/>
          </a:xfrm>
        </p:grpSpPr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FBEAA6CD-71AC-4385-A119-0628693BB473}"/>
                </a:ext>
              </a:extLst>
            </p:cNvPr>
            <p:cNvCxnSpPr/>
            <p:nvPr/>
          </p:nvCxnSpPr>
          <p:spPr>
            <a:xfrm flipH="1">
              <a:off x="5370" y="606759"/>
              <a:ext cx="2571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9015E18D-BF24-42CD-BA80-428D341DCE2C}"/>
                </a:ext>
              </a:extLst>
            </p:cNvPr>
            <p:cNvCxnSpPr/>
            <p:nvPr/>
          </p:nvCxnSpPr>
          <p:spPr>
            <a:xfrm rot="5400000" flipH="1">
              <a:off x="-45682" y="302857"/>
              <a:ext cx="6057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1A640F9-EFDC-4F95-AA7A-5E4C5D22D107}"/>
              </a:ext>
            </a:extLst>
          </p:cNvPr>
          <p:cNvGrpSpPr/>
          <p:nvPr/>
        </p:nvGrpSpPr>
        <p:grpSpPr>
          <a:xfrm rot="10800000">
            <a:off x="4903279" y="4631190"/>
            <a:ext cx="167715" cy="170888"/>
            <a:chOff x="-37185" y="270453"/>
            <a:chExt cx="257175" cy="257175"/>
          </a:xfrm>
        </p:grpSpPr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47D93AAB-770E-43A0-9EDE-B91A3CB7F626}"/>
                </a:ext>
              </a:extLst>
            </p:cNvPr>
            <p:cNvCxnSpPr/>
            <p:nvPr/>
          </p:nvCxnSpPr>
          <p:spPr>
            <a:xfrm flipH="1">
              <a:off x="-37185" y="527628"/>
              <a:ext cx="2571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0ECE4AEA-5D9C-4B7D-94F3-A2F5615B807B}"/>
                </a:ext>
              </a:extLst>
            </p:cNvPr>
            <p:cNvCxnSpPr/>
            <p:nvPr/>
          </p:nvCxnSpPr>
          <p:spPr>
            <a:xfrm rot="5400000" flipH="1">
              <a:off x="91402" y="399041"/>
              <a:ext cx="2571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BCCF5954-31B4-4471-837C-A3DB96B4CCA6}"/>
              </a:ext>
            </a:extLst>
          </p:cNvPr>
          <p:cNvGrpSpPr/>
          <p:nvPr/>
        </p:nvGrpSpPr>
        <p:grpSpPr>
          <a:xfrm>
            <a:off x="6863876" y="4075880"/>
            <a:ext cx="1821127" cy="944288"/>
            <a:chOff x="4627113" y="4090659"/>
            <a:chExt cx="2568135" cy="1433987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2DB11841-0A54-44BA-9FFA-DB9FA9344BB2}"/>
                </a:ext>
              </a:extLst>
            </p:cNvPr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31" t="8682" r="6904" b="10559"/>
            <a:stretch/>
          </p:blipFill>
          <p:spPr bwMode="auto">
            <a:xfrm>
              <a:off x="4627113" y="4090659"/>
              <a:ext cx="2101980" cy="14339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42587E01-79DE-44C1-B4E6-0375766DE919}"/>
                </a:ext>
              </a:extLst>
            </p:cNvPr>
            <p:cNvGrpSpPr/>
            <p:nvPr/>
          </p:nvGrpSpPr>
          <p:grpSpPr>
            <a:xfrm>
              <a:off x="5514826" y="4656591"/>
              <a:ext cx="1680422" cy="390339"/>
              <a:chOff x="0" y="0"/>
              <a:chExt cx="1680442" cy="391091"/>
            </a:xfrm>
          </p:grpSpPr>
          <p:sp>
            <p:nvSpPr>
              <p:cNvPr id="26" name="文字方塊 2">
                <a:extLst>
                  <a:ext uri="{FF2B5EF4-FFF2-40B4-BE49-F238E27FC236}">
                    <a16:creationId xmlns:a16="http://schemas.microsoft.com/office/drawing/2014/main" id="{E425F911-657A-4DE2-B386-7287A61878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7433" y="81763"/>
                <a:ext cx="603009" cy="309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0365" tIns="30183" rIns="60365" bIns="30183" anchor="t" anchorCtr="0">
                <a:spAutoFit/>
              </a:bodyPr>
              <a:lstStyle/>
              <a:p>
                <a:pPr defTabSz="371475">
                  <a:defRPr/>
                </a:pPr>
                <a:r>
                  <a:rPr lang="zh-TW" altLang="en-US" sz="925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背夾</a:t>
                </a:r>
              </a:p>
            </p:txBody>
          </p:sp>
          <p:grpSp>
            <p:nvGrpSpPr>
              <p:cNvPr id="27" name="群組 26">
                <a:extLst>
                  <a:ext uri="{FF2B5EF4-FFF2-40B4-BE49-F238E27FC236}">
                    <a16:creationId xmlns:a16="http://schemas.microsoft.com/office/drawing/2014/main" id="{306EE57E-3D3C-483B-8E0B-3BD5DAC9EBF7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1057523" cy="260920"/>
                <a:chOff x="-392532" y="0"/>
                <a:chExt cx="661127" cy="260920"/>
              </a:xfrm>
            </p:grpSpPr>
            <p:cxnSp>
              <p:nvCxnSpPr>
                <p:cNvPr id="28" name="直線接點 27">
                  <a:extLst>
                    <a:ext uri="{FF2B5EF4-FFF2-40B4-BE49-F238E27FC236}">
                      <a16:creationId xmlns:a16="http://schemas.microsoft.com/office/drawing/2014/main" id="{3465447E-1D09-4B72-8739-3C22D9EC9021}"/>
                    </a:ext>
                  </a:extLst>
                </p:cNvPr>
                <p:cNvCxnSpPr/>
                <p:nvPr/>
              </p:nvCxnSpPr>
              <p:spPr>
                <a:xfrm flipH="1">
                  <a:off x="-392532" y="260920"/>
                  <a:ext cx="66112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接點 28">
                  <a:extLst>
                    <a:ext uri="{FF2B5EF4-FFF2-40B4-BE49-F238E27FC236}">
                      <a16:creationId xmlns:a16="http://schemas.microsoft.com/office/drawing/2014/main" id="{3E3D3B6B-523D-45FF-9384-D2D3009C9B1F}"/>
                    </a:ext>
                  </a:extLst>
                </p:cNvPr>
                <p:cNvCxnSpPr/>
                <p:nvPr/>
              </p:nvCxnSpPr>
              <p:spPr>
                <a:xfrm rot="5400000" flipH="1">
                  <a:off x="133350" y="128576"/>
                  <a:ext cx="25715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930A733E-4C13-4FBA-BC93-104D30D0BD98}"/>
              </a:ext>
            </a:extLst>
          </p:cNvPr>
          <p:cNvGrpSpPr/>
          <p:nvPr/>
        </p:nvGrpSpPr>
        <p:grpSpPr>
          <a:xfrm>
            <a:off x="5397867" y="2376631"/>
            <a:ext cx="3905304" cy="1138784"/>
            <a:chOff x="6241223" y="1064302"/>
            <a:chExt cx="4806528" cy="1401580"/>
          </a:xfrm>
        </p:grpSpPr>
        <p:sp>
          <p:nvSpPr>
            <p:cNvPr id="31" name="矩形: 圓角 23">
              <a:hlinkClick r:id="rId4"/>
              <a:extLst>
                <a:ext uri="{FF2B5EF4-FFF2-40B4-BE49-F238E27FC236}">
                  <a16:creationId xmlns:a16="http://schemas.microsoft.com/office/drawing/2014/main" id="{D0EFF885-44F8-43CA-883B-88C8392A72F4}"/>
                </a:ext>
              </a:extLst>
            </p:cNvPr>
            <p:cNvSpPr/>
            <p:nvPr/>
          </p:nvSpPr>
          <p:spPr>
            <a:xfrm>
              <a:off x="6241223" y="1064302"/>
              <a:ext cx="4806528" cy="14015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zh-TW" altLang="en-US" sz="1463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6443FAFA-5F85-411E-B277-342517FD4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7848" y="1220180"/>
              <a:ext cx="1353375" cy="1051074"/>
            </a:xfrm>
            <a:prstGeom prst="rect">
              <a:avLst/>
            </a:prstGeom>
          </p:spPr>
        </p:pic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52A5757-EA94-4B36-A167-EC7B42A0227F}"/>
                </a:ext>
              </a:extLst>
            </p:cNvPr>
            <p:cNvSpPr txBox="1"/>
            <p:nvPr/>
          </p:nvSpPr>
          <p:spPr>
            <a:xfrm>
              <a:off x="8447847" y="1831147"/>
              <a:ext cx="2073941" cy="482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zh-TW" altLang="en-US" sz="1950" dirty="0">
                  <a:solidFill>
                    <a:prstClr val="black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直接看我操作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6455037" y="1587755"/>
            <a:ext cx="2679516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>
              <a:defRPr/>
            </a:pPr>
            <a:r>
              <a:rPr lang="zh-TW" altLang="en-US" sz="1463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  <a:hlinkClick r:id="rId4"/>
              </a:rPr>
              <a:t>https://youtu.be/NlmG3MB7qoc</a:t>
            </a:r>
            <a:endParaRPr lang="zh-TW" altLang="en-US" sz="1463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23854" y="1852169"/>
            <a:ext cx="1564211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>
              <a:defRPr/>
            </a:pPr>
            <a:r>
              <a:rPr lang="en-US" altLang="zh-TW" sz="1463" dirty="0" err="1">
                <a:solidFill>
                  <a:prstClr val="black"/>
                </a:solidFill>
                <a:latin typeface="Adobe 黑体 Std R"/>
                <a:ea typeface="新細明體" panose="02020500000000000000" pitchFamily="18" charset="-120"/>
              </a:rPr>
              <a:t>rabboni</a:t>
            </a:r>
            <a:r>
              <a:rPr lang="en-US" altLang="zh-TW" sz="1463" dirty="0">
                <a:solidFill>
                  <a:prstClr val="black"/>
                </a:solidFill>
                <a:latin typeface="Adobe 黑体 Std R"/>
                <a:ea typeface="新細明體" panose="02020500000000000000" pitchFamily="18" charset="-120"/>
              </a:rPr>
              <a:t> </a:t>
            </a:r>
            <a:r>
              <a:rPr lang="zh-TW" altLang="en-US" sz="1463" dirty="0">
                <a:solidFill>
                  <a:prstClr val="black"/>
                </a:solidFill>
                <a:latin typeface="Adobe 黑体 Std R"/>
                <a:ea typeface="新細明體" panose="02020500000000000000" pitchFamily="18" charset="-120"/>
              </a:rPr>
              <a:t>裝置介紹</a:t>
            </a:r>
          </a:p>
        </p:txBody>
      </p:sp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8F79037A-AAA3-4DEE-874A-7E20659F7B68}"/>
              </a:ext>
            </a:extLst>
          </p:cNvPr>
          <p:cNvGraphicFramePr>
            <a:graphicFrameLocks noGrp="1"/>
          </p:cNvGraphicFramePr>
          <p:nvPr/>
        </p:nvGraphicFramePr>
        <p:xfrm>
          <a:off x="1051400" y="4185793"/>
          <a:ext cx="3289871" cy="1523435"/>
        </p:xfrm>
        <a:graphic>
          <a:graphicData uri="http://schemas.openxmlformats.org/drawingml/2006/table">
            <a:tbl>
              <a:tblPr firstRow="1" firstCol="1" bandRow="1"/>
              <a:tblGrid>
                <a:gridCol w="1114354">
                  <a:extLst>
                    <a:ext uri="{9D8B030D-6E8A-4147-A177-3AD203B41FA5}">
                      <a16:colId xmlns:a16="http://schemas.microsoft.com/office/drawing/2014/main" val="3337537314"/>
                    </a:ext>
                  </a:extLst>
                </a:gridCol>
                <a:gridCol w="2175517">
                  <a:extLst>
                    <a:ext uri="{9D8B030D-6E8A-4147-A177-3AD203B41FA5}">
                      <a16:colId xmlns:a16="http://schemas.microsoft.com/office/drawing/2014/main" val="3294026879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100" b="1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電池容量</a:t>
                      </a:r>
                      <a:endParaRPr lang="zh-TW" sz="11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100" b="1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充電方式</a:t>
                      </a:r>
                      <a:endParaRPr lang="zh-TW" sz="11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120mAh  </a:t>
                      </a:r>
                      <a:r>
                        <a:rPr lang="zh-TW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鋰離子充電電池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USB mini </a:t>
                      </a:r>
                      <a:r>
                        <a:rPr lang="zh-TW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充電</a:t>
                      </a: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78021"/>
                  </a:ext>
                </a:extLst>
              </a:tr>
              <a:tr h="3018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100" b="1" kern="100" baseline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無線傳輸</a:t>
                      </a:r>
                      <a:endParaRPr lang="zh-TW" sz="1100" kern="100" baseline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Bluetooth 4.0 BLE</a:t>
                      </a:r>
                      <a:endParaRPr lang="zh-TW" sz="11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299622"/>
                  </a:ext>
                </a:extLst>
              </a:tr>
              <a:tr h="17606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100" b="1" kern="100" baseline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充電時間</a:t>
                      </a:r>
                      <a:endParaRPr lang="zh-TW" sz="1100" kern="100" baseline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884935"/>
                  </a:ext>
                </a:extLst>
              </a:tr>
              <a:tr h="17606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100" b="1" kern="100" baseline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待機時間</a:t>
                      </a:r>
                      <a:endParaRPr lang="zh-TW" sz="1100" kern="100" baseline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天</a:t>
                      </a:r>
                      <a:r>
                        <a:rPr lang="en-US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電源開關鍵</a:t>
                      </a:r>
                      <a:r>
                        <a:rPr lang="en-US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OFF)</a:t>
                      </a:r>
                      <a:endParaRPr lang="zh-TW" sz="11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133370"/>
                  </a:ext>
                </a:extLst>
              </a:tr>
              <a:tr h="17606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100" b="1" kern="100" baseline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連續使用時間</a:t>
                      </a:r>
                      <a:endParaRPr lang="zh-TW" sz="1100" kern="100" baseline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zh-TW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小時</a:t>
                      </a: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58855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100" b="1" kern="100" baseline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支援作業系統</a:t>
                      </a:r>
                      <a:endParaRPr lang="zh-TW" sz="1100" kern="100" baseline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藍芽：</a:t>
                      </a:r>
                      <a:r>
                        <a:rPr lang="en-US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Android</a:t>
                      </a:r>
                      <a:endParaRPr lang="zh-TW" sz="11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USB</a:t>
                      </a:r>
                      <a:r>
                        <a:rPr lang="zh-TW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：系統</a:t>
                      </a:r>
                      <a:r>
                        <a:rPr lang="en-US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Windows 7</a:t>
                      </a:r>
                      <a:r>
                        <a:rPr lang="zh-TW" sz="11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以上</a:t>
                      </a: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227664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276401FF-D60E-9A9B-06E8-4A64F3A08491}"/>
              </a:ext>
            </a:extLst>
          </p:cNvPr>
          <p:cNvSpPr txBox="1"/>
          <p:nvPr/>
        </p:nvSpPr>
        <p:spPr>
          <a:xfrm>
            <a:off x="6453467" y="1175789"/>
            <a:ext cx="49530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63" dirty="0">
                <a:hlinkClick r:id="rId6"/>
              </a:rPr>
              <a:t>RABBONI </a:t>
            </a:r>
            <a:r>
              <a:rPr lang="zh-TW" altLang="en-US" sz="1463" dirty="0">
                <a:hlinkClick r:id="rId6"/>
              </a:rPr>
              <a:t>多連版教學 </a:t>
            </a:r>
            <a:r>
              <a:rPr lang="en-US" altLang="zh-TW" sz="1463" dirty="0">
                <a:hlinkClick r:id="rId6"/>
              </a:rPr>
              <a:t>- YouTube</a:t>
            </a:r>
            <a:endParaRPr lang="zh-TW" altLang="en-US" sz="1463" dirty="0"/>
          </a:p>
        </p:txBody>
      </p:sp>
    </p:spTree>
    <p:extLst>
      <p:ext uri="{BB962C8B-B14F-4D97-AF65-F5344CB8AC3E}">
        <p14:creationId xmlns:p14="http://schemas.microsoft.com/office/powerpoint/2010/main" val="89166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9066" y="1420886"/>
            <a:ext cx="6941939" cy="1077020"/>
          </a:xfrm>
        </p:spPr>
        <p:txBody>
          <a:bodyPr>
            <a:normAutofit/>
          </a:bodyPr>
          <a:lstStyle/>
          <a:p>
            <a:r>
              <a:rPr lang="en-US" altLang="zh-TW" sz="3250" b="1" dirty="0" err="1">
                <a:latin typeface="Symbol" panose="05050102010706020507" pitchFamily="18" charset="2"/>
                <a:ea typeface="微軟正黑體" panose="020B0604030504040204" pitchFamily="34" charset="-120"/>
              </a:rPr>
              <a:t>g</a:t>
            </a:r>
            <a:r>
              <a:rPr lang="en-US" altLang="zh-TW" sz="325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abboni</a:t>
            </a:r>
            <a:r>
              <a:rPr lang="en-US" altLang="zh-TW" sz="32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感測參數及軸向介紹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030162" y="3315531"/>
          <a:ext cx="3614511" cy="1950206"/>
        </p:xfrm>
        <a:graphic>
          <a:graphicData uri="http://schemas.openxmlformats.org/drawingml/2006/table">
            <a:tbl>
              <a:tblPr/>
              <a:tblGrid>
                <a:gridCol w="1204837">
                  <a:extLst>
                    <a:ext uri="{9D8B030D-6E8A-4147-A177-3AD203B41FA5}">
                      <a16:colId xmlns:a16="http://schemas.microsoft.com/office/drawing/2014/main" val="1387338668"/>
                    </a:ext>
                  </a:extLst>
                </a:gridCol>
                <a:gridCol w="1204837">
                  <a:extLst>
                    <a:ext uri="{9D8B030D-6E8A-4147-A177-3AD203B41FA5}">
                      <a16:colId xmlns:a16="http://schemas.microsoft.com/office/drawing/2014/main" val="2384979148"/>
                    </a:ext>
                  </a:extLst>
                </a:gridCol>
                <a:gridCol w="1204837">
                  <a:extLst>
                    <a:ext uri="{9D8B030D-6E8A-4147-A177-3AD203B41FA5}">
                      <a16:colId xmlns:a16="http://schemas.microsoft.com/office/drawing/2014/main" val="1988354021"/>
                    </a:ext>
                  </a:extLst>
                </a:gridCol>
              </a:tblGrid>
              <a:tr h="5663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Gyro Full Scale Range</a:t>
                      </a:r>
                    </a:p>
                  </a:txBody>
                  <a:tcPr marL="25335" marR="25335" marT="25335" marB="253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Gyro Sensitivity</a:t>
                      </a:r>
                    </a:p>
                  </a:txBody>
                  <a:tcPr marL="25335" marR="25335" marT="25335" marB="253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effectLst/>
                        </a:rPr>
                        <a:t>Accel</a:t>
                      </a:r>
                      <a:r>
                        <a:rPr lang="en-US" sz="1300" dirty="0">
                          <a:effectLst/>
                        </a:rPr>
                        <a:t> Full Scale Range</a:t>
                      </a:r>
                    </a:p>
                  </a:txBody>
                  <a:tcPr marL="25335" marR="25335" marT="25335" marB="253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785380"/>
                  </a:ext>
                </a:extLst>
              </a:tr>
              <a:tr h="31529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(°/sec)</a:t>
                      </a:r>
                    </a:p>
                  </a:txBody>
                  <a:tcPr marL="25335" marR="25335" marT="25335" marB="253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(LSB/°/sec)</a:t>
                      </a:r>
                    </a:p>
                  </a:txBody>
                  <a:tcPr marL="25335" marR="25335" marT="25335" marB="253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(g)</a:t>
                      </a:r>
                    </a:p>
                  </a:txBody>
                  <a:tcPr marL="25335" marR="25335" marT="25335" marB="253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801615"/>
                  </a:ext>
                </a:extLst>
              </a:tr>
              <a:tr h="106853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±250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±500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±1000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±2000</a:t>
                      </a:r>
                    </a:p>
                  </a:txBody>
                  <a:tcPr marL="25335" marR="25335" marT="25335" marB="253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65.5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32.8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16.4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8.2</a:t>
                      </a:r>
                    </a:p>
                  </a:txBody>
                  <a:tcPr marL="25335" marR="25335" marT="25335" marB="253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±2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±4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±8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±16</a:t>
                      </a:r>
                    </a:p>
                  </a:txBody>
                  <a:tcPr marL="25335" marR="25335" marT="25335" marB="253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086988"/>
                  </a:ext>
                </a:extLst>
              </a:tr>
            </a:tbl>
          </a:graphicData>
        </a:graphic>
      </p:graphicFrame>
      <p:pic>
        <p:nvPicPr>
          <p:cNvPr id="10" name="內容版面配置區 21">
            <a:extLst>
              <a:ext uri="{FF2B5EF4-FFF2-40B4-BE49-F238E27FC236}">
                <a16:creationId xmlns:a16="http://schemas.microsoft.com/office/drawing/2014/main" id="{4B384ED2-F094-4F77-9CD2-466FE9188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35" t="6112" r="30978" b="52342"/>
          <a:stretch/>
        </p:blipFill>
        <p:spPr>
          <a:xfrm>
            <a:off x="1550393" y="4166587"/>
            <a:ext cx="2253128" cy="181851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0F01981-5B43-47CF-9102-FF0B4D600A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32" y="2964359"/>
            <a:ext cx="2903992" cy="202997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439A48A-2A59-4467-A903-57BDFB873565}"/>
              </a:ext>
            </a:extLst>
          </p:cNvPr>
          <p:cNvSpPr txBox="1"/>
          <p:nvPr/>
        </p:nvSpPr>
        <p:spPr>
          <a:xfrm>
            <a:off x="622495" y="2108373"/>
            <a:ext cx="4584075" cy="11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75">
              <a:defRPr/>
            </a:pPr>
            <a:r>
              <a:rPr lang="zh-TW" altLang="en-US" sz="2275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直線軸：</a:t>
            </a:r>
            <a:r>
              <a:rPr lang="en-US" altLang="zh-TW" sz="2275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X/Y/Z</a:t>
            </a:r>
            <a:r>
              <a:rPr lang="zh-TW" altLang="en-US" sz="2275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加速度</a:t>
            </a:r>
            <a:r>
              <a:rPr lang="en-US" altLang="zh-TW" sz="2275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(Acceleration)</a:t>
            </a:r>
          </a:p>
          <a:p>
            <a:pPr defTabSz="371475">
              <a:defRPr/>
            </a:pPr>
            <a:r>
              <a:rPr lang="zh-TW" altLang="en-US" sz="2275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環狀軸：</a:t>
            </a:r>
            <a:r>
              <a:rPr lang="en-US" altLang="zh-TW" sz="2275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X/Y/Z </a:t>
            </a:r>
            <a:r>
              <a:rPr lang="zh-TW" altLang="en-US" sz="2275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角速度 </a:t>
            </a:r>
            <a:r>
              <a:rPr lang="en-US" altLang="zh-TW" sz="2275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(Gyro)</a:t>
            </a:r>
          </a:p>
          <a:p>
            <a:pPr defTabSz="371475">
              <a:defRPr/>
            </a:pPr>
            <a:endParaRPr lang="zh-TW" altLang="en-US" sz="2275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418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D7E9B3F-3057-47FD-8E36-4B15D9F1F2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640" y="2282177"/>
            <a:ext cx="4060309" cy="3355419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0B4F8F41-266F-4ED0-BDDB-13804B4B9E56}"/>
              </a:ext>
            </a:extLst>
          </p:cNvPr>
          <p:cNvSpPr txBox="1">
            <a:spLocks/>
          </p:cNvSpPr>
          <p:nvPr/>
        </p:nvSpPr>
        <p:spPr>
          <a:xfrm>
            <a:off x="1220148" y="1296333"/>
            <a:ext cx="8342709" cy="748150"/>
          </a:xfrm>
          <a:prstGeom prst="rect">
            <a:avLst/>
          </a:prstGeom>
        </p:spPr>
        <p:txBody>
          <a:bodyPr/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17">
              <a:defRPr/>
            </a:pPr>
            <a:r>
              <a:rPr lang="zh-TW" altLang="en-US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根據</a:t>
            </a:r>
            <a:r>
              <a:rPr lang="en-US" altLang="zh-TW" sz="1138" dirty="0" err="1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InvenSense</a:t>
            </a:r>
            <a:r>
              <a:rPr lang="en-US" altLang="zh-TW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官方文件</a:t>
            </a:r>
            <a:r>
              <a:rPr lang="en-US" altLang="zh-TW" sz="1138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ICM-20689-v2.2-002.pdf  Page:18</a:t>
            </a:r>
            <a:endParaRPr lang="zh-TW" altLang="en-US" sz="1138" dirty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FA518A1-FD84-401A-98CC-ECEC03742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23" t="18961" r="5463" b="42789"/>
          <a:stretch/>
        </p:blipFill>
        <p:spPr>
          <a:xfrm rot="19503800">
            <a:off x="1665397" y="2991166"/>
            <a:ext cx="2259124" cy="22659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5D71801-5AA7-4AB6-B9A2-63F3F7589A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3" r="45110" b="6384"/>
          <a:stretch/>
        </p:blipFill>
        <p:spPr>
          <a:xfrm>
            <a:off x="1043405" y="1858544"/>
            <a:ext cx="1513472" cy="226511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4BA77FB-89B1-43A1-880C-E5FF1C986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05" t="80852" r="5463" b="6384"/>
          <a:stretch/>
        </p:blipFill>
        <p:spPr>
          <a:xfrm>
            <a:off x="523716" y="5326425"/>
            <a:ext cx="3101764" cy="73796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2A47792-9FF1-4380-B462-EB9254DC6D0E}"/>
              </a:ext>
            </a:extLst>
          </p:cNvPr>
          <p:cNvSpPr txBox="1"/>
          <p:nvPr/>
        </p:nvSpPr>
        <p:spPr>
          <a:xfrm>
            <a:off x="8066977" y="4502907"/>
            <a:ext cx="1075936" cy="992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en-US" altLang="zh-TW" sz="1463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ICM20689</a:t>
            </a:r>
          </a:p>
          <a:p>
            <a:pPr defTabSz="742950">
              <a:defRPr/>
            </a:pPr>
            <a:r>
              <a:rPr lang="en-US" altLang="zh-TW" sz="1463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Sensor</a:t>
            </a:r>
            <a:r>
              <a:rPr lang="zh-TW" altLang="en-US" sz="1463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位置</a:t>
            </a:r>
            <a:endParaRPr lang="en-US" altLang="zh-TW" sz="1463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pPr defTabSz="742950">
              <a:defRPr/>
            </a:pPr>
            <a:endParaRPr lang="en-US" altLang="zh-TW" sz="1463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pPr defTabSz="742950">
              <a:defRPr/>
            </a:pPr>
            <a:r>
              <a:rPr lang="zh-TW" altLang="en-US" sz="1463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316061C-A256-4418-A43F-7AE18AA46423}"/>
              </a:ext>
            </a:extLst>
          </p:cNvPr>
          <p:cNvCxnSpPr>
            <a:cxnSpLocks/>
          </p:cNvCxnSpPr>
          <p:nvPr/>
        </p:nvCxnSpPr>
        <p:spPr>
          <a:xfrm flipH="1" flipV="1">
            <a:off x="7809614" y="4285199"/>
            <a:ext cx="257363" cy="4846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E87E4BAF-DDE7-47B4-89F6-AE40F6D732A7}"/>
              </a:ext>
            </a:extLst>
          </p:cNvPr>
          <p:cNvSpPr/>
          <p:nvPr/>
        </p:nvSpPr>
        <p:spPr>
          <a:xfrm>
            <a:off x="7333377" y="3635771"/>
            <a:ext cx="733600" cy="7700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en-US" altLang="zh-TW" sz="853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ICM20689</a:t>
            </a:r>
            <a:endParaRPr lang="zh-TW" altLang="en-US" sz="853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8DAE9B6-63D5-4CA6-B119-645A7D62658D}"/>
              </a:ext>
            </a:extLst>
          </p:cNvPr>
          <p:cNvSpPr/>
          <p:nvPr/>
        </p:nvSpPr>
        <p:spPr>
          <a:xfrm>
            <a:off x="7459888" y="3722723"/>
            <a:ext cx="131448" cy="136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zh-TW" altLang="en-US" sz="1463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54F2E95B-5183-4C8D-8B49-C7E3499B17C6}"/>
              </a:ext>
            </a:extLst>
          </p:cNvPr>
          <p:cNvGrpSpPr/>
          <p:nvPr/>
        </p:nvGrpSpPr>
        <p:grpSpPr>
          <a:xfrm>
            <a:off x="3806899" y="1564725"/>
            <a:ext cx="2194744" cy="1864275"/>
            <a:chOff x="4945926" y="1132257"/>
            <a:chExt cx="2440860" cy="1993713"/>
          </a:xfrm>
        </p:grpSpPr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FBFD186C-1B9A-4C58-8656-6FB435D1B8D3}"/>
                </a:ext>
              </a:extLst>
            </p:cNvPr>
            <p:cNvGrpSpPr/>
            <p:nvPr/>
          </p:nvGrpSpPr>
          <p:grpSpPr>
            <a:xfrm>
              <a:off x="4945926" y="1163352"/>
              <a:ext cx="2117075" cy="1962618"/>
              <a:chOff x="8579278" y="1676365"/>
              <a:chExt cx="3132005" cy="2502353"/>
            </a:xfrm>
          </p:grpSpPr>
          <p:pic>
            <p:nvPicPr>
              <p:cNvPr id="37" name="圖片 36">
                <a:extLst>
                  <a:ext uri="{FF2B5EF4-FFF2-40B4-BE49-F238E27FC236}">
                    <a16:creationId xmlns:a16="http://schemas.microsoft.com/office/drawing/2014/main" id="{EDA56EBF-0272-4B08-8A0E-230EB5D5F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18596">
                <a:off x="9462497" y="1676365"/>
                <a:ext cx="1066800" cy="1447800"/>
              </a:xfrm>
              <a:prstGeom prst="rect">
                <a:avLst/>
              </a:prstGeom>
            </p:spPr>
          </p:pic>
          <p:pic>
            <p:nvPicPr>
              <p:cNvPr id="38" name="圖片 37">
                <a:extLst>
                  <a:ext uri="{FF2B5EF4-FFF2-40B4-BE49-F238E27FC236}">
                    <a16:creationId xmlns:a16="http://schemas.microsoft.com/office/drawing/2014/main" id="{1CA2BEF5-D5EF-4906-A411-8C61AFE2A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919211">
                <a:off x="10497830" y="2476183"/>
                <a:ext cx="1066800" cy="1360106"/>
              </a:xfrm>
              <a:prstGeom prst="rect">
                <a:avLst/>
              </a:prstGeom>
            </p:spPr>
          </p:pic>
          <p:cxnSp>
            <p:nvCxnSpPr>
              <p:cNvPr id="40" name="直線接點 39">
                <a:extLst>
                  <a:ext uri="{FF2B5EF4-FFF2-40B4-BE49-F238E27FC236}">
                    <a16:creationId xmlns:a16="http://schemas.microsoft.com/office/drawing/2014/main" id="{9D7DD1B4-75AE-47B4-92E7-962643E4D86C}"/>
                  </a:ext>
                </a:extLst>
              </p:cNvPr>
              <p:cNvCxnSpPr/>
              <p:nvPr/>
            </p:nvCxnSpPr>
            <p:spPr>
              <a:xfrm>
                <a:off x="8579278" y="3247496"/>
                <a:ext cx="22255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>
                <a:extLst>
                  <a:ext uri="{FF2B5EF4-FFF2-40B4-BE49-F238E27FC236}">
                    <a16:creationId xmlns:a16="http://schemas.microsoft.com/office/drawing/2014/main" id="{CE032EDF-7976-4C23-84A3-F719129E9E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85613" y="2583846"/>
                <a:ext cx="0" cy="151718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單箭頭接點 45">
                <a:extLst>
                  <a:ext uri="{FF2B5EF4-FFF2-40B4-BE49-F238E27FC236}">
                    <a16:creationId xmlns:a16="http://schemas.microsoft.com/office/drawing/2014/main" id="{86C3AF54-9397-4C3F-BCF4-117BD8B66B36}"/>
                  </a:ext>
                </a:extLst>
              </p:cNvPr>
              <p:cNvCxnSpPr/>
              <p:nvPr/>
            </p:nvCxnSpPr>
            <p:spPr>
              <a:xfrm flipH="1">
                <a:off x="9307766" y="2567165"/>
                <a:ext cx="1541663" cy="138474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圖片 46">
                <a:extLst>
                  <a:ext uri="{FF2B5EF4-FFF2-40B4-BE49-F238E27FC236}">
                    <a16:creationId xmlns:a16="http://schemas.microsoft.com/office/drawing/2014/main" id="{E765C14C-36CF-4863-BE0D-5C52DE9D4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35744" flipV="1">
                <a:off x="8990072" y="3092703"/>
                <a:ext cx="1085933" cy="1086098"/>
              </a:xfrm>
              <a:prstGeom prst="rect">
                <a:avLst/>
              </a:prstGeom>
            </p:spPr>
          </p:pic>
        </p:grp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C7782960-C64D-43AD-B37F-79B747861653}"/>
                </a:ext>
              </a:extLst>
            </p:cNvPr>
            <p:cNvSpPr txBox="1"/>
            <p:nvPr/>
          </p:nvSpPr>
          <p:spPr>
            <a:xfrm rot="226124">
              <a:off x="6969262" y="2032442"/>
              <a:ext cx="417524" cy="339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en-US" altLang="zh-TW" sz="1463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X+</a:t>
              </a:r>
              <a:endParaRPr lang="zh-TW" altLang="en-US" sz="1463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50B62457-8051-4C68-9DA4-920E182BBCDB}"/>
                </a:ext>
              </a:extLst>
            </p:cNvPr>
            <p:cNvSpPr txBox="1"/>
            <p:nvPr/>
          </p:nvSpPr>
          <p:spPr>
            <a:xfrm rot="226124">
              <a:off x="5438916" y="1132257"/>
              <a:ext cx="410393" cy="339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en-US" altLang="zh-TW" sz="1463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Y+</a:t>
              </a:r>
              <a:endParaRPr lang="zh-TW" altLang="en-US" sz="1463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3C6B2383-6D6D-4768-9C4F-183882FAE0A9}"/>
                </a:ext>
              </a:extLst>
            </p:cNvPr>
            <p:cNvSpPr txBox="1"/>
            <p:nvPr/>
          </p:nvSpPr>
          <p:spPr>
            <a:xfrm rot="226124">
              <a:off x="5067184" y="2541913"/>
              <a:ext cx="406827" cy="339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en-US" altLang="zh-TW" sz="1463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Z+</a:t>
              </a:r>
              <a:endParaRPr lang="zh-TW" altLang="en-US" sz="1463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81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50" b="1" dirty="0" err="1">
                <a:latin typeface="Symbol" panose="05050102010706020507" pitchFamily="18" charset="2"/>
                <a:ea typeface="微軟正黑體" panose="020B0604030504040204" pitchFamily="34" charset="-120"/>
              </a:rPr>
              <a:t>g</a:t>
            </a:r>
            <a:r>
              <a:rPr lang="en-US" altLang="zh-TW" sz="325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abboni</a:t>
            </a:r>
            <a:r>
              <a:rPr lang="en-US" altLang="zh-TW" sz="32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操作功能介紹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4385764" y="1952784"/>
            <a:ext cx="2038753" cy="1169140"/>
            <a:chOff x="-635" y="0"/>
            <a:chExt cx="3268838" cy="2027555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" y="47625"/>
              <a:ext cx="2639695" cy="1979930"/>
            </a:xfrm>
            <a:prstGeom prst="rect">
              <a:avLst/>
            </a:prstGeom>
          </p:spPr>
        </p:pic>
        <p:sp>
          <p:nvSpPr>
            <p:cNvPr id="13" name="文字方塊 2"/>
            <p:cNvSpPr txBox="1">
              <a:spLocks noChangeArrowheads="1"/>
            </p:cNvSpPr>
            <p:nvPr/>
          </p:nvSpPr>
          <p:spPr bwMode="auto">
            <a:xfrm>
              <a:off x="-635" y="1347060"/>
              <a:ext cx="1158874" cy="35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0365" tIns="30183" rIns="60365" bIns="30183" anchor="t" anchorCtr="0">
              <a:spAutoFit/>
            </a:bodyPr>
            <a:lstStyle/>
            <a:p>
              <a:pPr defTabSz="371475"/>
              <a:r>
                <a:rPr lang="zh-TW" altLang="en-US" sz="925" kern="100" dirty="0">
                  <a:solidFill>
                    <a:prstClr val="black"/>
                  </a:solidFill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左側功能鍵</a:t>
              </a:r>
            </a:p>
          </p:txBody>
        </p:sp>
        <p:sp>
          <p:nvSpPr>
            <p:cNvPr id="14" name="文字方塊 2"/>
            <p:cNvSpPr txBox="1">
              <a:spLocks noChangeArrowheads="1"/>
            </p:cNvSpPr>
            <p:nvPr/>
          </p:nvSpPr>
          <p:spPr bwMode="auto">
            <a:xfrm>
              <a:off x="2122943" y="420885"/>
              <a:ext cx="1145260" cy="35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0365" tIns="30183" rIns="60365" bIns="30183" anchor="t" anchorCtr="0">
              <a:spAutoFit/>
            </a:bodyPr>
            <a:lstStyle/>
            <a:p>
              <a:pPr defTabSz="371475"/>
              <a:r>
                <a:rPr lang="zh-TW" altLang="en-US" sz="925" kern="100" dirty="0">
                  <a:solidFill>
                    <a:prstClr val="black"/>
                  </a:solidFill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右側功能鍵</a:t>
              </a:r>
            </a:p>
          </p:txBody>
        </p:sp>
        <p:sp>
          <p:nvSpPr>
            <p:cNvPr id="15" name="文字方塊 2"/>
            <p:cNvSpPr txBox="1">
              <a:spLocks noChangeArrowheads="1"/>
            </p:cNvSpPr>
            <p:nvPr/>
          </p:nvSpPr>
          <p:spPr bwMode="auto">
            <a:xfrm>
              <a:off x="-2" y="0"/>
              <a:ext cx="1158239" cy="35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0365" tIns="30183" rIns="60365" bIns="30183" anchor="t" anchorCtr="0">
              <a:spAutoFit/>
            </a:bodyPr>
            <a:lstStyle/>
            <a:p>
              <a:pPr defTabSz="371475"/>
              <a:r>
                <a:rPr lang="en-US" sz="925" kern="100" dirty="0">
                  <a:solidFill>
                    <a:prstClr val="black"/>
                  </a:solidFill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LED</a:t>
              </a:r>
              <a:r>
                <a:rPr lang="zh-TW" altLang="en-US" sz="925" kern="100" dirty="0">
                  <a:solidFill>
                    <a:prstClr val="black"/>
                  </a:solidFill>
                  <a:latin typeface="Calisto MT" panose="0204060305050503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指示燈</a:t>
              </a:r>
              <a:endParaRPr lang="zh-TW" altLang="en-US" sz="925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2438400" y="752475"/>
              <a:ext cx="257175" cy="257175"/>
              <a:chOff x="0" y="0"/>
              <a:chExt cx="257175" cy="257175"/>
            </a:xfrm>
          </p:grpSpPr>
          <p:cxnSp>
            <p:nvCxnSpPr>
              <p:cNvPr id="26" name="直線接點 25"/>
              <p:cNvCxnSpPr/>
              <p:nvPr/>
            </p:nvCxnSpPr>
            <p:spPr>
              <a:xfrm flipH="1">
                <a:off x="0" y="257175"/>
                <a:ext cx="2571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 rot="5400000" flipH="1">
                <a:off x="128587" y="128588"/>
                <a:ext cx="2571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群組 16"/>
            <p:cNvGrpSpPr/>
            <p:nvPr/>
          </p:nvGrpSpPr>
          <p:grpSpPr>
            <a:xfrm rot="16200000">
              <a:off x="1198730" y="-59299"/>
              <a:ext cx="170966" cy="606759"/>
              <a:chOff x="5370" y="0"/>
              <a:chExt cx="257175" cy="606759"/>
            </a:xfrm>
          </p:grpSpPr>
          <p:cxnSp>
            <p:nvCxnSpPr>
              <p:cNvPr id="24" name="直線接點 23"/>
              <p:cNvCxnSpPr/>
              <p:nvPr/>
            </p:nvCxnSpPr>
            <p:spPr>
              <a:xfrm flipH="1">
                <a:off x="5370" y="606759"/>
                <a:ext cx="2571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/>
              <p:nvPr/>
            </p:nvCxnSpPr>
            <p:spPr>
              <a:xfrm rot="5400000" flipH="1">
                <a:off x="-45682" y="302857"/>
                <a:ext cx="6057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群組 17"/>
            <p:cNvGrpSpPr/>
            <p:nvPr/>
          </p:nvGrpSpPr>
          <p:grpSpPr>
            <a:xfrm rot="10800000">
              <a:off x="465810" y="1024947"/>
              <a:ext cx="257175" cy="257175"/>
              <a:chOff x="-37185" y="270453"/>
              <a:chExt cx="257175" cy="257175"/>
            </a:xfrm>
          </p:grpSpPr>
          <p:cxnSp>
            <p:nvCxnSpPr>
              <p:cNvPr id="19" name="直線接點 18"/>
              <p:cNvCxnSpPr/>
              <p:nvPr/>
            </p:nvCxnSpPr>
            <p:spPr>
              <a:xfrm flipH="1">
                <a:off x="-37185" y="527628"/>
                <a:ext cx="2571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 rot="5400000" flipH="1">
                <a:off x="91402" y="399041"/>
                <a:ext cx="2571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群組 6"/>
          <p:cNvGrpSpPr/>
          <p:nvPr/>
        </p:nvGrpSpPr>
        <p:grpSpPr>
          <a:xfrm>
            <a:off x="6489598" y="1785426"/>
            <a:ext cx="2356544" cy="880080"/>
            <a:chOff x="920734" y="3895871"/>
            <a:chExt cx="3580865" cy="1653777"/>
          </a:xfrm>
        </p:grpSpPr>
        <p:pic>
          <p:nvPicPr>
            <p:cNvPr id="38" name="圖片 37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023" t="6003" r="15446" b="14609"/>
            <a:stretch/>
          </p:blipFill>
          <p:spPr bwMode="auto">
            <a:xfrm>
              <a:off x="1664421" y="3895871"/>
              <a:ext cx="1765300" cy="16287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8" name="群組 27"/>
            <p:cNvGrpSpPr/>
            <p:nvPr/>
          </p:nvGrpSpPr>
          <p:grpSpPr>
            <a:xfrm>
              <a:off x="920734" y="4207080"/>
              <a:ext cx="3580865" cy="1342568"/>
              <a:chOff x="-111168" y="-85661"/>
              <a:chExt cx="3581012" cy="1342600"/>
            </a:xfrm>
          </p:grpSpPr>
          <p:sp>
            <p:nvSpPr>
              <p:cNvPr id="29" name="文字方塊 2"/>
              <p:cNvSpPr txBox="1">
                <a:spLocks noChangeArrowheads="1"/>
              </p:cNvSpPr>
              <p:nvPr/>
            </p:nvSpPr>
            <p:spPr bwMode="auto">
              <a:xfrm>
                <a:off x="1028700" y="874901"/>
                <a:ext cx="1158875" cy="38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0365" tIns="30183" rIns="60365" bIns="30183" anchor="t" anchorCtr="0">
                <a:spAutoFit/>
              </a:bodyPr>
              <a:lstStyle/>
              <a:p>
                <a:pPr defTabSz="371475"/>
                <a:r>
                  <a:rPr lang="zh-TW" altLang="en-US" sz="925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左側功能鍵</a:t>
                </a:r>
              </a:p>
            </p:txBody>
          </p:sp>
          <p:sp>
            <p:nvSpPr>
              <p:cNvPr id="30" name="文字方塊 2"/>
              <p:cNvSpPr txBox="1">
                <a:spLocks noChangeArrowheads="1"/>
              </p:cNvSpPr>
              <p:nvPr/>
            </p:nvSpPr>
            <p:spPr bwMode="auto">
              <a:xfrm>
                <a:off x="-111168" y="-85661"/>
                <a:ext cx="1313325" cy="38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0365" tIns="30183" rIns="60365" bIns="30183" anchor="t" anchorCtr="0">
                <a:spAutoFit/>
              </a:bodyPr>
              <a:lstStyle/>
              <a:p>
                <a:pPr defTabSz="371475"/>
                <a:r>
                  <a:rPr lang="zh-TW" altLang="en-US" sz="925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電源開關鍵</a:t>
                </a: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 flipH="1">
                <a:off x="572493" y="286247"/>
                <a:ext cx="338713" cy="261926"/>
                <a:chOff x="6588" y="0"/>
                <a:chExt cx="262007" cy="261926"/>
              </a:xfrm>
            </p:grpSpPr>
            <p:cxnSp>
              <p:nvCxnSpPr>
                <p:cNvPr id="36" name="直線接點 35"/>
                <p:cNvCxnSpPr/>
                <p:nvPr/>
              </p:nvCxnSpPr>
              <p:spPr>
                <a:xfrm flipH="1">
                  <a:off x="6588" y="261926"/>
                  <a:ext cx="26200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接點 36"/>
                <p:cNvCxnSpPr/>
                <p:nvPr/>
              </p:nvCxnSpPr>
              <p:spPr>
                <a:xfrm rot="5400000" flipH="1">
                  <a:off x="133350" y="128576"/>
                  <a:ext cx="25715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群組 31"/>
              <p:cNvGrpSpPr/>
              <p:nvPr/>
            </p:nvGrpSpPr>
            <p:grpSpPr>
              <a:xfrm>
                <a:off x="2075290" y="326004"/>
                <a:ext cx="419100" cy="261926"/>
                <a:chOff x="1617" y="0"/>
                <a:chExt cx="262007" cy="261926"/>
              </a:xfrm>
            </p:grpSpPr>
            <p:cxnSp>
              <p:nvCxnSpPr>
                <p:cNvPr id="34" name="直線接點 33"/>
                <p:cNvCxnSpPr/>
                <p:nvPr/>
              </p:nvCxnSpPr>
              <p:spPr>
                <a:xfrm flipH="1">
                  <a:off x="1617" y="261926"/>
                  <a:ext cx="26200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接點 34"/>
                <p:cNvCxnSpPr/>
                <p:nvPr/>
              </p:nvCxnSpPr>
              <p:spPr>
                <a:xfrm rot="5400000" flipH="1">
                  <a:off x="133350" y="128576"/>
                  <a:ext cx="25715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文字方塊 2"/>
              <p:cNvSpPr txBox="1">
                <a:spLocks noChangeArrowheads="1"/>
              </p:cNvSpPr>
              <p:nvPr/>
            </p:nvSpPr>
            <p:spPr bwMode="auto">
              <a:xfrm>
                <a:off x="2172756" y="-83571"/>
                <a:ext cx="1297088" cy="38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0365" tIns="30183" rIns="60365" bIns="30183" anchor="t" anchorCtr="0">
                <a:spAutoFit/>
              </a:bodyPr>
              <a:lstStyle/>
              <a:p>
                <a:pPr defTabSz="371475"/>
                <a:r>
                  <a:rPr lang="en-US" sz="925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USB mini </a:t>
                </a:r>
                <a:r>
                  <a:rPr lang="zh-TW" altLang="en-US" sz="925" kern="100" dirty="0">
                    <a:solidFill>
                      <a:prstClr val="black"/>
                    </a:solidFill>
                    <a:latin typeface="Calibri" panose="020F0502020204030204" pitchFamily="34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接口</a:t>
                </a:r>
              </a:p>
            </p:txBody>
          </p:sp>
        </p:grpSp>
      </p:grpSp>
      <p:graphicFrame>
        <p:nvGraphicFramePr>
          <p:cNvPr id="51" name="表格 50"/>
          <p:cNvGraphicFramePr>
            <a:graphicFrameLocks noGrp="1"/>
          </p:cNvGraphicFramePr>
          <p:nvPr/>
        </p:nvGraphicFramePr>
        <p:xfrm>
          <a:off x="1254530" y="1979158"/>
          <a:ext cx="2875795" cy="2402205"/>
        </p:xfrm>
        <a:graphic>
          <a:graphicData uri="http://schemas.openxmlformats.org/drawingml/2006/table">
            <a:tbl>
              <a:tblPr firstRow="1" firstCol="1" bandRow="1"/>
              <a:tblGrid>
                <a:gridCol w="869932">
                  <a:extLst>
                    <a:ext uri="{9D8B030D-6E8A-4147-A177-3AD203B41FA5}">
                      <a16:colId xmlns:a16="http://schemas.microsoft.com/office/drawing/2014/main" val="1281995791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4220115554"/>
                    </a:ext>
                  </a:extLst>
                </a:gridCol>
                <a:gridCol w="1215675">
                  <a:extLst>
                    <a:ext uri="{9D8B030D-6E8A-4147-A177-3AD203B41FA5}">
                      <a16:colId xmlns:a16="http://schemas.microsoft.com/office/drawing/2014/main" val="2463102065"/>
                    </a:ext>
                  </a:extLst>
                </a:gridCol>
              </a:tblGrid>
              <a:tr h="3219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kern="1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電源開關鍵</a:t>
                      </a:r>
                      <a:endParaRPr lang="en-US" altLang="zh-TW" sz="1100" kern="100" dirty="0"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單刀開關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On/off </a:t>
                      </a:r>
                      <a:r>
                        <a:rPr lang="zh-TW" altLang="en-US" sz="11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標示</a:t>
                      </a:r>
                      <a:endParaRPr lang="zh-TW" altLang="zh-TW" sz="1100" kern="100" dirty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27793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左側功能鍵</a:t>
                      </a: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短按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秒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100" kern="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計數紀錄開始與結束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(LED</a:t>
                      </a: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紅燈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100" kern="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175565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右側功能鍵</a:t>
                      </a: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短按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秒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100" kern="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藍芽廣播開啟，與藍芽裝置配對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(LED</a:t>
                      </a: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綠燈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100" kern="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47875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altLang="en-US" sz="1100" kern="1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長按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秒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100" kern="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電量顯示</a:t>
                      </a: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250900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LED</a:t>
                      </a:r>
                      <a:r>
                        <a:rPr lang="zh-TW" alt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電量指示燈號</a:t>
                      </a: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紅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100" kern="1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錄影指示燈、電量小於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30%</a:t>
                      </a:r>
                      <a:endParaRPr lang="zh-TW" altLang="en-US" sz="1100" kern="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539549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altLang="en-US" sz="1100" kern="1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橘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100" kern="1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關機指示燈、電量小於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70%</a:t>
                      </a:r>
                      <a:endParaRPr lang="zh-TW" altLang="en-US" sz="1100" kern="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29256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altLang="en-US" sz="1100" kern="1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綠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100" kern="1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配對指示燈、電量大於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70%</a:t>
                      </a:r>
                      <a:endParaRPr lang="zh-TW" altLang="en-US" sz="1100" kern="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273" marR="45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378727"/>
                  </a:ext>
                </a:extLst>
              </a:tr>
            </a:tbl>
          </a:graphicData>
        </a:graphic>
      </p:graphicFrame>
      <p:pic>
        <p:nvPicPr>
          <p:cNvPr id="56" name="圖片 55">
            <a:extLst>
              <a:ext uri="{FF2B5EF4-FFF2-40B4-BE49-F238E27FC236}">
                <a16:creationId xmlns:a16="http://schemas.microsoft.com/office/drawing/2014/main" id="{E78ACC19-8523-4D85-844E-BEDEFA7077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40" t="13546" r="13944" b="11553"/>
          <a:stretch/>
        </p:blipFill>
        <p:spPr bwMode="auto">
          <a:xfrm>
            <a:off x="4933013" y="4645627"/>
            <a:ext cx="1052934" cy="831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id="{FD6CAA16-C8FE-4062-967C-39872585DAE8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4" t="11115" r="14021" b="11137"/>
          <a:stretch/>
        </p:blipFill>
        <p:spPr bwMode="auto">
          <a:xfrm>
            <a:off x="6196466" y="4626229"/>
            <a:ext cx="981346" cy="831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AC0E7A46-8E93-40C3-8BE9-E4CF1CF074A3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38" t="10564" r="15239" b="11928"/>
          <a:stretch/>
        </p:blipFill>
        <p:spPr bwMode="auto">
          <a:xfrm>
            <a:off x="7433360" y="4626229"/>
            <a:ext cx="990148" cy="831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6C621A-8603-4975-BBF0-F7D3C837968E}"/>
              </a:ext>
            </a:extLst>
          </p:cNvPr>
          <p:cNvSpPr/>
          <p:nvPr/>
        </p:nvSpPr>
        <p:spPr>
          <a:xfrm>
            <a:off x="4894942" y="5536055"/>
            <a:ext cx="957313" cy="254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75"/>
            <a:r>
              <a:rPr lang="zh-TW" altLang="zh-TW" sz="1056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電量大於</a:t>
            </a:r>
            <a:r>
              <a:rPr lang="en-US" altLang="zh-TW" sz="1056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70%</a:t>
            </a:r>
            <a:endParaRPr lang="zh-TW" altLang="en-US" sz="1056" dirty="0">
              <a:solidFill>
                <a:prstClr val="black"/>
              </a:solidFill>
              <a:latin typeface="Calibri" panose="020F0502020204030204"/>
              <a:ea typeface="微軟正黑體" panose="020B0604030504040204" pitchFamily="34" charset="-12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3CFDCF6-03F9-4015-990C-22469190B346}"/>
              </a:ext>
            </a:extLst>
          </p:cNvPr>
          <p:cNvSpPr/>
          <p:nvPr/>
        </p:nvSpPr>
        <p:spPr>
          <a:xfrm>
            <a:off x="6047023" y="5551148"/>
            <a:ext cx="1356462" cy="254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75"/>
            <a:r>
              <a:rPr lang="zh-TW" altLang="zh-TW" sz="1056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電量介於</a:t>
            </a:r>
            <a:r>
              <a:rPr lang="en-US" altLang="zh-TW" sz="1056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70% </a:t>
            </a:r>
            <a:r>
              <a:rPr lang="zh-TW" altLang="zh-TW" sz="1056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到</a:t>
            </a:r>
            <a:r>
              <a:rPr lang="en-US" altLang="zh-TW" sz="1056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30%</a:t>
            </a:r>
            <a:endParaRPr lang="zh-TW" altLang="en-US" sz="1056" dirty="0">
              <a:solidFill>
                <a:prstClr val="black"/>
              </a:solidFill>
              <a:latin typeface="Calibri" panose="020F0502020204030204"/>
              <a:ea typeface="微軟正黑體" panose="020B0604030504040204" pitchFamily="34" charset="-12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76DBBE6A-6FC1-48C3-86D6-7C2EFD880CDF}"/>
              </a:ext>
            </a:extLst>
          </p:cNvPr>
          <p:cNvSpPr/>
          <p:nvPr/>
        </p:nvSpPr>
        <p:spPr>
          <a:xfrm>
            <a:off x="7479108" y="5552348"/>
            <a:ext cx="957313" cy="254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75"/>
            <a:r>
              <a:rPr lang="zh-TW" altLang="zh-TW" sz="1056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電量小於</a:t>
            </a:r>
            <a:r>
              <a:rPr lang="en-US" altLang="zh-TW" sz="1056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30%</a:t>
            </a:r>
            <a:endParaRPr lang="zh-TW" altLang="en-US" sz="1056" dirty="0">
              <a:solidFill>
                <a:prstClr val="black"/>
              </a:solidFill>
              <a:latin typeface="Calibri" panose="020F0502020204030204"/>
              <a:ea typeface="微軟正黑體" panose="020B0604030504040204" pitchFamily="34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C91C6AAC-DF17-48E3-B854-75CA0EDCB28B}"/>
              </a:ext>
            </a:extLst>
          </p:cNvPr>
          <p:cNvGrpSpPr/>
          <p:nvPr/>
        </p:nvGrpSpPr>
        <p:grpSpPr>
          <a:xfrm>
            <a:off x="2559231" y="4674373"/>
            <a:ext cx="2087431" cy="1160488"/>
            <a:chOff x="690324" y="4954264"/>
            <a:chExt cx="2767254" cy="1700410"/>
          </a:xfrm>
        </p:grpSpPr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D594E296-CA25-4A92-86BA-F4801B03DF7D}"/>
                </a:ext>
              </a:extLst>
            </p:cNvPr>
            <p:cNvPicPr/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046" t="26087" r="16374" b="25932"/>
            <a:stretch/>
          </p:blipFill>
          <p:spPr bwMode="auto">
            <a:xfrm>
              <a:off x="1011397" y="4954264"/>
              <a:ext cx="1785344" cy="9646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C94EE46F-5194-40CF-B3E5-71AEBD613F6A}"/>
                </a:ext>
              </a:extLst>
            </p:cNvPr>
            <p:cNvSpPr/>
            <p:nvPr/>
          </p:nvSpPr>
          <p:spPr>
            <a:xfrm>
              <a:off x="690324" y="6281308"/>
              <a:ext cx="2767254" cy="3733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371475"/>
              <a:r>
                <a:rPr lang="en-US" altLang="zh-TW" sz="1056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[</a:t>
              </a:r>
              <a:r>
                <a:rPr lang="zh-TW" altLang="zh-TW" sz="1056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長按右鍵</a:t>
              </a:r>
              <a:r>
                <a:rPr lang="en-US" altLang="zh-TW" sz="1056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altLang="zh-TW" sz="1056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秒</a:t>
              </a:r>
              <a:r>
                <a:rPr lang="en-US" altLang="zh-TW" sz="1056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]</a:t>
              </a:r>
              <a:r>
                <a:rPr lang="zh-TW" altLang="zh-TW" sz="1056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可以確認</a:t>
              </a:r>
              <a:r>
                <a:rPr lang="zh-TW" altLang="zh-TW" sz="1056" b="1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電量</a:t>
              </a:r>
              <a:r>
                <a:rPr lang="zh-TW" altLang="zh-TW" sz="1056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狀態</a:t>
              </a:r>
              <a:endParaRPr lang="zh-TW" altLang="en-US" sz="1056" dirty="0">
                <a:solidFill>
                  <a:prstClr val="black"/>
                </a:solidFill>
                <a:latin typeface="Calibri" panose="020F0502020204030204"/>
                <a:ea typeface="微軟正黑體" panose="020B0604030504040204" pitchFamily="34" charset="-120"/>
              </a:endParaRPr>
            </a:p>
          </p:txBody>
        </p:sp>
        <p:pic>
          <p:nvPicPr>
            <p:cNvPr id="62" name="圖片 61">
              <a:extLst>
                <a:ext uri="{FF2B5EF4-FFF2-40B4-BE49-F238E27FC236}">
                  <a16:creationId xmlns:a16="http://schemas.microsoft.com/office/drawing/2014/main" id="{623C3FDB-738A-43DF-B59E-DCEA95614259}"/>
                </a:ext>
              </a:extLst>
            </p:cNvPr>
            <p:cNvPicPr/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208" t="26241" r="29273" b="21743"/>
            <a:stretch/>
          </p:blipFill>
          <p:spPr bwMode="auto">
            <a:xfrm>
              <a:off x="2142717" y="5650338"/>
              <a:ext cx="506651" cy="63460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F3EDFA6F-41D2-4E7F-A8D7-FBC666F146A9}"/>
              </a:ext>
            </a:extLst>
          </p:cNvPr>
          <p:cNvGrpSpPr/>
          <p:nvPr/>
        </p:nvGrpSpPr>
        <p:grpSpPr>
          <a:xfrm>
            <a:off x="4837081" y="3253827"/>
            <a:ext cx="3403353" cy="1194722"/>
            <a:chOff x="4283723" y="1876155"/>
            <a:chExt cx="4188742" cy="1617935"/>
          </a:xfrm>
        </p:grpSpPr>
        <p:pic>
          <p:nvPicPr>
            <p:cNvPr id="64" name="圖片 63">
              <a:extLst>
                <a:ext uri="{FF2B5EF4-FFF2-40B4-BE49-F238E27FC236}">
                  <a16:creationId xmlns:a16="http://schemas.microsoft.com/office/drawing/2014/main" id="{7CA3C3B7-0C6F-4B2D-AF3A-B54891FE0F58}"/>
                </a:ext>
              </a:extLst>
            </p:cNvPr>
            <p:cNvPicPr/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680" t="11360" r="14481" b="7826"/>
            <a:stretch/>
          </p:blipFill>
          <p:spPr bwMode="auto">
            <a:xfrm>
              <a:off x="4283723" y="1889054"/>
              <a:ext cx="1510665" cy="12403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圖片 64">
              <a:extLst>
                <a:ext uri="{FF2B5EF4-FFF2-40B4-BE49-F238E27FC236}">
                  <a16:creationId xmlns:a16="http://schemas.microsoft.com/office/drawing/2014/main" id="{5D4A59E4-139B-4C8D-8248-8C86B666F1F9}"/>
                </a:ext>
              </a:extLst>
            </p:cNvPr>
            <p:cNvPicPr/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364" t="11360" r="16059" b="6143"/>
            <a:stretch/>
          </p:blipFill>
          <p:spPr bwMode="auto">
            <a:xfrm>
              <a:off x="6838065" y="1876155"/>
              <a:ext cx="1484868" cy="126611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圖片 65">
              <a:extLst>
                <a:ext uri="{FF2B5EF4-FFF2-40B4-BE49-F238E27FC236}">
                  <a16:creationId xmlns:a16="http://schemas.microsoft.com/office/drawing/2014/main" id="{DFC876B4-1842-4B68-B8A9-A73F7DFAF217}"/>
                </a:ext>
              </a:extLst>
            </p:cNvPr>
            <p:cNvPicPr/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208" t="26241" r="29273" b="21743"/>
            <a:stretch/>
          </p:blipFill>
          <p:spPr bwMode="auto">
            <a:xfrm>
              <a:off x="6470202" y="2474331"/>
              <a:ext cx="367863" cy="460732"/>
            </a:xfrm>
            <a:prstGeom prst="rect">
              <a:avLst/>
            </a:prstGeom>
            <a:ln>
              <a:noFill/>
            </a:ln>
            <a:scene3d>
              <a:camera prst="orthographicFront">
                <a:rot lat="0" lon="10799999" rev="0"/>
              </a:camera>
              <a:lightRig rig="threePt" dir="t"/>
            </a:scene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圖片 66">
              <a:extLst>
                <a:ext uri="{FF2B5EF4-FFF2-40B4-BE49-F238E27FC236}">
                  <a16:creationId xmlns:a16="http://schemas.microsoft.com/office/drawing/2014/main" id="{94D63F3B-46DE-48DB-90E0-195CC55B8B07}"/>
                </a:ext>
              </a:extLst>
            </p:cNvPr>
            <p:cNvPicPr/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208" t="26241" r="29273" b="21743"/>
            <a:stretch/>
          </p:blipFill>
          <p:spPr bwMode="auto">
            <a:xfrm>
              <a:off x="5849383" y="2474330"/>
              <a:ext cx="367863" cy="4607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2911EE3E-D4CF-4B7A-B740-D561671E77CD}"/>
                </a:ext>
              </a:extLst>
            </p:cNvPr>
            <p:cNvSpPr/>
            <p:nvPr/>
          </p:nvSpPr>
          <p:spPr>
            <a:xfrm>
              <a:off x="4297916" y="3176278"/>
              <a:ext cx="1632005" cy="317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371475"/>
              <a:r>
                <a:rPr lang="en-US" altLang="zh-TW" sz="925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[</a:t>
              </a:r>
              <a:r>
                <a:rPr lang="zh-TW" altLang="zh-TW" sz="925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綠燈閃爍</a:t>
              </a:r>
              <a:r>
                <a:rPr lang="en-US" altLang="zh-TW" sz="925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]</a:t>
              </a:r>
              <a:r>
                <a:rPr lang="zh-TW" altLang="zh-TW" sz="925" b="1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藍芽廣播</a:t>
              </a:r>
              <a:r>
                <a:rPr lang="zh-TW" altLang="zh-TW" sz="925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中</a:t>
              </a:r>
              <a:endParaRPr lang="zh-TW" altLang="en-US" sz="1320" dirty="0">
                <a:solidFill>
                  <a:prstClr val="black"/>
                </a:solidFill>
                <a:latin typeface="Calibri" panose="020F0502020204030204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AE8881C9-117C-4710-BDA5-7F90BD8FB09D}"/>
                </a:ext>
              </a:extLst>
            </p:cNvPr>
            <p:cNvSpPr/>
            <p:nvPr/>
          </p:nvSpPr>
          <p:spPr>
            <a:xfrm>
              <a:off x="6840460" y="3176277"/>
              <a:ext cx="1632005" cy="317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371475"/>
              <a:r>
                <a:rPr lang="en-US" altLang="zh-TW" sz="925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[</a:t>
              </a:r>
              <a:r>
                <a:rPr lang="zh-TW" altLang="zh-TW" sz="925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紅燈閃爍</a:t>
              </a:r>
              <a:r>
                <a:rPr lang="en-US" altLang="zh-TW" sz="925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]</a:t>
              </a:r>
              <a:r>
                <a:rPr lang="zh-TW" altLang="zh-TW" sz="925" b="1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計數記錄</a:t>
              </a:r>
              <a:r>
                <a:rPr lang="zh-TW" altLang="zh-TW" sz="925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中</a:t>
              </a:r>
              <a:endParaRPr lang="zh-TW" altLang="en-US" sz="1320" dirty="0">
                <a:solidFill>
                  <a:prstClr val="black"/>
                </a:solidFill>
                <a:latin typeface="Calibri" panose="020F0502020204030204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1AEA8A96-7F85-42C2-831D-A8E047FFD97C}"/>
              </a:ext>
            </a:extLst>
          </p:cNvPr>
          <p:cNvSpPr/>
          <p:nvPr/>
        </p:nvSpPr>
        <p:spPr>
          <a:xfrm>
            <a:off x="4227192" y="4958080"/>
            <a:ext cx="495300" cy="25836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endParaRPr lang="zh-TW" altLang="en-US" sz="1463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4AB89FFE-1FDF-4E0E-8AD3-0D92BA002465}"/>
              </a:ext>
            </a:extLst>
          </p:cNvPr>
          <p:cNvSpPr/>
          <p:nvPr/>
        </p:nvSpPr>
        <p:spPr>
          <a:xfrm>
            <a:off x="5322050" y="4711979"/>
            <a:ext cx="61913" cy="371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endParaRPr lang="zh-TW" altLang="en-US" sz="1463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76F5DE6E-18BD-4A3E-BB84-548C48E1ECFE}"/>
              </a:ext>
            </a:extLst>
          </p:cNvPr>
          <p:cNvSpPr/>
          <p:nvPr/>
        </p:nvSpPr>
        <p:spPr>
          <a:xfrm>
            <a:off x="5410373" y="3326924"/>
            <a:ext cx="61913" cy="371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endParaRPr lang="zh-TW" altLang="en-US" sz="1463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C2CC1811-46D3-4637-9327-D897BE7A94DA}"/>
              </a:ext>
            </a:extLst>
          </p:cNvPr>
          <p:cNvSpPr/>
          <p:nvPr/>
        </p:nvSpPr>
        <p:spPr>
          <a:xfrm>
            <a:off x="6551681" y="4711978"/>
            <a:ext cx="61913" cy="37147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endParaRPr lang="zh-TW" altLang="en-US" sz="1463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07AD10CF-AB43-48B7-865A-2EBD6CA08842}"/>
              </a:ext>
            </a:extLst>
          </p:cNvPr>
          <p:cNvSpPr/>
          <p:nvPr/>
        </p:nvSpPr>
        <p:spPr>
          <a:xfrm>
            <a:off x="7800975" y="4722720"/>
            <a:ext cx="61913" cy="37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endParaRPr lang="zh-TW" altLang="en-US" sz="1463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8E174AEC-3297-42BE-8AEE-A94FD32205E4}"/>
              </a:ext>
            </a:extLst>
          </p:cNvPr>
          <p:cNvSpPr/>
          <p:nvPr/>
        </p:nvSpPr>
        <p:spPr>
          <a:xfrm>
            <a:off x="7497354" y="3308351"/>
            <a:ext cx="61913" cy="37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endParaRPr lang="zh-TW" altLang="en-US" sz="1463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83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50" b="1" dirty="0" err="1">
                <a:latin typeface="Symbol" panose="05050102010706020507" pitchFamily="18" charset="2"/>
                <a:ea typeface="微軟正黑體" panose="020B0604030504040204" pitchFamily="34" charset="-120"/>
              </a:rPr>
              <a:t>g</a:t>
            </a:r>
            <a:r>
              <a:rPr lang="en-US" altLang="zh-TW" sz="325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abboni</a:t>
            </a:r>
            <a:r>
              <a:rPr lang="en-US" altLang="zh-TW" sz="32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配件介紹</a:t>
            </a:r>
          </a:p>
        </p:txBody>
      </p:sp>
      <p:pic>
        <p:nvPicPr>
          <p:cNvPr id="6" name="圖片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312" y="2107926"/>
            <a:ext cx="1810941" cy="1358206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1" t="6769" r="6904" b="5892"/>
          <a:stretch/>
        </p:blipFill>
        <p:spPr bwMode="auto">
          <a:xfrm>
            <a:off x="1374179" y="3599102"/>
            <a:ext cx="1597208" cy="1178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603348" y="3364541"/>
            <a:ext cx="1208985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75"/>
            <a:r>
              <a:rPr lang="en-US" altLang="zh-TW" sz="925" dirty="0" err="1">
                <a:solidFill>
                  <a:prstClr val="black"/>
                </a:solidFill>
                <a:latin typeface="Symbol" panose="05050102010706020507" pitchFamily="18" charset="2"/>
                <a:ea typeface="微軟正黑體" panose="020B0604030504040204" pitchFamily="34" charset="-120"/>
              </a:rPr>
              <a:t>g</a:t>
            </a:r>
            <a:r>
              <a:rPr lang="en-US" altLang="zh-TW" sz="92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abboni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本體 </a:t>
            </a:r>
            <a:r>
              <a:rPr lang="en-US" altLang="zh-TW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</a:t>
            </a:r>
            <a:r>
              <a:rPr lang="en-US" altLang="zh-TW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925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03348" y="4809478"/>
            <a:ext cx="1208985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75"/>
            <a:r>
              <a:rPr lang="en-US" altLang="zh-TW" sz="925" dirty="0" err="1">
                <a:solidFill>
                  <a:prstClr val="black"/>
                </a:solidFill>
                <a:latin typeface="Symbol" panose="05050102010706020507" pitchFamily="18" charset="2"/>
                <a:ea typeface="微軟正黑體" panose="020B0604030504040204" pitchFamily="34" charset="-120"/>
              </a:rPr>
              <a:t>g</a:t>
            </a:r>
            <a:r>
              <a:rPr lang="en-US" altLang="zh-TW" sz="92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abboni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本體 </a:t>
            </a:r>
            <a:r>
              <a:rPr lang="en-US" altLang="zh-TW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背面</a:t>
            </a:r>
            <a:r>
              <a:rPr lang="en-US" altLang="zh-TW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925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9" t="19290" r="20166" b="14843"/>
          <a:stretch/>
        </p:blipFill>
        <p:spPr bwMode="auto">
          <a:xfrm>
            <a:off x="3605040" y="2939106"/>
            <a:ext cx="1207294" cy="1039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3376138" y="3978299"/>
            <a:ext cx="1726755" cy="519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75"/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提供使用者跑步或行進間</a:t>
            </a:r>
            <a:endParaRPr lang="en-US" altLang="zh-TW" sz="925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71475"/>
            <a:r>
              <a:rPr lang="en-US" altLang="zh-TW" sz="925" dirty="0" err="1">
                <a:solidFill>
                  <a:prstClr val="black"/>
                </a:solidFill>
                <a:latin typeface="Symbol" panose="05050102010706020507" pitchFamily="18" charset="2"/>
                <a:ea typeface="微軟正黑體" panose="020B0604030504040204" pitchFamily="34" charset="-120"/>
              </a:rPr>
              <a:t>g</a:t>
            </a:r>
            <a:r>
              <a:rPr lang="en-US" altLang="zh-TW" sz="92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abboni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主體與鞋面穩固</a:t>
            </a:r>
            <a:endParaRPr lang="en-US" altLang="zh-TW" sz="925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71475"/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結合，確保動作的正確偵測。</a:t>
            </a:r>
          </a:p>
        </p:txBody>
      </p:sp>
      <p:pic>
        <p:nvPicPr>
          <p:cNvPr id="13" name="圖片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549" y="2391586"/>
            <a:ext cx="2803678" cy="287605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788449" y="2201905"/>
            <a:ext cx="2178802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75"/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魔鬼氈手腕帶 ，寬</a:t>
            </a:r>
            <a:r>
              <a:rPr lang="en-US" altLang="zh-TW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公分、長</a:t>
            </a:r>
            <a:r>
              <a:rPr lang="en-US" altLang="zh-TW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27.5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98503" y="2765588"/>
            <a:ext cx="189026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75"/>
            <a:r>
              <a:rPr lang="en-US" altLang="zh-TW" sz="925" dirty="0" err="1">
                <a:solidFill>
                  <a:prstClr val="black"/>
                </a:solidFill>
                <a:latin typeface="Symbol" panose="05050102010706020507" pitchFamily="18" charset="2"/>
                <a:ea typeface="微軟正黑體" panose="020B0604030504040204" pitchFamily="34" charset="-120"/>
              </a:rPr>
              <a:t>g</a:t>
            </a:r>
            <a:r>
              <a:rPr lang="en-US" altLang="zh-TW" sz="92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abboni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背夾</a:t>
            </a:r>
            <a:r>
              <a:rPr lang="en-US" altLang="zh-TW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拆卸須將螺絲工具</a:t>
            </a:r>
            <a:r>
              <a:rPr lang="en-US" altLang="zh-TW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788450" y="2771017"/>
            <a:ext cx="2319866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75"/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提供使用者跑步或行進間</a:t>
            </a:r>
            <a:r>
              <a:rPr lang="en-US" altLang="zh-TW" sz="925" dirty="0" err="1">
                <a:solidFill>
                  <a:prstClr val="black"/>
                </a:solidFill>
                <a:latin typeface="Symbol" panose="05050102010706020507" pitchFamily="18" charset="2"/>
                <a:ea typeface="微軟正黑體" panose="020B0604030504040204" pitchFamily="34" charset="-120"/>
              </a:rPr>
              <a:t>g</a:t>
            </a:r>
            <a:r>
              <a:rPr lang="en-US" altLang="zh-TW" sz="92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abboni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主體</a:t>
            </a:r>
            <a:endParaRPr lang="en-US" altLang="zh-TW" sz="925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71475"/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與鞋面穩固結合，確保動作的正確偵測。</a:t>
            </a:r>
          </a:p>
        </p:txBody>
      </p:sp>
      <p:pic>
        <p:nvPicPr>
          <p:cNvPr id="17" name="圖片 1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24" b="8526"/>
          <a:stretch/>
        </p:blipFill>
        <p:spPr bwMode="auto">
          <a:xfrm>
            <a:off x="5232256" y="3880356"/>
            <a:ext cx="1900151" cy="1030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5710782" y="3624382"/>
            <a:ext cx="1005403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75"/>
            <a:r>
              <a:rPr lang="en-US" altLang="zh-TW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USB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轉接線一條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5351188" y="4944172"/>
            <a:ext cx="1845377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75"/>
            <a:r>
              <a:rPr lang="en-US" altLang="zh-TW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USB Type A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轉接 </a:t>
            </a:r>
            <a:r>
              <a:rPr lang="en-US" altLang="zh-TW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USB mini</a:t>
            </a:r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線，</a:t>
            </a:r>
            <a:endParaRPr lang="en-US" altLang="zh-TW" sz="925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71475"/>
            <a:r>
              <a:rPr lang="zh-TW" altLang="en-US" sz="92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可提供傳輸數據以及充電功能。</a:t>
            </a:r>
          </a:p>
        </p:txBody>
      </p:sp>
    </p:spTree>
    <p:extLst>
      <p:ext uri="{BB962C8B-B14F-4D97-AF65-F5344CB8AC3E}">
        <p14:creationId xmlns:p14="http://schemas.microsoft.com/office/powerpoint/2010/main" val="46381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E607D43-5CE3-4FA8-A38C-8865C2718236}"/>
              </a:ext>
            </a:extLst>
          </p:cNvPr>
          <p:cNvSpPr txBox="1"/>
          <p:nvPr/>
        </p:nvSpPr>
        <p:spPr>
          <a:xfrm>
            <a:off x="3387702" y="2342630"/>
            <a:ext cx="6143028" cy="542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zh-TW" altLang="en-US" sz="2925" b="1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安裝安裝</a:t>
            </a:r>
            <a:r>
              <a:rPr lang="en-US" altLang="zh-TW" sz="2925" b="1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……</a:t>
            </a:r>
            <a:r>
              <a:rPr lang="zh-TW" altLang="en-US" sz="2925" b="1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再安裝  </a:t>
            </a:r>
            <a:r>
              <a:rPr lang="en-US" altLang="zh-TW" sz="2925" b="1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But for what ?</a:t>
            </a:r>
            <a:endParaRPr lang="zh-TW" altLang="en-US" sz="2925" b="1" dirty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C55F8DA-AFAD-4BE8-AAB9-F50F8746A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185" y="2905628"/>
            <a:ext cx="5369501" cy="2684750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92458D87-4516-4904-A871-0EE8708D2B8E}"/>
              </a:ext>
            </a:extLst>
          </p:cNvPr>
          <p:cNvGrpSpPr/>
          <p:nvPr/>
        </p:nvGrpSpPr>
        <p:grpSpPr>
          <a:xfrm rot="21371005">
            <a:off x="5376272" y="3273149"/>
            <a:ext cx="1912512" cy="496428"/>
            <a:chOff x="5026329" y="2872869"/>
            <a:chExt cx="2353862" cy="610989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4165A48-B2D8-4875-86A1-FC6BB1D0079D}"/>
                </a:ext>
              </a:extLst>
            </p:cNvPr>
            <p:cNvSpPr txBox="1"/>
            <p:nvPr/>
          </p:nvSpPr>
          <p:spPr>
            <a:xfrm rot="411318">
              <a:off x="5026329" y="2872869"/>
              <a:ext cx="1159134" cy="4829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en-US" altLang="zh-TW" sz="1950" b="1" i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Scratch</a:t>
              </a:r>
              <a:endParaRPr lang="zh-TW" altLang="en-US" sz="1950" b="1" i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DDEB411-3D91-4848-9AAD-E32AFE70DC82}"/>
                </a:ext>
              </a:extLst>
            </p:cNvPr>
            <p:cNvSpPr txBox="1"/>
            <p:nvPr/>
          </p:nvSpPr>
          <p:spPr>
            <a:xfrm rot="354920">
              <a:off x="6095420" y="3000885"/>
              <a:ext cx="1284771" cy="4829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en-US" altLang="zh-TW" sz="1950" b="1" i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Rabboni</a:t>
              </a:r>
              <a:endParaRPr lang="zh-TW" altLang="en-US" sz="1950" b="1" i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85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WT07fix">
  <a:themeElements>
    <a:clrScheme name="TWT07fix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TWT07fix">
      <a:majorFont>
        <a:latin typeface="Times New Roman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WT07fix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T07fix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T07fix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T07fix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T07fix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T07fix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T07fix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WT07fix">
  <a:themeElements>
    <a:clrScheme name="TWT07fix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TWT07fix">
      <a:majorFont>
        <a:latin typeface="Times New Roman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WT07fix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T07fix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T07fix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T07fix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T07fix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T07fix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T07fix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19293</TotalTime>
  <Words>1623</Words>
  <Application>Microsoft Office PowerPoint</Application>
  <PresentationFormat>A4 紙張 (210x297 公釐)</PresentationFormat>
  <Paragraphs>269</Paragraphs>
  <Slides>33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33</vt:i4>
      </vt:variant>
    </vt:vector>
  </HeadingPairs>
  <TitlesOfParts>
    <vt:vector size="53" baseType="lpstr">
      <vt:lpstr>Adobe 黑体 Std R</vt:lpstr>
      <vt:lpstr>Adobe 繁黑體 Std B</vt:lpstr>
      <vt:lpstr>Brush Script Std</vt:lpstr>
      <vt:lpstr>FontAwesome</vt:lpstr>
      <vt:lpstr>微軟正黑體</vt:lpstr>
      <vt:lpstr>標楷體</vt:lpstr>
      <vt:lpstr>Arial</vt:lpstr>
      <vt:lpstr>Arial Black</vt:lpstr>
      <vt:lpstr>Arial Narrow</vt:lpstr>
      <vt:lpstr>Calibri</vt:lpstr>
      <vt:lpstr>Calibri Light</vt:lpstr>
      <vt:lpstr>Calisto MT</vt:lpstr>
      <vt:lpstr>Eras Demi ITC</vt:lpstr>
      <vt:lpstr>Symbol</vt:lpstr>
      <vt:lpstr>Tahoma</vt:lpstr>
      <vt:lpstr>Times New Roman</vt:lpstr>
      <vt:lpstr>Wingdings</vt:lpstr>
      <vt:lpstr>Office 佈景主題</vt:lpstr>
      <vt:lpstr>TWT07fix</vt:lpstr>
      <vt:lpstr>2_TWT07fix</vt:lpstr>
      <vt:lpstr>PowerPoint 簡報</vt:lpstr>
      <vt:lpstr>PowerPoint 簡報</vt:lpstr>
      <vt:lpstr>PowerPoint 簡報</vt:lpstr>
      <vt:lpstr>gabboni-介紹</vt:lpstr>
      <vt:lpstr>gabboni-感測參數及軸向介紹</vt:lpstr>
      <vt:lpstr>PowerPoint 簡報</vt:lpstr>
      <vt:lpstr>gabboni-操作功能介紹</vt:lpstr>
      <vt:lpstr>gabboni-配件介紹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Semihoot遊戲:   </vt:lpstr>
      <vt:lpstr>Semihoot遊戲(1/4)  選擇背景</vt:lpstr>
      <vt:lpstr>Semihoot遊戲(2/4)  選擇角色</vt:lpstr>
      <vt:lpstr>Semihoot遊戲(3/4)  編輯程式</vt:lpstr>
      <vt:lpstr>Semihoot遊戲(3/4)  編輯程式</vt:lpstr>
      <vt:lpstr>Semihoot遊戲(3/4)  編輯程式</vt:lpstr>
      <vt:lpstr>Semihoot遊戲(4/4)  編輯程式</vt:lpstr>
      <vt:lpstr>Semihoot遊戲(4/4)  編輯程式</vt:lpstr>
      <vt:lpstr>Semihoot遊戲(4/4)  編輯程式</vt:lpstr>
      <vt:lpstr>Semihoot遊戲(4/4)  編輯程式</vt:lpstr>
      <vt:lpstr>Semihoot遊戲(4/4)  編輯程式</vt:lpstr>
      <vt:lpstr>Semihoot遊戲(4/4)  編輯程式</vt:lpstr>
      <vt:lpstr>Semihoot遊戲(4/4)  完成!</vt:lpstr>
      <vt:lpstr>PowerPoint 簡報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she91</dc:creator>
  <cp:keywords/>
  <dc:description/>
  <cp:lastModifiedBy>蘇啓宏</cp:lastModifiedBy>
  <cp:revision>447</cp:revision>
  <cp:lastPrinted>2025-01-02T02:53:17Z</cp:lastPrinted>
  <dcterms:created xsi:type="dcterms:W3CDTF">2017-05-15T17:43:28Z</dcterms:created>
  <dcterms:modified xsi:type="dcterms:W3CDTF">2025-01-06T07:15:31Z</dcterms:modified>
  <cp:category/>
</cp:coreProperties>
</file>