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x="6858000" cy="9144000"/>
  <p:embeddedFontLst>
    <p:embeddedFont>
      <p:font typeface="Noto Sans Symbols"/>
      <p:regular r:id="rId47"/>
      <p:bold r:id="rId48"/>
    </p:embeddedFont>
    <p:embeddedFont>
      <p:font typeface="Lustria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0" roundtripDataSignature="AMtx7mgtgKuvDB1pj2LvYic3tj5UYkiL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C5980B-010A-433F-852E-8EC9857B8567}">
  <a:tblStyle styleId="{23C5980B-010A-433F-852E-8EC9857B856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otoSansSymbols-bold.fntdata"/><Relationship Id="rId47" Type="http://schemas.openxmlformats.org/officeDocument/2006/relationships/font" Target="fonts/NotoSansSymbols-regular.fntdata"/><Relationship Id="rId49" Type="http://schemas.openxmlformats.org/officeDocument/2006/relationships/font" Target="fonts/Lustri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9" name="Google Shape;329;p1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0" name="Google Shape;340;p1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8" name="Google Shape;358;p1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1" name="Google Shape;381;p1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3" name="Google Shape;413;p1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4" name="Google Shape;444;p1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2" name="Google Shape;462;p2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1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0" name="Google Shape;470;p2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2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7" name="Google Shape;507;p2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5" name="Google Shape;525;p2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8" name="Google Shape;538;p2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5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4" name="Google Shape;554;p2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7" name="Google Shape;56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9" name="Google Shape;58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5" name="Google Shape;67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3" name="Google Shape;703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8" name="Google Shape;728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3" name="Google Shape;753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8" name="Google Shape;778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3" name="Google Shape;803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6" name="Google Shape;816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0" name="Google Shape;84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1" name="Google Shape;841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6" name="Google Shape;866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7" name="Google Shape;867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9" name="Google Shape;89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4" name="Google Shape;914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9" name="Google Shape;929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4" name="Google Shape;944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6.jp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png"/><Relationship Id="rId4" Type="http://schemas.openxmlformats.org/officeDocument/2006/relationships/image" Target="../media/image13.jp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4.jpg"/><Relationship Id="rId4" Type="http://schemas.openxmlformats.org/officeDocument/2006/relationships/image" Target="../media/image15.jp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3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4"/>
          <p:cNvSpPr txBox="1"/>
          <p:nvPr>
            <p:ph idx="12" type="sldNum"/>
          </p:nvPr>
        </p:nvSpPr>
        <p:spPr>
          <a:xfrm>
            <a:off x="5983606" y="503809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3142" y="762000"/>
            <a:ext cx="497991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及內容">
  <p:cSld name="1_標題及內容">
    <p:bg>
      <p:bgPr>
        <a:solidFill>
          <a:srgbClr val="FFFFE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/>
          <p:nvPr/>
        </p:nvSpPr>
        <p:spPr>
          <a:xfrm flipH="1" rot="5400000">
            <a:off x="-2470465" y="3059746"/>
            <a:ext cx="5213374" cy="272442"/>
          </a:xfrm>
          <a:prstGeom prst="diagStripe">
            <a:avLst>
              <a:gd fmla="val 0" name="adj"/>
            </a:avLst>
          </a:prstGeom>
          <a:solidFill>
            <a:srgbClr val="F394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5"/>
          <p:cNvSpPr/>
          <p:nvPr/>
        </p:nvSpPr>
        <p:spPr>
          <a:xfrm flipH="1" rot="-5400000">
            <a:off x="-2428203" y="3017486"/>
            <a:ext cx="5128853" cy="272442"/>
          </a:xfrm>
          <a:prstGeom prst="diagStripe">
            <a:avLst>
              <a:gd fmla="val 0" name="adj"/>
            </a:avLst>
          </a:prstGeom>
          <a:solidFill>
            <a:srgbClr val="FFB506">
              <a:alpha val="4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45"/>
          <p:cNvGrpSpPr/>
          <p:nvPr/>
        </p:nvGrpSpPr>
        <p:grpSpPr>
          <a:xfrm>
            <a:off x="-21352" y="5370761"/>
            <a:ext cx="1058055" cy="694743"/>
            <a:chOff x="-63159" y="5887177"/>
            <a:chExt cx="1410740" cy="694743"/>
          </a:xfrm>
        </p:grpSpPr>
        <p:sp>
          <p:nvSpPr>
            <p:cNvPr id="27" name="Google Shape;27;p45"/>
            <p:cNvSpPr/>
            <p:nvPr/>
          </p:nvSpPr>
          <p:spPr>
            <a:xfrm>
              <a:off x="934660" y="5964253"/>
              <a:ext cx="412921" cy="466832"/>
            </a:xfrm>
            <a:custGeom>
              <a:rect b="b" l="l" r="r" t="t"/>
              <a:pathLst>
                <a:path extrusionOk="0" h="197" w="164">
                  <a:moveTo>
                    <a:pt x="119" y="197"/>
                  </a:moveTo>
                  <a:cubicBezTo>
                    <a:pt x="100" y="197"/>
                    <a:pt x="81" y="197"/>
                    <a:pt x="63" y="197"/>
                  </a:cubicBezTo>
                  <a:cubicBezTo>
                    <a:pt x="61" y="197"/>
                    <a:pt x="59" y="195"/>
                    <a:pt x="58" y="194"/>
                  </a:cubicBezTo>
                  <a:cubicBezTo>
                    <a:pt x="57" y="190"/>
                    <a:pt x="55" y="186"/>
                    <a:pt x="55" y="182"/>
                  </a:cubicBezTo>
                  <a:cubicBezTo>
                    <a:pt x="55" y="176"/>
                    <a:pt x="59" y="173"/>
                    <a:pt x="65" y="173"/>
                  </a:cubicBezTo>
                  <a:cubicBezTo>
                    <a:pt x="68" y="173"/>
                    <a:pt x="72" y="174"/>
                    <a:pt x="76" y="175"/>
                  </a:cubicBezTo>
                  <a:cubicBezTo>
                    <a:pt x="79" y="176"/>
                    <a:pt x="82" y="178"/>
                    <a:pt x="86" y="179"/>
                  </a:cubicBezTo>
                  <a:cubicBezTo>
                    <a:pt x="93" y="180"/>
                    <a:pt x="96" y="178"/>
                    <a:pt x="97" y="170"/>
                  </a:cubicBezTo>
                  <a:cubicBezTo>
                    <a:pt x="97" y="169"/>
                    <a:pt x="97" y="168"/>
                    <a:pt x="98" y="167"/>
                  </a:cubicBezTo>
                  <a:cubicBezTo>
                    <a:pt x="99" y="153"/>
                    <a:pt x="104" y="149"/>
                    <a:pt x="117" y="149"/>
                  </a:cubicBezTo>
                  <a:cubicBezTo>
                    <a:pt x="128" y="149"/>
                    <a:pt x="138" y="147"/>
                    <a:pt x="146" y="138"/>
                  </a:cubicBezTo>
                  <a:cubicBezTo>
                    <a:pt x="153" y="131"/>
                    <a:pt x="152" y="126"/>
                    <a:pt x="143" y="120"/>
                  </a:cubicBezTo>
                  <a:cubicBezTo>
                    <a:pt x="141" y="119"/>
                    <a:pt x="139" y="118"/>
                    <a:pt x="137" y="117"/>
                  </a:cubicBezTo>
                  <a:cubicBezTo>
                    <a:pt x="122" y="111"/>
                    <a:pt x="111" y="101"/>
                    <a:pt x="100" y="90"/>
                  </a:cubicBezTo>
                  <a:cubicBezTo>
                    <a:pt x="88" y="78"/>
                    <a:pt x="76" y="67"/>
                    <a:pt x="64" y="55"/>
                  </a:cubicBezTo>
                  <a:cubicBezTo>
                    <a:pt x="60" y="52"/>
                    <a:pt x="55" y="49"/>
                    <a:pt x="50" y="46"/>
                  </a:cubicBezTo>
                  <a:cubicBezTo>
                    <a:pt x="48" y="45"/>
                    <a:pt x="46" y="45"/>
                    <a:pt x="42" y="44"/>
                  </a:cubicBezTo>
                  <a:cubicBezTo>
                    <a:pt x="43" y="50"/>
                    <a:pt x="44" y="55"/>
                    <a:pt x="47" y="58"/>
                  </a:cubicBezTo>
                  <a:cubicBezTo>
                    <a:pt x="53" y="66"/>
                    <a:pt x="59" y="73"/>
                    <a:pt x="66" y="80"/>
                  </a:cubicBezTo>
                  <a:cubicBezTo>
                    <a:pt x="73" y="87"/>
                    <a:pt x="81" y="92"/>
                    <a:pt x="88" y="97"/>
                  </a:cubicBezTo>
                  <a:cubicBezTo>
                    <a:pt x="91" y="100"/>
                    <a:pt x="93" y="103"/>
                    <a:pt x="96" y="106"/>
                  </a:cubicBezTo>
                  <a:cubicBezTo>
                    <a:pt x="96" y="107"/>
                    <a:pt x="95" y="107"/>
                    <a:pt x="95" y="108"/>
                  </a:cubicBezTo>
                  <a:cubicBezTo>
                    <a:pt x="91" y="107"/>
                    <a:pt x="87" y="106"/>
                    <a:pt x="83" y="105"/>
                  </a:cubicBezTo>
                  <a:cubicBezTo>
                    <a:pt x="64" y="97"/>
                    <a:pt x="49" y="85"/>
                    <a:pt x="35" y="71"/>
                  </a:cubicBezTo>
                  <a:cubicBezTo>
                    <a:pt x="24" y="60"/>
                    <a:pt x="13" y="47"/>
                    <a:pt x="6" y="32"/>
                  </a:cubicBezTo>
                  <a:cubicBezTo>
                    <a:pt x="2" y="25"/>
                    <a:pt x="0" y="18"/>
                    <a:pt x="1" y="9"/>
                  </a:cubicBezTo>
                  <a:cubicBezTo>
                    <a:pt x="3" y="2"/>
                    <a:pt x="5" y="0"/>
                    <a:pt x="12" y="1"/>
                  </a:cubicBezTo>
                  <a:cubicBezTo>
                    <a:pt x="20" y="3"/>
                    <a:pt x="27" y="6"/>
                    <a:pt x="34" y="9"/>
                  </a:cubicBezTo>
                  <a:cubicBezTo>
                    <a:pt x="60" y="24"/>
                    <a:pt x="81" y="45"/>
                    <a:pt x="98" y="69"/>
                  </a:cubicBezTo>
                  <a:cubicBezTo>
                    <a:pt x="103" y="77"/>
                    <a:pt x="109" y="85"/>
                    <a:pt x="114" y="92"/>
                  </a:cubicBezTo>
                  <a:cubicBezTo>
                    <a:pt x="120" y="100"/>
                    <a:pt x="127" y="106"/>
                    <a:pt x="136" y="109"/>
                  </a:cubicBezTo>
                  <a:cubicBezTo>
                    <a:pt x="140" y="110"/>
                    <a:pt x="144" y="112"/>
                    <a:pt x="148" y="114"/>
                  </a:cubicBezTo>
                  <a:cubicBezTo>
                    <a:pt x="162" y="120"/>
                    <a:pt x="164" y="133"/>
                    <a:pt x="155" y="145"/>
                  </a:cubicBezTo>
                  <a:cubicBezTo>
                    <a:pt x="148" y="153"/>
                    <a:pt x="138" y="156"/>
                    <a:pt x="128" y="159"/>
                  </a:cubicBezTo>
                  <a:cubicBezTo>
                    <a:pt x="124" y="160"/>
                    <a:pt x="121" y="161"/>
                    <a:pt x="118" y="161"/>
                  </a:cubicBezTo>
                  <a:cubicBezTo>
                    <a:pt x="113" y="161"/>
                    <a:pt x="111" y="164"/>
                    <a:pt x="111" y="167"/>
                  </a:cubicBezTo>
                  <a:cubicBezTo>
                    <a:pt x="110" y="174"/>
                    <a:pt x="108" y="181"/>
                    <a:pt x="116" y="187"/>
                  </a:cubicBezTo>
                  <a:cubicBezTo>
                    <a:pt x="118" y="188"/>
                    <a:pt x="119" y="192"/>
                    <a:pt x="120" y="195"/>
                  </a:cubicBezTo>
                  <a:cubicBezTo>
                    <a:pt x="120" y="196"/>
                    <a:pt x="119" y="196"/>
                    <a:pt x="119" y="197"/>
                  </a:cubicBezTo>
                  <a:close/>
                </a:path>
              </a:pathLst>
            </a:custGeom>
            <a:solidFill>
              <a:srgbClr val="F293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7"/>
                <a:buFont typeface="Arial"/>
                <a:buNone/>
              </a:pPr>
              <a:r>
                <a:t/>
              </a:r>
              <a:endParaRPr b="0" i="0" sz="7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" name="Google Shape;28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89154" y="5887177"/>
              <a:ext cx="430263" cy="348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45"/>
            <p:cNvSpPr txBox="1"/>
            <p:nvPr/>
          </p:nvSpPr>
          <p:spPr>
            <a:xfrm>
              <a:off x="-63159" y="6224130"/>
              <a:ext cx="1156728" cy="357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半導體</a:t>
              </a:r>
              <a:endPara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1" lang="en-US" sz="825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Semiconductor</a:t>
              </a:r>
              <a:endParaRPr b="0" i="1" sz="825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V station elegant Absurd dark blue background Interruption To give  permission liquid" id="34" name="Google Shape;3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574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35" name="Google Shape;35;p47"/>
          <p:cNvPicPr preferRelativeResize="0"/>
          <p:nvPr/>
        </p:nvPicPr>
        <p:blipFill rotWithShape="1">
          <a:blip r:embed="rId3">
            <a:alphaModFix/>
          </a:blip>
          <a:srcRect b="4515" l="5713" r="6194" t="71346"/>
          <a:stretch/>
        </p:blipFill>
        <p:spPr>
          <a:xfrm>
            <a:off x="1024344" y="6453218"/>
            <a:ext cx="1668056" cy="30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960" y="5788321"/>
            <a:ext cx="1016000" cy="566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陽明交⼤校徽徵件網站" id="37" name="Google Shape;37;p47"/>
          <p:cNvPicPr preferRelativeResize="0"/>
          <p:nvPr/>
        </p:nvPicPr>
        <p:blipFill rotWithShape="1">
          <a:blip r:embed="rId5">
            <a:alphaModFix/>
          </a:blip>
          <a:srcRect b="33176" l="0" r="68661" t="28020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7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199" y="91760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V station elegant Absurd dark blue background Interruption To give  permission liquid" id="41" name="Google Shape;4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9200" y="0"/>
            <a:ext cx="1574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42" name="Google Shape;42;p48"/>
          <p:cNvPicPr preferRelativeResize="0"/>
          <p:nvPr/>
        </p:nvPicPr>
        <p:blipFill rotWithShape="1">
          <a:blip r:embed="rId3">
            <a:alphaModFix/>
          </a:blip>
          <a:srcRect b="4515" l="5713" r="6194" t="71346"/>
          <a:stretch/>
        </p:blipFill>
        <p:spPr>
          <a:xfrm>
            <a:off x="851624" y="6403325"/>
            <a:ext cx="1647736" cy="30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9200" y="5397152"/>
            <a:ext cx="1574800" cy="81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陽明交⼤校徽徵件網站" id="44" name="Google Shape;44;p48"/>
          <p:cNvPicPr preferRelativeResize="0"/>
          <p:nvPr/>
        </p:nvPicPr>
        <p:blipFill rotWithShape="1">
          <a:blip r:embed="rId5">
            <a:alphaModFix/>
          </a:blip>
          <a:srcRect b="33176" l="0" r="68661" t="28020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8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8039" y="6276387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V station elegant Absurd dark blue background Interruption To give  permission liquid" id="50" name="Google Shape;5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381760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pic>
        <p:nvPicPr>
          <p:cNvPr id="51" name="Google Shape;5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7" y="243839"/>
            <a:ext cx="1422155" cy="81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52" name="Google Shape;52;p49"/>
          <p:cNvPicPr preferRelativeResize="0"/>
          <p:nvPr/>
        </p:nvPicPr>
        <p:blipFill rotWithShape="1">
          <a:blip r:embed="rId4">
            <a:alphaModFix/>
          </a:blip>
          <a:srcRect b="33159" l="29554" r="29235" t="5302"/>
          <a:stretch/>
        </p:blipFill>
        <p:spPr>
          <a:xfrm>
            <a:off x="185581" y="98558"/>
            <a:ext cx="393687" cy="41158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53" name="Google Shape;53;p49"/>
          <p:cNvPicPr preferRelativeResize="0"/>
          <p:nvPr/>
        </p:nvPicPr>
        <p:blipFill rotWithShape="1">
          <a:blip r:embed="rId5">
            <a:alphaModFix/>
          </a:blip>
          <a:srcRect b="4515" l="5713" r="6194" t="71346"/>
          <a:stretch/>
        </p:blipFill>
        <p:spPr>
          <a:xfrm>
            <a:off x="579268" y="154956"/>
            <a:ext cx="1422155" cy="261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陽明交⼤校徽徵件網站" id="54" name="Google Shape;54;p49"/>
          <p:cNvPicPr preferRelativeResize="0"/>
          <p:nvPr/>
        </p:nvPicPr>
        <p:blipFill rotWithShape="1">
          <a:blip r:embed="rId6">
            <a:alphaModFix/>
          </a:blip>
          <a:srcRect b="33176" l="0" r="68661" t="28020"/>
          <a:stretch/>
        </p:blipFill>
        <p:spPr>
          <a:xfrm>
            <a:off x="127559" y="6299200"/>
            <a:ext cx="896786" cy="403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55" name="Google Shape;55;p49"/>
          <p:cNvPicPr preferRelativeResize="0"/>
          <p:nvPr/>
        </p:nvPicPr>
        <p:blipFill rotWithShape="1">
          <a:blip r:embed="rId7">
            <a:alphaModFix/>
          </a:blip>
          <a:srcRect b="4515" l="5713" r="6194" t="71346"/>
          <a:stretch/>
        </p:blipFill>
        <p:spPr>
          <a:xfrm>
            <a:off x="1024344" y="6406745"/>
            <a:ext cx="1921202" cy="3526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9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5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4.xml"/><Relationship Id="rId1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6.xml"/><Relationship Id="rId1" Type="http://schemas.openxmlformats.org/officeDocument/2006/relationships/image" Target="../media/image4.png"/><Relationship Id="rId2" Type="http://schemas.openxmlformats.org/officeDocument/2006/relationships/image" Target="../media/image9.jpg"/><Relationship Id="rId3" Type="http://schemas.openxmlformats.org/officeDocument/2006/relationships/image" Target="../media/image11.jpg"/><Relationship Id="rId4" Type="http://schemas.openxmlformats.org/officeDocument/2006/relationships/image" Target="../media/image14.png"/><Relationship Id="rId9" Type="http://schemas.openxmlformats.org/officeDocument/2006/relationships/slideLayout" Target="../slideLayouts/slideLayout3.xml"/><Relationship Id="rId1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陽明交⼤校徽徵件網站" id="10" name="Google Shape;10;p43"/>
          <p:cNvPicPr preferRelativeResize="0"/>
          <p:nvPr/>
        </p:nvPicPr>
        <p:blipFill rotWithShape="1">
          <a:blip r:embed="rId1">
            <a:alphaModFix/>
          </a:blip>
          <a:srcRect b="33176" l="0" r="68661" t="28020"/>
          <a:stretch/>
        </p:blipFill>
        <p:spPr>
          <a:xfrm>
            <a:off x="127559" y="6378426"/>
            <a:ext cx="720853" cy="324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V station elegant Absurd dark blue background Interruption To give  permission liquid" id="11" name="Google Shape;1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46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12" name="Google Shape;12;p43"/>
          <p:cNvPicPr preferRelativeResize="0"/>
          <p:nvPr/>
        </p:nvPicPr>
        <p:blipFill rotWithShape="1">
          <a:blip r:embed="rId3">
            <a:alphaModFix/>
          </a:blip>
          <a:srcRect b="33159" l="29554" r="29235" t="5302"/>
          <a:stretch/>
        </p:blipFill>
        <p:spPr>
          <a:xfrm>
            <a:off x="185581" y="98558"/>
            <a:ext cx="302099" cy="315829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13" name="Google Shape;13;p43"/>
          <p:cNvPicPr preferRelativeResize="0"/>
          <p:nvPr/>
        </p:nvPicPr>
        <p:blipFill rotWithShape="1">
          <a:blip r:embed="rId4">
            <a:alphaModFix/>
          </a:blip>
          <a:srcRect b="4515" l="5713" r="6194" t="71346"/>
          <a:stretch/>
        </p:blipFill>
        <p:spPr>
          <a:xfrm>
            <a:off x="487680" y="119134"/>
            <a:ext cx="1493520" cy="274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配色、字體定案，全新校徽、LOGO正式開放下載- 陽明交大電子報第050期" id="14" name="Google Shape;14;p43"/>
          <p:cNvPicPr preferRelativeResize="0"/>
          <p:nvPr/>
        </p:nvPicPr>
        <p:blipFill rotWithShape="1">
          <a:blip r:embed="rId5">
            <a:alphaModFix/>
          </a:blip>
          <a:srcRect b="4515" l="5713" r="6194" t="71346"/>
          <a:stretch/>
        </p:blipFill>
        <p:spPr>
          <a:xfrm>
            <a:off x="771881" y="6421066"/>
            <a:ext cx="1535976" cy="28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3"/>
          <p:cNvSpPr txBox="1"/>
          <p:nvPr/>
        </p:nvSpPr>
        <p:spPr>
          <a:xfrm>
            <a:off x="8663709" y="6509487"/>
            <a:ext cx="396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0480" y="66040"/>
            <a:ext cx="1493520" cy="4115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oogle.com.tw/url?sa=i&amp;rct=j&amp;q=&amp;esrc=s&amp;source=images&amp;cd=&amp;cad=rja&amp;uact=8&amp;ved=0ahUKEwjtqsXJ5LHXAhVBQZQKHUZhDJYQjRwIBw&amp;url=http://www.softicons.com/toolbar-icons/vista-base-software-icons-2-by-icons-land/circle-red-icon&amp;psig=AOvVaw3_Uu_6tUvE_tWfvfta7URe&amp;ust=1510326931742525" TargetMode="External"/><Relationship Id="rId4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3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3.png"/><Relationship Id="rId4" Type="http://schemas.openxmlformats.org/officeDocument/2006/relationships/image" Target="../media/image64.png"/><Relationship Id="rId5" Type="http://schemas.openxmlformats.org/officeDocument/2006/relationships/image" Target="../media/image69.png"/><Relationship Id="rId6" Type="http://schemas.openxmlformats.org/officeDocument/2006/relationships/image" Target="../media/image52.png"/><Relationship Id="rId7" Type="http://schemas.openxmlformats.org/officeDocument/2006/relationships/image" Target="../media/image48.png"/><Relationship Id="rId8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53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3.png"/><Relationship Id="rId4" Type="http://schemas.openxmlformats.org/officeDocument/2006/relationships/image" Target="../media/image59.png"/><Relationship Id="rId9" Type="http://schemas.openxmlformats.org/officeDocument/2006/relationships/image" Target="../media/image56.png"/><Relationship Id="rId5" Type="http://schemas.openxmlformats.org/officeDocument/2006/relationships/image" Target="../media/image54.png"/><Relationship Id="rId6" Type="http://schemas.openxmlformats.org/officeDocument/2006/relationships/image" Target="../media/image63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0.png"/><Relationship Id="rId4" Type="http://schemas.openxmlformats.org/officeDocument/2006/relationships/image" Target="../media/image7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1.png"/><Relationship Id="rId4" Type="http://schemas.openxmlformats.org/officeDocument/2006/relationships/image" Target="../media/image65.png"/><Relationship Id="rId5" Type="http://schemas.openxmlformats.org/officeDocument/2006/relationships/image" Target="../media/image88.png"/><Relationship Id="rId6" Type="http://schemas.openxmlformats.org/officeDocument/2006/relationships/image" Target="../media/image7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6.png"/><Relationship Id="rId4" Type="http://schemas.openxmlformats.org/officeDocument/2006/relationships/image" Target="../media/image68.png"/><Relationship Id="rId5" Type="http://schemas.openxmlformats.org/officeDocument/2006/relationships/image" Target="../media/image79.png"/><Relationship Id="rId6" Type="http://schemas.openxmlformats.org/officeDocument/2006/relationships/image" Target="../media/image88.png"/><Relationship Id="rId7" Type="http://schemas.openxmlformats.org/officeDocument/2006/relationships/image" Target="../media/image7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png"/><Relationship Id="rId4" Type="http://schemas.openxmlformats.org/officeDocument/2006/relationships/image" Target="../media/image76.png"/><Relationship Id="rId9" Type="http://schemas.openxmlformats.org/officeDocument/2006/relationships/image" Target="../media/image88.png"/><Relationship Id="rId5" Type="http://schemas.openxmlformats.org/officeDocument/2006/relationships/image" Target="../media/image80.png"/><Relationship Id="rId6" Type="http://schemas.openxmlformats.org/officeDocument/2006/relationships/image" Target="../media/image83.png"/><Relationship Id="rId7" Type="http://schemas.openxmlformats.org/officeDocument/2006/relationships/image" Target="../media/image75.png"/><Relationship Id="rId8" Type="http://schemas.openxmlformats.org/officeDocument/2006/relationships/image" Target="../media/image77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4.png"/><Relationship Id="rId4" Type="http://schemas.openxmlformats.org/officeDocument/2006/relationships/image" Target="../media/image100.png"/><Relationship Id="rId9" Type="http://schemas.openxmlformats.org/officeDocument/2006/relationships/image" Target="../media/image81.png"/><Relationship Id="rId5" Type="http://schemas.openxmlformats.org/officeDocument/2006/relationships/image" Target="../media/image112.png"/><Relationship Id="rId6" Type="http://schemas.openxmlformats.org/officeDocument/2006/relationships/image" Target="../media/image102.png"/><Relationship Id="rId7" Type="http://schemas.openxmlformats.org/officeDocument/2006/relationships/image" Target="../media/image114.png"/><Relationship Id="rId8" Type="http://schemas.openxmlformats.org/officeDocument/2006/relationships/image" Target="../media/image8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1.png"/><Relationship Id="rId4" Type="http://schemas.openxmlformats.org/officeDocument/2006/relationships/image" Target="../media/image85.png"/><Relationship Id="rId5" Type="http://schemas.openxmlformats.org/officeDocument/2006/relationships/image" Target="../media/image97.png"/><Relationship Id="rId6" Type="http://schemas.openxmlformats.org/officeDocument/2006/relationships/image" Target="../media/image8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9S8DL4kKQ00tMj2ul54E4iU2dgtJ5IVf/view" TargetMode="External"/><Relationship Id="rId4" Type="http://schemas.openxmlformats.org/officeDocument/2006/relationships/image" Target="../media/image3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3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1.png"/><Relationship Id="rId10" Type="http://schemas.openxmlformats.org/officeDocument/2006/relationships/image" Target="../media/image89.png"/><Relationship Id="rId13" Type="http://schemas.openxmlformats.org/officeDocument/2006/relationships/image" Target="../media/image88.png"/><Relationship Id="rId1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9.png"/><Relationship Id="rId4" Type="http://schemas.openxmlformats.org/officeDocument/2006/relationships/image" Target="../media/image110.png"/><Relationship Id="rId9" Type="http://schemas.openxmlformats.org/officeDocument/2006/relationships/image" Target="../media/image102.png"/><Relationship Id="rId5" Type="http://schemas.openxmlformats.org/officeDocument/2006/relationships/image" Target="../media/image101.png"/><Relationship Id="rId6" Type="http://schemas.openxmlformats.org/officeDocument/2006/relationships/image" Target="../media/image95.png"/><Relationship Id="rId7" Type="http://schemas.openxmlformats.org/officeDocument/2006/relationships/image" Target="../media/image104.png"/><Relationship Id="rId8" Type="http://schemas.openxmlformats.org/officeDocument/2006/relationships/image" Target="../media/image9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1.png"/><Relationship Id="rId4" Type="http://schemas.openxmlformats.org/officeDocument/2006/relationships/image" Target="../media/image85.png"/><Relationship Id="rId5" Type="http://schemas.openxmlformats.org/officeDocument/2006/relationships/image" Target="../media/image97.png"/><Relationship Id="rId6" Type="http://schemas.openxmlformats.org/officeDocument/2006/relationships/image" Target="../media/image8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7.png"/><Relationship Id="rId4" Type="http://schemas.openxmlformats.org/officeDocument/2006/relationships/image" Target="../media/image119.png"/><Relationship Id="rId5" Type="http://schemas.openxmlformats.org/officeDocument/2006/relationships/image" Target="../media/image81.png"/><Relationship Id="rId6" Type="http://schemas.openxmlformats.org/officeDocument/2006/relationships/image" Target="../media/image8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7.png"/><Relationship Id="rId4" Type="http://schemas.openxmlformats.org/officeDocument/2006/relationships/image" Target="../media/image113.png"/><Relationship Id="rId5" Type="http://schemas.openxmlformats.org/officeDocument/2006/relationships/image" Target="../media/image116.png"/><Relationship Id="rId6" Type="http://schemas.openxmlformats.org/officeDocument/2006/relationships/image" Target="../media/image8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2.png"/><Relationship Id="rId4" Type="http://schemas.openxmlformats.org/officeDocument/2006/relationships/image" Target="../media/image124.png"/><Relationship Id="rId5" Type="http://schemas.openxmlformats.org/officeDocument/2006/relationships/hyperlink" Target="https://12u10.lab.nycu.edu.tw/portfolio/aiot-6/" TargetMode="External"/><Relationship Id="rId6" Type="http://schemas.openxmlformats.org/officeDocument/2006/relationships/image" Target="../media/image1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38.png"/><Relationship Id="rId5" Type="http://schemas.openxmlformats.org/officeDocument/2006/relationships/hyperlink" Target="https://12u10.lab.nycu.edu.tw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drive.google.com/file/d/19S8DL4kKQ00tMj2ul54E4iU2dgtJ5IVf/view" TargetMode="External"/><Relationship Id="rId4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6.png"/><Relationship Id="rId4" Type="http://schemas.openxmlformats.org/officeDocument/2006/relationships/image" Target="../media/image1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6.png"/><Relationship Id="rId4" Type="http://schemas.openxmlformats.org/officeDocument/2006/relationships/image" Target="../media/image1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38.png"/><Relationship Id="rId5" Type="http://schemas.openxmlformats.org/officeDocument/2006/relationships/image" Target="../media/image2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6.png"/><Relationship Id="rId13" Type="http://schemas.openxmlformats.org/officeDocument/2006/relationships/image" Target="../media/image30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oogle.com.tw/url?sa=i&amp;url=https://thenounproject.com/term/computer/12565/&amp;psig=AOvVaw0QXoQdYwZEsJkJEoedBV7T&amp;ust=1580972173995000&amp;source=images&amp;cd=vfe&amp;ved=0CAIQjRxqFwoTCNDs89vruecCFQAAAAAdAAAAABAX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www.google.com.tw/url?sa=i&amp;url=https://thenounproject.com/term/computer/12565/&amp;psig=AOvVaw0QXoQdYwZEsJkJEoedBV7T&amp;ust=1580972173995000&amp;source=images&amp;cd=vfe&amp;ved=0CAIQjRxqFwoTCNDs89vruecCFQAAAAAdAAAAABAX" TargetMode="External"/><Relationship Id="rId15" Type="http://schemas.openxmlformats.org/officeDocument/2006/relationships/image" Target="../media/image39.png"/><Relationship Id="rId14" Type="http://schemas.openxmlformats.org/officeDocument/2006/relationships/image" Target="../media/image35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Relationship Id="rId7" Type="http://schemas.openxmlformats.org/officeDocument/2006/relationships/hyperlink" Target="https://youtu.be/RPJ3oxbt4dk" TargetMode="External"/><Relationship Id="rId8" Type="http://schemas.openxmlformats.org/officeDocument/2006/relationships/hyperlink" Target="https://youtu.be/RPJ3oxbt4d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3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0.png"/><Relationship Id="rId7" Type="http://schemas.openxmlformats.org/officeDocument/2006/relationships/image" Target="../media/image42.png"/><Relationship Id="rId8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3.png"/><Relationship Id="rId4" Type="http://schemas.openxmlformats.org/officeDocument/2006/relationships/image" Target="../media/image51.png"/><Relationship Id="rId5" Type="http://schemas.openxmlformats.org/officeDocument/2006/relationships/image" Target="../media/image48.png"/><Relationship Id="rId6" Type="http://schemas.openxmlformats.org/officeDocument/2006/relationships/hyperlink" Target="https://youtu.be/NlmG3MB7qoc" TargetMode="External"/><Relationship Id="rId7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ctrTitle"/>
          </p:nvPr>
        </p:nvSpPr>
        <p:spPr>
          <a:xfrm>
            <a:off x="984738" y="1315829"/>
            <a:ext cx="7772400" cy="2203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oto Sans Symbols"/>
              <a:buNone/>
            </a:pPr>
            <a:r>
              <a:rPr lang="en-US" sz="4062">
                <a:latin typeface="Times New Roman"/>
                <a:ea typeface="Times New Roman"/>
                <a:cs typeface="Times New Roman"/>
                <a:sym typeface="Times New Roman"/>
              </a:rPr>
              <a:t>Semi &amp; </a:t>
            </a:r>
            <a:r>
              <a:rPr b="1" lang="en-US" sz="3323">
                <a:latin typeface="Times New Roman"/>
                <a:ea typeface="Times New Roman"/>
                <a:cs typeface="Times New Roman"/>
                <a:sym typeface="Times New Roman"/>
              </a:rPr>
              <a:t>AIOT Coding 智慧物聯-</a:t>
            </a:r>
            <a:endParaRPr b="1" sz="352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以 Scratch 聯結 </a:t>
            </a:r>
            <a:r>
              <a:rPr b="1" lang="en-US" sz="3784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abboni 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介紹與操作-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Semi Challenge 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Date:2025/4/30</a:t>
            </a:r>
            <a:endParaRPr b="1"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Speaker: </a:t>
            </a:r>
            <a:r>
              <a:rPr b="1" lang="en-US" sz="13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國立陽明交大 智能所 碩一 林冠廷</a:t>
            </a:r>
            <a:endParaRPr b="1" sz="13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「circle」的圖片搜尋結果" id="66" name="Google Shape;66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55" y="300541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7104185" y="1640978"/>
            <a:ext cx="397866" cy="60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0" i="0" lang="en-US" sz="16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</a:t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graphicFrame>
        <p:nvGraphicFramePr>
          <p:cNvPr id="247" name="Google Shape;247;p10"/>
          <p:cNvGraphicFramePr/>
          <p:nvPr/>
        </p:nvGraphicFramePr>
        <p:xfrm>
          <a:off x="4863829" y="3538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{23C5980B-010A-433F-852E-8EC9857B8567}</a:tableStyleId>
              </a:tblPr>
              <a:tblGrid>
                <a:gridCol w="1135900"/>
                <a:gridCol w="1135900"/>
                <a:gridCol w="1135900"/>
              </a:tblGrid>
              <a:tr h="52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Gyro Full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Scale Range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Gyro Sensitivity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Accel Full Scale Range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(°/sec)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(LSB/°/sec)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(g)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±250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±500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±1000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±2000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65.5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32.8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16.4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8.2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/>
                        <a:t>±2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±4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±8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±16</a:t>
                      </a:r>
                      <a:endParaRPr sz="1000" u="none" cap="none" strike="noStrike"/>
                    </a:p>
                  </a:txBody>
                  <a:tcPr marT="23375" marB="23375" marR="23375" marL="23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48" name="Google Shape;248;p10"/>
          <p:cNvGrpSpPr/>
          <p:nvPr/>
        </p:nvGrpSpPr>
        <p:grpSpPr>
          <a:xfrm>
            <a:off x="1323383" y="3168256"/>
            <a:ext cx="2295306" cy="2620222"/>
            <a:chOff x="1764511" y="3081341"/>
            <a:chExt cx="3060408" cy="3493630"/>
          </a:xfrm>
        </p:grpSpPr>
        <p:pic>
          <p:nvPicPr>
            <p:cNvPr id="249" name="Google Shape;24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8175" y="4336799"/>
              <a:ext cx="2773081" cy="2238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64511" y="3081341"/>
              <a:ext cx="3060408" cy="2139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10"/>
          <p:cNvSpPr txBox="1"/>
          <p:nvPr/>
        </p:nvSpPr>
        <p:spPr>
          <a:xfrm>
            <a:off x="508680" y="2172830"/>
            <a:ext cx="4686099" cy="15234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342909" lvl="0" marL="34290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直線軸：X/Y/Z 加速度 (Acceleration)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9" lvl="0" marL="34290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環狀軸：X/Y/Z 角速度 (Gyro)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6" lvl="0" marL="34290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 txBox="1"/>
          <p:nvPr>
            <p:ph type="title"/>
          </p:nvPr>
        </p:nvSpPr>
        <p:spPr>
          <a:xfrm>
            <a:off x="4942743" y="1705708"/>
            <a:ext cx="4201257" cy="994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感測參數及軸向介紹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/>
          <p:nvPr/>
        </p:nvSpPr>
        <p:spPr>
          <a:xfrm>
            <a:off x="2610409" y="1755541"/>
            <a:ext cx="2167178" cy="388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9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配件介紹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59" name="Google Shape;259;p11"/>
          <p:cNvSpPr txBox="1"/>
          <p:nvPr/>
        </p:nvSpPr>
        <p:spPr>
          <a:xfrm>
            <a:off x="223583" y="3369500"/>
            <a:ext cx="220683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0" i="0" lang="en-US" sz="135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abboni本體 (正面)</a:t>
            </a:r>
            <a:endParaRPr b="0" i="0" sz="135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2421059" y="3378624"/>
            <a:ext cx="220683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0" i="0" lang="en-US" sz="135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abboni本體 (背面)</a:t>
            </a:r>
            <a:endParaRPr b="0" i="0" sz="135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4521" y="4126802"/>
            <a:ext cx="2588010" cy="26548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1"/>
          <p:cNvSpPr txBox="1"/>
          <p:nvPr/>
        </p:nvSpPr>
        <p:spPr>
          <a:xfrm>
            <a:off x="2280711" y="5005729"/>
            <a:ext cx="3190830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魔鬼氈手腕帶 (寬2公分、長27.5公分)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11"/>
          <p:cNvGrpSpPr/>
          <p:nvPr/>
        </p:nvGrpSpPr>
        <p:grpSpPr>
          <a:xfrm>
            <a:off x="636146" y="3845636"/>
            <a:ext cx="6797278" cy="1942243"/>
            <a:chOff x="4003317" y="1802875"/>
            <a:chExt cx="9063038" cy="2589658"/>
          </a:xfrm>
        </p:grpSpPr>
        <p:pic>
          <p:nvPicPr>
            <p:cNvPr id="264" name="Google Shape;264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98298" y="1802875"/>
              <a:ext cx="1485900" cy="1279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11"/>
            <p:cNvSpPr txBox="1"/>
            <p:nvPr/>
          </p:nvSpPr>
          <p:spPr>
            <a:xfrm>
              <a:off x="4941248" y="3884742"/>
              <a:ext cx="8125107" cy="507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-214318" lvl="0" marL="214318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1800"/>
                <a:buFont typeface="Noto Sans Symbols"/>
                <a:buChar char="●"/>
              </a:pPr>
              <a:r>
                <a:rPr b="0" i="0" lang="en-US" sz="1350" u="none" cap="none" strike="noStrike">
                  <a:solidFill>
                    <a:srgbClr val="2F549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提供使用者跑步或行進間γabboni主體與鞋面穩固結合，確保動作正確偵測</a:t>
              </a:r>
              <a:endParaRPr b="0" i="0" sz="135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6" name="Google Shape;266;p11"/>
            <p:cNvSpPr txBox="1"/>
            <p:nvPr/>
          </p:nvSpPr>
          <p:spPr>
            <a:xfrm>
              <a:off x="4003317" y="3349666"/>
              <a:ext cx="1875861" cy="369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γ</a:t>
              </a:r>
              <a:r>
                <a:rPr b="0" i="0" lang="en-US" sz="135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abboni背夾</a:t>
              </a:r>
              <a:endPara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" name="Google Shape;26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9859" y="2840860"/>
            <a:ext cx="1753986" cy="95142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/>
          <p:nvPr/>
        </p:nvSpPr>
        <p:spPr>
          <a:xfrm>
            <a:off x="7114766" y="3845636"/>
            <a:ext cx="138417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USB轉接線一條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6358773" y="4175954"/>
            <a:ext cx="2896156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Noto Sans Symbols"/>
              <a:buChar char="●"/>
            </a:pPr>
            <a:r>
              <a:rPr b="0" i="0" lang="en-US" sz="135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USB Type A轉接 USB mini線，可提供傳輸數據以及充電功能。</a:t>
            </a:r>
            <a:endParaRPr b="0" i="0" sz="135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482" y="2209407"/>
            <a:ext cx="1589039" cy="121442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78563" y="2175185"/>
            <a:ext cx="1691827" cy="1071789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/>
          <p:nvPr/>
        </p:nvSpPr>
        <p:spPr>
          <a:xfrm>
            <a:off x="2610409" y="1755541"/>
            <a:ext cx="2167178" cy="388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9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配件介紹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grpSp>
        <p:nvGrpSpPr>
          <p:cNvPr id="278" name="Google Shape;278;p12"/>
          <p:cNvGrpSpPr/>
          <p:nvPr/>
        </p:nvGrpSpPr>
        <p:grpSpPr>
          <a:xfrm>
            <a:off x="5271127" y="2066339"/>
            <a:ext cx="2083590" cy="1079206"/>
            <a:chOff x="-287552" y="0"/>
            <a:chExt cx="3619122" cy="2027555"/>
          </a:xfrm>
        </p:grpSpPr>
        <p:pic>
          <p:nvPicPr>
            <p:cNvPr id="279" name="Google Shape;279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699" y="47625"/>
              <a:ext cx="2639694" cy="197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12"/>
            <p:cNvSpPr txBox="1"/>
            <p:nvPr/>
          </p:nvSpPr>
          <p:spPr>
            <a:xfrm>
              <a:off x="-207782" y="1347060"/>
              <a:ext cx="1446440" cy="409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左側功能鍵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1945865" y="1342376"/>
              <a:ext cx="1385705" cy="409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右側功能鍵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 txBox="1"/>
            <p:nvPr/>
          </p:nvSpPr>
          <p:spPr>
            <a:xfrm>
              <a:off x="-287552" y="0"/>
              <a:ext cx="1733341" cy="409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LED</a:t>
              </a:r>
              <a:r>
                <a:rPr b="0" i="0" lang="en-US" sz="1050" u="none" cap="none" strike="noStrike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指示燈</a:t>
              </a:r>
              <a:endParaRPr b="0" i="0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12"/>
            <p:cNvGrpSpPr/>
            <p:nvPr/>
          </p:nvGrpSpPr>
          <p:grpSpPr>
            <a:xfrm>
              <a:off x="2438400" y="995007"/>
              <a:ext cx="257176" cy="257175"/>
              <a:chOff x="0" y="242532"/>
              <a:chExt cx="257176" cy="257175"/>
            </a:xfrm>
          </p:grpSpPr>
          <p:cxnSp>
            <p:nvCxnSpPr>
              <p:cNvPr id="284" name="Google Shape;284;p12"/>
              <p:cNvCxnSpPr/>
              <p:nvPr/>
            </p:nvCxnSpPr>
            <p:spPr>
              <a:xfrm rot="10800000">
                <a:off x="0" y="257175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5" name="Google Shape;285;p12"/>
              <p:cNvCxnSpPr/>
              <p:nvPr/>
            </p:nvCxnSpPr>
            <p:spPr>
              <a:xfrm rot="-5400000">
                <a:off x="128588" y="371119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86" name="Google Shape;286;p12"/>
            <p:cNvGrpSpPr/>
            <p:nvPr/>
          </p:nvGrpSpPr>
          <p:grpSpPr>
            <a:xfrm rot="-5400000">
              <a:off x="1198730" y="-59299"/>
              <a:ext cx="170966" cy="606759"/>
              <a:chOff x="5370" y="0"/>
              <a:chExt cx="257175" cy="606759"/>
            </a:xfrm>
          </p:grpSpPr>
          <p:cxnSp>
            <p:nvCxnSpPr>
              <p:cNvPr id="287" name="Google Shape;287;p12"/>
              <p:cNvCxnSpPr/>
              <p:nvPr/>
            </p:nvCxnSpPr>
            <p:spPr>
              <a:xfrm rot="10800000">
                <a:off x="5370" y="606759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p12"/>
              <p:cNvCxnSpPr/>
              <p:nvPr/>
            </p:nvCxnSpPr>
            <p:spPr>
              <a:xfrm rot="-5400000">
                <a:off x="-45682" y="302857"/>
                <a:ext cx="605714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89" name="Google Shape;289;p12"/>
            <p:cNvGrpSpPr/>
            <p:nvPr/>
          </p:nvGrpSpPr>
          <p:grpSpPr>
            <a:xfrm rot="10800000">
              <a:off x="465810" y="1024947"/>
              <a:ext cx="257175" cy="257175"/>
              <a:chOff x="-37185" y="270454"/>
              <a:chExt cx="257175" cy="257175"/>
            </a:xfrm>
          </p:grpSpPr>
          <p:cxnSp>
            <p:nvCxnSpPr>
              <p:cNvPr id="290" name="Google Shape;290;p12"/>
              <p:cNvCxnSpPr/>
              <p:nvPr/>
            </p:nvCxnSpPr>
            <p:spPr>
              <a:xfrm rot="10800000">
                <a:off x="-37185" y="527628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p12"/>
              <p:cNvCxnSpPr/>
              <p:nvPr/>
            </p:nvCxnSpPr>
            <p:spPr>
              <a:xfrm rot="-5400000">
                <a:off x="91402" y="399041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92" name="Google Shape;292;p12"/>
          <p:cNvGrpSpPr/>
          <p:nvPr/>
        </p:nvGrpSpPr>
        <p:grpSpPr>
          <a:xfrm>
            <a:off x="6912014" y="2126775"/>
            <a:ext cx="2154653" cy="842533"/>
            <a:chOff x="827373" y="3895871"/>
            <a:chExt cx="3546923" cy="1715155"/>
          </a:xfrm>
        </p:grpSpPr>
        <p:pic>
          <p:nvPicPr>
            <p:cNvPr id="293" name="Google Shape;293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64421" y="3895871"/>
              <a:ext cx="1765300" cy="1628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4" name="Google Shape;294;p12"/>
            <p:cNvGrpSpPr/>
            <p:nvPr/>
          </p:nvGrpSpPr>
          <p:grpSpPr>
            <a:xfrm>
              <a:off x="827373" y="3911314"/>
              <a:ext cx="3546923" cy="1699712"/>
              <a:chOff x="-204533" y="-381434"/>
              <a:chExt cx="3547069" cy="1699752"/>
            </a:xfrm>
          </p:grpSpPr>
          <p:sp>
            <p:nvSpPr>
              <p:cNvPr id="295" name="Google Shape;295;p12"/>
              <p:cNvSpPr txBox="1"/>
              <p:nvPr/>
            </p:nvSpPr>
            <p:spPr>
              <a:xfrm>
                <a:off x="951780" y="874899"/>
                <a:ext cx="1312714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7825" lIns="55700" spcFirstLastPara="1" rIns="55700" wrap="square" tIns="278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左側功能鍵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2"/>
              <p:cNvSpPr txBox="1"/>
              <p:nvPr/>
            </p:nvSpPr>
            <p:spPr>
              <a:xfrm>
                <a:off x="-204533" y="-351478"/>
                <a:ext cx="1313323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7825" lIns="55700" spcFirstLastPara="1" rIns="55700" wrap="square" tIns="278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電源開關鍵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7" name="Google Shape;297;p12"/>
              <p:cNvGrpSpPr/>
              <p:nvPr/>
            </p:nvGrpSpPr>
            <p:grpSpPr>
              <a:xfrm flipH="1">
                <a:off x="554255" y="255169"/>
                <a:ext cx="338713" cy="261926"/>
                <a:chOff x="20696" y="-31078"/>
                <a:chExt cx="262007" cy="261926"/>
              </a:xfrm>
            </p:grpSpPr>
            <p:cxnSp>
              <p:nvCxnSpPr>
                <p:cNvPr id="298" name="Google Shape;298;p12"/>
                <p:cNvCxnSpPr/>
                <p:nvPr/>
              </p:nvCxnSpPr>
              <p:spPr>
                <a:xfrm rot="10800000">
                  <a:off x="20696" y="230848"/>
                  <a:ext cx="262007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12"/>
                <p:cNvCxnSpPr/>
                <p:nvPr/>
              </p:nvCxnSpPr>
              <p:spPr>
                <a:xfrm rot="-5400000">
                  <a:off x="147458" y="97498"/>
                  <a:ext cx="257152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0" name="Google Shape;300;p12"/>
              <p:cNvGrpSpPr/>
              <p:nvPr/>
            </p:nvGrpSpPr>
            <p:grpSpPr>
              <a:xfrm>
                <a:off x="2167030" y="191702"/>
                <a:ext cx="419100" cy="261926"/>
                <a:chOff x="58970" y="-134302"/>
                <a:chExt cx="262007" cy="261926"/>
              </a:xfrm>
            </p:grpSpPr>
            <p:cxnSp>
              <p:nvCxnSpPr>
                <p:cNvPr id="301" name="Google Shape;301;p12"/>
                <p:cNvCxnSpPr/>
                <p:nvPr/>
              </p:nvCxnSpPr>
              <p:spPr>
                <a:xfrm rot="10800000">
                  <a:off x="58970" y="127624"/>
                  <a:ext cx="262007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2" name="Google Shape;302;p12"/>
                <p:cNvCxnSpPr/>
                <p:nvPr/>
              </p:nvCxnSpPr>
              <p:spPr>
                <a:xfrm rot="-5400000">
                  <a:off x="190704" y="-5726"/>
                  <a:ext cx="257152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03" name="Google Shape;303;p12"/>
              <p:cNvSpPr txBox="1"/>
              <p:nvPr/>
            </p:nvSpPr>
            <p:spPr>
              <a:xfrm>
                <a:off x="1801520" y="-381434"/>
                <a:ext cx="1541016" cy="443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7825" lIns="55700" spcFirstLastPara="1" rIns="55700" wrap="square" tIns="278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USB mini 接口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304" name="Google Shape;304;p12"/>
          <p:cNvGraphicFramePr/>
          <p:nvPr/>
        </p:nvGraphicFramePr>
        <p:xfrm>
          <a:off x="131023" y="23718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{23C5980B-010A-433F-852E-8EC9857B8567}</a:tableStyleId>
              </a:tblPr>
              <a:tblGrid>
                <a:gridCol w="1535525"/>
                <a:gridCol w="1394825"/>
                <a:gridCol w="2145850"/>
              </a:tblGrid>
              <a:tr h="2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電源開關鍵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單刀開關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On/off 標示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左側功能鍵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(短按1秒)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計數紀錄開始與結束(LED紅燈)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7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右側功能鍵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(短按1秒)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藍芽廣播開啟，與藍芽裝置配對(LED綠燈)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(長按5秒)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電量顯示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1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LED電量指示燈號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(紅)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錄影指示燈、電量小於30%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(橘)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關機指示燈、電量小於70%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(綠)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配對指示燈、電量大於70%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5" name="Google Shape;30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15708" y="4624433"/>
            <a:ext cx="971939" cy="76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1973" y="4606527"/>
            <a:ext cx="905858" cy="76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23721" y="4606527"/>
            <a:ext cx="913983" cy="76771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2"/>
          <p:cNvSpPr/>
          <p:nvPr/>
        </p:nvSpPr>
        <p:spPr>
          <a:xfrm>
            <a:off x="5580565" y="5446366"/>
            <a:ext cx="855042" cy="2192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電量大於70%</a:t>
            </a:r>
            <a:endParaRPr b="0" i="0" sz="9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6644026" y="5460298"/>
            <a:ext cx="1225336" cy="2192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電量介於70% 到30%</a:t>
            </a:r>
            <a:endParaRPr b="0" i="0" sz="9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7965950" y="5461406"/>
            <a:ext cx="855042" cy="2192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電量小於30%</a:t>
            </a:r>
            <a:endParaRPr b="0" i="0" sz="9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12"/>
          <p:cNvGrpSpPr/>
          <p:nvPr/>
        </p:nvGrpSpPr>
        <p:grpSpPr>
          <a:xfrm>
            <a:off x="2695652" y="4650967"/>
            <a:ext cx="1904609" cy="1055269"/>
            <a:chOff x="690324" y="4954264"/>
            <a:chExt cx="2735299" cy="1675090"/>
          </a:xfrm>
        </p:grpSpPr>
        <p:pic>
          <p:nvPicPr>
            <p:cNvPr id="312" name="Google Shape;312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11397" y="4954264"/>
              <a:ext cx="1785344" cy="964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12"/>
            <p:cNvSpPr/>
            <p:nvPr/>
          </p:nvSpPr>
          <p:spPr>
            <a:xfrm>
              <a:off x="690324" y="6281308"/>
              <a:ext cx="2735299" cy="348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rPr b="0" i="0" lang="en-US" sz="975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[長按右鍵5秒]可以確認</a:t>
              </a:r>
              <a:r>
                <a:rPr b="1" i="0" lang="en-US" sz="975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電量</a:t>
              </a:r>
              <a:r>
                <a:rPr b="0" i="0" lang="en-US" sz="975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狀態</a:t>
              </a:r>
              <a:endParaRPr b="0" i="0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4" name="Google Shape;314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142717" y="5650338"/>
              <a:ext cx="506651" cy="634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12"/>
          <p:cNvSpPr/>
          <p:nvPr/>
        </p:nvSpPr>
        <p:spPr>
          <a:xfrm>
            <a:off x="4698847" y="4912851"/>
            <a:ext cx="457200" cy="2384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5974821" y="4685681"/>
            <a:ext cx="57150" cy="34290"/>
          </a:xfrm>
          <a:prstGeom prst="ellipse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7109865" y="4685680"/>
            <a:ext cx="57150" cy="3429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8263059" y="4695596"/>
            <a:ext cx="57150" cy="342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2"/>
          <p:cNvGrpSpPr/>
          <p:nvPr/>
        </p:nvGrpSpPr>
        <p:grpSpPr>
          <a:xfrm>
            <a:off x="5674708" y="3267300"/>
            <a:ext cx="3088639" cy="1116993"/>
            <a:chOff x="5827525" y="3213403"/>
            <a:chExt cx="4118186" cy="1489324"/>
          </a:xfrm>
        </p:grpSpPr>
        <p:grpSp>
          <p:nvGrpSpPr>
            <p:cNvPr id="320" name="Google Shape;320;p12"/>
            <p:cNvGrpSpPr/>
            <p:nvPr/>
          </p:nvGrpSpPr>
          <p:grpSpPr>
            <a:xfrm>
              <a:off x="5827525" y="3213403"/>
              <a:ext cx="4118186" cy="1489324"/>
              <a:chOff x="4157918" y="1876155"/>
              <a:chExt cx="4118186" cy="1638728"/>
            </a:xfrm>
          </p:grpSpPr>
          <p:pic>
            <p:nvPicPr>
              <p:cNvPr id="321" name="Google Shape;321;p1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339471" y="1889054"/>
                <a:ext cx="1510665" cy="12403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1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506526" y="1876155"/>
                <a:ext cx="1484868" cy="12661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3" name="Google Shape;323;p12"/>
              <p:cNvSpPr/>
              <p:nvPr/>
            </p:nvSpPr>
            <p:spPr>
              <a:xfrm>
                <a:off x="4157918" y="3176275"/>
                <a:ext cx="1947072" cy="338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b="1" i="0" lang="en-US" sz="1050" u="none" cap="none" strike="noStrike">
                    <a:solidFill>
                      <a:srgbClr val="5481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綠燈閃爍</a:t>
                </a: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b="1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藍芽廣播</a:t>
                </a: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中</a:t>
                </a:r>
                <a:endParaRPr b="0" i="0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6329032" y="3176276"/>
                <a:ext cx="1947072" cy="338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b="1" i="0" lang="en-US" sz="1050" u="none" cap="none" strike="noStrike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紅燈閃爍</a:t>
                </a: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b="1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計數記錄</a:t>
                </a:r>
                <a:r>
                  <a:rPr b="0" i="0" lang="en-US" sz="10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中</a:t>
                </a:r>
                <a:endParaRPr b="0" i="0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5" name="Google Shape;325;p12"/>
            <p:cNvSpPr/>
            <p:nvPr/>
          </p:nvSpPr>
          <p:spPr>
            <a:xfrm>
              <a:off x="6714669" y="3303368"/>
              <a:ext cx="76200" cy="45719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8895974" y="3280508"/>
              <a:ext cx="76200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/Scratch" id="331" name="Google Shape;3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7096" y="1773842"/>
            <a:ext cx="2778190" cy="2778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3"/>
          <p:cNvGrpSpPr/>
          <p:nvPr/>
        </p:nvGrpSpPr>
        <p:grpSpPr>
          <a:xfrm>
            <a:off x="633836" y="4408176"/>
            <a:ext cx="6682902" cy="561555"/>
            <a:chOff x="1653702" y="3100610"/>
            <a:chExt cx="8910537" cy="748740"/>
          </a:xfrm>
        </p:grpSpPr>
        <p:sp>
          <p:nvSpPr>
            <p:cNvPr id="333" name="Google Shape;333;p13"/>
            <p:cNvSpPr/>
            <p:nvPr/>
          </p:nvSpPr>
          <p:spPr>
            <a:xfrm>
              <a:off x="1679643" y="3141505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accen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</a:t>
              </a:r>
              <a:endParaRPr b="0" i="0" sz="135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1653702" y="3100610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</a:t>
              </a:r>
              <a:endParaRPr b="1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13"/>
          <p:cNvGrpSpPr/>
          <p:nvPr/>
        </p:nvGrpSpPr>
        <p:grpSpPr>
          <a:xfrm>
            <a:off x="6715753" y="1133243"/>
            <a:ext cx="2148023" cy="1510058"/>
            <a:chOff x="2053044" y="2381693"/>
            <a:chExt cx="4637564" cy="3094863"/>
          </a:xfrm>
        </p:grpSpPr>
        <p:sp>
          <p:nvSpPr>
            <p:cNvPr id="336" name="Google Shape;336;p13"/>
            <p:cNvSpPr txBox="1"/>
            <p:nvPr/>
          </p:nvSpPr>
          <p:spPr>
            <a:xfrm>
              <a:off x="2053044" y="2381693"/>
              <a:ext cx="4637560" cy="567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安裝安裝……再安裝</a:t>
              </a:r>
              <a:endParaRPr b="1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7" name="Google Shape;337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53046" y="2934554"/>
              <a:ext cx="4637562" cy="25420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9503" y="2617598"/>
            <a:ext cx="3958484" cy="30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89" y="2662095"/>
            <a:ext cx="4654842" cy="265441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4"/>
          <p:cNvSpPr txBox="1"/>
          <p:nvPr/>
        </p:nvSpPr>
        <p:spPr>
          <a:xfrm>
            <a:off x="454179" y="1846500"/>
            <a:ext cx="4465324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進入連結：https://12u10.lab.nycu.edu.tw/downloads/</a:t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" name="Google Shape;345;p14"/>
          <p:cNvGrpSpPr/>
          <p:nvPr/>
        </p:nvGrpSpPr>
        <p:grpSpPr>
          <a:xfrm>
            <a:off x="4155005" y="4222263"/>
            <a:ext cx="228600" cy="364539"/>
            <a:chOff x="2075465" y="4972359"/>
            <a:chExt cx="304800" cy="486052"/>
          </a:xfrm>
        </p:grpSpPr>
        <p:sp>
          <p:nvSpPr>
            <p:cNvPr id="346" name="Google Shape;346;p14"/>
            <p:cNvSpPr/>
            <p:nvPr/>
          </p:nvSpPr>
          <p:spPr>
            <a:xfrm>
              <a:off x="2075465" y="5170627"/>
              <a:ext cx="304800" cy="287784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7" name="Google Shape;347;p14"/>
            <p:cNvCxnSpPr/>
            <p:nvPr/>
          </p:nvCxnSpPr>
          <p:spPr>
            <a:xfrm rot="10800000">
              <a:off x="2227866" y="4972359"/>
              <a:ext cx="0" cy="187296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348" name="Google Shape;348;p14"/>
          <p:cNvSpPr txBox="1"/>
          <p:nvPr/>
        </p:nvSpPr>
        <p:spPr>
          <a:xfrm>
            <a:off x="454178" y="2176461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4"/>
          <p:cNvSpPr txBox="1"/>
          <p:nvPr/>
        </p:nvSpPr>
        <p:spPr>
          <a:xfrm>
            <a:off x="492744" y="2506453"/>
            <a:ext cx="114598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選擇”儲存”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4"/>
          <p:cNvSpPr/>
          <p:nvPr/>
        </p:nvSpPr>
        <p:spPr>
          <a:xfrm>
            <a:off x="1748562" y="1250303"/>
            <a:ext cx="4483342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桌面板多連程式下載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351" name="Google Shape;35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633" y="1152726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352" name="Google Shape;35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2183" y="1279679"/>
            <a:ext cx="1300531" cy="1300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14"/>
          <p:cNvGrpSpPr/>
          <p:nvPr/>
        </p:nvGrpSpPr>
        <p:grpSpPr>
          <a:xfrm>
            <a:off x="8001186" y="5306885"/>
            <a:ext cx="475306" cy="212423"/>
            <a:chOff x="1547927" y="5066007"/>
            <a:chExt cx="633742" cy="304801"/>
          </a:xfrm>
        </p:grpSpPr>
        <p:sp>
          <p:nvSpPr>
            <p:cNvPr id="354" name="Google Shape;354;p14"/>
            <p:cNvSpPr/>
            <p:nvPr/>
          </p:nvSpPr>
          <p:spPr>
            <a:xfrm>
              <a:off x="1547927" y="5066007"/>
              <a:ext cx="337039" cy="304801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5" name="Google Shape;355;p14"/>
            <p:cNvCxnSpPr/>
            <p:nvPr/>
          </p:nvCxnSpPr>
          <p:spPr>
            <a:xfrm flipH="1" rot="10800000">
              <a:off x="1961861" y="5218404"/>
              <a:ext cx="219808" cy="3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509" y="3393427"/>
            <a:ext cx="2601343" cy="202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1375" y="3393427"/>
            <a:ext cx="2515188" cy="20258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5"/>
          <p:cNvSpPr txBox="1"/>
          <p:nvPr/>
        </p:nvSpPr>
        <p:spPr>
          <a:xfrm>
            <a:off x="486326" y="1979175"/>
            <a:ext cx="4465324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進入連結：https://12u10.lab.nycu.edu.tw/downloads/</a:t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5"/>
          <p:cNvSpPr txBox="1"/>
          <p:nvPr/>
        </p:nvSpPr>
        <p:spPr>
          <a:xfrm>
            <a:off x="1459444" y="4164352"/>
            <a:ext cx="1523494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下載並解壓</a:t>
            </a:r>
            <a:r>
              <a:rPr b="0" i="0" lang="en-US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縮檔案</a:t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3975882" y="4751190"/>
            <a:ext cx="228600" cy="228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35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5"/>
          <p:cNvGrpSpPr/>
          <p:nvPr/>
        </p:nvGrpSpPr>
        <p:grpSpPr>
          <a:xfrm>
            <a:off x="2490388" y="3737295"/>
            <a:ext cx="228600" cy="393271"/>
            <a:chOff x="2075466" y="4972359"/>
            <a:chExt cx="304800" cy="524362"/>
          </a:xfrm>
        </p:grpSpPr>
        <p:sp>
          <p:nvSpPr>
            <p:cNvPr id="366" name="Google Shape;366;p15"/>
            <p:cNvSpPr/>
            <p:nvPr/>
          </p:nvSpPr>
          <p:spPr>
            <a:xfrm>
              <a:off x="2075466" y="5191921"/>
              <a:ext cx="304800" cy="3048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7" name="Google Shape;367;p15"/>
            <p:cNvCxnSpPr/>
            <p:nvPr/>
          </p:nvCxnSpPr>
          <p:spPr>
            <a:xfrm rot="10800000">
              <a:off x="2227866" y="4972359"/>
              <a:ext cx="0" cy="187296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368" name="Google Shape;368;p15"/>
          <p:cNvSpPr txBox="1"/>
          <p:nvPr/>
        </p:nvSpPr>
        <p:spPr>
          <a:xfrm>
            <a:off x="4204482" y="4726992"/>
            <a:ext cx="1177245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選擇仍要下載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486326" y="2353721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8807" y="3359320"/>
            <a:ext cx="2955910" cy="211094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5"/>
          <p:cNvSpPr txBox="1"/>
          <p:nvPr/>
        </p:nvSpPr>
        <p:spPr>
          <a:xfrm>
            <a:off x="486327" y="2673110"/>
            <a:ext cx="114598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選擇”儲存”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5"/>
          <p:cNvSpPr/>
          <p:nvPr/>
        </p:nvSpPr>
        <p:spPr>
          <a:xfrm>
            <a:off x="7890657" y="5024306"/>
            <a:ext cx="228600" cy="228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35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5"/>
          <p:cNvSpPr txBox="1"/>
          <p:nvPr/>
        </p:nvSpPr>
        <p:spPr>
          <a:xfrm>
            <a:off x="3146916" y="5413202"/>
            <a:ext cx="270410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1824029" y="1320022"/>
            <a:ext cx="4483342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桌面板多連程式下載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375" name="Google Shape;37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284" y="1315346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descr="data:image/png;base64,iVBORw0KGgoAAAANSUhEUgAAAZAAAAGQCAYAAACAvzbMAAAAAXNSR0IArs4c6QAAIABJREFUeF7tvXn8ztW6/39tJ9vOUGlQJNJoSCKyI21DiToaUBky1MmUlGFnSEpxikpKpWgWsVO2oRM5G+1Q0WAoyjFlDCFlqGzxPa/7Q7vze/z2ul539/L+3J96XY+Hvz4va6379V7v9bzX+35f6/rdgQMHDphCDsgBOSAH5ECaDvxOAEnTMcnlgByQA3Ig5YAAookgB+SAHJADv8gBAeQX2ab/JAfkgByQAwKI5oAckANyQA78IgcEkF9km/6THJADckAOCCCaA3JADsgBOfCLHBBAfpFt+k9yQA7IATkggGgOyAE5IAfkwC9ygALIXXfdZXPnzg12kC9fPtu/f39Q87vf/c6YvEWmLUYTs7+uXbvaVVddFfx8H3zwgfXs2dO9ELNmzXI1SQtuu+02++STTzK+fqeeeqq98MIL7vBvuOEG27BhQ1DXuXNna9q0aVCzcOFC69atm9sfM1/69etndevWDbY1c+ZMGzBgQMY+oQFmTNddd5116tQp2N/GjRutZcuWrgcvvfSSlSpVytV5gk8//dS6dOniyWzKlClWuHBhV+cJ3nnnHbvnnnuCsvz589v06dO9pqi/T5w40R577LGM1zv2GjPzgNGw/TEm1KxZ0wYOHOhKKYBceeWVqcnwW44nn3zSbrnllqAF06ZNs4YNG7o27d271zDhsykuuugi90sCM97y5cvbkiVLXOnpp59uq1atCuoeeeQRFw6Asbfou4M5KBg7dqw1a9YsKIemRYsWbJMZ67p3725DhgwJtrNixQo788wz3b6WLl1q5cqVc3WeYM6cOVarVi1PZtu3b7eiRYu6Ok/w2muv2bXXXusCBPdVjMC9fuutt8ZoKs+2gTV/0qRJ7vgFENeiHIEAwhklgHA+sSoBxEwAYWdLPJ0AEs9LASQNLwWQNMwipAKIAEJMk+gSASSypdqBcIYKIJxPrEoAEUDYuRJTJ4DEdFOPsGg3BRDaKkoogAgg1ESJLBJAIhuqHQhnqADC+cSqBBABhJ0rMXUCSEw3tQOh3RRAaKsooQAigFATJbJIAIlsqHYgnKECCOcTqxJABBB2rsTURQUIEugmT54cHN/5559v//7v/x7lM7AJgFE6M0slDe3YsSPYHAMQvI8/evRod1j9+/d3NYxg0aJFhqSnULBeIvlvzZo1wbaQK1KvXj23P2bsjz/+uG3bti0oHTp0qCGBMxSrV682JMh5wfiApMVzzjkn2BSSLV9//XWvO+rvzJigYYJN0PV0zJjWrVtnzz33nDusPn36WIECBYK6q6++2ipVqhTUwG8voRQNeJ/NHfBBAZMHcvTRR7tzE80xfjIaduxMW2+88YZ99NFHwSajAoRJJGzfvr2NGDGC/ZxZpTvllFNs/fr1wTE98cQThszobAosnG3btk1sSL1797YHHngg2N9nn31m2IXECAYgMfrJ5jaQTNmjR4/gEJGUiS8vXuC64PpkU2AOt27dOjikpPNAcK97mfZYM9auXZtNVtJjadeunT377LNBfaNGjdxNQwqQTElbAcRMADETQOh7NJpQAEn+EZYAYiaApHELawfCmSWAcD7FVAkgAkjM+YS2tAOJ7KgAwhkqgHA+xVQJIAJIzPkkgMR208wEEM5UAYTzKaZKABFAYs4nASS2mwII7agAQlsVTSiACCDRJtPBhvQIK7Kj2oFwhgognE8xVQKIABJzPmkHEttN7UBoRwUQ2qpoQgFEAIk2mbQDiW1lTnvagViqmBSqkIWiV69eNmjQoKCGzQNZuXKlIX8hFExBqcMzI7Kn1bwMkK+//totKPXiiy9amzZtgoYrDyTufMyzj7A2b95sJ510Ulw3Aq2dd955tmDBAre/vAoQ94OlIYhVkTCNLhOV7t692woWLBjss3nz5jZu3LiMx1WoUCHbtWuX2w4qKWZbeePBgwe7ZZmTrkjoGhlZEDMPBGsQToxIKrDGFitWLNidAEJeDQGENMrMBBAzAcRMAMlJGo6ViS6AmFmsTHTtQPgFPWmlACKAYM4JIAII5kFWZqILIEljge9PABFABJCc+0U7EAEkNRH0CEsAOeSAfgPh5oJ2IAKIdiAH7xUBhFs0oNIORDsQ7UC0Azm0YugRlnYgPD0EkJRX+hFdv4HoEVbOsiGACCACyM8c0CMsbjroEZYeYQkgeoTFrRY/U+kRlnYgeoSlR1iH5REWyk5OmjQpuCh16NDBnn766aAmW9/COvXUU91yrsOHD7dOnToFP98HH3zgJmGhgSSTx5DQhu2oF0h2QuZwKFq0aJGqJRAKlDv1Ksx5Y0nn7yil/PDDD7v/BRn0P/zwQ1C3bNky+/LLL4OaSy65xPr27RvU/OMf/7D777/fHROqSZYuXTqoY0qUbty40Vq2bOn2xwjOPPNMO/nkk4PSb7/91j7++GO3uYsvvtjy5csX1KHsbf369YOad955x+65556gJn/+/DZ9+nR3TIyAKWmL6/bFF1+4zVWuXNkWLlzo6mIJtmzZYieccEKwuY4dO7rVY1HG3CuXjU4SrUiYrQCJlYk+bdo0a9iwoTsX9u7da5jwSQSgcOyxx0bpKumzsJhBI5t7xowZrrRw4cKGx1iZBiA6ZsyYYDOAdpEiRdyuZs6caXXq1HF1ngDHwpxxxhmeLCv//msvaatEQiUSpm48pqStAGKpmtuxaqIzK54AYiaAWOoLGb6YxQjlgehH9NQ8Svo1XgFEAMG80w6EX8a1A+G9YpQ6C4txidQIIJb6XUOPsMz0CIu8aRKWCSBxDRdAIvopgAggh6aTABLxxorYlAAS0UwzE0Ai+imACCACSMQb6jA0JYDENVUAieinACKACCARb6jD0JQAEtdUASSinwKIACKARLyhDkNTAkhcU7MSIEgqmTx5cvCTtm/f3k1OydY8ECQFrV27Nvj5kFx0yy23BDUrVqyw0aNHuzOif//+roYRIPnPS/b5/vvv3TK0TF/Q1KpVy+rVqxeUb926NfXKc4xo0KCBVa9ePdhUmTJl3JKoaAB5GUyVQG/cTB4I2mCuMZLsDhw4EOzywgsvdBPttm/fbsOGDfOGbkiG/eqrr1ydJyhVqpTdeOONnsyYJMhrrrnGKlWqFGzr9ddft6ZNm7r9eV66DRwUMImE8GDNmjVuk0knEjIAQdL3yJEjg2NHDSgveRwNKJFQNdHdmyC3BEOHDrWuXbtG6T7JH9HZASOJ8O233w7Ku3XrZqiLHiOQn4M8nUwDx97Mnj0702bo/5+Xa6IrkVCJhKmJziQS0ndEJCG2/zgO49caAoiZAGImgPB3OLMDUU100s+kfwMhhxVNJoDwVmoHYqkTArQD8eeMMtGViZ6aJQKIf7Nks0I7EO1AMD+1A+HvUu1AeK9cpQDiWpTVAgFEABFA0rtFBZD0/AqqBZCIZuZCUwKIACKApHfjCSDp+SWA6Ed0asboNxD9BkJNlIMvzHTp0iUoRwkI79X/Q4/R8bp9UiGARHRaO5CIZuZCU9qBaAeiHUh6N15WAoRJJGQqEuJk2MaNG6fnyL9QM0lKKLLzzDPPuP0xiYRMRUK3o4MCVFjbv39/UH7OOefY8ccfH9Swb2HVrl3bHRrjJ6oNovZEKPBNv2rVqlH669y5M5VA5nZGJhJWqFDBrebGVCTEeLz8DmhGjRplq1evDg7/uuuucythMp8fGny+pUuXsvJ/qWPzQObOnWuozhiKcuXK2YknnhjUZGMiIVuREK/MIsE4FMy9x2jQx4QJE6xo0aLB/phEwqysSJjxzD1MDcSqSMgOD8Vv9u3bF5TjzZMmTZoENS+++KKbEYzJhEzlGIGysChB6i0IMRapGOP9eRuFChWyPXv2BJt95ZVXrHnz5hl3nXQ9EHbASb/Gi7m3Y8cOdw63adPGvReuvfbaoCZbC0qx1yZJXZ7NA0nSpHT6EkA4twQQzicBJMcnAYSbL0mrBJDIjgsgnKECCOeTACKAcDMld1QCSGTfBRDOUAGE80kAEUC4mZI7KgEksu8CCGeoAML5JIAIINxMyR2VABLZdwGEM1QA4XwSQAQQbqbkjkoAiey7AMIZKoBwPgkgAgg3U3JHJYBE9l0A4QwVQDifBBABhJspuaMSQCL7LoBwhgognE95GSCDBw+2Xr16BT9ozZo1bc6cOa4Zeo3XtShXBFkJkFxxIsFOmZK206ZNs4YNG7qj2rt3ryHxKRRIIkRWaSiQgIVkwlAgifC4445zx4QFAQtDKGIC5PTTT7dVq1YF+0MlPhRUCsXMmTPdMrv4/1jUkUwYCiQRjhs3ztUg4TAUMQECD3r06BHsD1562c5oAFnfn3/+uXuNPYBgrqC8sReYe15WNOYwMvK9ewGJtaHAPVWgQAFvSIZ79LLLLgvqmJK2bkd5XJB4Sds87pc7fAHEUrXVY2WiCyBmgB/K2oZCALHUiQwCiLtERRUIIFHtNBNABBBMKexStAPRDiTy8pJ1zQkgkS+JACKACCA5N5UeYUVeXLKwOQEk8kURQAQQAUQAibysZG1zAkjkSyOACCACiAASeVnJ2uYEkMiXRgARQAQQASTyspK1zQkgkS+NACKACCACSORlJWubE0AiXxoBRAARQASQyMtK1jYXFSBjx461ZcuWJfZh2fKNsQbE9HfFFVdYtWrVgl0imWv06NHusPLly2cHDhxwdZ4G42bCawdtxBrTCSecYChF68WwYcPcSonMmL744gs3mRJjueuuu+yII44IDguJm4sXLw5qKlas6FaKRAOxPH///fdTyW+hQOnm5cuXe5ZTJW3r169vNWrUCLaF0sbPPfec2x9yhrzkvkmTJtmCBQuCbTVt2tTGjx/v9sfcD2+99ZbhM4Zi/vz59uabb7r9MQJmbWE0TF/QMG0xmrPPPpuqzvm7A8xMZ0cvHeVANpa0RRb6u+++Gxw/MpSRTJhUdO/e3YYOHZpUd9H6QV34nTt3uu3VrVvXZs2a5eo8AQuQWCVtvfHE/jsDkJiZ6LHH/2tuTwDJhasrgHCmCyCcTwKImQDCzZXYKgEktqNEewIIYZKZCSCcTwKIAMLNlPgqASS+p26LAohrUUoggHA+CSACCDdT4qsEkPieui0KIK5FAghnUUolgAggaUyXqFIBJKqdXGMCCOeTdiCcTwKIAMLNlPgqASS+p26LAohrkXYgnEXagRz0ST+ipzFhIkoFkIhmsk0JIJxT2oFwPmkHoh0IN1PiqxIHyNtvv+1+ivPPP9+KFCkS1K1Zs8ZWr17ttsUImMSas846y0qUKBFsDhXYvEQ0NDBw4ED78ccfg21df/31VrZs2aBm0aJFNnHixKCmYMGCdscdd7g2oLIhPA3FRRdd5Fb/Q9U/L+ESfcybN8++++67YH9PPfWUvfrqq0HNsccea+eee677+ZhrzGi2bNliS5cuDfbH5oEAkF4SHTOmk08+mUpgbdu2rXuNmf6+/fZb+/jjj13PYwn+9Kc/Wf/+/YPN7d+/3wYMGOB22apVKzvttNOCOvh55plnum3FEiAZFv9CcdRRR1mVKlWidPk///M/tnHjxmBbxx9/vJ1zzjluf4kCZNOmTVa8eHF3UMgE9RYhTJa7777bbSuWQEeZxD3KBN+aV65cmfHlQTLejBkzMm6HbQDFpFq2bBmUA6Ioa/trjblz5xq+TGRbMDnRKGc7ffr04NBxksITTzyR2Mfr169f6ktlKLAeYl2MEYnXRI8xaLQhgOQ4qZroOW8OCSCx7qxk2xFA4votgJB+CiACyKGpIoCQN00WygSQuBdFACH9FEAEEAGEvFmyWCaAxL04AgjppwAigAgg5M2SxTIBJO7FEUBIPwUQAUQAIW+WLJYJIHEvjgBC+imACCACCHmzZLFMAIl7cQQQ0k8BRAARQMibJYtlAkjciyOAkH5mK0BQYe2UU04Jfgq8F+5V2kPluIYNG7pu6DVe7jVeFJPq1q1b0M86derYzJkzXc9jCZQHYpY0QFBQ6rXXXgteQpzugPvKC+WBmCWeB4L6uFOmTPGujfv3k046yb788ktXh6SZDz/8MKgDte+7776gZuHChVa5cmW3v7Vr17oAcRsxM5TLbNCgASNNTINM7W3btrn9ITEMC0Omgap3S5YscZs5/fTTbdWqVUHdI4884gIEFf2QTJhUtGjRwsaMGRPsbvfu3YZs9LwYgwcPtp49e0YZOube119/nXFbTEVCthPcn7hPM41SpUq5Wf1sH0iIZrLomfY2b95sxYoVY6RRNFQmugDCeS2AmAkgZgJIzv0igHDrhgDC+WTagZBGRZRpBxLRTDPTDoT3UwDhvBJAOJ8EENKnmDIBJKabAkg6bgognFsCCOeTAEL6FFMmgMR0UwBJx00BhHNLAOF8EkBIn2LKBJCYbgog6bgpgHBuCSCcTwII6VNMmQAS000BJB03BRDOLQGE80kAIX2KKRNAYropgKTjpgDCuSWAcD4JIKRPMWUCSEw3BZB03BRAOLd+9QD59NNPbevWrUE3mFKYeD/+4Ycfdl1t3769W7lw9uzZbgYyXhvu0KGD299jjz1mO3bsCOry5ctnKJsZCtS48KrV4f8zXt17773mlf9FUlSvXr2CY/rhhx9s0KBBrgcoj+slfeEVVmSxhoItaYuSoStWrAi2hUz0rl27BjW4bkgY9YLxnNGceOKJVq5cOa8799qhgT//+c/20UcfuW3FEowaNcpNmEWCp3cqA9aDLl26uMPq3bu3FShQION144QTTrAKFSq4/TEClJxG6elQoEw01oRQlC5d2i1Dy4wHGqakLcrQMmsZSi7Dr1AgQddLDK9Zs6ZbJTG1lh1g6kCyTji6mEeZIAv9nnvuCfZYqVIlanFBVimOM8k0sKBPnTo102ZS/79JkyY2YcKEYFtt2rQx1DIPBaCAb4IxAgvCAw88EKMpi5WJHmUwudQIMuiRSZ9UfPbZZ1a2bNmMu5szZ47VqlXLbQcLddGiRV1dtglwbJEHSEAWJ1gkFShnW716dbc7rLH4khOKxI8ycUdNCgQQ0igBJGUUc5QJ72j2KQWQ7LsmGJEAYtaoUSObPHmye4G0AzEz7UDceZISaAfC+cSqBBDWqWR1AogAkppxeoRlqd819Agr2QWI7U0AYZ1KVieACCACyMF7TgBJdvFJpzcBJB23ktMKIAKIACKAJLfi/MKeBJBfaNxh/m8CiAAigAggh3mZybx5ASRzDw9HCwKIACKACCCHY22J2qYAEtXOaI0JIJEBwiQSlihRws4666zgRcTz+MaNG7sX+umnn7azzz47qEMFL2RwhuK8886zBQsWuP1df/31hgScUDBJZjETCcePH29Lly4NjolJJNy5c6ehIJgXSMbzkimzMZHQ+1yH/o7E0x9//DHjaxwzkRCJfatXr854TMzcRCcvvfRS6o3DUKBKpJffgJyp559/3rU+6URCL/EWA8aLNV5uCpNIiHkwbtw41wNUVt21a1dQV6ZMGUNiYig+//xz69Spk9sfcse8zzdkyBB74403gm1FTSRkKhIie3zEiBHuB4wliJlIGGtMMSsSvv766xRsY409r5a0ZT8/SsziJIRMgykohQWjSJEibleo5Y6a7tkUONngwQcfdBcXJBN6keRRJqiH7mW9Y7zTpk0z1EVPKgAsZL+HAmsZSnTnxaDyQAQQ7tIKIMmXtOWujKVqlAsgvlsCiO9ROgoBxCz1CMQ7O0U7EDMBRADB4qIdSM4Sqx1IziMz7UAEEOpLhwAigAgg/7xVBBABJDUbtAOh+KEdiAkgAogA8vPVQjsQAYSjh+kRFowqX768LVmyxPUs6dN49RuIe0lSAv0GwvnEqgQQAYSdK9qBCCCpuaLfQPQbyKFFQwARQAQQ2gHtQAQQPcLSI6z/z4Kh30C4FZT9Ef2II46wffv2BRt97bXXUkWlkgomDwSJYV51Q1Tr8xIg8Zmy8RHW2LFjrXnz5kHL8fdXXnklqNEOhN+BILkRhdFCgfsA90MolAeS1Erxf/vJyjyQatWqGTI4Q4HEGyTgxAhUF1u/fn2wKRxv0Llz5xjdWf78+aMABDdf27Zto4xp7ty5VqNGjYzbQtU7/A4SI5iStkjGq1evntsdFnWU200ikG+C31zyYgwePNh69uwZZejIiPZON0BFTQ8gSKpt2rRplDHhS179+vWDbT355JN26623RukPpaLPPfdcdy0bOHBgUIM1EVUJY0TiFQmT3oEIIJb6xuXtQAQQMwEkxpLyzzYEEDMBJPJZWAJITplL7UD8xUo7EEtlvGsHYqkzmbQD0Q4k8TwQ7UC0AwGq9AjLB3ZshXYg2oFgTkWtia4diHYg7EKlHYh2IIfminYgZvoNJBde49UORDsQ7UBYZMfVaQeiHYh2IGneU3oLy0xvYaU5aQJy/QaSY452INqBpCaCHmHpERa7vOoRlh5h6RHWP+8WPcISQFKzQW9hcQgRQAQQAUQA+T+rRdIlbT/++GP79ttvgyvWaaed5pbnZEt9du/e3a0gh0pm8+bNC46J7Y8pvYnkIxyHHQqU7L3qqquijKlKlSp21FFHcZQIqPbs2UMlPLVq1cpN3kSJZJRKDgXmCeaLF7Vr1/YkqapwqFMeCuSdoJxyKH7/+99bnz593P6Y+YIkOnx5CcXJJ59so0ePdvu76aab3BK6OCEAj3RDUbFiRRs2bJjb3/HHH2/btm0L6lDWF3MhFDETCadPn26XXnppsL8NGzbY8uXLo9xX+D3XS2Dt37+/3XvvvcH+qlevbu+//77rOXLHtm/fHtStWLHCvfewrqC0rxdUJrrXCPv3zZs320knncTKE9OhxnPJkiWD/SEzFQlG2RTIQn/hhReyaUj0WFA/fuXKlbQ+CSGOMmnWrFmwKxxj0rJly6AGC4ZXB5v9PI888oj16NEjKMeij0XBCxwzg9ramQbqZTMlbfPqbyCZ+pPu/8cXl1iZ6Fhfsc5mGvjZYtKkSW4zAoiZCSDuPIkuEEA4SwUQs5g7EOYoE+7KxFMJIKSX2oGQRpEy7UBIo0iZdiCcUdqBcD6xKgGEdEoAIY0iZQIIaRQpE0A4owQQzidWJYCQTgkgpFGkTAAhjSJlAghnlADC+cSqBBDSKQGENIqUCSCkUaRMAOGMEkA4n1iVAEI6JYCQRpEyAYQ0ipQJIJxRAgjnE6sSQEinBBDSKFImgJBGkTIBhDNKAOF8YlUCyP9mqyOZa8qUKa5nBw4ccDXPPvusIZknFH/605+MSQ5zOzOzfPnyGTMuRsP0xySQMRokEl599dVMl4lptm7dSuXLPP74426SWYMGDQwJVKH44osvDIW1vOjbt6+hlHAoYs0DJBLeeeed3pCov7/33nuGV09DgbnCxPDhw23Lli1B6SWXXGIARChKlSplSEr04rjjjnOT2ho3buxW7MPpBn/5y1+87qi/M6/xfvDBB/bmm28G2zv66KOta9euVJ+e6J577nGrqyJP7eabb/aasiFDhtjOnTtdnSdIPA9k5MiR1qFDh+C4TjzxRNu0aZM3dvu1n8brGpCHBXn5KBPUOx83blzQfaYmetKXDwmZyKuJETFP48VJCl9//XWMYUVrgwEIMv+7dOkS7BPZ+mvXro0yrrvvvts93SBKR2k0IoCkYVbSp/GmMbQ8JxVAkr9kAgjvuQDCeSWAcD6lVAJIGmY5UgEknpdsSwII65SlHgfWr18/+B+0A8k5gT3Ro0z0CIufxL9mpQCS/NUVQHjPBRDOKwGE80k7kDR8YqQCCONSXI0AwvspgHBeCSCcTwJIGj4xUgGEcSmuRgDh/RRAOK8EEM4nASQNnxipAMK4FFcjgPB+CiCcVwII55MAkoZPjFQAYVyKqxFAeD8FEM6rqABhKhIyiYR4Lxxn+3vRqVMnt/ANkgiRTBiKwoULW9WqVb3u7Prrr3cTrJA05FX/czs6KHjnnXds//79Qfk555xjqOgWCuTUeAWCmIRE9MHqvM/IJhLOnz/fUL0wFCjihQproWATCadOnWp/+MMfgm2hUBQKRoUCGqb6n+dTzL/HBEjHjh1T90MokERXuXJl9yMwiYRuI2ZWrFgxK1++vCtlKn0yFQlROA5zLxSlS5c2zD0vPvzwQ7e4GMb997//PdgUe38yOlRb9BK1o1YkBI28LPP27dvbiBEjPD+j/f2+++4zZHCGolKlSrZw4cJofcZqKH/+/LZv375gc6+99pq7eCIDG8eZZFPgRl+yZIk7pFgFpVCCdsaMGW5/jECJhIxLZhdddJHNnj3bFTMVCd1GzFL3Ae6HUOzdu9cKFCjgNofS1JdddllQF/M1XqxBixcvDvaHtQzHmSQV7dq1M5z2EYpGjRrZ5MmT3SFRFQkFENfHtAQCiKUyp2OUtBVALOVjrEx0ZiILIDm5Y0wmugDyv+dcCSDMbcVrBBABhJ8tvlIAMdMOxJ8nhxTagfzvAYh6hGWpQwT1CEuPsAQQAYTHh5kAIoCk5osAYqZHWHqEhXtBOxAeIQKIACKAHLxfBBABRADh4QGlACKACCACyE+rhh5haQeSDkIEEAFEABFABJCfrZp6hMUjRAARQAQQAUQAEUB4avxMmThAmEz0EiVK2FlnnRX8QKhOhhKWXqC0qJepvW7dOjePACVfFyxY4HVnzZo1M9RrDwWTiY5SmD179nT7YzJmzz33XEPmfigwZhwdEgpkDU+cONEd0+233+4mPLmNmFmRIkXs/PPPd6Xwavfu3a7OEyDbuWLFip7MZs2a5WrgpTcPUFWzXLlybluMoEePHqlS0KG47rrrDCczhOK7776zefPmuV0yWcqMBvfe888/7/bHzHO3ETITHeNmrnGsTPSCBQvaBRdc4A4f1w6Z9KEoU6aMIbM9RiDpcvv27cGmkJbhnSSAUzBwGoYXVCKh1wj7d9ycJ510EivPWMcCJFZBKZyzgzre2RSA0LZt29whITls7ty5ri6vCgAr3PTZFHXq1DFvke3WrZuMvnctAAAgAElEQVQ98sgj2TTs1DzBfMmLwZyFxRxlwn72RYsWuTXf2bYYHb7geHXvUbsJu5AYIYBErEgogMSYkoenDQEknq8CCO+lAMJ75Sq1A3Etii7QDiTHUgEk3tQSQHgvBRDeK1cpgLgWRRcIIAJI7EklgPCOCiC8V65SAHEtii4QQASQ2JNKAOEdFUB4r1ylAOJaFF0ggAggsSeVAMI7KoDwXrlKAcS1KLpAABFAYk8qAYR3VADhvXKVAohrUXSBACKAxJ5UAgjvqABiZuPGjbNly5YFXWMSkNDAgQMHXPefe+45W79+vavzBMWLF7cOHTp4stTfvXEhudHTMO1Aw3iFCmxeZT/kuXhldo888kjr1auX60GtWrVszpw5QR3e/a9Xr57bFiNA1TcmP4Vpi9H07dvXUIclFEjC8pKnkFTrlWX+/e9/b3369HGHBS9nzpwZ1NWoUcPq168f5d5j5h2jQSIh7lEvevfu7VYJZPrz+sHfkXg8YMAAVxorDwQJukgu9gKJhMjNSCqw5qHUdSiwZniJhGeffXYqwdoLKg+EKSjldYS/I4nwyy+/dKXI8ESmclKBG6JkyZLB7jp37mzDhw8PalAqEyUzYwQWswkTJgSbatOmjb344osxurOaNWvau+++G2wLIBo0aFCU/mJVJIwymIONjB071r1pUDMdddFDUahQIbcONv4/ThJmsqdjfsYk28LJE8ccc0wiXWbrWViJfPifdYI11jtNgRkT1vxJkya5UgHEzAQQE0DMTABx14u0BAJIWnZFEQsgZqkzZrQD0Q4kyh2VRiMCSBpmEVIBhDApskQAEUBSU0qPsCLfWURzAghhUhoSASQNsyJJBRABRACJdDOl24wAkq5jYb0AEtdPpjUBRAARQJg75TBoBJC4pgogcf1kWhNABBABhLlTDoNGAIlrqgAS10+mNQFEABFAmDvlMGgEkLimCiBx/WRay0qAIPFk8uTJwfGffPLJduaZZwY1yIr2krDQAJJvPv/882BbTAISjvBm3uZ69dVX7YQTTgj2N3XqVJs/f35Qg7fHBg8ezFxnV9O0aVPXKxSv8pIEGZ8wGOSTrFmzJjiuFi1aRCtEc8MNN9iGDRsyvsbffPMNVXXy4osvNiSDhqJfv36p3IxQADLwIRSFCxe2nTt3ute4e/fu7tiZ6/f999/b+++/7/aXtOCNN94w5MSEAtUdYyXaoUCXFw899JBVrVo1KEMFz8ceeyyowZiRYO3Fhx9+6OYEMRUJMZ8++ugjrzvDuhEjQRdrPlPJNFoeSPv27W3EiBHuB0xSsHDhQjfjkh0PMqeRTJhUMACJORYcT4Gs57wWyORmsuN37drlLmbMZ4+ZSMj0x2hWrlxpSMzMi/HSSy9Z69at8+LQqTFXqlTJLRV93333Gb68hAJfhJkSutSgCFHiiYQCCHFV0pAIIJxZAoiZAMLNldxQCSBmxhxlIoDEnZ4CCOenACKAcDMld1QCiACSmnl6hJU7N6DXqwAigHhzJDf/LoAIIAJIbt6BTt8CiACSxdPTBBABRADJ4jtUABFAsnh6CiC4OPoNRI+wsvUmFUAEkGydmxiXdiACiHYgWXyHCiACSBZPTwFEO5Cc6ZlXf0RH8ub27dvdewzVCFFUKq+FAJK9AEEmetGiRYNTCgmsKIz2a41s3IE888wzbkJwo0aN3ORxXDMqkTDpi1utWjVDBmcokHiDBJxQsImEa9eutVNOOSXYVtIVCRnPcfPdeOONQSluYAYgTH/IskeZ0qRi6NChVNlQZjzIDsfJBJkGstDHjBkTbAb9oL8YgWz1IUOGBJtasWKFewoEGli6dKkh8zvTwJcNlED2AvPOA4jXBv6O8s7XXnttUIpyxahKmFRgzShdurTbHdYgQCSpQIb8li1bgt2NHDnSBQg7XgHEzAQQbroIIJY6xkQAEUAEkJw1QwARQDh6mKXO+dIORADRDiTnS6d2IAJIavHUDoRjiACiHQhmigAigBxaMbQDEUA4emgHkvJJj7AEkENfOrUD0Q5EOxAaH3qEJYDkTBbtQLQD0Q7kZwunHmFxFNEjLO1ABJCce0W/gehH9J9WTQFEAOEcEEAEEAHk5/eKfgPRbyDs2qm3sPQbiB5hHbxbtAPJ4h3IH//4R5s3b15wYTvttNOsVKlSQQ1b0hYZ2EhECsUVV1zhlsJEYZ/Ro0e7C/KsWbNcDSPYtGmTW/r3hx9+sEGDBrnNodzr/v37g7qLLrrIrf63bt06qsIcSsOifnMoUGWvZMmSQQ0Stbp16+Z+vr59+9oRRxwR1DHlY5csWZJKbAsFfHznnXfcMT366KNukhkSXE8//fRgW2xBqc8++8zKli0bbAtZyqi6GArcd14CK/5/7dq1XQ8YwVdffWXwPRQHDhxwE4vx/5l5zsyDY445xm6//XZ3+Eja+/LLL4O6m266yVq1auW2xQiKFy9uWBdCgWt88803M825mqzcgaB0I1PL3P10EQVPPvmk3XLLLcEWp02bZg0bNnR7RcasByy3EVKA4yRwnEmMQA7IAw88EGwK2c4VKlRwu0P2tLcwuo2YWdJHmTA10ZlxQ4MvEjEW2ZiZ6L169bIHH3ww+BHwhQs/pGdbYOFPKgDRNWvWuN3FOsrE7eigQJnoZqnavwIIO2XCOgEkx59YNdEFEEudmSaACCC4r7QDIddp7UAslYWuHcjYVC5IjNAOJIaL/2xDOxAz7UC0A4l6V2kHoh3IoQnFHKaoR1jc7adHWDk+aQfCzRfTDkQ7EEwVPcLSIyzMAwFEACHRkSMTQAQQASTnXtBvIALIocVTOxASIwKIACKACCCHlgvtQLQDIdGhHcgho/Qjuh5haQeSczcIIJEBgmSZZcuWpbUo/yvxs88+axs2bAi2hUzQVatWRemvRo0a9vvf/z7YFpNIiFePe/bs6Y4JSU9eIHEKCVShQCKelxi2c+dOu/LKK73ujEmewttH7dq1C7aFZLXy5cu7/SFZDUlPoWASCfEmU926dd3+kKNToECBoA7jLlasWFDD/gbC5Heg4uJ5550X7G/9+vWGPI9QbNy40Vq2bOl6MGrUKLfy5owZM9xXdNlEQmZOoUIi3hyKEXXq1HGb+eSTT2zbtm2uzhPgJN4vvvjCk1nlypUNya6hGDBggN11111BDe7jjz76yO2vadOm7ue744477PLLLw+2dfzxx9s555zj9hftERayG9u3b+92yAiwEFetWjUoRTnbe+65h2nO1cQ6C8vt6KCASSRs0qSJTZgwIdgkakmjrG02BQsQZsxMSVsWIEx/gEOzZs2CUoDPW6wLFSqUyjuJEfAAZW2TChyY6X0Jmjt3ruFUghjx0ksvUScXxOgLbTRo0MDeeuutjJtLegeCNRH5cUkFvnROmjTJ7U4AiXgWluu2AMJalNIJIDkeCCBpTZugWADhvBRAOJ9SKu1A0jDLkWoHYqYdCD+ftAOx1Ble/fr1C5qmHQg/p1LHmOgRlh5haQeiHUgaywYl1Q6Esin1u6keYXFeaQdC+sTItAPRDoSZJ4c02oFoB5KaC/oRnb9t9CM655V2INqBcDOFV2kHwnmlHQjnk34DScMnRqodiHYgzDzRDuSfLuk3EO1A0rlnTDsQzi7tQLQD4WYKr9IOhPMqK3cgSHzzqmXh482fP9+qVasW/KTKAzHLy3kgqKLnFZR65JFH3GqDbB4IqlPi7ahQIMejefPmriav5oFgd4jEvVCgeiVO5A0FmweCk6CLFi0abAt5TJjHSQUDkFtvvdWeeOKJ4JBQKRJvb3oRq6BUzLew8HODlxDcqFEjmzx5svfx4p3Gi9KNHTp0CHaIjFMGIIDHhx9+GGwLr70BIqFYtGiRm+nrOnRQkPRZWEknEuKAvHfffZe1I2NdrIqEGQ/kMDSAJMIiRYq4LaOaopc9HTMPhClp6w7azFiAMG0xGmRXjx8/npG6mssuu8ymT58e1HXu3NkFiNtRLgnwJX3z5s0Z9574DkQAMYtZ0lYAyfgeyLUGBJC41gsgvJ8CiFnq8ZV2IMnmgWgHwt+knlIA8RxK7+8CCO+XACKApGaLdiD8TZNtSgEk7hURQHg/BRABRADh75esVAogcS+LAML7KYAIIAIIf79kpVIAiXtZBBDeTwFEABFA+PslK5UCSNzLIoDwfgogAogAwt8vWakUQOJeFgGE91MAEUAEEP5+yUqlABL3sgggvJ95FiBMSVtkAz/88MOuG6hs6JU7nT17tiERKxQw00tuxP9nSm+eddZZVqJEiWB/27dvt8WLF7uf7z//8z9t3759QR1T0rZt27b2wgsvuP0xglq1armlTJl2WA1TRjhfvny2f//+YJOMBg0wulgalEfu06ePa8XLL7/slmWGT5deeqnbFiN46qmnbMuWLUEp7hevKmPMRMI777zT/XxIgHz11VejzINPP/3Utm7dGmwLmeiPP/44Y6mrQca3V5L4pptuslatWgXbQrnwjh07uv2hXG3BggWDOma9S7ykrfvJzFJZ6B4Y0E6so0xwjIBXj5gZd2xN/vz5XYAwfcY8ygQlSrEwKDJ3oHDhwoYa1l4gC/3tt98Oyrp162Y40iVG4BiTzz//PNgUc5TJnDlzDF84YgRzlMnrr79u2IUkFTEBEusoE6yJ1atXdy3AGhurxrzbGb58Hzhw4AAjjKERQHJcFEBizKbsbUMA4a+NAMLVAxFAtAP56a4SQPgFJi8qBRD+qgkgAgg9W7QD0Q6Enix5WCiA8BdPABFA6NkigAgg9GTJw0IBhL94AogAQs8WAUQAoSdLHhYKIPzFE0AEEHq2CCACCD1Z8rBQAOEvngAigNCzRQARQOjJkoeFAgh/8QQQASQ1Wz7++GObMmVKcOYgkfChhx5yZxeSmbx8kXfeecdNJDzvvPNswYIFbn+PPvqoffPNN0Hd5Zdf7pbZRZnW0aNHu/3179/f1TACfL6rr76akVKaBN/oTlV827ZtW3BcKD/qvfv+xRdf2EsvveR+vr59+9oRRxwR1DEJVm5HZoZEQiTIeYFxr169Oii78MILDVX0QoHSscOGDfO6s+HDh7uJhPXr1zckL3rBzJUHH3zQvvvuu2BT8KB169ZBzdKlS91EQiScDhgwwBs29XfMuYYNGwa1Rx99tHXt2tVt7+mnn3arsNatW9cuvvjiYFtsSVtUIyxWrJg7rliCaHkgqLOLDPJsChYgqG+8fv364NCx4KHUZSjeeustw6KXFwNJhMzCEeuzoR76qlWrgs0xNdFxGkG9evXcYeF4Ea8muttIlgrwxeWMM85IbHRIOsVJEF6gHvqOHTuCMmYH4vVz6O/4ApBUlCpVytasWZNUd6nkau/LFAaTZxMJBRAzAYS/nwQQ3itPKYDkOCSACCDevZLW37UD4e3SDoT3KtuUAogAcmhOagcS8e4UQHgzBRDeq2xTCiACiAByGO5KAYQ3VQDhvco2pQAigAggh+GuFEB4UwUQ3qtsUwogAogAchjuSgGEN1UA4b3KNqUAIoAIIIfhrhRAeFMFEN6rbFMKIAJIVgOEqeL1X//1X1S1wdq1a7v3H5L/vMQ+txGz1LvxeL3YCyaREElDV111VbAp9jVexgMkT3nV41BxsWzZssExofIhCgB5gTyXChUqBGV49/20004Lavbs2ZN6Z90LVGDzcm9Q2KdJkybBplAwDEWXvEASq1epDZXvkIgVCibZ8N/+7d+iFVyCR15Fu40bN1rLli09C6i/454pWbJkUFuxYkUqcfG4444zVOkMBVOR8IQTTnDnJvpAgS4vPvnkEzeB1WsDfy9durQhiTWpQCGwTp06ud39+c9/dvOdzj77bDdR2+3ooIBKJLzyyivdLHOmQyx4KH3rxQUXXGDIvEwq1q1b5940zFimTZvmZrCinb1796aKSoUCC+eECROCGqYiIbKUjz32WGb4rqZ37972wAMPBHVYhMuXL++2lbSAAUiLFi1s7NixGQ+NPcqE6Wjo0KHWvXt3RhpFM3jwYOvZs2eUtjDvMP8yjZg10ZHoiy96mUbSiYTseFGN0PviOXLkSEOp3RghgJiZAMJNJQGE80kAyfFJAOHmS0yVAGJm2oFY6tGNdiDxbi3tQDgvtQPhfNIOJMcn7UC0A+HuGDPTDoSzSjsQ7UC4mRJfpR2IdiCpWaUdSNybSzsQzk/tQDiftAPRDuSnmaLfQLibRjsQziftQLQD4WZKfJV2INqBaAcS/74y7UA4U7UD4XzSDkQ7EO1AuHvlJ5V2IJxh2oFoB8LNlPgq7UC0A9EOJP59pR0I6al2IJxR2oGksQNhMtGZDF2U+mSq3qE87rfffhu8ki+//LI9//zz3NV2VDVr1nQT+/Lly2comxkKZPEyGcFMJvqSJUvsq6++Cva3aNEimzhxYlCDMaP8rxdPPvmkmwDIZKIjY7ZcuXJed6mEPSSWhoKZU/CAKS3KeL5s2TI30fXSSy91y9X+4x//sPvvv9/1AEmCOG4nFElnoqMM7R133OGOnRHgeBx4kek1ZjPRmTGhVC0SfkNxzTXX2G233RbU7Ny501Ax04vnnnvOPb3BawN/x9zs2LGjK33//fft+++/D+pwOsfNN9/stsUIqNd4mYaS1qD+8d133510t8H+kOU6derUxMaEetJt27aN0l+ss7BwBIt3JAoGjOM5UJUw05g1a5ahpnRSgWz1MWPGBLtD+dwiRYq4Q0I5Xub4Da+hmGdhxdyBeOPOjb+jvvz06dODXaN0NY72CcXatWtTx5l4gaN2KlWq5Mncv7M10d2GzFLHOwkgAogJIGYCiJkAwiybORoBRABJTQTtQEwAMQEE94IAIoDwDgggAsjB2aIdiAAigKSzdGoHArf0CEs7kNRdI4AIIAKIAJKeAwKIdiDagfx0z+g3ED3CSmcB1W8gAogAIoAIID9bNfUbCI8QAUQAEUAEEAFEAOGp8TOlAJILABk3blwqkSUUTNIXo0lnVhw4cCAd+b/UMuNC8tG8efOC/bF5IAMHDrQff/wxYz+RRPfXv/412M6RRx5JVZj7j//4DzvllFOCbSFX5G9/+5vrOXNdbr/9ditatGiwLbyv/9577wU1KCv64osvumOKJTj33HOtcePGweZQcZJJJMTjNy/BEYlhTAU9xvOnnnrKrVZXv359N9kXCaU33nijaymSEr/77rug7uqrr46SJ4FO7r33XndMyOFZvnx5UFe9enWqsijjOcrQ4niRTGPDhg1UeW4kNyLJMRQozV25cuWgBmVvmzVr5g6bSiSMVdLWHU0aAiQRMhMmjSaDUiQXDR8+PKjBtxsvyxUNAFhJBarCbdu2LUp3gwYNsj59+gTbQhY6kgljBEq5Ilv71xoMQLAg9OjRI2gBEjK9uuloAKWGUXI407jooots9uzZbjP4grBjx46gDvBHaeYYkeR9la1HmeB0h82bN2dsJ9b8SZMmue0IIK5FOQIBxEwAIScLKRNALLV7FEDICUPIBBDCJEi0A+GM0g6E8yk3VAKIABJ73gkgpKMCCGeUAML5lBsqAUQAiT3vBBDSUQGEM0oA4XzKDZUAIoDEnncCCOmoAMIZJYBwPuWGSgARQGLPOwGEdFQA4YwSQDifckMlgAggseedAEI6KoBwRgkgnE+5oRJABJDY8y4rAYLEk8mTJwc/68knn2xnnnlmUIPqZEhGixF49c8rpoTa1FWrVnW7Y6p4oVDU/Pnzg21dcMEFhoI8XqCq3b59+4Iy5FJs2bLFa8r9+3HHHWdbt251dQsWLLBvvvkmqGMSCYsVK2ZInvKCSd5E4turr74abAqARHKfF0x/sTTeWA79nalIOH78eDf/CPfe6NGj3W5xv6xZsyaoYzxgEwmxbniVRUeNGmWtWrUKjgmVOVGhMxSovIkSD1588sknbl5UyZIlDdVFQ4HkQCRYxwgkw+JfKI466iirUqWK213x4sVt06ZNQV3ZsmXdaqCo0oqEZy+i5YG0b9/eRowYEewPCS5eGVNvwOn8HeVCsTB6gQxslA4NBSqUIRckqWjatKm9/vrrGXfH7kAwYd59991gf7169UrlgoQCiWpIWEsqUI1wxowZSXWnfsxSXwKRTBgjcKJ069atg0299tprdu211wY1+fPnN5wA4EWso0y8ftL5e79+/dzFulq1au4XWPQJsHlfPEeOHGnt2rVLZ4j/UiuAmKWO8BBABJAod9RvoBEBJO5FFkDMTDuQuJNKOxDOT+1AOJ9iqgSQmG6aCSACSNwZZWYCCGepAML5FFMlgMR0UwBJuakdSNxJJYBwfgognE8xVQJITDcFEAEk7nxKtSaAcKYKIJxPMVUCSEw3BRABJO58EkDS8FMAScOsSFIBJJKRB5vRbyB6hBV3RmkHQvspgNBWRRMKINGsTDUkgEQGyAcffGB47znTqFSpki1cuNBtJq++xovEMK8aH4r6bN++3fUgG/NAkGjXrVu34Njr1KljM2fOdD+fBPEcYAHy9ddfu1UnmXogygOx1HroJTLjCmdlHggz9ZCc0qFDh6AUH87LkmT6YjWAh1e6EW2tXbvWLeeaVwtKsV5hUahRowYrz1iHKnqrVq0KtoNqfB5AAI969eq549m1a5cVKlQoqGvevLmbXQzNK6+8Emxn9+7dhlMQYgSqMg4ZMiTYFKoReqdAoAGcboCKkaHo3bs3dZoC89kAkGOOOSYoxZcgJBPGCKbE7K89kTArjzJhLq4AYpaNJW2ZaweNAGImgJgJIDnVR3HyRFIR8xGWABLxqmkHwpspgAggmC0CiACCeRC1JjqzDGkHoh0IM08OafQIi3NLj7A4n6DSIyxLnTWIMwczDQHELPUDun4D4aaSdiDagWgHknOv6BGWdiCpiSCAcPDQbyA5Puk3ED3CEkBy7gXtQAQQnh76EV0AOThb9BuIdiACyMGbQTsQniF6hKUdiB5h6RHWoRVDOxDtQHh6aAeiHYh2ID/dL/oNJPIjrLvuusstRYvSsVdccUVw0UKC1cMPP+wubPny5TOUqAwFo8EbCV5yI/p47LHHbMeOHcH+li9fbhs2bAhqUD62YsWK7ud7++23XQ0jaNCggaFKYCiYEqX4/8gIjlHulLku6A+nDWA+hAKZ6F27dg1q4CWy0b3Ys2ePHXnkkUHZDTfcYGPGjAlqWrZsSZWPZa4xc23mzZtn06ZNC44JVSe7dOniWWAoEexVq0NyJxJrY8TFF19smA+huOaaa6iSxN540A/682Lx4sXuyQxMeW6vn3T+HrOkLaqKepUZcV95JcpRjnjixInux1BFQjNDjed169a5ZmWbAFm8L7zwQpRhoURprHr1UQZkZgxAsjETPdbnRzvIxu/Ro0ewSbwSjWx0L1BqGCWHsymYkrbZNN5fw1hQzvbZZ58NfpRGjRq5kEEDAogAkppIAki830BiLjICSEw31RYcEEDIeXDeeefZggULXLV2IAIIJkms13jdCZeGQABJwyxJKQcEEMomMwGENEo7kJRRAgg/X2Ip9QgrlpN8OwII6ZUAQholgAgg/FSJqhRAotpJNSaAUDZpB0LapN9ADhqlHUg6MyaOVgCJ42M6rQggpFvagZBGaQeiHQg/VaIqBZCodlKNCSCUTdqBkDZpB6IdSDpTJapWAIlqJ9VY4gDp27evIUElFEwiISqUNW7cmPqQnqhMmTJWunTpoIxNJHz00Uftm2++8bp0/84khqERJsnM7czMYuaB1KpVy+bMmRPsFn7D91B89913huQ3Ly688EIrUKBAUIZEyerVqwc1SMJiKtpNnTrV/vCHPwTbGjhwoM2YMSOoOffccw3JbzGCmS/vv/++vfXWW8Hu2ETCG2+80eBXKJBTghLPocC9wrzdyHh055132qWXXspIg5qYiYTMYDCX/vjHP7rSDz/80FANMxTMPDjqqKOsSpUqbn+MAMnVKL8RiqiJhMygnnnmGWvfvj0jjaK5++677d577w22FfMsrCiDPtgIJkyMiAmQWDXRUTa1QoUK7sdD4hsWq1CgnC3gHoqka6KPHTvWWrRo4X6+WAKmHsjKlSvtjDPOiNLl4MGDrWfPnsG22JroUQaURiNMPRB8KfGAzHSJV/+9kxvQDh6jL1q0iGkyqLnggguoL2ZMR4nvQJhBCSCMSzkaAcRSmdMCiD9nBBDfo0MKAYTzSgAxM+1A4j7C0g6Eu/m0A7HUkTc4uSDbQgDhrogAIoCkZooeYVnqIEWch5VUCCACCOaaHmEdfJpygME2cXfqERZh0kGJHmHpERY7W/QIi3WKq4mu30By4Sws5hIKIIxL+g3kkEv6DYSbLwII5xNUzHdhAUQASc0o/QaiR1iYB3qEZaa3sHIgI4BwsNVvIAKIfgM5eK8IIALIoWVTABFAUg6gWl21atWCbvTr18/uu+++oCYv54G8/vrr1qRJk+Dna9OmTaqSYIzQW1icizF/RJ81a5ZbTRG5MDjSPRTsDgTFpMqVKxdsa9CgQW6Vy6TfwmratKm99tprwXHnz5/frcSHBphHWLfeeqs98cQTwf6QbMlUbmTyQAYMGGBYz0KB9XD+/PncJHVUie9AUGB9ypQpwWEhiXDEiBFBzaZNm6x48eKuCTDKAwhMx2OspOLJJ5+0W265JanuqH6QgY03sWIEFoUaNWoEm0KSWe/evWN0l3rsctppp0VpK1YjSBAEIJIKAKR27doZd8cCJOOO0mwAJ08cc8wx7pegUaNGBTX4IuUBBA3EejklzY+ZsRxrGcqGxwicvrF58+aMm8KaP2nSJLedRCsSCiDu9UhLIICkZZcrFkBci9ISCCCcXQKIWeoYE+1AuAkTSyWAxHIypx0BJK6fAgjnpwAigHAzJbJKAIlrqAAS108BhPNTABFAuJkSWSWAxDVUAInrpwDC+SmACCDcTImsEkDiGiqAxPVTAOH8FEAEEG6mRFYJIHENFUDi+imAcH4KIAIIN/CGmu8AABBgSURBVFMiqwSQuIYKIHH9FEA4PwUQAYSbKZFVAkhcQwWQuH4KIJyfv3qAfPrpp7Z169agGyVKlLCzzjrLdYwp53r++edbkSJFgm2hGtjq1avd/hgBU1ISnw2fMRTIoPequeH/I4HMi/79+9vf//73oAxZrig9GQrms+H/o1wmymaGgkkkRMnb559/3vt4qXKgXonZp556yl599dVgWyhlun//frc/xnNkantJWGjHOwHBHcxBAeP5ddddZ506dQo2yZYRZkraMmOvWLGiDRs2zJU+9NBDtmfPnqAO5YFRJjgUuC7ePMA8Z67xww8/bFhfMg32vkJ6w/Lly4PdMQBZtmyZdezY0R02s766jZil1pWJEye6UiqR0G1FgpQD06ZNs4YNG7pu7N2713D0QiiQfTthwoSgJuZRJu6gzQzHXPTp0ycoxVEZKGsbI3AS7dChQ2M0Zbt377aCBQtm3FbMo0yYwTCn8TLtQFO+fHnDYpxpoJjU7Nmz3WaKFi1qO3bsCOpwFA/mcShwrA+OM4kRKGdbv379GE1RbVSqVMkWL14c1OILiXeUCU7nqF69OtVnDFGjRo1s8uTJblMCiGsRLxBALHXWkgDCzxlPKYCYCSCWOgdLAPHuljz+dwFEAIk9hQUQAQRzSgCJfWdlYXsCiAASe1oKIAKIABL7rsrS9gQQAST21BRABBABJPZdlaXtCSACSOypKYAIIAJI7LsqS9sTQASQ2FNTABFABJDYd1WWtieACCCxp6YAIoDkeYCMGzfOkMgSCiaxhtGgD0YXS8P2d/nll7tVElesWGGjR4921xAkvzH1mz0NEgmvvvpqtz9G8MILL7glOlG18L//+7+DzRUrVoyq3MhcP7yz/9577wX7Q+Ji69at3Y/IeM6MCR1518UdzEHByy+/bKtWrQrKGYAg45tJ7Bs+fLht2bIl2N+ll17qVqZMp/Kf5xVzXZC78pe//IW1Nahj8kCQEPzmm28G2zn66KOta9eu7pgqV65sKK0dinr16lmtWrXctjwv0cCQIUNs165dblueIPGKhN6A8vrfY5a0RRLhvn37gpaghKdXEz2mp0gOAyDyWtStW9dmzJjhDrtw4cKpZMJMA8edjBkzJtNmUv+/Tp065mUOx6yJzgwapw14pynMmTOHWvC2b99uSCYMBUoy40iepIIBCOqhd+nSJTikmDXRmc9+wQUX2Lx581xpni1p636yPC4QQLLzAgoglqovf8YZZ0S5QAKImQBiph1IlNvpn40IIJENjdScACKApDOVtAPh3BJAOJ9olQBCW5WoUAARQNKZcAII55YAwvlEqwQQ2qpEhQKIAJLOhBNAOLcEEM4nWiWA0FYlKhRABJB0JpwAwrklgHA+0SoBhLYqUaEAIoCkM+EEEM4tAYTziVYJILRViQoFEAEknQkngHBuCSCcTynVunXrDO91hwKv9nXu3DmNVv+1VHkgOYve6aefnrGfyKWYOXOm2w6TB4JiUc2bNw+2hb+/8sorbn+MIOk8ECTkoV5LKFA0rFevXkFNXs4DwWkRl112mXuvJ5kHgoqEXkGpatWqpY5094LJA3nmmWesXbt2waaiFpQCjaZMmRLsEKUbR4wY4X2+rPw74LF+/Xp3UnkAwbebBg0aJPYZkYSFDPJsCixSqHwXI1CNkMn2ZfoqVKiQW14VYPAAwvTFarB7Ysqwsu3F0DF5IGw/xx57rCFLPtNANcLx48cHm0GVzwIFCrhdMQBxG0lDEKsiIdslAxCmrcR3IAKImQBiqZKpAghzi5oJIJxPAgjnE1QCCO9VNKV2INGsFEDSsFIA4cwSQDifBBDep6hKASSendqB8F4KIJxXAgjnkwDC+xRVKYDEs1MA4b0UQDivBBDOJwGE9ymqUgCJZ6cAwnspgHBeCSCcTwII71NUpQASz04BhPdSAOG8EkA4nwQQ3qeoSgEknp0CCO+lAMJ5JYBwPgkgvE9RlQJIPDsFEN5LAYTzSgDhfMpagKBs6qRJk4KfokOHDvb0008HNUgqaty4sesGylzu378/qGM0KLKDrEsvTj31VFuzZk1QhnKgnTp1CmrYPBBU0MP4Q8GUV8U732XLlg22g/KWyCr1Apn2FSpU8GTu3/fs2UNlzLZq1cpN3jzrrLOsRIkSwT6rVKmSKuPpRZEiRdxSn+ecc44df/zxGc+7I4880i2Jik4uueQSt5ri9ddfbx07dvQ+HvV3Zk4hq3/27NkZz0000Lt3bze578EHH7SpU6cG+2MAggaYUrsoMYtytJnee8z6gz4+/vhj+/bbb4P94UQG7yQMnCCANciL4sWL26ZNm4KyO+64w1CiOxS4D3A/ePG7A0Sh3ViZ6Js3b04luiQVqBm+YMECt7tYOxBkuTZs2NDtD1mzOM4kiUBZ0eOOO87tCsdT1KxZ09XFEgDuOM4k00j6LCxmvDg2ZefOna401lEmbkdpCLDoIxs9RuAL4zHHHBNsqk2bNjZq1KigBqWdUeLZCwYgXhvZ+ne2pO2JJ57o1r0fOXKke5QJ64MAYpaif4yjTAQQdtpZqgSrABKnJjrvuq8UQHyPckMhgJiZdiA5U087EAEE80A7EDPtQDgcCSACyE8zRQARQASQnNtBABFAUg4whylqB6IdyKHbRY+wtAMRQDh4QKUdiHYg2oH87H4RQAQQAUQA+ckB7UDM9CM6f0MIIAKIAMLfL9qBaAeiHYh2IP9nxdCP6PoNhEVIngbIVVddZZMnTw5+1ry8AyldurStXbs2+PmYmugrVqyw0aNHu3Oif//+riaWAO/iozKcF3PnzrUaNWoEZdD87W9/C2qYZDU08Pjjj9u2bduCbaG6Y/Xq1YOaMmXKpH6I9eL+++9Pvf0Wir/+9a+2ePFiryn372weyEsvvWSrV692/fQ6xPX1SrB6bRz6O64vcoJiBJLtvDQzJCh7uVoxEwmZz4XFmsnnYtpCzsWXX37JSIMaFiBMIiHWcyRUhuLss8+2Zs2aueNWHkjEPBDX7VwQxEwkRIIZ8gSSipglbZkxt2jRwlAXPdNgAcL088gjj1iPHj2CUmQy48tLtkWSJW3x2WMlEt56662pLzgxAsnMixYtyrgpFiC/6oqEv/a3sDKeJYehAQGEN1UA4b1ilAKImQDyv+e56CgTM5wV1blzZ+a+ySqNAMJfDgGE94pRCiACSGqeCCACCOaBHmExy6aZHmHl+CSACCACyME1QzsQAYTDhwByyCcBRAARQASQn9ZN7UA4hGgHoh3IoZmi30D0CCs1F7QD0Q6Ew4d2INqB/HOmCCACiABy8H7QDoRDiHYg2oFoB/Kze4VJJGQqEmbra7xMIiFTkRBvPDGJaLVr1+ZWogiqmImEDECweFatWtUdOZNwyCQSMu1gMIznAwcOdCsEfvXVV7ZkyZLg54sJEOTCdO/ePdgfjoVZvny56/kHH3xgu3fvDuqY6nhuRwcFePnGK6zFXL/y5cvbtddeG+wWFUwHDBjgDo3p75prrrHbbrvNbevtt992NUiwZq6N1xA8QDKzF8gb8jzHeDZs2BBsCmv+xIkTve5MiYQREwl/7WdhDRo0yPr06ROcVCi9uXTpUnfiMQIsnFhAYwQWzoIFC2bc1CuvvGItW7YMtlOoUCG3fC47kJiJhLg2n3/+ebBrXONevXqxw0tEh2qEHkBQ4dM7aSDmYNetW2elSpWK2WSUtvAlvVixYsG22rVrZ88++2xQgzLY3ukjaEAAEUBSE4kpaSuAmAkgUda5tBoRQHi7BBDeK1epmuhmMRMJBRABxL3pDoNAAOFNFUB4r1ylACKAHJokeoRlpkdY7pJBC/QIK8cqPcLSIyw9wqKXDe1A0rAqmlQ7EN5K7UB4r1yldiDagWgH8s/bRDsQd8mgBdqBaAfy02Q55ZRTbP369cHJwyQS6i2snMckegtLb2HRKzEh1A6EMOmgRDsQ3itXqR2IdiDagWgH4i4Uv0CgHUgW70CQ8FStWrVfcFn/73+pVKmSLVy40G1HO5C8+xpv3bp1bebMme413rVrlyE/I9PQa7yZOpj+/9cOxAwFpebPn++at2nTJjvxxBODujybB+J++lwSxAIIO3wkPe3bty8ox03TpEmToAYlUdu2bct2m+d0MSsSIjvcy8JmDELNkDFjxgSl6Af9xQgkUw4ZMiRGU4Zs5s8++yxKW0k2knRJW6YiIUpg4wQLL/AFFl9kQ9GvXz/DKQihwBdqBiCAx5YtW4JtocwuIBIjEn0LK8aAD0cbAsjhcDXzNgUQSx1jIoA0tfHjx7sTKsmStgJIzuUQQCK+xuvO8IMC7UA4pwQQAQQzRTsQSz3S1w6EWzcSV2kHkrjlVIcCiAAigOTcKgIItWTkjkgAyR3fvV4FEAFEABFAvHUi1/8ugOT6Jfj/HYAAIoAIIAJIdq5OPxuVAJKdl0gAEUAEEAEkO1cnASTrr4sAIoAIIAJI1i9U2oFk5yUSQAQQAeRXABCmpO35559vqGIVCqacJP4/o4ulQX+PPvqo7dixIzh2lJO85ZZboqy0KL35448/Btu6/vrrU+dKhYJJJDzyyCOtZ8+e7rhffPFFW7NmjavzBCeccALlE3P98uXLZwcOHAh2WaZMGWvdurU3LCtSpIhbJRCvi1aoUMGdw25nZu640cbLL79sq1atCjbH5IGgbPGwYcPcYaEss5dkdumll1qNGjXcthjBQw89ZHv27GGkQQ2uiVeRECVt77vvvoz7QgNMIiF7lAnWDK9CIErjeuVxS5YsaTfffLP7+ZAz5JW0RanhKlWqBNs6++yzrVmzZm5/0fJA3J7yuCAmQGJZgUX/xhtvDDZXtGjRVFEpLy666CKbO3euJ3P/jmxnr2a428hBQbdu3VJwD0WdOnWoo0xwjIm3mOGYkubNmwf7i3mUCcbuLRzwAGVtQ7Fy5UpDXfQYgbr3zBcOpq9jjz3WALe8FjEBktc++6HxAjKTJk1yhy+AuBblCAQQzigBxFJnbuHsLS8EEM+h3Pm7AGImgESeewIIZ6gAIoAcminagXD3TDaqBJDIV0UA4QwVQAQQAYS7V7JZJYBEvjoCCGeoACKACCDcvZLNKgEk8tURQDhDBRABRADh7pVsVgkgka+OAMIZKoAIIAIId69ks0oAiXx1BBDOUAFEABFAuHslm1VRAdK3b1979913M/68TPIYOmF0sTRsf127djUkVGZTvPXWWzZo0KDgkI466ijqfe7bbrvNPvnkk2BbjOennnqqvfDCC1FsQuKbV0gICVFMwaXLL7/cvvvuu+C4UBkOJXJDMWPGDLd6HJI333zzTdcDJAkuWLAgqLvuuuusU6dOQc3GjRutZcuWbn/M9evQoQOVQOZ2ZjmvgnpJbcyYYmnYe/2aa64x3A+hQEImkn29iDV2ph3283ljxt9r1qzpzvNUfwe8VF+mN2nkgByQA3LgN+eAAPKbu+T6wHJADsiBOA4IIHF8VCtyQA7Igd+cAwLIb+6S6wPLATkgB+I4IIDE8VGtyAE5IAd+cw4IIL+5S64PLAfkgByI44AAEsdHtSIH5IAc+M05IID85i65PrAckANyII4DAkgcH9WKHJADcuA358D/A3Ly2JY2T00VAAAAAElFTkSuQmCC" id="376" name="Google Shape;376;p15"/>
          <p:cNvSpPr/>
          <p:nvPr/>
        </p:nvSpPr>
        <p:spPr>
          <a:xfrm>
            <a:off x="116682" y="74890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png;base64,iVBORw0KGgoAAAANSUhEUgAAAZAAAAGQCAYAAACAvzbMAAAAAXNSR0IArs4c6QAAIABJREFUeF7tvXn8ztW6/39tJ9vOUGlQJNJoSCKyI21DiToaUBky1MmUlGFnSEpxikpKpWgWsVO2oRM5G+1Q0WAoyjFlDCFlqGzxPa/7Q7vze/z2ul539/L+3J96XY+Hvz4va6379V7v9bzX+35f6/rdgQMHDphCDsgBOSAH5ECaDvxOAEnTMcnlgByQA3Ig5YAAookgB+SAHJADv8gBAeQX2ab/JAfkgByQAwKI5oAckANyQA78IgcEkF9km/6THJADckAOCCCaA3JADsgBOfCLHBBAfpFt+k9yQA7IATkggGgOyAE5IAfkwC9ygALIXXfdZXPnzg12kC9fPtu/f39Q87vf/c6YvEWmLUYTs7+uXbvaVVddFfx8H3zwgfXs2dO9ELNmzXI1SQtuu+02++STTzK+fqeeeqq98MIL7vBvuOEG27BhQ1DXuXNna9q0aVCzcOFC69atm9sfM1/69etndevWDbY1c+ZMGzBgQMY+oQFmTNddd5116tQp2N/GjRutZcuWrgcvvfSSlSpVytV5gk8//dS6dOniyWzKlClWuHBhV+cJ3nnnHbvnnnuCsvz589v06dO9pqi/T5w40R577LGM1zv2GjPzgNGw/TEm1KxZ0wYOHOhKKYBceeWVqcnwW44nn3zSbrnllqAF06ZNs4YNG7o27d271zDhsykuuugi90sCM97y5cvbkiVLXOnpp59uq1atCuoeeeQRFw6Asbfou4M5KBg7dqw1a9YsKIemRYsWbJMZ67p3725DhgwJtrNixQo788wz3b6WLl1q5cqVc3WeYM6cOVarVi1PZtu3b7eiRYu6Ok/w2muv2bXXXusCBPdVjMC9fuutt8ZoKs+2gTV/0qRJ7vgFENeiHIEAwhklgHA+sSoBxEwAYWdLPJ0AEs9LASQNLwWQNMwipAKIAEJMk+gSASSypdqBcIYKIJxPrEoAEUDYuRJTJ4DEdFOPsGg3BRDaKkoogAgg1ESJLBJAIhuqHQhnqADC+cSqBBABhJ0rMXUCSEw3tQOh3RRAaKsooQAigFATJbJIAIlsqHYgnKECCOcTqxJABBB2rsTURQUIEugmT54cHN/5559v//7v/x7lM7AJgFE6M0slDe3YsSPYHAMQvI8/evRod1j9+/d3NYxg0aJFhqSnULBeIvlvzZo1wbaQK1KvXj23P2bsjz/+uG3bti0oHTp0qCGBMxSrV682JMh5wfiApMVzzjkn2BSSLV9//XWvO+rvzJigYYJN0PV0zJjWrVtnzz33nDusPn36WIECBYK6q6++2ipVqhTUwG8voRQNeJ/NHfBBAZMHcvTRR7tzE80xfjIaduxMW2+88YZ99NFHwSajAoRJJGzfvr2NGDGC/ZxZpTvllFNs/fr1wTE98cQThszobAosnG3btk1sSL1797YHHngg2N9nn31m2IXECAYgMfrJ5jaQTNmjR4/gEJGUiS8vXuC64PpkU2AOt27dOjikpPNAcK97mfZYM9auXZtNVtJjadeunT377LNBfaNGjdxNQwqQTElbAcRMADETQOh7NJpQAEn+EZYAYiaApHELawfCmSWAcD7FVAkgAkjM+YS2tAOJ7KgAwhkqgHA+xVQJIAJIzPkkgMR208wEEM5UAYTzKaZKABFAYs4nASS2mwII7agAQlsVTSiACCDRJtPBhvQIK7Kj2oFwhgognE8xVQKIABJzPmkHEttN7UBoRwUQ2qpoQgFEAIk2mbQDiW1lTnvagViqmBSqkIWiV69eNmjQoKCGzQNZuXKlIX8hFExBqcMzI7Kn1bwMkK+//totKPXiiy9amzZtgoYrDyTufMyzj7A2b95sJ510Ulw3Aq2dd955tmDBAre/vAoQ94OlIYhVkTCNLhOV7t692woWLBjss3nz5jZu3LiMx1WoUCHbtWuX2w4qKWZbeePBgwe7ZZmTrkjoGhlZEDMPBGsQToxIKrDGFitWLNidAEJeDQGENMrMBBAzAcRMAMlJGo6ViS6AmFmsTHTtQPgFPWmlACKAYM4JIAII5kFWZqILIEljge9PABFABJCc+0U7EAEkNRH0CEsAOeSAfgPh5oJ2IAKIdiAH7xUBhFs0oNIORDsQ7UC0Azm0YugRlnYgPD0EkJRX+hFdv4HoEVbOsiGACCACyM8c0CMsbjroEZYeYQkgeoTFrRY/U+kRlnYgeoSlR1iH5REWyk5OmjQpuCh16NDBnn766aAmW9/COvXUU91yrsOHD7dOnToFP98HH3zgJmGhgSSTx5DQhu2oF0h2QuZwKFq0aJGqJRAKlDv1Ksx5Y0nn7yil/PDDD7v/BRn0P/zwQ1C3bNky+/LLL4OaSy65xPr27RvU/OMf/7D777/fHROqSZYuXTqoY0qUbty40Vq2bOn2xwjOPPNMO/nkk4PSb7/91j7++GO3uYsvvtjy5csX1KHsbf369YOad955x+65556gJn/+/DZ9+nR3TIyAKWmL6/bFF1+4zVWuXNkWLlzo6mIJtmzZYieccEKwuY4dO7rVY1HG3CuXjU4SrUiYrQCJlYk+bdo0a9iwoTsX9u7da5jwSQSgcOyxx0bpKumzsJhBI5t7xowZrrRw4cKGx1iZBiA6ZsyYYDOAdpEiRdyuZs6caXXq1HF1ngDHwpxxxhmeLCv//msvaatEQiUSpm48pqStAGKpmtuxaqIzK54AYiaAWOoLGb6YxQjlgehH9NQ8Svo1XgFEAMG80w6EX8a1A+G9YpQ6C4txidQIIJb6XUOPsMz0CIu8aRKWCSBxDRdAIvopgAggh6aTABLxxorYlAAS0UwzE0Ai+imACCACSMQb6jA0JYDENVUAieinACKACCARb6jD0JQAEtdUASSinwKIACKARLyhDkNTAkhcU7MSIEgqmTx5cvCTtm/f3k1OydY8ECQFrV27Nvj5kFx0yy23BDUrVqyw0aNHuzOif//+roYRIPnPS/b5/vvv3TK0TF/Q1KpVy+rVqxeUb926NfXKc4xo0KCBVa9ePdhUmTJl3JKoaAB5GUyVQG/cTB4I2mCuMZLsDhw4EOzywgsvdBPttm/fbsOGDfOGbkiG/eqrr1ydJyhVqpTdeOONnsyYJMhrrrnGKlWqFGzr9ddft6ZNm7r9eV66DRwUMImE8GDNmjVuk0knEjIAQdL3yJEjg2NHDSgveRwNKJFQNdHdmyC3BEOHDrWuXbtG6T7JH9HZASOJ8O233w7Ku3XrZqiLHiOQn4M8nUwDx97Mnj0702bo/5+Xa6IrkVCJhKmJziQS0ndEJCG2/zgO49caAoiZAGImgPB3OLMDUU100s+kfwMhhxVNJoDwVmoHYqkTArQD8eeMMtGViZ6aJQKIf7Nks0I7EO1AMD+1A+HvUu1AeK9cpQDiWpTVAgFEABFA0rtFBZD0/AqqBZCIZuZCUwKIACKApHfjCSDp+SWA6Ed0asboNxD9BkJNlIMvzHTp0iUoRwkI79X/Q4/R8bp9UiGARHRaO5CIZuZCU9qBaAeiHUh6N15WAoRJJGQqEuJk2MaNG6fnyL9QM0lKKLLzzDPPuP0xiYRMRUK3o4MCVFjbv39/UH7OOefY8ccfH9Swb2HVrl3bHRrjJ6oNovZEKPBNv2rVqlH669y5M5VA5nZGJhJWqFDBrebGVCTEeLz8DmhGjRplq1evDg7/uuuucythMp8fGny+pUuXsvJ/qWPzQObOnWuozhiKcuXK2YknnhjUZGMiIVuREK/MIsE4FMy9x2jQx4QJE6xo0aLB/phEwqysSJjxzD1MDcSqSMgOD8Vv9u3bF5TjzZMmTZoENS+++KKbEYzJhEzlGIGysChB6i0IMRapGOP9eRuFChWyPXv2BJt95ZVXrHnz5hl3nXQ9EHbASb/Gi7m3Y8cOdw63adPGvReuvfbaoCZbC0qx1yZJXZ7NA0nSpHT6EkA4twQQzicBJMcnAYSbL0mrBJDIjgsgnKECCOeTACKAcDMld1QCSGTfBRDOUAGE80kAEUC4mZI7KgEksu8CCGeoAML5JIAIINxMyR2VABLZdwGEM1QA4XwSQAQQbqbkjkoAiey7AMIZKoBwPgkgAgg3U3JHJYBE9l0A4QwVQDifBBABhJspuaMSQCL7LoBwhgognE95GSCDBw+2Xr16BT9ozZo1bc6cOa4Zeo3XtShXBFkJkFxxIsFOmZK206ZNs4YNG7qj2rt3ryHxKRRIIkRWaSiQgIVkwlAgifC4445zx4QFAQtDKGIC5PTTT7dVq1YF+0MlPhRUCsXMmTPdMrv4/1jUkUwYCiQRjhs3ztUg4TAUMQECD3r06BHsD1562c5oAFnfn3/+uXuNPYBgrqC8sReYe15WNOYwMvK9ewGJtaHAPVWgQAFvSIZ79LLLLgvqmJK2bkd5XJB4Sds87pc7fAHEUrXVY2WiCyBmgB/K2oZCALHUiQwCiLtERRUIIFHtNBNABBBMKexStAPRDiTy8pJ1zQkgkS+JACKACCA5N5UeYUVeXLKwOQEk8kURQAQQAUQAibysZG1zAkjkSyOACCACiAASeVnJ2uYEkMiXRgARQAQQASTyspK1zQkgkS+NACKACCACSORlJWubE0AiXxoBRAARQASQyMtK1jYXFSBjx461ZcuWJfZh2fKNsQbE9HfFFVdYtWrVgl0imWv06NHusPLly2cHDhxwdZ4G42bCawdtxBrTCSecYChF68WwYcPcSonMmL744gs3mRJjueuuu+yII44IDguJm4sXLw5qKlas6FaKRAOxPH///fdTyW+hQOnm5cuXe5ZTJW3r169vNWrUCLaF0sbPPfec2x9yhrzkvkmTJtmCBQuCbTVt2tTGjx/v9sfcD2+99ZbhM4Zi/vz59uabb7r9MQJmbWE0TF/QMG0xmrPPPpuqzvm7A8xMZ0cvHeVANpa0RRb6u+++Gxw/MpSRTJhUdO/e3YYOHZpUd9H6QV34nTt3uu3VrVvXZs2a5eo8AQuQWCVtvfHE/jsDkJiZ6LHH/2tuTwDJhasrgHCmCyCcTwKImQDCzZXYKgEktqNEewIIYZKZCSCcTwKIAMLNlPgqASS+p26LAohrUUoggHA+CSACCDdT4qsEkPieui0KIK5FAghnUUolgAggaUyXqFIBJKqdXGMCCOeTdiCcTwKIAMLNlPgqASS+p26LAohrkXYgnEXagRz0ST+ipzFhIkoFkIhmsk0JIJxT2oFwPmkHoh0IN1PiqxIHyNtvv+1+ivPPP9+KFCkS1K1Zs8ZWr17ttsUImMSas846y0qUKBFsDhXYvEQ0NDBw4ED78ccfg21df/31VrZs2aBm0aJFNnHixKCmYMGCdscdd7g2oLIhPA3FRRdd5Fb/Q9U/L+ESfcybN8++++67YH9PPfWUvfrqq0HNsccea+eee677+ZhrzGi2bNliS5cuDfbH5oEAkF4SHTOmk08+mUpgbdu2rXuNmf6+/fZb+/jjj13PYwn+9Kc/Wf/+/YPN7d+/3wYMGOB22apVKzvttNOCOvh55plnum3FEiAZFv9CcdRRR1mVKlWidPk///M/tnHjxmBbxx9/vJ1zzjluf4kCZNOmTVa8eHF3UMgE9RYhTJa7777bbSuWQEeZxD3KBN+aV65cmfHlQTLejBkzMm6HbQDFpFq2bBmUA6Ioa/trjblz5xq+TGRbMDnRKGc7ffr04NBxksITTzyR2Mfr169f6ktlKLAeYl2MEYnXRI8xaLQhgOQ4qZroOW8OCSCx7qxk2xFA4votgJB+CiACyKGpIoCQN00WygSQuBdFACH9FEAEEAGEvFmyWCaAxL04AgjppwAigAgg5M2SxTIBJO7FEUBIPwUQAUQAIW+WLJYJIHEvjgBC+imACCACCHmzZLFMAIl7cQQQ0k8BRAARQMibJYtlAkjciyOAkH5mK0BQYe2UU04Jfgq8F+5V2kPluIYNG7pu6DVe7jVeFJPq1q1b0M86derYzJkzXc9jCZQHYpY0QFBQ6rXXXgteQpzugPvKC+WBmCWeB4L6uFOmTPGujfv3k046yb788ktXh6SZDz/8MKgDte+7776gZuHChVa5cmW3v7Vr17oAcRsxM5TLbNCgASNNTINM7W3btrn9ITEMC0Omgap3S5YscZs5/fTTbdWqVUHdI4884gIEFf2QTJhUtGjRwsaMGRPsbvfu3YZs9LwYgwcPtp49e0YZOube119/nXFbTEVCthPcn7hPM41SpUq5Wf1sH0iIZrLomfY2b95sxYoVY6RRNFQmugDCeS2AmAkgZgJIzv0igHDrhgDC+WTagZBGRZRpBxLRTDPTDoT3UwDhvBJAOJ8EENKnmDIBJKabAkg6bgognFsCCOeTAEL6FFMmgMR0UwBJx00BhHNLAOF8EkBIn2LKBJCYbgog6bgpgHBuCSCcTwII6VNMmQAS000BJB03BRDOLQGE80kAIX2KKRNAYropgKTjpgDCuSWAcD4JIKRPMWUCSEw3BZB03BRAOLd+9QD59NNPbevWrUE3mFKYeD/+4Ycfdl1t3769W7lw9uzZbgYyXhvu0KGD299jjz1mO3bsCOry5ctnKJsZCtS48KrV4f8zXt17773mlf9FUlSvXr2CY/rhhx9s0KBBrgcoj+slfeEVVmSxhoItaYuSoStWrAi2hUz0rl27BjW4bkgY9YLxnNGceOKJVq5cOa8799qhgT//+c/20UcfuW3FEowaNcpNmEWCp3cqA9aDLl26uMPq3bu3FShQION144QTTrAKFSq4/TEClJxG6elQoEw01oRQlC5d2i1Dy4wHGqakLcrQMmsZSi7Dr1AgQddLDK9Zs6ZbJTG1lh1g6kCyTji6mEeZIAv9nnvuCfZYqVIlanFBVimOM8k0sKBPnTo102ZS/79JkyY2YcKEYFtt2rQx1DIPBaCAb4IxAgvCAw88EKMpi5WJHmUwudQIMuiRSZ9UfPbZZ1a2bNmMu5szZ47VqlXLbQcLddGiRV1dtglwbJEHSEAWJ1gkFShnW716dbc7rLH4khOKxI8ycUdNCgQQ0igBJGUUc5QJ72j2KQWQ7LsmGJEAYtaoUSObPHmye4G0AzEz7UDceZISaAfC+cSqBBDWqWR1AogAkppxeoRlqd819Agr2QWI7U0AYZ1KVieACCACyMF7TgBJdvFJpzcBJB23ktMKIAKIACKAJLfi/MKeBJBfaNxh/m8CiAAigAggh3mZybx5ASRzDw9HCwKIACKACCCHY22J2qYAEtXOaI0JIJEBwiQSlihRws4666zgRcTz+MaNG7sX+umnn7azzz47qEMFL2RwhuK8886zBQsWuP1df/31hgScUDBJZjETCcePH29Lly4NjolJJNy5c6ehIJgXSMbzkimzMZHQ+1yH/o7E0x9//DHjaxwzkRCJfatXr854TMzcRCcvvfRS6o3DUKBKpJffgJyp559/3rU+6URCL/EWA8aLNV5uCpNIiHkwbtw41wNUVt21a1dQV6ZMGUNiYig+//xz69Spk9sfcse8zzdkyBB74403gm1FTSRkKhIie3zEiBHuB4wliJlIGGtMMSsSvv766xRsY409r5a0ZT8/SsziJIRMgykohQWjSJEibleo5Y6a7tkUONngwQcfdBcXJBN6keRRJqiH7mW9Y7zTpk0z1EVPKgAsZL+HAmsZSnTnxaDyQAQQ7tIKIMmXtOWujKVqlAsgvlsCiO9ROgoBxCz1CMQ7O0U7EDMBRADB4qIdSM4Sqx1IziMz7UAEEOpLhwAigAgg/7xVBBABJDUbtAOh+KEdiAkgAogA8vPVQjsQAYSjh+kRFowqX768LVmyxPUs6dN49RuIe0lSAv0GwvnEqgQQAYSdK9qBCCCpuaLfQPQbyKFFQwARQAQQ2gHtQAQQPcLSI6z/z4Kh30C4FZT9Ef2II46wffv2BRt97bXXUkWlkgomDwSJYV51Q1Tr8xIg8Zmy8RHW2LFjrXnz5kHL8fdXXnklqNEOhN+BILkRhdFCgfsA90MolAeS1Erxf/vJyjyQatWqGTI4Q4HEGyTgxAhUF1u/fn2wKRxv0Llz5xjdWf78+aMABDdf27Zto4xp7ty5VqNGjYzbQtU7/A4SI5iStkjGq1evntsdFnWU200ikG+C31zyYgwePNh69uwZZejIiPZON0BFTQ8gSKpt2rRplDHhS179+vWDbT355JN26623RukPpaLPPfdcdy0bOHBgUIM1EVUJY0TiFQmT3oEIIJb6xuXtQAQQMwEkxpLyzzYEEDMBJPJZWAJITplL7UD8xUo7EEtlvGsHYqkzmbQD0Q4k8TwQ7UC0AwGq9AjLB3ZshXYg2oFgTkWtia4diHYg7EKlHYh2IIfminYgZvoNJBde49UORDsQ7UBYZMfVaQeiHYh2IGneU3oLy0xvYaU5aQJy/QaSY452INqBpCaCHmHpERa7vOoRlh5h6RHWP+8WPcISQFKzQW9hcQgRQAQQAUQA+T+rRdIlbT/++GP79ttvgyvWaaed5pbnZEt9du/e3a0gh0pm8+bNC46J7Y8pvYnkIxyHHQqU7L3qqquijKlKlSp21FFHcZQIqPbs2UMlPLVq1cpN3kSJZJRKDgXmCeaLF7Vr1/YkqapwqFMeCuSdoJxyKH7/+99bnz593P6Y+YIkOnx5CcXJJ59so0ePdvu76aab3BK6OCEAj3RDUbFiRRs2bJjb3/HHH2/btm0L6lDWF3MhFDETCadPn26XXnppsL8NGzbY8uXLo9xX+D3XS2Dt37+/3XvvvcH+qlevbu+//77rOXLHtm/fHtStWLHCvfewrqC0rxdUJrrXCPv3zZs320knncTKE9OhxnPJkiWD/SEzFQlG2RTIQn/hhReyaUj0WFA/fuXKlbQ+CSGOMmnWrFmwKxxj0rJly6AGC4ZXB5v9PI888oj16NEjKMeij0XBCxwzg9ramQbqZTMlbfPqbyCZ+pPu/8cXl1iZ6Fhfsc5mGvjZYtKkSW4zAoiZCSDuPIkuEEA4SwUQs5g7EOYoE+7KxFMJIKSX2oGQRpEy7UBIo0iZdiCcUdqBcD6xKgGEdEoAIY0iZQIIaRQpE0A4owQQzidWJYCQTgkgpFGkTAAhjSJlAghnlADC+cSqBBDSKQGENIqUCSCkUaRMAOGMEkA4n1iVAEI6JYCQRpEyAYQ0ipQJIJxRAgjnE6sSQEinBBDSKFImgJBGkTIBhDNKAOF8YlUCyP9mqyOZa8qUKa5nBw4ccDXPPvusIZknFH/605+MSQ5zOzOzfPnyGTMuRsP0xySQMRokEl599dVMl4lptm7dSuXLPP74426SWYMGDQwJVKH44osvDIW1vOjbt6+hlHAoYs0DJBLeeeed3pCov7/33nuGV09DgbnCxPDhw23Lli1B6SWXXGIARChKlSplSEr04rjjjnOT2ho3buxW7MPpBn/5y1+87qi/M6/xfvDBB/bmm28G2zv66KOta9euVJ+e6J577nGrqyJP7eabb/aasiFDhtjOnTtdnSdIPA9k5MiR1qFDh+C4TjzxRNu0aZM3dvu1n8brGpCHBXn5KBPUOx83blzQfaYmetKXDwmZyKuJETFP48VJCl9//XWMYUVrgwEIMv+7dOkS7BPZ+mvXro0yrrvvvts93SBKR2k0IoCkYVbSp/GmMbQ8JxVAkr9kAgjvuQDCeSWAcD6lVAJIGmY5UgEknpdsSwII65SlHgfWr18/+B+0A8k5gT3Ro0z0CIufxL9mpQCS/NUVQHjPBRDOKwGE80k7kDR8YqQCCONSXI0AwvspgHBeCSCcTwJIGj4xUgGEcSmuRgDh/RRAOK8EEM4nASQNnxipAMK4FFcjgPB+CiCcVwII55MAkoZPjFQAYVyKqxFAeD8FEM6rqABhKhIyiYR4Lxxn+3vRqVMnt/ANkgiRTBiKwoULW9WqVb3u7Prrr3cTrJA05FX/czs6KHjnnXds//79Qfk555xjqOgWCuTUeAWCmIRE9MHqvM/IJhLOnz/fUL0wFCjihQproWATCadOnWp/+MMfgm2hUBQKRoUCGqb6n+dTzL/HBEjHjh1T90MokERXuXJl9yMwiYRuI2ZWrFgxK1++vCtlKn0yFQlROA5zLxSlS5c2zD0vPvzwQ7e4GMb997//PdgUe38yOlRb9BK1o1YkBI28LPP27dvbiBEjPD+j/f2+++4zZHCGolKlSrZw4cJofcZqKH/+/LZv375gc6+99pq7eCIDG8eZZFPgRl+yZIk7pFgFpVCCdsaMGW5/jECJhIxLZhdddJHNnj3bFTMVCd1GzFL3Ae6HUOzdu9cKFCjgNofS1JdddllQF/M1XqxBixcvDvaHtQzHmSQV7dq1M5z2EYpGjRrZ5MmT3SFRFQkFENfHtAQCiKUyp2OUtBVALOVjrEx0ZiILIDm5Y0wmugDyv+dcCSDMbcVrBBABhJ8tvlIAMdMOxJ8nhxTagfzvAYh6hGWpQwT1CEuPsAQQAYTHh5kAIoCk5osAYqZHWHqEhXtBOxAeIQKIACKAHLxfBBABRADh4QGlACKACCACyE+rhh5haQeSDkIEEAFEABFABJCfrZp6hMUjRAARQAQQAUQAEUB4avxMmThAmEz0EiVK2FlnnRX8QKhOhhKWXqC0qJepvW7dOjePACVfFyxY4HVnzZo1M9RrDwWTiY5SmD179nT7YzJmzz33XEPmfigwZhwdEgpkDU+cONEd0+233+4mPLmNmFmRIkXs/PPPd6Xwavfu3a7OEyDbuWLFip7MZs2a5WrgpTcPUFWzXLlybluMoEePHqlS0KG47rrrDCczhOK7776zefPmuV0yWcqMBvfe888/7/bHzHO3ETITHeNmrnGsTPSCBQvaBRdc4A4f1w6Z9KEoU6aMIbM9RiDpcvv27cGmkJbhnSSAUzBwGoYXVCKh1wj7d9ycJ510EivPWMcCJFZBKZyzgzre2RSA0LZt29whITls7ty5ri6vCgAr3PTZFHXq1DFvke3WrZuMvnctAAAgAElEQVQ98sgj2TTs1DzBfMmLwZyFxRxlwn72RYsWuTXf2bYYHb7geHXvUbsJu5AYIYBErEgogMSYkoenDQEknq8CCO+lAMJ75Sq1A3Etii7QDiTHUgEk3tQSQHgvBRDeK1cpgLgWRRcIIAJI7EklgPCOCiC8V65SAHEtii4QQASQ2JNKAOEdFUB4r1ylAOJaFF0ggAggsSeVAMI7KoDwXrlKAcS1KLpAABFAYk8qAYR3VADhvXKVAohrUXSBACKAxJ5UAgjvqABiZuPGjbNly5YFXWMSkNDAgQMHXPefe+45W79+vavzBMWLF7cOHTp4stTfvXEhudHTMO1Aw3iFCmxeZT/kuXhldo888kjr1auX60GtWrVszpw5QR3e/a9Xr57bFiNA1TcmP4Vpi9H07dvXUIclFEjC8pKnkFTrlWX+/e9/b3369HGHBS9nzpwZ1NWoUcPq168f5d5j5h2jQSIh7lEvevfu7VYJZPrz+sHfkXg8YMAAVxorDwQJukgu9gKJhMjNSCqw5qHUdSiwZniJhGeffXYqwdoLKg+EKSjldYS/I4nwyy+/dKXI8ESmclKBG6JkyZLB7jp37mzDhw8PalAqEyUzYwQWswkTJgSbatOmjb344osxurOaNWvau+++G2wLIBo0aFCU/mJVJIwymIONjB071r1pUDMdddFDUahQIbcONv4/ThJmsqdjfsYk28LJE8ccc0wiXWbrWViJfPifdYI11jtNgRkT1vxJkya5UgHEzAQQE0DMTABx14u0BAJIWnZFEQsgZqkzZrQD0Q4kyh2VRiMCSBpmEVIBhDApskQAEUBSU0qPsCLfWURzAghhUhoSASQNsyJJBRABRACJdDOl24wAkq5jYb0AEtdPpjUBRAARQJg75TBoBJC4pgogcf1kWhNABBABhLlTDoNGAIlrqgAS10+mNQFEABFAmDvlMGgEkLimCiBx/WRay0qAIPFk8uTJwfGffPLJduaZZwY1yIr2krDQAJJvPv/882BbTAISjvBm3uZ69dVX7YQTTgj2N3XqVJs/f35Qg7fHBg8ezFxnV9O0aVPXKxSv8pIEGZ8wGOSTrFmzJjiuFi1aRCtEc8MNN9iGDRsyvsbffPMNVXXy4osvNiSDhqJfv36p3IxQADLwIRSFCxe2nTt3ute4e/fu7tiZ6/f999/b+++/7/aXtOCNN94w5MSEAtUdYyXaoUCXFw899JBVrVo1KEMFz8ceeyyowZiRYO3Fhx9+6OYEMRUJMZ8++ugjrzvDuhEjQRdrPlPJNFoeSPv27W3EiBHuB0xSsHDhQjfjkh0PMqeRTJhUMACJORYcT4Gs57wWyORmsuN37drlLmbMZ4+ZSMj0x2hWrlxpSMzMi/HSSy9Z69at8+LQqTFXqlTJLRV93333Gb68hAJfhJkSutSgCFHiiYQCCHFV0pAIIJxZAoiZAMLNldxQCSBmxhxlIoDEnZ4CCOenACKAcDMld1QCiACSmnl6hJU7N6DXqwAigHhzJDf/LoAIIAJIbt6BTt8CiACSxdPTBBABRADJ4jtUABFAsnh6CiC4OPoNRI+wsvUmFUAEkGydmxiXdiACiHYgWXyHCiACSBZPTwFEO5Cc6ZlXf0RH8ub27dvdewzVCFFUKq+FAJK9AEEmetGiRYNTCgmsKIz2a41s3IE888wzbkJwo0aN3ORxXDMqkTDpi1utWjVDBmcokHiDBJxQsImEa9eutVNOOSXYVtIVCRnPcfPdeOONQSluYAYgTH/IskeZ0qRi6NChVNlQZjzIDsfJBJkGstDHjBkTbAb9oL8YgWz1IUOGBJtasWKFewoEGli6dKkh8zvTwJcNlED2AvPOA4jXBv6O8s7XXnttUIpyxahKmFRgzShdurTbHdYgQCSpQIb8li1bgt2NHDnSBQg7XgHEzAQQbroIIJY6xkQAEUAEkJw1QwARQDh6mKXO+dIORADRDiTnS6d2IAJIavHUDoRjiACiHQhmigAigBxaMbQDEUA4emgHkvJJj7AEkENfOrUD0Q5EOxAaH3qEJYDkTBbtQLQD0Q7kZwunHmFxFNEjLO1ABJCce0W/gehH9J9WTQFEAOEcEEAEEAHk5/eKfgPRbyDs2qm3sPQbiB5hHbxbtAPJ4h3IH//4R5s3b15wYTvttNOsVKlSQQ1b0hYZ2EhECsUVV1zhlsJEYZ/Ro0e7C/KsWbNcDSPYtGmTW/r3hx9+sEGDBrnNodzr/v37g7qLLrrIrf63bt06qsIcSsOifnMoUGWvZMmSQQ0Stbp16+Z+vr59+9oRRxwR1DHlY5csWZJKbAsFfHznnXfcMT366KNukhkSXE8//fRgW2xBqc8++8zKli0bbAtZyqi6GArcd14CK/5/7dq1XQ8YwVdffWXwPRQHDhxwE4vx/5l5zsyDY445xm6//XZ3+Eja+/LLL4O6m266yVq1auW2xQiKFy9uWBdCgWt88803M825mqzcgaB0I1PL3P10EQVPPvmk3XLLLcEWp02bZg0bNnR7RcasByy3EVKA4yRwnEmMQA7IAw88EGwK2c4VKlRwu0P2tLcwuo2YWdJHmTA10ZlxQ4MvEjEW2ZiZ6L169bIHH3ww+BHwhQs/pGdbYOFPKgDRNWvWuN3FOsrE7eigQJnoZqnavwIIO2XCOgEkx59YNdEFEEudmSaACCC4r7QDIddp7UAslYWuHcjYVC5IjNAOJIaL/2xDOxAz7UC0A4l6V2kHoh3IoQnFHKaoR1jc7adHWDk+aQfCzRfTDkQ7EEwVPcLSIyzMAwFEACHRkSMTQAQQASTnXtBvIALIocVTOxASIwKIACKACCCHlgvtQLQDIdGhHcgho/Qjuh5haQeSczcIIJEBgmSZZcuWpbUo/yvxs88+axs2bAi2hUzQVatWRemvRo0a9vvf/z7YFpNIiFePe/bs6Y4JSU9eIHEKCVShQCKelxi2c+dOu/LKK73ujEmewttH7dq1C7aFZLXy5cu7/SFZDUlPoWASCfEmU926dd3+kKNToECBoA7jLlasWFDD/gbC5Heg4uJ5550X7G/9+vWGPI9QbNy40Vq2bOl6MGrUKLfy5owZM9xXdNlEQmZOoUIi3hyKEXXq1HGb+eSTT2zbtm2uzhPgJN4vvvjCk1nlypUNya6hGDBggN11111BDe7jjz76yO2vadOm7ue744477PLLLw+2dfzxx9s555zj9hftERayG9u3b+92yAiwEFetWjUoRTnbe+65h2nO1cQ6C8vt6KCASSRs0qSJTZgwIdgkakmjrG02BQsQZsxMSVsWIEx/gEOzZs2CUoDPW6wLFSqUyjuJEfAAZW2TChyY6X0Jmjt3ruFUghjx0ksvUScXxOgLbTRo0MDeeuutjJtLegeCNRH5cUkFvnROmjTJ7U4AiXgWluu2AMJalNIJIDkeCCBpTZugWADhvBRAOJ9SKu1A0jDLkWoHYqYdCD+ftAOx1Ble/fr1C5qmHQg/p1LHmOgRlh5haQeiHUgaywYl1Q6Esin1u6keYXFeaQdC+sTItAPRDoSZJ4c02oFoB5KaC/oRnb9t9CM655V2INqBcDOFV2kHwnmlHQjnk34DScMnRqodiHYgzDzRDuSfLuk3EO1A0rlnTDsQzi7tQLQD4WYKr9IOhPMqK3cgSHzzqmXh482fP9+qVasW/KTKAzHLy3kgqKLnFZR65JFH3GqDbB4IqlPi7ahQIMejefPmriav5oFgd4jEvVCgeiVO5A0FmweCk6CLFi0abAt5TJjHSQUDkFtvvdWeeOKJ4JBQKRJvb3oRq6BUzLew8HODlxDcqFEjmzx5svfx4p3Gi9KNHTp0CHaIjFMGIIDHhx9+GGwLr70BIqFYtGiRm+nrOnRQkPRZWEknEuKAvHfffZe1I2NdrIqEGQ/kMDSAJMIiRYq4LaOaopc9HTMPhClp6w7azFiAMG0xGmRXjx8/npG6mssuu8ymT58e1HXu3NkFiNtRLgnwJX3z5s0Z9574DkQAMYtZ0lYAyfgeyLUGBJC41gsgvJ8CiFnq8ZV2IMnmgWgHwt+knlIA8RxK7+8CCO+XACKApGaLdiD8TZNtSgEk7hURQHg/BRABRADh75esVAogcS+LAML7KYAIIAIIf79kpVIAiXtZBBDeTwFEABFA+PslK5UCSNzLIoDwfgogAogAwt8vWakUQOJeFgGE91MAEUAEEP5+yUqlABL3sgggvJ95FiBMSVtkAz/88MOuG6hs6JU7nT17tiERKxQw00tuxP9nSm+eddZZVqJEiWB/27dvt8WLF7uf7z//8z9t3759QR1T0rZt27b2wgsvuP0xglq1armlTJl2WA1TRjhfvny2f//+YJOMBg0wulgalEfu06ePa8XLL7/slmWGT5deeqnbFiN46qmnbMuWLUEp7hevKmPMRMI777zT/XxIgHz11VejzINPP/3Utm7dGmwLmeiPP/44Y6mrQca3V5L4pptuslatWgXbQrnwjh07uv2hXG3BggWDOma9S7ykrfvJzFJZ6B4Y0E6so0xwjIBXj5gZd2xN/vz5XYAwfcY8ygQlSrEwKDJ3oHDhwoYa1l4gC/3tt98Oyrp162Y40iVG4BiTzz//PNgUc5TJnDlzDF84YgRzlMnrr79u2IUkFTEBEusoE6yJ1atXdy3AGhurxrzbGb58Hzhw4AAjjKERQHJcFEBizKbsbUMA4a+NAMLVAxFAtAP56a4SQPgFJi8qBRD+qgkgAgg9W7QD0Q6Enix5WCiA8BdPABFA6NkigAgg9GTJw0IBhL94AogAQs8WAUQAoSdLHhYKIPzFE0AEEHq2CCACCD1Z8rBQAOEvngAigNCzRQARQOjJkoeFAgh/8QQQASQ1Wz7++GObMmVKcOYgkfChhx5yZxeSmbx8kXfeecdNJDzvvPNswYIFbn+PPvqoffPNN0Hd5Zdf7pbZRZnW0aNHu/3179/f1TACfL6rr76akVKaBN/oTlV827ZtW3BcKD/qvfv+xRdf2EsvveR+vr59+9oRRxwR1DEJVm5HZoZEQiTIeYFxr169Oii78MILDVX0QoHSscOGDfO6s+HDh7uJhPXr1zckL3rBzJUHH3zQvvvuu2BT8KB169ZBzdKlS91EQiScDhgwwBs29XfMuYYNGwa1Rx99tHXt2tVt7+mnn3arsNatW9cuvvjiYFtsSVtUIyxWrJg7rliCaHkgqLOLDPJsChYgqG+8fv364NCx4KHUZSjeeustw6KXFwNJhMzCEeuzoR76qlWrgs0xNdFxGkG9evXcYeF4Ea8muttIlgrwxeWMM85IbHRIOsVJEF6gHvqOHTuCMmYH4vVz6O/4ApBUlCpVytasWZNUd6nkau/LFAaTZxMJBRAzAYS/nwQQ3itPKYDkOCSACCDevZLW37UD4e3SDoT3KtuUAogAcmhOagcS8e4UQHgzBRDeq2xTCiACiAByGO5KAYQ3VQDhvco2pQAigAggh+GuFEB4UwUQ3qtsUwogAogAchjuSgGEN1UA4b3KNqUAIoAIIIfhrhRAeFMFEN6rbFMKIAJIVgOEqeL1X//1X1S1wdq1a7v3H5L/vMQ+txGz1LvxeL3YCyaREElDV111VbAp9jVexgMkT3nV41BxsWzZssExofIhCgB5gTyXChUqBGV49/20004Lavbs2ZN6Z90LVGDzcm9Q2KdJkybBplAwDEWXvEASq1epDZXvkIgVCibZ8N/+7d+iFVyCR15Fu40bN1rLli09C6i/454pWbJkUFuxYkUqcfG4444zVOkMBVOR8IQTTnDnJvpAgS4vPvnkEzeB1WsDfy9durQhiTWpQCGwTp06ud39+c9/dvOdzj77bDdR2+3ooIBKJLzyyivdLHOmQyx4KH3rxQUXXGDIvEwq1q1b5940zFimTZvmZrCinb1796aKSoUCC+eECROCGqYiIbKUjz32WGb4rqZ37972wAMPBHVYhMuXL++2lbSAAUiLFi1s7NixGQ+NPcqE6Wjo0KHWvXt3RhpFM3jwYOvZs2eUtjDvMP8yjZg10ZHoiy96mUbSiYTseFGN0PviOXLkSEOp3RghgJiZAMJNJQGE80kAyfFJAOHmS0yVAGJm2oFY6tGNdiDxbi3tQDgvtQPhfNIOJMcn7UC0A+HuGDPTDoSzSjsQ7UC4mRJfpR2IdiCpWaUdSNybSzsQzk/tQDiftAPRDuSnmaLfQLibRjsQziftQLQD4WZKfJV2INqBaAcS/74y7UA4U7UD4XzSDkQ7EO1AuHvlJ5V2IJxh2oFoB8LNlPgq7UC0A9EOJP59pR0I6al2IJxR2oGksQNhMtGZDF2U+mSq3qE87rfffhu8ki+//LI9//zz3NV2VDVr1nQT+/Lly2comxkKZPEyGcFMJvqSJUvsq6++Cva3aNEimzhxYlCDMaP8rxdPPvmkmwDIZKIjY7ZcuXJed6mEPSSWhoKZU/CAKS3KeL5s2TI30fXSSy91y9X+4x//sPvvv9/1AEmCOG4nFElnoqMM7R133OGOnRHgeBx4kek1ZjPRmTGhVC0SfkNxzTXX2G233RbU7Ny501Ax04vnnnvOPb3BawN/x9zs2LGjK33//fft+++/D+pwOsfNN9/stsUIqNd4mYaS1qD+8d133510t8H+kOU6derUxMaEetJt27aN0l+ss7BwBIt3JAoGjOM5UJUw05g1a5ahpnRSgWz1MWPGBLtD+dwiRYq4Q0I5Xub4Da+hmGdhxdyBeOPOjb+jvvz06dODXaN0NY72CcXatWtTx5l4gaN2KlWq5Mncv7M10d2GzFLHOwkgAogJIGYCiJkAwiybORoBRABJTQTtQEwAMQEE94IAIoDwDgggAsjB2aIdiAAigKSzdGoHArf0CEs7kNRdI4AIIAKIAJKeAwKIdiDagfx0z+g3ED3CSmcB1W8gAogAIoAIID9bNfUbCI8QAUQAEUAEEAFEAOGp8TOlAJILABk3blwqkSUUTNIXo0lnVhw4cCAd+b/UMuNC8tG8efOC/bF5IAMHDrQff/wxYz+RRPfXv/412M6RRx5JVZj7j//4DzvllFOCbSFX5G9/+5vrOXNdbr/9ditatGiwLbyv/9577wU1KCv64osvumOKJTj33HOtcePGweZQcZJJJMTjNy/BEYlhTAU9xvOnnnrKrVZXv359N9kXCaU33nijaymSEr/77rug7uqrr46SJ4FO7r33XndMyOFZvnx5UFe9enWqsijjOcrQ4niRTGPDhg1UeW4kNyLJMRQozV25cuWgBmVvmzVr5g6bSiSMVdLWHU0aAiQRMhMmjSaDUiQXDR8+PKjBtxsvyxUNAFhJBarCbdu2LUp3gwYNsj59+gTbQhY6kgljBEq5Ilv71xoMQLAg9OjRI2gBEjK9uuloAKWGUXI407jooots9uzZbjP4grBjx46gDvBHaeYYkeR9la1HmeB0h82bN2dsJ9b8SZMmue0IIK5FOQIBxEwAIScLKRNALLV7FEDICUPIBBDCJEi0A+GM0g6E8yk3VAKIABJ73gkgpKMCCGeUAML5lBsqAUQAiT3vBBDSUQGEM0oA4XzKDZUAIoDEnncCCOmoAMIZJYBwPuWGSgARQGLPOwGEdFQA4YwSQDifckMlgAggseedAEI6KoBwRgkgnE+5oRJABJDY8y4rAYLEk8mTJwc/68knn2xnnnlmUIPqZEhGixF49c8rpoTa1FWrVnW7Y6p4oVDU/Pnzg21dcMEFhoI8XqCq3b59+4Iy5FJs2bLFa8r9+3HHHWdbt251dQsWLLBvvvkmqGMSCYsVK2ZInvKCSd5E4turr74abAqARHKfF0x/sTTeWA79nalIOH78eDf/CPfe6NGj3W5xv6xZsyaoYzxgEwmxbniVRUeNGmWtWrUKjgmVOVGhMxSovIkSD1588sknbl5UyZIlDdVFQ4HkQCRYxwgkw+JfKI466iirUqWK213x4sVt06ZNQV3ZsmXdaqCo0oqEZy+i5YG0b9/eRowYEewPCS5eGVNvwOn8HeVCsTB6gQxslA4NBSqUIRckqWjatKm9/vrrGXfH7kAwYd59991gf7169UrlgoQCiWpIWEsqUI1wxowZSXWnfsxSXwKRTBgjcKJ069atg0299tprdu211wY1+fPnN5wA4EWso0y8ftL5e79+/dzFulq1au4XWPQJsHlfPEeOHGnt2rVLZ4j/UiuAmKWO8BBABJAod9RvoBEBJO5FFkDMTDuQuJNKOxDOT+1AOJ9iqgSQmG6aCSACSNwZZWYCCGepAML5FFMlgMR0UwBJuakdSNxJJYBwfgognE8xVQJITDcFEAEk7nxKtSaAcKYKIJxPMVUCSEw3BRABJO58EkDS8FMAScOsSFIBJJKRB5vRbyB6hBV3RmkHQvspgNBWRRMKINGsTDUkgEQGyAcffGB47znTqFSpki1cuNBtJq++xovEMK8aH4r6bN++3fUgG/NAkGjXrVu34Njr1KljM2fOdD+fBPEcYAHy9ddfu1UnmXogygOx1HroJTLjCmdlHggz9ZCc0qFDh6AUH87LkmT6YjWAh1e6EW2tXbvWLeeaVwtKsV5hUahRowYrz1iHKnqrVq0KtoNqfB5AAI969eq549m1a5cVKlQoqGvevLmbXQzNK6+8Emxn9+7dhlMQYgSqMg4ZMiTYFKoReqdAoAGcboCKkaHo3bs3dZoC89kAkGOOOSYoxZcgJBPGCKbE7K89kTArjzJhLq4AYpaNJW2ZaweNAGImgJgJIDnVR3HyRFIR8xGWABLxqmkHwpspgAggmC0CiACCeRC1JjqzDGkHoh0IM08OafQIi3NLj7A4n6DSIyxLnTWIMwczDQHELPUDun4D4aaSdiDagWgHknOv6BGWdiCpiSCAcPDQbyA5Puk3ED3CEkBy7gXtQAQQnh76EV0AOThb9BuIdiACyMGbQTsQniF6hKUdiB5h6RHWoRVDOxDtQHh6aAeiHYh2ID/dL/oNJPIjrLvuusstRYvSsVdccUVw0UKC1cMPP+wubPny5TOUqAwFo8EbCV5yI/p47LHHbMeOHcH+li9fbhs2bAhqUD62YsWK7ud7++23XQ0jaNCggaFKYCiYEqX4/8gIjlHulLku6A+nDWA+hAKZ6F27dg1q4CWy0b3Ys2ePHXnkkUHZDTfcYGPGjAlqWrZsSZWPZa4xc23mzZtn06ZNC44JVSe7dOniWWAoEexVq0NyJxJrY8TFF19smA+huOaaa6iSxN540A/682Lx4sXuyQxMeW6vn3T+HrOkLaqKepUZcV95JcpRjnjixInux1BFQjNDjed169a5ZmWbAFm8L7zwQpRhoURprHr1UQZkZgxAsjETPdbnRzvIxu/Ro0ewSbwSjWx0L1BqGCWHsymYkrbZNN5fw1hQzvbZZ58NfpRGjRq5kEEDAogAkppIAki830BiLjICSEw31RYcEEDIeXDeeefZggULXLV2IAIIJkms13jdCZeGQABJwyxJKQcEEMomMwGENEo7kJRRAgg/X2Ip9QgrlpN8OwII6ZUAQholgAgg/FSJqhRAotpJNSaAUDZpB0LapN9ADhqlHUg6MyaOVgCJ42M6rQggpFvagZBGaQeiHQg/VaIqBZCodlKNCSCUTdqBkDZpB6IdSDpTJapWAIlqJ9VY4gDp27evIUElFEwiISqUNW7cmPqQnqhMmTJWunTpoIxNJHz00Uftm2++8bp0/84khqERJsnM7czMYuaB1KpVy+bMmRPsFn7D91B89913huQ3Ly688EIrUKBAUIZEyerVqwc1SMJiKtpNnTrV/vCHPwTbGjhwoM2YMSOoOffccw3JbzGCmS/vv/++vfXWW8Hu2ETCG2+80eBXKJBTghLPocC9wrzdyHh055132qWXXspIg5qYiYTMYDCX/vjHP7rSDz/80FANMxTMPDjqqKOsSpUqbn+MAMnVKL8RiqiJhMygnnnmGWvfvj0jjaK5++677d577w22FfMsrCiDPtgIJkyMiAmQWDXRUTa1QoUK7sdD4hsWq1CgnC3gHoqka6KPHTvWWrRo4X6+WAKmHsjKlSvtjDPOiNLl4MGDrWfPnsG22JroUQaURiNMPRB8KfGAzHSJV/+9kxvQDh6jL1q0iGkyqLnggguoL2ZMR4nvQJhBCSCMSzkaAcRSmdMCiD9nBBDfo0MKAYTzSgAxM+1A4j7C0g6Eu/m0A7HUkTc4uSDbQgDhrogAIoCkZooeYVnqIEWch5VUCCACCOaaHmEdfJpygME2cXfqERZh0kGJHmHpERY7W/QIi3WKq4mu30By4Sws5hIKIIxL+g3kkEv6DYSbLwII5xNUzHdhAUQASc0o/QaiR1iYB3qEZaa3sHIgI4BwsNVvIAKIfgM5eK8IIALIoWVTABFAUg6gWl21atWCbvTr18/uu+++oCYv54G8/vrr1qRJk+Dna9OmTaqSYIzQW1icizF/RJ81a5ZbTRG5MDjSPRTsDgTFpMqVKxdsa9CgQW6Vy6TfwmratKm99tprwXHnz5/frcSHBphHWLfeeqs98cQTwf6QbMlUbmTyQAYMGGBYz0KB9XD+/PncJHVUie9AUGB9ypQpwWEhiXDEiBFBzaZNm6x48eKuCTDKAwhMx2OspOLJJ5+0W265JanuqH6QgY03sWIEFoUaNWoEm0KSWe/evWN0l3rsctppp0VpK1YjSBAEIJIKAKR27doZd8cCJOOO0mwAJ08cc8wx7pegUaNGBTX4IuUBBA3EejklzY+ZsRxrGcqGxwicvrF58+aMm8KaP2nSJLedRCsSCiDu9UhLIICkZZcrFkBci9ISCCCcXQKIWeoYE+1AuAkTSyWAxHIypx0BJK6fAgjnpwAigHAzJbJKAIlrqAAS108BhPNTABFAuJkSWSWAxDVUAInrpwDC+SmACCDcTImsEkDiGiqAxPVTAOH8FEAEEG6mRFYJIHENFUDi+imAcH4KIAIIN/CGmu8AABBgSURBVFMiqwSQuIYKIHH9FEA4PwUQAYSbKZFVAkhcQwWQuH4KIJyfv3qAfPrpp7Z169agGyVKlLCzzjrLdYwp53r++edbkSJFgm2hGtjq1avd/hgBU1ISnw2fMRTIoPequeH/I4HMi/79+9vf//73oAxZrig9GQrms+H/o1wmymaGgkkkRMnb559/3vt4qXKgXonZp556yl599dVgWyhlun//frc/xnNkantJWGjHOwHBHcxBAeP5ddddZ506dQo2yZYRZkraMmOvWLGiDRs2zJU+9NBDtmfPnqAO5YFRJjgUuC7ePMA8Z67xww8/bFhfMg32vkJ6w/Lly4PdMQBZtmyZdezY0R02s766jZil1pWJEye6UiqR0G1FgpQD06ZNs4YNG7pu7N2713D0QiiQfTthwoSgJuZRJu6gzQzHXPTp0ycoxVEZKGsbI3AS7dChQ2M0Zbt377aCBQtm3FbMo0yYwTCn8TLtQFO+fHnDYpxpoJjU7Nmz3WaKFi1qO3bsCOpwFA/mcShwrA+OM4kRKGdbv379GE1RbVSqVMkWL14c1OILiXeUCU7nqF69OtVnDFGjRo1s8uTJblMCiGsRLxBALHXWkgDCzxlPKYCYCSCWOgdLAPHuljz+dwFEAIk9hQUQAQRzSgCJfWdlYXsCiAASe1oKIAKIABL7rsrS9gQQAST21BRABBABJPZdlaXtCSACSOypKYAIIAJI7LsqS9sTQASQ2FNTABFABJDYd1WWtieACCCxp6YAIoDkeYCMGzfOkMgSCiaxhtGgD0YXS8P2d/nll7tVElesWGGjR4921xAkvzH1mz0NEgmvvvpqtz9G8MILL7glOlG18L//+7+DzRUrVoyq3MhcP7yz/9577wX7Q+Ji69at3Y/IeM6MCR1518UdzEHByy+/bKtWrQrKGYAg45tJ7Bs+fLht2bIl2N+ll17qVqZMp/Kf5xVzXZC78pe//IW1Nahj8kCQEPzmm28G2zn66KOta9eu7pgqV65sKK0dinr16lmtWrXctjwv0cCQIUNs165dblueIPGKhN6A8vrfY5a0RRLhvn37gpaghKdXEz2mp0gOAyDyWtStW9dmzJjhDrtw4cKpZMJMA8edjBkzJtNmUv+/Tp065mUOx6yJzgwapw14pynMmTOHWvC2b99uSCYMBUoy40iepIIBCOqhd+nSJTikmDXRmc9+wQUX2Lx581xpni1p636yPC4QQLLzAgoglqovf8YZZ0S5QAKImQBiph1IlNvpn40IIJENjdScACKApDOVtAPh3BJAOJ9olQBCW5WoUAARQNKZcAII55YAwvlEqwQQ2qpEhQKIAJLOhBNAOLcEEM4nWiWA0FYlKhRABJB0JpwAwrklgHA+0SoBhLYqUaEAIoCkM+EEEM4tAYTziVYJILRViQoFEAEknQkngHBuCSCcTynVunXrDO91hwKv9nXu3DmNVv+1VHkgOYve6aefnrGfyKWYOXOm2w6TB4JiUc2bNw+2hb+/8sorbn+MIOk8ECTkoV5LKFA0rFevXkFNXs4DwWkRl112mXuvJ5kHgoqEXkGpatWqpY5094LJA3nmmWesXbt2waaiFpQCjaZMmRLsEKUbR4wY4X2+rPw74LF+/Xp3UnkAwbebBg0aJPYZkYSFDPJsCixSqHwXI1CNkMn2ZfoqVKiQW14VYPAAwvTFarB7Ysqwsu3F0DF5IGw/xx57rCFLPtNANcLx48cHm0GVzwIFCrhdMQBxG0lDEKsiIdslAxCmrcR3IAKImQBiqZKpAghzi5oJIJxPAgjnE1QCCO9VNKV2INGsFEDSsFIA4cwSQDifBBDep6hKASSendqB8F4KIJxXAgjnkwDC+xRVKYDEs1MA4b0UQDivBBDOJwGE9ymqUgCJZ6cAwnspgHBeCSCcTwII71NUpQASz04BhPdSAOG8EkA4nwQQ3qeoSgEknp0CCO+lAMJ5JYBwPgkgvE9RlQJIPDsFEN5LAYTzSgDhfMpagKBs6qRJk4KfokOHDvb0008HNUgqaty4sesGylzu378/qGM0KLKDrEsvTj31VFuzZk1QhnKgnTp1CmrYPBBU0MP4Q8GUV8U732XLlg22g/KWyCr1Apn2FSpU8GTu3/fs2UNlzLZq1cpN3jzrrLOsRIkSwT6rVKmSKuPpRZEiRdxSn+ecc44df/zxGc+7I4880i2Jik4uueQSt5ri9ddfbx07dvQ+HvV3Zk4hq3/27NkZz0000Lt3bze578EHH7SpU6cG+2MAggaYUrsoMYtytJnee8z6gz4+/vhj+/bbb4P94UQG7yQMnCCANciL4sWL26ZNm4KyO+64w1CiOxS4D3A/ePG7A0Sh3ViZ6Js3b04luiQVqBm+YMECt7tYOxBkuTZs2NDtD1mzOM4kiUBZ0eOOO87tCsdT1KxZ09XFEgDuOM4k00j6LCxmvDg2ZefOna401lEmbkdpCLDoIxs9RuAL4zHHHBNsqk2bNjZq1KigBqWdUeLZCwYgXhvZ+ne2pO2JJ57o1r0fOXKke5QJ64MAYpaif4yjTAQQdtpZqgSrABKnJjrvuq8UQHyPckMhgJiZdiA5U087EAEE80A7EDPtQDgcCSACyE8zRQARQASQnNtBABFAUg4whylqB6IdyKHbRY+wtAMRQDh4QKUdiHYg2oH87H4RQAQQAUQA+ckB7UDM9CM6f0MIIAKIAMLfL9qBaAeiHYh2IP9nxdCP6PoNhEVIngbIVVddZZMnTw5+1ry8AyldurStXbs2+PmYmugrVqyw0aNHu3Oif//+riaWAO/iozKcF3PnzrUaNWoEZdD87W9/C2qYZDU08Pjjj9u2bduCbaG6Y/Xq1YOaMmXKpH6I9eL+++9Pvf0Wir/+9a+2ePFiryn372weyEsvvWSrV692/fQ6xPX1SrB6bRz6O64vcoJiBJLtvDQzJCh7uVoxEwmZz4XFmsnnYtpCzsWXX37JSIMaFiBMIiHWcyRUhuLss8+2Zs2aueNWHkjEPBDX7VwQxEwkRIIZ8gSSipglbZkxt2jRwlAXPdNgAcL088gjj1iPHj2CUmQy48tLtkWSJW3x2WMlEt56662pLzgxAsnMixYtyrgpFiC/6oqEv/a3sDKeJYehAQGEN1UA4b1ilAKImQDyv+e56CgTM5wV1blzZ+a+ySqNAMJfDgGE94pRCiACSGqeCCACCOaBHmExy6aZHmHl+CSACCACyME1QzsQAYTDhwByyCcBRAARQASQn9ZN7UA4hGgHoh3IoZmi30D0CCs1F7QD0Q6Ew4d2INqB/HOmCCACiABy8H7QDoRDiHYg2oFoB/Kze4VJJGQqEmbra7xMIiFTkRBvPDGJaLVr1+ZWogiqmImEDECweFatWtUdOZNwyCQSMu1gMIznAwcOdCsEfvXVV7ZkyZLg54sJEOTCdO/ePdgfjoVZvny56/kHH3xgu3fvDuqY6nhuRwcFePnGK6zFXL/y5cvbtddeG+wWFUwHDBjgDo3p75prrrHbbrvNbevtt992NUiwZq6N1xA8QDKzF8gb8jzHeDZs2BBsCmv+xIkTve5MiYQREwl/7WdhDRo0yPr06ROcVCi9uXTpUnfiMQIsnFhAYwQWzoIFC2bc1CuvvGItW7YMtlOoUCG3fC47kJiJhLg2n3/+ebBrXONevXqxw0tEh2qEHkBQ4dM7aSDmYNetW2elSpWK2WSUtvAlvVixYsG22rVrZ88++2xQgzLY3ukjaEAAEUBSE4kpaSuAmAkgUda5tBoRQHi7BBDeK1epmuhmMRMJBRABxL3pDoNAAOFNFUB4r1ylACKAHJokeoRlpkdY7pJBC/QIK8cqPcLSIyw9wqKXDe1A0rAqmlQ7EN5K7UB4r1yldiDagWgH8s/bRDsQd8mgBdqBaAfy02Q55ZRTbP369cHJwyQS6i2snMckegtLb2HRKzEh1A6EMOmgRDsQ3itXqR2IdiDagWgH4i4Uv0CgHUgW70CQ8FStWrVfcFn/73+pVKmSLVy40G1HO5C8+xpv3bp1bebMme413rVrlyE/I9PQa7yZOpj+/9cOxAwFpebPn++at2nTJjvxxBODujybB+J++lwSxAIIO3wkPe3bty8ox03TpEmToAYlUdu2bct2m+d0MSsSIjvcy8JmDELNkDFjxgSl6Af9xQgkUw4ZMiRGU4Zs5s8++yxKW0k2knRJW6YiIUpg4wQLL/AFFl9kQ9GvXz/DKQihwBdqBiCAx5YtW4JtocwuIBIjEn0LK8aAD0cbAsjhcDXzNgUQSx1jIoA0tfHjx7sTKsmStgJIzuUQQCK+xuvO8IMC7UA4pwQQAQQzRTsQSz3S1w6EWzcSV2kHkrjlVIcCiAAigOTcKgIItWTkjkgAyR3fvV4FEAFEABFAvHUi1/8ugOT6Jfj/HYAAIoAIIAJIdq5OPxuVAJKdl0gAEUAEEAEkO1cnASTrr4sAIoAIIAJI1i9U2oFk5yUSQAQQAeRXABCmpO35559vqGIVCqacJP4/o4ulQX+PPvqo7dixIzh2lJO85ZZboqy0KL35448/Btu6/vrrU+dKhYJJJDzyyCOtZ8+e7rhffPFFW7NmjavzBCeccALlE3P98uXLZwcOHAh2WaZMGWvdurU3LCtSpIhbJRCvi1aoUMGdw25nZu640cbLL79sq1atCjbH5IGgbPGwYcPcYaEss5dkdumll1qNGjXcthjBQw89ZHv27GGkQQ2uiVeRECVt77vvvoz7QgNMIiF7lAnWDK9CIErjeuVxS5YsaTfffLP7+ZAz5JW0RanhKlWqBNs6++yzrVmzZm5/0fJA3J7yuCAmQGJZgUX/xhtvDDZXtGjRVFEpLy666CKbO3euJ3P/jmxnr2a428hBQbdu3VJwD0WdOnWoo0xwjIm3mOGYkubNmwf7i3mUCcbuLRzwAGVtQ7Fy5UpDXfQYgbr3zBcOpq9jjz3WALe8FjEBktc++6HxAjKTJk1yhy+AuBblCAQQzigBxFJnbuHsLS8EEM+h3Pm7AGImgESeewIIZ6gAIoAcminagXD3TDaqBJDIV0UA4QwVQAQQAYS7V7JZJYBEvjoCCGeoACKACCDcvZLNKgEk8tURQDhDBRABRADh7pVsVgkgka+OAMIZKoAIIAIId69ks0oAiXx1BBDOUAFEABFAuHslm1VRAdK3b1979913M/68TPIYOmF0sTRsf127djUkVGZTvPXWWzZo0KDgkI466ijqfe7bbrvNPvnkk2BbjOennnqqvfDCC1FsQuKbV0gICVFMwaXLL7/cvvvuu+C4UBkOJXJDMWPGDLd6HJI333zzTdcDJAkuWLAgqLvuuuusU6dOQc3GjRutZcuWbn/M9evQoQOVQOZ2ZjmvgnpJbcyYYmnYe/2aa64x3A+hQEImkn29iDV2ph3283ljxt9r1qzpzvNUfwe8VF+mN2nkgByQA3LgN+eAAPKbu+T6wHJADsiBOA4IIHF8VCtyQA7Igd+cAwLIb+6S6wPLATkgB+I4IIDE8VGtyAE5IAd+cw4IIL+5S64PLAfkgByI44AAEsdHtSIH5IAc+M05IID85i65PrAckANyII4DAkgcH9WKHJADcuA358D/A3Ly2JY2T00VAAAAAElFTkSuQmCC" id="377" name="Google Shape;377;p15"/>
          <p:cNvSpPr/>
          <p:nvPr/>
        </p:nvSpPr>
        <p:spPr>
          <a:xfrm>
            <a:off x="230982" y="86320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33578" y="1403336"/>
            <a:ext cx="1496264" cy="149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b port - Free ui icons" id="383" name="Google Shape;3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6493" y="2032906"/>
            <a:ext cx="2790945" cy="2790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16"/>
          <p:cNvGrpSpPr/>
          <p:nvPr/>
        </p:nvGrpSpPr>
        <p:grpSpPr>
          <a:xfrm>
            <a:off x="1216553" y="3136185"/>
            <a:ext cx="6682902" cy="557635"/>
            <a:chOff x="1653702" y="3105835"/>
            <a:chExt cx="8910537" cy="743513"/>
          </a:xfrm>
        </p:grpSpPr>
        <p:sp>
          <p:nvSpPr>
            <p:cNvPr id="385" name="Google Shape;385;p16"/>
            <p:cNvSpPr/>
            <p:nvPr/>
          </p:nvSpPr>
          <p:spPr>
            <a:xfrm>
              <a:off x="1679643" y="3141503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C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Scratch桌面板多連使用說明-USB連線</a:t>
              </a:r>
              <a:endParaRPr b="0" i="0" sz="135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653702" y="3105835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3F3F3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Scratch桌面板多連使用說明-USB連線</a:t>
              </a:r>
              <a:endParaRPr b="0" i="0" sz="13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07" y="3417461"/>
            <a:ext cx="2914445" cy="20878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2" name="Google Shape;3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1691" y="4142777"/>
            <a:ext cx="1714500" cy="136445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93" name="Google Shape;393;p17"/>
          <p:cNvCxnSpPr/>
          <p:nvPr/>
        </p:nvCxnSpPr>
        <p:spPr>
          <a:xfrm>
            <a:off x="2947128" y="3585201"/>
            <a:ext cx="1899600" cy="1178100"/>
          </a:xfrm>
          <a:prstGeom prst="bentConnector3">
            <a:avLst>
              <a:gd fmla="val 74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4" name="Google Shape;394;p17"/>
          <p:cNvSpPr txBox="1"/>
          <p:nvPr/>
        </p:nvSpPr>
        <p:spPr>
          <a:xfrm>
            <a:off x="3304090" y="4433895"/>
            <a:ext cx="130829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點擊新增裝置</a:t>
            </a:r>
            <a:endParaRPr b="1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6843369" y="4364660"/>
            <a:ext cx="2106618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出現選擇連線方式視窗，可以選擇USB或藍芽連線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6001174" y="2754214"/>
            <a:ext cx="2235575" cy="10387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!!!  注意  !!!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USB只能連線1個rabboni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藍芽最多同時4個 rabboni</a:t>
            </a:r>
            <a:endParaRPr b="0" i="0" sz="135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7"/>
          <p:cNvSpPr txBox="1"/>
          <p:nvPr/>
        </p:nvSpPr>
        <p:spPr>
          <a:xfrm>
            <a:off x="622208" y="2129262"/>
            <a:ext cx="4009823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解壓縮後</a:t>
            </a:r>
            <a:r>
              <a:rPr b="0" i="0" lang="en-US" sz="135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，打開資料夾，點擊應用程式開啟</a:t>
            </a:r>
            <a:endParaRPr b="0" i="0" sz="1350" u="none" cap="none" strike="noStrik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98" name="Google Shape;398;p17"/>
          <p:cNvGrpSpPr/>
          <p:nvPr/>
        </p:nvGrpSpPr>
        <p:grpSpPr>
          <a:xfrm>
            <a:off x="678719" y="2410704"/>
            <a:ext cx="5562414" cy="302377"/>
            <a:chOff x="528678" y="1690029"/>
            <a:chExt cx="7416552" cy="403169"/>
          </a:xfrm>
        </p:grpSpPr>
        <p:pic>
          <p:nvPicPr>
            <p:cNvPr id="399" name="Google Shape;399;p17"/>
            <p:cNvPicPr preferRelativeResize="0"/>
            <p:nvPr/>
          </p:nvPicPr>
          <p:blipFill rotWithShape="1">
            <a:blip r:embed="rId5">
              <a:alphaModFix/>
            </a:blip>
            <a:srcRect b="0" l="0" r="0" t="5976"/>
            <a:stretch/>
          </p:blipFill>
          <p:spPr>
            <a:xfrm>
              <a:off x="528678" y="1690029"/>
              <a:ext cx="3099895" cy="400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0" name="Google Shape;400;p17"/>
            <p:cNvCxnSpPr/>
            <p:nvPr/>
          </p:nvCxnSpPr>
          <p:spPr>
            <a:xfrm>
              <a:off x="3745809" y="1890054"/>
              <a:ext cx="552450" cy="0"/>
            </a:xfrm>
            <a:prstGeom prst="straightConnector1">
              <a:avLst/>
            </a:prstGeom>
            <a:noFill/>
            <a:ln cap="flat" cmpd="sng" w="28575">
              <a:solidFill>
                <a:srgbClr val="FFC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pic>
          <p:nvPicPr>
            <p:cNvPr id="401" name="Google Shape;401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259" y="1695256"/>
              <a:ext cx="1023280" cy="39794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2" name="Google Shape;402;p17"/>
            <p:cNvCxnSpPr/>
            <p:nvPr/>
          </p:nvCxnSpPr>
          <p:spPr>
            <a:xfrm>
              <a:off x="5213972" y="1890054"/>
              <a:ext cx="552450" cy="0"/>
            </a:xfrm>
            <a:prstGeom prst="straightConnector1">
              <a:avLst/>
            </a:prstGeom>
            <a:noFill/>
            <a:ln cap="flat" cmpd="sng" w="28575">
              <a:solidFill>
                <a:srgbClr val="FFC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pic>
          <p:nvPicPr>
            <p:cNvPr id="403" name="Google Shape;403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73989" y="1709001"/>
              <a:ext cx="2071241" cy="362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4" name="Google Shape;404;p17"/>
          <p:cNvSpPr txBox="1"/>
          <p:nvPr/>
        </p:nvSpPr>
        <p:spPr>
          <a:xfrm>
            <a:off x="622209" y="3033539"/>
            <a:ext cx="241368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開啟應用程式</a:t>
            </a:r>
            <a:endParaRPr b="0" i="0" sz="1350" u="none" cap="none" strike="noStrik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Click icon - Download on Iconfinder on Iconfinder" id="405" name="Google Shape;40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9554" y="3585200"/>
            <a:ext cx="707055" cy="70705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/>
          <p:nvPr/>
        </p:nvSpPr>
        <p:spPr>
          <a:xfrm>
            <a:off x="396509" y="1852263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7"/>
          <p:cNvSpPr txBox="1"/>
          <p:nvPr/>
        </p:nvSpPr>
        <p:spPr>
          <a:xfrm>
            <a:off x="396509" y="2754213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6721921" y="4142777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410" name="Google Shape;410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"/>
          <p:cNvSpPr/>
          <p:nvPr/>
        </p:nvSpPr>
        <p:spPr>
          <a:xfrm>
            <a:off x="538156" y="2117236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連結USB與電腦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632" y="4164259"/>
            <a:ext cx="1462510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8"/>
          <p:cNvSpPr/>
          <p:nvPr/>
        </p:nvSpPr>
        <p:spPr>
          <a:xfrm>
            <a:off x="538156" y="3777979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點擊USB的選項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3832" y="2374289"/>
            <a:ext cx="1462510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8"/>
          <p:cNvSpPr/>
          <p:nvPr/>
        </p:nvSpPr>
        <p:spPr>
          <a:xfrm>
            <a:off x="3534171" y="2114547"/>
            <a:ext cx="110926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選擇裝置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4643438" y="2928963"/>
            <a:ext cx="778669" cy="213726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1" name="Google Shape;421;p18"/>
          <p:cNvGrpSpPr/>
          <p:nvPr/>
        </p:nvGrpSpPr>
        <p:grpSpPr>
          <a:xfrm>
            <a:off x="4310133" y="4172285"/>
            <a:ext cx="1438135" cy="1191338"/>
            <a:chOff x="5746843" y="4813619"/>
            <a:chExt cx="1917514" cy="1588450"/>
          </a:xfrm>
        </p:grpSpPr>
        <p:pic>
          <p:nvPicPr>
            <p:cNvPr id="422" name="Google Shape;42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46843" y="4813619"/>
              <a:ext cx="1917514" cy="158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18"/>
            <p:cNvSpPr/>
            <p:nvPr/>
          </p:nvSpPr>
          <p:spPr>
            <a:xfrm>
              <a:off x="6055248" y="5830102"/>
              <a:ext cx="1213139" cy="407351"/>
            </a:xfrm>
            <a:prstGeom prst="rect">
              <a:avLst/>
            </a:prstGeom>
            <a:noFill/>
            <a:ln cap="flat" cmpd="sng" w="38100">
              <a:solidFill>
                <a:srgbClr val="FF75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18"/>
          <p:cNvSpPr/>
          <p:nvPr/>
        </p:nvSpPr>
        <p:spPr>
          <a:xfrm>
            <a:off x="3589194" y="3776669"/>
            <a:ext cx="3035635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Rabboni – USB HID UART Bridge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7732" y="2398990"/>
            <a:ext cx="1414662" cy="1182197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8"/>
          <p:cNvSpPr/>
          <p:nvPr/>
        </p:nvSpPr>
        <p:spPr>
          <a:xfrm>
            <a:off x="6739587" y="2097290"/>
            <a:ext cx="1558593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「確認」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7298931" y="3207035"/>
            <a:ext cx="485251" cy="165974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2338" y="2530328"/>
            <a:ext cx="904341" cy="69114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USB icon PNG and SVG Vector Free Download" id="430" name="Google Shape;43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713" y="2686300"/>
            <a:ext cx="558690" cy="35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c - Free computer icons" id="431" name="Google Shape;43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2279" y="2490969"/>
            <a:ext cx="804691" cy="8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8"/>
          <p:cNvSpPr txBox="1"/>
          <p:nvPr/>
        </p:nvSpPr>
        <p:spPr>
          <a:xfrm>
            <a:off x="410929" y="3526322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 txBox="1"/>
          <p:nvPr/>
        </p:nvSpPr>
        <p:spPr>
          <a:xfrm>
            <a:off x="3403415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434" name="Google Shape;43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84352" y="2990089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8"/>
          <p:cNvSpPr txBox="1"/>
          <p:nvPr/>
        </p:nvSpPr>
        <p:spPr>
          <a:xfrm>
            <a:off x="3403415" y="349302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 txBox="1"/>
          <p:nvPr/>
        </p:nvSpPr>
        <p:spPr>
          <a:xfrm>
            <a:off x="6601973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437" name="Google Shape;43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84352" y="5021476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ck icon - Download on Iconfinder on Iconfinder" id="438" name="Google Shape;438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90351" y="3216876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ck icon - Download on Iconfinder on Iconfinder" id="439" name="Google Shape;439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54163" y="4575058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8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441" name="Google Shape;441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數字跳動代表連線成功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351" y="2427437"/>
            <a:ext cx="4689617" cy="326133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9"/>
          <p:cNvSpPr/>
          <p:nvPr/>
        </p:nvSpPr>
        <p:spPr>
          <a:xfrm>
            <a:off x="1367314" y="2988265"/>
            <a:ext cx="2794636" cy="165974"/>
          </a:xfrm>
          <a:prstGeom prst="rect">
            <a:avLst/>
          </a:prstGeom>
          <a:noFill/>
          <a:ln cap="flat" cmpd="sng" w="28575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2127123" y="2534111"/>
            <a:ext cx="437770" cy="16597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19"/>
          <p:cNvCxnSpPr>
            <a:stCxn id="449" idx="3"/>
            <a:endCxn id="451" idx="1"/>
          </p:cNvCxnSpPr>
          <p:nvPr/>
        </p:nvCxnSpPr>
        <p:spPr>
          <a:xfrm>
            <a:off x="2564893" y="2617098"/>
            <a:ext cx="3529500" cy="6981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2" name="Google Shape;452;p19"/>
          <p:cNvSpPr/>
          <p:nvPr/>
        </p:nvSpPr>
        <p:spPr>
          <a:xfrm>
            <a:off x="5712639" y="2083006"/>
            <a:ext cx="2608478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可以編輯裝置在電腦上的名稱，名稱會對應到Scartch裡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4334" y="2739039"/>
            <a:ext cx="1961388" cy="115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4334" y="4584120"/>
            <a:ext cx="1961388" cy="95557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9"/>
          <p:cNvSpPr/>
          <p:nvPr/>
        </p:nvSpPr>
        <p:spPr>
          <a:xfrm>
            <a:off x="5712638" y="4148014"/>
            <a:ext cx="251853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按下「確認」後，名稱改變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9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9"/>
          <p:cNvSpPr txBox="1"/>
          <p:nvPr/>
        </p:nvSpPr>
        <p:spPr>
          <a:xfrm>
            <a:off x="5537550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9"/>
          <p:cNvSpPr txBox="1"/>
          <p:nvPr/>
        </p:nvSpPr>
        <p:spPr>
          <a:xfrm>
            <a:off x="5537550" y="3891184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459" name="Google Shape;4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 rot="5400000">
            <a:off x="2971516" y="2260054"/>
            <a:ext cx="618920" cy="54854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 rot="5754146">
            <a:off x="1886654" y="2343582"/>
            <a:ext cx="961005" cy="851733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 rot="1839916">
            <a:off x="527437" y="4254475"/>
            <a:ext cx="1161550" cy="1029474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 rot="5400000">
            <a:off x="779997" y="2911963"/>
            <a:ext cx="1890618" cy="167564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709619" y="3259423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利用Scratch和Rabboni</a:t>
            </a:r>
            <a:endParaRPr b="1" i="0" sz="3600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b="1" i="0" lang="en-US" sz="3600" u="none" cap="none" strike="noStrike">
                <a:solidFill>
                  <a:srgbClr val="FF50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邏輯閘</a:t>
            </a:r>
            <a:endParaRPr b="1" i="0" sz="3600" u="none" cap="none" strike="noStrike">
              <a:solidFill>
                <a:srgbClr val="FF50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3655626" y="4281612"/>
            <a:ext cx="5080466" cy="282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 flipH="1">
            <a:off x="3709619" y="4704964"/>
            <a:ext cx="1511774" cy="32395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1ACBE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3655627" y="4686067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報告人：林冠廷</a:t>
            </a:r>
            <a:endParaRPr b="0" i="0" sz="1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3" name="Google Shape;83;p2"/>
          <p:cNvSpPr/>
          <p:nvPr/>
        </p:nvSpPr>
        <p:spPr>
          <a:xfrm flipH="1">
            <a:off x="5329379" y="4704964"/>
            <a:ext cx="1511774" cy="32395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8353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5275385" y="4695093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智能所</a:t>
            </a:r>
            <a:endParaRPr b="0" i="0" sz="1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" name="Google Shape;85;p2"/>
          <p:cNvSpPr/>
          <p:nvPr/>
        </p:nvSpPr>
        <p:spPr>
          <a:xfrm rot="5400000">
            <a:off x="412321" y="5606567"/>
            <a:ext cx="632630" cy="56069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 rot="5400000">
            <a:off x="2670524" y="3948481"/>
            <a:ext cx="427539" cy="37892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 rot="5400000">
            <a:off x="479493" y="1688416"/>
            <a:ext cx="1052104" cy="93247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626749" y="3271591"/>
            <a:ext cx="225377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邏輯閘</a:t>
            </a:r>
            <a:endParaRPr b="1" i="0" sz="2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2015090" y="2583347"/>
            <a:ext cx="825087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681310" y="4670469"/>
            <a:ext cx="86757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6119446" y="503450"/>
            <a:ext cx="2532185" cy="703385"/>
          </a:xfrm>
          <a:prstGeom prst="wedgeRoundRectCallout">
            <a:avLst>
              <a:gd fmla="val -40382" name="adj1"/>
              <a:gd fmla="val 85959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b="1" i="0" lang="en-US" sz="332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 Video </a:t>
            </a:r>
            <a:endParaRPr b="1" i="0" sz="332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5738327" y="1269675"/>
            <a:ext cx="2913303" cy="1722664"/>
          </a:xfrm>
          <a:prstGeom prst="rect">
            <a:avLst/>
          </a:prstGeom>
          <a:noFill/>
          <a:ln cap="flat" cmpd="sng" w="25400">
            <a:solidFill>
              <a:srgbClr val="58E0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 title="邏輯閘_智能所_林冠廷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8325" y="1269677"/>
            <a:ext cx="3062525" cy="172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tooth - Free multimedia icons" id="464" name="Google Shape;4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545" y="1626989"/>
            <a:ext cx="3620277" cy="3620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20"/>
          <p:cNvGrpSpPr/>
          <p:nvPr/>
        </p:nvGrpSpPr>
        <p:grpSpPr>
          <a:xfrm>
            <a:off x="1089149" y="3137637"/>
            <a:ext cx="6896911" cy="564930"/>
            <a:chOff x="1517515" y="3105835"/>
            <a:chExt cx="9195882" cy="753240"/>
          </a:xfrm>
        </p:grpSpPr>
        <p:sp>
          <p:nvSpPr>
            <p:cNvPr id="466" name="Google Shape;466;p20"/>
            <p:cNvSpPr/>
            <p:nvPr/>
          </p:nvSpPr>
          <p:spPr>
            <a:xfrm>
              <a:off x="1550015" y="3151230"/>
              <a:ext cx="9163382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C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Scratch桌面板多連使用說明-藍芽連線</a:t>
              </a:r>
              <a:endParaRPr b="0" i="0" sz="135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1517515" y="3105835"/>
              <a:ext cx="9163382" cy="70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3F3F3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Scratch桌面板多連使用說明-藍芽連線</a:t>
              </a:r>
              <a:endParaRPr b="0" i="0" sz="13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8170" y="4523811"/>
            <a:ext cx="1429341" cy="11378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3" name="Google Shape;473;p21"/>
          <p:cNvSpPr/>
          <p:nvPr/>
        </p:nvSpPr>
        <p:spPr>
          <a:xfrm>
            <a:off x="426483" y="2096408"/>
            <a:ext cx="3243277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電腦沒有藍芽:連結dongle與電腦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電腦沒有藍芽: 請確認藍芽在4.0-5.1間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1"/>
          <p:cNvSpPr/>
          <p:nvPr/>
        </p:nvSpPr>
        <p:spPr>
          <a:xfrm>
            <a:off x="3921584" y="2125833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點擊「藍芽」的選項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1"/>
          <p:cNvSpPr/>
          <p:nvPr/>
        </p:nvSpPr>
        <p:spPr>
          <a:xfrm>
            <a:off x="3923945" y="4159296"/>
            <a:ext cx="1921669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選擇裝置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2610" y="2393931"/>
            <a:ext cx="1372548" cy="11425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7" name="Google Shape;477;p21"/>
          <p:cNvSpPr/>
          <p:nvPr/>
        </p:nvSpPr>
        <p:spPr>
          <a:xfrm>
            <a:off x="4711145" y="5100030"/>
            <a:ext cx="778669" cy="165974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0496" y="4520662"/>
            <a:ext cx="1352114" cy="11378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9" name="Google Shape;479;p21"/>
          <p:cNvSpPr/>
          <p:nvPr/>
        </p:nvSpPr>
        <p:spPr>
          <a:xfrm>
            <a:off x="7035559" y="3154329"/>
            <a:ext cx="909854" cy="405151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1"/>
          <p:cNvSpPr/>
          <p:nvPr/>
        </p:nvSpPr>
        <p:spPr>
          <a:xfrm>
            <a:off x="6098221" y="2125833"/>
            <a:ext cx="284132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選擇欲連結rabboni裝置的MAC碼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1"/>
          <p:cNvSpPr/>
          <p:nvPr/>
        </p:nvSpPr>
        <p:spPr>
          <a:xfrm>
            <a:off x="6098221" y="4155892"/>
            <a:ext cx="1558593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「確認」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1"/>
          <p:cNvSpPr/>
          <p:nvPr/>
        </p:nvSpPr>
        <p:spPr>
          <a:xfrm>
            <a:off x="7119484" y="5300372"/>
            <a:ext cx="485251" cy="165974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161" y="4585284"/>
            <a:ext cx="1500187" cy="8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1"/>
          <p:cNvSpPr/>
          <p:nvPr/>
        </p:nvSpPr>
        <p:spPr>
          <a:xfrm>
            <a:off x="626879" y="3719082"/>
            <a:ext cx="2926938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短按</a:t>
            </a:r>
            <a:r>
              <a:rPr b="1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右鍵</a:t>
            </a: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1秒，開始藍芽連線，綠燈會閃爍直到配對成功。若無配對到手機，會自動於30秒後停止廣播。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1043" y="4605631"/>
            <a:ext cx="1115639" cy="915982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1"/>
          <p:cNvSpPr/>
          <p:nvPr/>
        </p:nvSpPr>
        <p:spPr>
          <a:xfrm>
            <a:off x="323361" y="5577182"/>
            <a:ext cx="344951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藍芽連線手機成功後，</a:t>
            </a:r>
            <a:r>
              <a:rPr b="1" i="0" lang="en-US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綠燈</a:t>
            </a: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每10秒閃爍一次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810" y="2395875"/>
            <a:ext cx="1429341" cy="11378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8" name="Google Shape;488;p21"/>
          <p:cNvSpPr/>
          <p:nvPr/>
        </p:nvSpPr>
        <p:spPr>
          <a:xfrm>
            <a:off x="6389540" y="3592234"/>
            <a:ext cx="2234026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MAC碼在rabboni的本體背面</a:t>
            </a:r>
            <a:endParaRPr b="0" i="0" sz="1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1"/>
          <p:cNvSpPr txBox="1"/>
          <p:nvPr/>
        </p:nvSpPr>
        <p:spPr>
          <a:xfrm>
            <a:off x="396509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1"/>
          <p:cNvSpPr txBox="1"/>
          <p:nvPr/>
        </p:nvSpPr>
        <p:spPr>
          <a:xfrm>
            <a:off x="396509" y="3446951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21"/>
          <p:cNvGrpSpPr/>
          <p:nvPr/>
        </p:nvGrpSpPr>
        <p:grpSpPr>
          <a:xfrm>
            <a:off x="867320" y="2710143"/>
            <a:ext cx="2261771" cy="804691"/>
            <a:chOff x="1286932" y="2178291"/>
            <a:chExt cx="3015695" cy="1072922"/>
          </a:xfrm>
        </p:grpSpPr>
        <p:pic>
          <p:nvPicPr>
            <p:cNvPr descr="Dongle - Free computer icons" id="492" name="Google Shape;492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61559" y="2268521"/>
              <a:ext cx="828696" cy="828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86932" y="2260165"/>
              <a:ext cx="1205788" cy="9215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pic>
          <p:nvPicPr>
            <p:cNvPr descr="Pc - Free computer icons" id="494" name="Google Shape;494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229705" y="2178291"/>
              <a:ext cx="1072922" cy="10729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lick icon - Download on Iconfinder on Iconfinder" id="495" name="Google Shape;495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5916347">
            <a:off x="1353994" y="4705072"/>
            <a:ext cx="536233" cy="536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light bulb 6 icon - Free green light bulb icons" id="496" name="Google Shape;496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009839" y="4448536"/>
            <a:ext cx="280950" cy="2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1"/>
          <p:cNvSpPr txBox="1"/>
          <p:nvPr/>
        </p:nvSpPr>
        <p:spPr>
          <a:xfrm>
            <a:off x="3737863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1"/>
          <p:cNvSpPr txBox="1"/>
          <p:nvPr/>
        </p:nvSpPr>
        <p:spPr>
          <a:xfrm>
            <a:off x="3740223" y="3892601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499" name="Google Shape;499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80638">
            <a:off x="5262845" y="5103297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1"/>
          <p:cNvSpPr txBox="1"/>
          <p:nvPr/>
        </p:nvSpPr>
        <p:spPr>
          <a:xfrm>
            <a:off x="5987453" y="1848835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1"/>
          <p:cNvSpPr txBox="1"/>
          <p:nvPr/>
        </p:nvSpPr>
        <p:spPr>
          <a:xfrm>
            <a:off x="5987453" y="3846139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502" name="Google Shape;502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80638">
            <a:off x="7484360" y="5285871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1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504" name="Google Shape;504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351" y="2428391"/>
            <a:ext cx="4657234" cy="323176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0" name="Google Shape;510;p22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數字跳動代表連線成功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2"/>
          <p:cNvSpPr/>
          <p:nvPr/>
        </p:nvSpPr>
        <p:spPr>
          <a:xfrm>
            <a:off x="1367314" y="2988265"/>
            <a:ext cx="2794636" cy="165974"/>
          </a:xfrm>
          <a:prstGeom prst="rect">
            <a:avLst/>
          </a:prstGeom>
          <a:noFill/>
          <a:ln cap="flat" cmpd="sng" w="28575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2127123" y="2534111"/>
            <a:ext cx="437770" cy="16597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3" name="Google Shape;513;p22"/>
          <p:cNvCxnSpPr>
            <a:stCxn id="512" idx="3"/>
            <a:endCxn id="514" idx="1"/>
          </p:cNvCxnSpPr>
          <p:nvPr/>
        </p:nvCxnSpPr>
        <p:spPr>
          <a:xfrm>
            <a:off x="2564893" y="2617098"/>
            <a:ext cx="3529500" cy="6981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5" name="Google Shape;515;p22"/>
          <p:cNvSpPr/>
          <p:nvPr/>
        </p:nvSpPr>
        <p:spPr>
          <a:xfrm>
            <a:off x="5712639" y="2083006"/>
            <a:ext cx="2608478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可以編輯裝置在電腦上的名稱，名稱會對應到Scartch裡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4334" y="2739039"/>
            <a:ext cx="1961388" cy="115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4334" y="4584120"/>
            <a:ext cx="1961388" cy="95557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2"/>
          <p:cNvSpPr/>
          <p:nvPr/>
        </p:nvSpPr>
        <p:spPr>
          <a:xfrm>
            <a:off x="5712638" y="4148014"/>
            <a:ext cx="251853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按下「確認」後，名稱改變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2"/>
          <p:cNvSpPr txBox="1"/>
          <p:nvPr/>
        </p:nvSpPr>
        <p:spPr>
          <a:xfrm>
            <a:off x="410929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5537551" y="1837548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2"/>
          <p:cNvSpPr txBox="1"/>
          <p:nvPr/>
        </p:nvSpPr>
        <p:spPr>
          <a:xfrm>
            <a:off x="5537551" y="3891184"/>
            <a:ext cx="734816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2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522" name="Google Shape;52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33" y="2439014"/>
            <a:ext cx="4205850" cy="1859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23"/>
          <p:cNvCxnSpPr/>
          <p:nvPr/>
        </p:nvCxnSpPr>
        <p:spPr>
          <a:xfrm>
            <a:off x="2597286" y="3977583"/>
            <a:ext cx="2234100" cy="517200"/>
          </a:xfrm>
          <a:prstGeom prst="bentConnector3">
            <a:avLst>
              <a:gd fmla="val 35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9" name="Google Shape;529;p23"/>
          <p:cNvSpPr txBox="1"/>
          <p:nvPr/>
        </p:nvSpPr>
        <p:spPr>
          <a:xfrm>
            <a:off x="2901943" y="4541239"/>
            <a:ext cx="167005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點擊新增更多裝置</a:t>
            </a:r>
            <a:endParaRPr b="1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1979" y="3208259"/>
            <a:ext cx="3761257" cy="237653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3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新增其他裝置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3"/>
          <p:cNvSpPr txBox="1"/>
          <p:nvPr/>
        </p:nvSpPr>
        <p:spPr>
          <a:xfrm>
            <a:off x="410929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ck icon - Download on Iconfinder on Iconfinder" id="533" name="Google Shape;53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80638">
            <a:off x="2961352" y="3748872"/>
            <a:ext cx="536233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3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535" name="Google Shape;53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390" y="2398204"/>
            <a:ext cx="4312287" cy="299089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1" name="Google Shape;541;p24"/>
          <p:cNvSpPr/>
          <p:nvPr/>
        </p:nvSpPr>
        <p:spPr>
          <a:xfrm>
            <a:off x="607542" y="3422700"/>
            <a:ext cx="437770" cy="311761"/>
          </a:xfrm>
          <a:prstGeom prst="rect">
            <a:avLst/>
          </a:prstGeom>
          <a:noFill/>
          <a:ln cap="flat" cmpd="sng" w="38100">
            <a:solidFill>
              <a:srgbClr val="FF75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2" name="Google Shape;542;p24"/>
          <p:cNvCxnSpPr/>
          <p:nvPr/>
        </p:nvCxnSpPr>
        <p:spPr>
          <a:xfrm flipH="1" rot="10800000">
            <a:off x="1148462" y="2439412"/>
            <a:ext cx="4571400" cy="1178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FF7575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543" name="Google Shape;5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015" y="1969297"/>
            <a:ext cx="2353105" cy="940594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4"/>
          <p:cNvSpPr/>
          <p:nvPr/>
        </p:nvSpPr>
        <p:spPr>
          <a:xfrm>
            <a:off x="5719864" y="3220282"/>
            <a:ext cx="2938893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點擊Scratch的ICON，跳轉到瀏覽器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8411" y="3561616"/>
            <a:ext cx="2794071" cy="1879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6" name="Google Shape;546;p24"/>
          <p:cNvSpPr/>
          <p:nvPr/>
        </p:nvSpPr>
        <p:spPr>
          <a:xfrm>
            <a:off x="5401129" y="5443504"/>
            <a:ext cx="362863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https://nctutwtlab.github.io/scratch-gui/rabboni/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4"/>
          <p:cNvSpPr/>
          <p:nvPr/>
        </p:nvSpPr>
        <p:spPr>
          <a:xfrm>
            <a:off x="516351" y="2083007"/>
            <a:ext cx="224828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點擊左邊Scratch的ICON</a:t>
            </a:r>
            <a:endParaRPr b="0" i="0" sz="135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4"/>
          <p:cNvSpPr txBox="1"/>
          <p:nvPr/>
        </p:nvSpPr>
        <p:spPr>
          <a:xfrm>
            <a:off x="410929" y="1837548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4"/>
          <p:cNvSpPr txBox="1"/>
          <p:nvPr/>
        </p:nvSpPr>
        <p:spPr>
          <a:xfrm>
            <a:off x="5592239" y="3013381"/>
            <a:ext cx="830997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endParaRPr b="1" i="0" sz="13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1661252" y="1364117"/>
            <a:ext cx="4861979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atch (programming language) - Wikipedia" id="551" name="Google Shape;55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508" y="1359439"/>
            <a:ext cx="1271746" cy="48220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5"/>
          <p:cNvSpPr txBox="1"/>
          <p:nvPr/>
        </p:nvSpPr>
        <p:spPr>
          <a:xfrm>
            <a:off x="321792" y="972720"/>
            <a:ext cx="8306530" cy="71555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程式觀摩: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從別人設計的程式開始: 到『12u10 一定要你贏』網站去逛逛喔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77" y="2339703"/>
            <a:ext cx="4821729" cy="309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6006" y="2443371"/>
            <a:ext cx="291231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5"/>
          <p:cNvSpPr txBox="1"/>
          <p:nvPr/>
        </p:nvSpPr>
        <p:spPr>
          <a:xfrm>
            <a:off x="405365" y="1729206"/>
            <a:ext cx="462516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https://12u10.lab.nycu.edu.tw/portfolio/aiot-6/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5"/>
          <p:cNvSpPr/>
          <p:nvPr/>
        </p:nvSpPr>
        <p:spPr>
          <a:xfrm>
            <a:off x="7305897" y="3930060"/>
            <a:ext cx="1172240" cy="50238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5"/>
          <p:cNvSpPr/>
          <p:nvPr/>
        </p:nvSpPr>
        <p:spPr>
          <a:xfrm>
            <a:off x="6079166" y="3938035"/>
            <a:ext cx="1172240" cy="50238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 Movies Icon | Hyperion Iconpack | Sebastiaan de With" id="562" name="Google Shape;56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438" y="3876898"/>
            <a:ext cx="1072850" cy="1029098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5"/>
          <p:cNvSpPr/>
          <p:nvPr/>
        </p:nvSpPr>
        <p:spPr>
          <a:xfrm>
            <a:off x="5565903" y="5323709"/>
            <a:ext cx="3212521" cy="1123142"/>
          </a:xfrm>
          <a:prstGeom prst="cloud">
            <a:avLst/>
          </a:prstGeom>
          <a:solidFill>
            <a:srgbClr val="C64517"/>
          </a:solidFill>
          <a:ln cap="flat" cmpd="sng" w="57150">
            <a:solidFill>
              <a:srgbClr val="F6C3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創意奔放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SHOW Time!!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6"/>
          <p:cNvSpPr/>
          <p:nvPr/>
        </p:nvSpPr>
        <p:spPr>
          <a:xfrm rot="5400000">
            <a:off x="2970026" y="1611593"/>
            <a:ext cx="618920" cy="54854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6"/>
          <p:cNvSpPr/>
          <p:nvPr/>
        </p:nvSpPr>
        <p:spPr>
          <a:xfrm rot="5754146">
            <a:off x="1885164" y="1695121"/>
            <a:ext cx="961005" cy="851733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6"/>
          <p:cNvSpPr/>
          <p:nvPr/>
        </p:nvSpPr>
        <p:spPr>
          <a:xfrm rot="1839916">
            <a:off x="525947" y="3606013"/>
            <a:ext cx="1161550" cy="1029474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 rot="5400000">
            <a:off x="741272" y="2238877"/>
            <a:ext cx="1890618" cy="167564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6"/>
          <p:cNvSpPr txBox="1"/>
          <p:nvPr/>
        </p:nvSpPr>
        <p:spPr>
          <a:xfrm>
            <a:off x="3708129" y="2610962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利用Scratch和Rabboni</a:t>
            </a:r>
            <a:endParaRPr b="1" i="0" sz="3600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b="1" i="0" lang="en-US" sz="3600" u="none" cap="none" strike="noStrike">
                <a:solidFill>
                  <a:srgbClr val="FF50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邏輯閘</a:t>
            </a:r>
            <a:endParaRPr b="1" i="0" sz="3600" u="none" cap="none" strike="noStrike">
              <a:solidFill>
                <a:srgbClr val="FF50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4" name="Google Shape;574;p26"/>
          <p:cNvSpPr txBox="1"/>
          <p:nvPr/>
        </p:nvSpPr>
        <p:spPr>
          <a:xfrm>
            <a:off x="3654137" y="3633150"/>
            <a:ext cx="5080466" cy="282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 flipH="1">
            <a:off x="3708130" y="4056502"/>
            <a:ext cx="1511774" cy="32395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1ACBE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6"/>
          <p:cNvSpPr txBox="1"/>
          <p:nvPr/>
        </p:nvSpPr>
        <p:spPr>
          <a:xfrm>
            <a:off x="3654137" y="4037605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報告人：林冠廷</a:t>
            </a:r>
            <a:endParaRPr b="0" i="0" sz="1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7" name="Google Shape;577;p26"/>
          <p:cNvSpPr/>
          <p:nvPr/>
        </p:nvSpPr>
        <p:spPr>
          <a:xfrm flipH="1">
            <a:off x="5327889" y="4056502"/>
            <a:ext cx="1511774" cy="32395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8353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6"/>
          <p:cNvSpPr txBox="1"/>
          <p:nvPr/>
        </p:nvSpPr>
        <p:spPr>
          <a:xfrm>
            <a:off x="5273895" y="4046631"/>
            <a:ext cx="1619758" cy="36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icrosoft Yahe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智能所</a:t>
            </a:r>
            <a:endParaRPr b="0" i="0" sz="1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494460" y="5804646"/>
            <a:ext cx="6317058" cy="431935"/>
          </a:xfrm>
          <a:prstGeom prst="roundRect">
            <a:avLst>
              <a:gd fmla="val 50000" name="adj"/>
            </a:avLst>
          </a:prstGeom>
          <a:solidFill>
            <a:srgbClr val="F835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6"/>
          <p:cNvSpPr/>
          <p:nvPr/>
        </p:nvSpPr>
        <p:spPr>
          <a:xfrm rot="5400000">
            <a:off x="410831" y="4958106"/>
            <a:ext cx="632630" cy="56069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6"/>
          <p:cNvSpPr/>
          <p:nvPr/>
        </p:nvSpPr>
        <p:spPr>
          <a:xfrm rot="5400000">
            <a:off x="2669034" y="3300019"/>
            <a:ext cx="427539" cy="37892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6"/>
          <p:cNvSpPr/>
          <p:nvPr/>
        </p:nvSpPr>
        <p:spPr>
          <a:xfrm rot="5400000">
            <a:off x="478003" y="1039954"/>
            <a:ext cx="1052104" cy="93247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6"/>
          <p:cNvSpPr txBox="1"/>
          <p:nvPr/>
        </p:nvSpPr>
        <p:spPr>
          <a:xfrm>
            <a:off x="605086" y="2550255"/>
            <a:ext cx="2207219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邏輯閘</a:t>
            </a:r>
            <a:endParaRPr b="1" i="0" sz="2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 txBox="1"/>
          <p:nvPr/>
        </p:nvSpPr>
        <p:spPr>
          <a:xfrm>
            <a:off x="2013601" y="1934885"/>
            <a:ext cx="74410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 txBox="1"/>
          <p:nvPr/>
        </p:nvSpPr>
        <p:spPr>
          <a:xfrm>
            <a:off x="679820" y="4022008"/>
            <a:ext cx="932669" cy="31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27"/>
          <p:cNvGrpSpPr/>
          <p:nvPr/>
        </p:nvGrpSpPr>
        <p:grpSpPr>
          <a:xfrm>
            <a:off x="133943" y="960291"/>
            <a:ext cx="2778678" cy="2468710"/>
            <a:chOff x="3392486" y="1113697"/>
            <a:chExt cx="5736833" cy="5096881"/>
          </a:xfrm>
        </p:grpSpPr>
        <p:pic>
          <p:nvPicPr>
            <p:cNvPr id="592" name="Google Shape;59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92486" y="4406005"/>
              <a:ext cx="5736833" cy="1804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27"/>
            <p:cNvSpPr/>
            <p:nvPr/>
          </p:nvSpPr>
          <p:spPr>
            <a:xfrm>
              <a:off x="4628132" y="2901027"/>
              <a:ext cx="621387" cy="2839449"/>
            </a:xfrm>
            <a:custGeom>
              <a:rect b="b" l="l" r="r" t="t"/>
              <a:pathLst>
                <a:path extrusionOk="0" h="690" w="151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4479241" y="2068614"/>
              <a:ext cx="2329169" cy="868296"/>
            </a:xfrm>
            <a:custGeom>
              <a:rect b="b" l="l" r="r" t="t"/>
              <a:pathLst>
                <a:path extrusionOk="0" h="211" w="566">
                  <a:moveTo>
                    <a:pt x="52" y="211"/>
                  </a:moveTo>
                  <a:lnTo>
                    <a:pt x="0" y="41"/>
                  </a:lnTo>
                  <a:lnTo>
                    <a:pt x="485" y="0"/>
                  </a:lnTo>
                  <a:lnTo>
                    <a:pt x="566" y="155"/>
                  </a:lnTo>
                  <a:lnTo>
                    <a:pt x="52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6776641" y="2242559"/>
              <a:ext cx="2234521" cy="1304502"/>
            </a:xfrm>
            <a:custGeom>
              <a:rect b="b" l="l" r="r" t="t"/>
              <a:pathLst>
                <a:path extrusionOk="0" h="317" w="543">
                  <a:moveTo>
                    <a:pt x="0" y="109"/>
                  </a:moveTo>
                  <a:lnTo>
                    <a:pt x="230" y="0"/>
                  </a:lnTo>
                  <a:lnTo>
                    <a:pt x="543" y="182"/>
                  </a:lnTo>
                  <a:lnTo>
                    <a:pt x="264" y="31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4645530" y="2961587"/>
              <a:ext cx="621387" cy="2839451"/>
            </a:xfrm>
            <a:custGeom>
              <a:rect b="b" l="l" r="r" t="t"/>
              <a:pathLst>
                <a:path extrusionOk="0" h="690" w="151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9411"/>
                  </a:srgbClr>
                </a:gs>
                <a:gs pos="8000">
                  <a:srgbClr val="A5A5A5">
                    <a:alpha val="49411"/>
                  </a:srgbClr>
                </a:gs>
                <a:gs pos="40000">
                  <a:srgbClr val="FFFFFF">
                    <a:alpha val="0"/>
                  </a:srgbClr>
                </a:gs>
                <a:gs pos="92000">
                  <a:srgbClr val="A5A5A5">
                    <a:alpha val="49411"/>
                  </a:srgbClr>
                </a:gs>
                <a:gs pos="100000">
                  <a:srgbClr val="A5A5A5">
                    <a:alpha val="4941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3536391" y="2622965"/>
              <a:ext cx="1757163" cy="1312730"/>
            </a:xfrm>
            <a:custGeom>
              <a:rect b="b" l="l" r="r" t="t"/>
              <a:pathLst>
                <a:path extrusionOk="0" h="132" w="178">
                  <a:moveTo>
                    <a:pt x="178" y="131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176" y="130"/>
                    <a:pt x="177" y="131"/>
                  </a:cubicBezTo>
                  <a:cubicBezTo>
                    <a:pt x="178" y="131"/>
                    <a:pt x="178" y="132"/>
                    <a:pt x="178" y="132"/>
                  </a:cubicBezTo>
                  <a:lnTo>
                    <a:pt x="17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8" name="Google Shape;598;p27"/>
            <p:cNvGrpSpPr/>
            <p:nvPr/>
          </p:nvGrpSpPr>
          <p:grpSpPr>
            <a:xfrm>
              <a:off x="4674924" y="3788296"/>
              <a:ext cx="571108" cy="1947511"/>
              <a:chOff x="2534" y="2472"/>
              <a:chExt cx="139" cy="474"/>
            </a:xfrm>
          </p:grpSpPr>
          <p:sp>
            <p:nvSpPr>
              <p:cNvPr id="599" name="Google Shape;599;p27"/>
              <p:cNvSpPr/>
              <p:nvPr/>
            </p:nvSpPr>
            <p:spPr>
              <a:xfrm>
                <a:off x="2534" y="2472"/>
                <a:ext cx="139" cy="474"/>
              </a:xfrm>
              <a:custGeom>
                <a:rect b="b" l="l" r="r" t="t"/>
                <a:pathLst>
                  <a:path extrusionOk="0" h="474" w="139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5A5A5">
                      <a:alpha val="3137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>
                <a:off x="2534" y="2472"/>
                <a:ext cx="139" cy="474"/>
              </a:xfrm>
              <a:custGeom>
                <a:rect b="b" l="l" r="r" t="t"/>
                <a:pathLst>
                  <a:path extrusionOk="0" h="474" w="139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rgbClr val="A5A5A5">
                      <a:alpha val="3137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1" name="Google Shape;601;p27"/>
            <p:cNvGrpSpPr/>
            <p:nvPr/>
          </p:nvGrpSpPr>
          <p:grpSpPr>
            <a:xfrm>
              <a:off x="4702621" y="2696801"/>
              <a:ext cx="3176887" cy="1242773"/>
              <a:chOff x="3454" y="2010"/>
              <a:chExt cx="772" cy="302"/>
            </a:xfrm>
          </p:grpSpPr>
          <p:sp>
            <p:nvSpPr>
              <p:cNvPr id="602" name="Google Shape;602;p27"/>
              <p:cNvSpPr/>
              <p:nvPr/>
            </p:nvSpPr>
            <p:spPr>
              <a:xfrm>
                <a:off x="3454" y="2010"/>
                <a:ext cx="772" cy="302"/>
              </a:xfrm>
              <a:custGeom>
                <a:rect b="b" l="l" r="r" t="t"/>
                <a:pathLst>
                  <a:path extrusionOk="0" h="302" w="772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3454" y="2010"/>
                <a:ext cx="772" cy="302"/>
              </a:xfrm>
              <a:custGeom>
                <a:rect b="b" l="l" r="r" t="t"/>
                <a:pathLst>
                  <a:path extrusionOk="0" h="302" w="772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4" name="Google Shape;604;p27"/>
            <p:cNvGrpSpPr/>
            <p:nvPr/>
          </p:nvGrpSpPr>
          <p:grpSpPr>
            <a:xfrm>
              <a:off x="4585523" y="1113697"/>
              <a:ext cx="4452304" cy="3816943"/>
              <a:chOff x="4585524" y="1113696"/>
              <a:chExt cx="4452307" cy="3816939"/>
            </a:xfrm>
          </p:grpSpPr>
          <p:grpSp>
            <p:nvGrpSpPr>
              <p:cNvPr id="605" name="Google Shape;605;p27"/>
              <p:cNvGrpSpPr/>
              <p:nvPr/>
            </p:nvGrpSpPr>
            <p:grpSpPr>
              <a:xfrm>
                <a:off x="4585524" y="1778245"/>
                <a:ext cx="1411857" cy="2951177"/>
                <a:chOff x="4400552" y="1170243"/>
                <a:chExt cx="1411857" cy="2951180"/>
              </a:xfrm>
            </p:grpSpPr>
            <p:sp>
              <p:nvSpPr>
                <p:cNvPr id="606" name="Google Shape;606;p27"/>
                <p:cNvSpPr/>
                <p:nvPr/>
              </p:nvSpPr>
              <p:spPr>
                <a:xfrm>
                  <a:off x="5450459" y="3873773"/>
                  <a:ext cx="361950" cy="247650"/>
                </a:xfrm>
                <a:custGeom>
                  <a:rect b="b" l="l" r="r" t="t"/>
                  <a:pathLst>
                    <a:path extrusionOk="0"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27"/>
                <p:cNvSpPr/>
                <p:nvPr/>
              </p:nvSpPr>
              <p:spPr>
                <a:xfrm>
                  <a:off x="4400552" y="1170243"/>
                  <a:ext cx="493713" cy="893763"/>
                </a:xfrm>
                <a:custGeom>
                  <a:rect b="b" l="l" r="r" t="t"/>
                  <a:pathLst>
                    <a:path extrusionOk="0"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27"/>
                <p:cNvSpPr/>
                <p:nvPr/>
              </p:nvSpPr>
              <p:spPr>
                <a:xfrm>
                  <a:off x="4476484" y="1752667"/>
                  <a:ext cx="1084263" cy="2273301"/>
                </a:xfrm>
                <a:custGeom>
                  <a:rect b="b" l="l" r="r" t="t"/>
                  <a:pathLst>
                    <a:path extrusionOk="0"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27"/>
                <p:cNvSpPr/>
                <p:nvPr/>
              </p:nvSpPr>
              <p:spPr>
                <a:xfrm>
                  <a:off x="4713020" y="1641541"/>
                  <a:ext cx="1055688" cy="2328864"/>
                </a:xfrm>
                <a:custGeom>
                  <a:rect b="b" l="l" r="r" t="t"/>
                  <a:pathLst>
                    <a:path extrusionOk="0"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27"/>
                <p:cNvSpPr/>
                <p:nvPr/>
              </p:nvSpPr>
              <p:spPr>
                <a:xfrm>
                  <a:off x="4597132" y="1733617"/>
                  <a:ext cx="1093788" cy="2282828"/>
                </a:xfrm>
                <a:custGeom>
                  <a:rect b="b" l="l" r="r" t="t"/>
                  <a:pathLst>
                    <a:path extrusionOk="0"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27"/>
                <p:cNvSpPr/>
                <p:nvPr/>
              </p:nvSpPr>
              <p:spPr>
                <a:xfrm>
                  <a:off x="4405578" y="1186854"/>
                  <a:ext cx="189438" cy="312121"/>
                </a:xfrm>
                <a:custGeom>
                  <a:rect b="b" l="l" r="r" t="t"/>
                  <a:pathLst>
                    <a:path extrusionOk="0"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2" name="Google Shape;612;p27"/>
              <p:cNvGrpSpPr/>
              <p:nvPr/>
            </p:nvGrpSpPr>
            <p:grpSpPr>
              <a:xfrm rot="781172">
                <a:off x="5242049" y="1323326"/>
                <a:ext cx="1411857" cy="2951177"/>
                <a:chOff x="4400552" y="1170242"/>
                <a:chExt cx="1411857" cy="2951181"/>
              </a:xfrm>
            </p:grpSpPr>
            <p:sp>
              <p:nvSpPr>
                <p:cNvPr id="613" name="Google Shape;613;p27"/>
                <p:cNvSpPr/>
                <p:nvPr/>
              </p:nvSpPr>
              <p:spPr>
                <a:xfrm>
                  <a:off x="5450459" y="3873773"/>
                  <a:ext cx="361950" cy="247650"/>
                </a:xfrm>
                <a:custGeom>
                  <a:rect b="b" l="l" r="r" t="t"/>
                  <a:pathLst>
                    <a:path extrusionOk="0"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27"/>
                <p:cNvSpPr/>
                <p:nvPr/>
              </p:nvSpPr>
              <p:spPr>
                <a:xfrm>
                  <a:off x="4400552" y="1170242"/>
                  <a:ext cx="493713" cy="893764"/>
                </a:xfrm>
                <a:custGeom>
                  <a:rect b="b" l="l" r="r" t="t"/>
                  <a:pathLst>
                    <a:path extrusionOk="0"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27"/>
                <p:cNvSpPr/>
                <p:nvPr/>
              </p:nvSpPr>
              <p:spPr>
                <a:xfrm>
                  <a:off x="4476483" y="1752666"/>
                  <a:ext cx="1084263" cy="2273302"/>
                </a:xfrm>
                <a:custGeom>
                  <a:rect b="b" l="l" r="r" t="t"/>
                  <a:pathLst>
                    <a:path extrusionOk="0"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27"/>
                <p:cNvSpPr/>
                <p:nvPr/>
              </p:nvSpPr>
              <p:spPr>
                <a:xfrm>
                  <a:off x="4713021" y="1641541"/>
                  <a:ext cx="1055688" cy="2328865"/>
                </a:xfrm>
                <a:custGeom>
                  <a:rect b="b" l="l" r="r" t="t"/>
                  <a:pathLst>
                    <a:path extrusionOk="0"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27"/>
                <p:cNvSpPr/>
                <p:nvPr/>
              </p:nvSpPr>
              <p:spPr>
                <a:xfrm>
                  <a:off x="4597132" y="1733617"/>
                  <a:ext cx="1093788" cy="2282828"/>
                </a:xfrm>
                <a:custGeom>
                  <a:rect b="b" l="l" r="r" t="t"/>
                  <a:pathLst>
                    <a:path extrusionOk="0"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01ACBE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rect b="b" l="l" r="r" t="t"/>
                  <a:pathLst>
                    <a:path extrusionOk="0"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9" name="Google Shape;619;p27"/>
              <p:cNvGrpSpPr/>
              <p:nvPr/>
            </p:nvGrpSpPr>
            <p:grpSpPr>
              <a:xfrm rot="1701895">
                <a:off x="6140258" y="1271913"/>
                <a:ext cx="1411857" cy="2951177"/>
                <a:chOff x="4400548" y="1170243"/>
                <a:chExt cx="1411855" cy="2951179"/>
              </a:xfrm>
            </p:grpSpPr>
            <p:sp>
              <p:nvSpPr>
                <p:cNvPr id="620" name="Google Shape;620;p27"/>
                <p:cNvSpPr/>
                <p:nvPr/>
              </p:nvSpPr>
              <p:spPr>
                <a:xfrm>
                  <a:off x="5450453" y="3873772"/>
                  <a:ext cx="361950" cy="247650"/>
                </a:xfrm>
                <a:custGeom>
                  <a:rect b="b" l="l" r="r" t="t"/>
                  <a:pathLst>
                    <a:path extrusionOk="0"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27"/>
                <p:cNvSpPr/>
                <p:nvPr/>
              </p:nvSpPr>
              <p:spPr>
                <a:xfrm>
                  <a:off x="4400548" y="1170243"/>
                  <a:ext cx="493712" cy="893763"/>
                </a:xfrm>
                <a:custGeom>
                  <a:rect b="b" l="l" r="r" t="t"/>
                  <a:pathLst>
                    <a:path extrusionOk="0"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27"/>
                <p:cNvSpPr/>
                <p:nvPr/>
              </p:nvSpPr>
              <p:spPr>
                <a:xfrm>
                  <a:off x="4476479" y="1752665"/>
                  <a:ext cx="1084262" cy="2273302"/>
                </a:xfrm>
                <a:custGeom>
                  <a:rect b="b" l="l" r="r" t="t"/>
                  <a:pathLst>
                    <a:path extrusionOk="0"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27"/>
                <p:cNvSpPr/>
                <p:nvPr/>
              </p:nvSpPr>
              <p:spPr>
                <a:xfrm>
                  <a:off x="4713018" y="1641539"/>
                  <a:ext cx="1055688" cy="2328864"/>
                </a:xfrm>
                <a:custGeom>
                  <a:rect b="b" l="l" r="r" t="t"/>
                  <a:pathLst>
                    <a:path extrusionOk="0"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27"/>
                <p:cNvSpPr/>
                <p:nvPr/>
              </p:nvSpPr>
              <p:spPr>
                <a:xfrm>
                  <a:off x="4597131" y="1733615"/>
                  <a:ext cx="1093788" cy="2282828"/>
                </a:xfrm>
                <a:custGeom>
                  <a:rect b="b" l="l" r="r" t="t"/>
                  <a:pathLst>
                    <a:path extrusionOk="0"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FFB850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rect b="b" l="l" r="r" t="t"/>
                  <a:pathLst>
                    <a:path extrusionOk="0"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6" name="Google Shape;626;p27"/>
              <p:cNvGrpSpPr/>
              <p:nvPr/>
            </p:nvGrpSpPr>
            <p:grpSpPr>
              <a:xfrm rot="2920266">
                <a:off x="6757655" y="1950494"/>
                <a:ext cx="1411858" cy="2951176"/>
                <a:chOff x="4400552" y="1170242"/>
                <a:chExt cx="1411857" cy="2951182"/>
              </a:xfrm>
            </p:grpSpPr>
            <p:sp>
              <p:nvSpPr>
                <p:cNvPr id="627" name="Google Shape;627;p27"/>
                <p:cNvSpPr/>
                <p:nvPr/>
              </p:nvSpPr>
              <p:spPr>
                <a:xfrm>
                  <a:off x="5450459" y="3873774"/>
                  <a:ext cx="361950" cy="247650"/>
                </a:xfrm>
                <a:custGeom>
                  <a:rect b="b" l="l" r="r" t="t"/>
                  <a:pathLst>
                    <a:path extrusionOk="0"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E8707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p27"/>
                <p:cNvSpPr/>
                <p:nvPr/>
              </p:nvSpPr>
              <p:spPr>
                <a:xfrm>
                  <a:off x="4400552" y="1170242"/>
                  <a:ext cx="493712" cy="893764"/>
                </a:xfrm>
                <a:custGeom>
                  <a:rect b="b" l="l" r="r" t="t"/>
                  <a:pathLst>
                    <a:path extrusionOk="0"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27"/>
                <p:cNvSpPr/>
                <p:nvPr/>
              </p:nvSpPr>
              <p:spPr>
                <a:xfrm>
                  <a:off x="4476483" y="1752666"/>
                  <a:ext cx="1084262" cy="2273302"/>
                </a:xfrm>
                <a:custGeom>
                  <a:rect b="b" l="l" r="r" t="t"/>
                  <a:pathLst>
                    <a:path extrusionOk="0"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27"/>
                <p:cNvSpPr/>
                <p:nvPr/>
              </p:nvSpPr>
              <p:spPr>
                <a:xfrm>
                  <a:off x="4713019" y="1641542"/>
                  <a:ext cx="1055688" cy="2328864"/>
                </a:xfrm>
                <a:custGeom>
                  <a:rect b="b" l="l" r="r" t="t"/>
                  <a:pathLst>
                    <a:path extrusionOk="0"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27"/>
                <p:cNvSpPr/>
                <p:nvPr/>
              </p:nvSpPr>
              <p:spPr>
                <a:xfrm>
                  <a:off x="4597131" y="1733615"/>
                  <a:ext cx="1093788" cy="2282828"/>
                </a:xfrm>
                <a:custGeom>
                  <a:rect b="b" l="l" r="r" t="t"/>
                  <a:pathLst>
                    <a:path extrusionOk="0"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985CB0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27"/>
                <p:cNvSpPr/>
                <p:nvPr/>
              </p:nvSpPr>
              <p:spPr>
                <a:xfrm>
                  <a:off x="4405578" y="1186853"/>
                  <a:ext cx="189438" cy="312121"/>
                </a:xfrm>
                <a:custGeom>
                  <a:rect b="b" l="l" r="r" t="t"/>
                  <a:pathLst>
                    <a:path extrusionOk="0"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33" name="Google Shape;633;p27"/>
            <p:cNvSpPr/>
            <p:nvPr/>
          </p:nvSpPr>
          <p:spPr>
            <a:xfrm>
              <a:off x="4389170" y="1165291"/>
              <a:ext cx="1417638" cy="29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4" name="Google Shape;634;p27"/>
            <p:cNvGrpSpPr/>
            <p:nvPr/>
          </p:nvGrpSpPr>
          <p:grpSpPr>
            <a:xfrm>
              <a:off x="5249118" y="3524742"/>
              <a:ext cx="2602836" cy="2233477"/>
              <a:chOff x="9473194" y="1739131"/>
              <a:chExt cx="2602839" cy="2233476"/>
            </a:xfrm>
          </p:grpSpPr>
          <p:sp>
            <p:nvSpPr>
              <p:cNvPr id="635" name="Google Shape;635;p27"/>
              <p:cNvSpPr/>
              <p:nvPr/>
            </p:nvSpPr>
            <p:spPr>
              <a:xfrm>
                <a:off x="9473194" y="1739131"/>
                <a:ext cx="2600768" cy="2226291"/>
              </a:xfrm>
              <a:custGeom>
                <a:rect b="b" l="l" r="r" t="t"/>
                <a:pathLst>
                  <a:path extrusionOk="0"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>
                <a:off x="9473195" y="1746316"/>
                <a:ext cx="2600768" cy="2226291"/>
              </a:xfrm>
              <a:custGeom>
                <a:rect b="b" l="l" r="r" t="t"/>
                <a:pathLst>
                  <a:path extrusionOk="0"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0">
                    <a:srgbClr val="A5A5A5"/>
                  </a:gs>
                  <a:gs pos="100000">
                    <a:srgbClr val="FFFFFF">
                      <a:alpha val="2352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27"/>
              <p:cNvSpPr/>
              <p:nvPr/>
            </p:nvSpPr>
            <p:spPr>
              <a:xfrm>
                <a:off x="9475265" y="1744163"/>
                <a:ext cx="2600768" cy="2226291"/>
              </a:xfrm>
              <a:custGeom>
                <a:rect b="b" l="l" r="r" t="t"/>
                <a:pathLst>
                  <a:path extrusionOk="0"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0">
                    <a:srgbClr val="A5A5A5">
                      <a:alpha val="60392"/>
                    </a:srgbClr>
                  </a:gs>
                  <a:gs pos="100000">
                    <a:srgbClr val="F2F2F2">
                      <a:alpha val="26274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8" name="Google Shape;638;p27"/>
            <p:cNvSpPr/>
            <p:nvPr/>
          </p:nvSpPr>
          <p:spPr>
            <a:xfrm>
              <a:off x="5221288" y="3516314"/>
              <a:ext cx="3430587" cy="612775"/>
            </a:xfrm>
            <a:custGeom>
              <a:rect b="b" l="l" r="r" t="t"/>
              <a:pathLst>
                <a:path extrusionOk="0" h="60" w="350">
                  <a:moveTo>
                    <a:pt x="0" y="38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2" y="38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27"/>
          <p:cNvSpPr/>
          <p:nvPr/>
        </p:nvSpPr>
        <p:spPr>
          <a:xfrm flipH="1">
            <a:off x="3276195" y="2187185"/>
            <a:ext cx="2430196" cy="784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目錄</a:t>
            </a:r>
            <a:r>
              <a:rPr b="0" i="0" lang="en-US" sz="2699" u="none" cap="none" strike="noStrik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/ </a:t>
            </a:r>
            <a:r>
              <a:rPr b="0" i="0" lang="en-US" sz="1799" u="none" cap="none" strike="noStrik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" name="Google Shape;640;p27"/>
          <p:cNvGrpSpPr/>
          <p:nvPr/>
        </p:nvGrpSpPr>
        <p:grpSpPr>
          <a:xfrm>
            <a:off x="2482409" y="3370218"/>
            <a:ext cx="2168551" cy="2182562"/>
            <a:chOff x="2656270" y="1448341"/>
            <a:chExt cx="5546154" cy="5581988"/>
          </a:xfrm>
        </p:grpSpPr>
        <p:sp>
          <p:nvSpPr>
            <p:cNvPr id="641" name="Google Shape;641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450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3450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 rot="10800000">
              <a:off x="3548876" y="2523400"/>
              <a:ext cx="2056649" cy="1822792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27"/>
          <p:cNvGrpSpPr/>
          <p:nvPr/>
        </p:nvGrpSpPr>
        <p:grpSpPr>
          <a:xfrm>
            <a:off x="3832206" y="3356914"/>
            <a:ext cx="2168551" cy="2182562"/>
            <a:chOff x="2656270" y="1448341"/>
            <a:chExt cx="5546154" cy="5581988"/>
          </a:xfrm>
        </p:grpSpPr>
        <p:sp>
          <p:nvSpPr>
            <p:cNvPr id="646" name="Google Shape;646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450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3450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7"/>
            <p:cNvSpPr/>
            <p:nvPr/>
          </p:nvSpPr>
          <p:spPr>
            <a:xfrm rot="10800000">
              <a:off x="3548875" y="2523401"/>
              <a:ext cx="2056649" cy="1822793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45058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27"/>
          <p:cNvGrpSpPr/>
          <p:nvPr/>
        </p:nvGrpSpPr>
        <p:grpSpPr>
          <a:xfrm>
            <a:off x="5221811" y="3382917"/>
            <a:ext cx="2168551" cy="2182562"/>
            <a:chOff x="2656270" y="1448341"/>
            <a:chExt cx="5546154" cy="5581988"/>
          </a:xfrm>
        </p:grpSpPr>
        <p:sp>
          <p:nvSpPr>
            <p:cNvPr id="651" name="Google Shape;651;p27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450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3450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7"/>
            <p:cNvSpPr/>
            <p:nvPr/>
          </p:nvSpPr>
          <p:spPr>
            <a:xfrm rot="10800000">
              <a:off x="3548875" y="2523401"/>
              <a:ext cx="2056649" cy="1822793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6644417" y="3382917"/>
            <a:ext cx="2168550" cy="2182561"/>
            <a:chOff x="2776941" y="1407984"/>
            <a:chExt cx="5546153" cy="5581987"/>
          </a:xfrm>
        </p:grpSpPr>
        <p:sp>
          <p:nvSpPr>
            <p:cNvPr id="656" name="Google Shape;656;p27"/>
            <p:cNvSpPr/>
            <p:nvPr/>
          </p:nvSpPr>
          <p:spPr>
            <a:xfrm rot="2760000">
              <a:off x="3219560" y="2594444"/>
              <a:ext cx="4660916" cy="320906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7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450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7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34509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7"/>
            <p:cNvSpPr/>
            <p:nvPr/>
          </p:nvSpPr>
          <p:spPr>
            <a:xfrm rot="10800000">
              <a:off x="3548876" y="2523400"/>
              <a:ext cx="2056649" cy="1822792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Google Shape;660;p27"/>
          <p:cNvSpPr txBox="1"/>
          <p:nvPr/>
        </p:nvSpPr>
        <p:spPr>
          <a:xfrm>
            <a:off x="2424169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1" name="Google Shape;661;p27"/>
          <p:cNvSpPr txBox="1"/>
          <p:nvPr/>
        </p:nvSpPr>
        <p:spPr>
          <a:xfrm>
            <a:off x="3762122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F8353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遊戲簡介</a:t>
            </a:r>
            <a:endParaRPr b="1" i="0" sz="1799" u="none" cap="none" strike="noStrike">
              <a:solidFill>
                <a:srgbClr val="F8353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2" name="Google Shape;662;p27"/>
          <p:cNvSpPr txBox="1"/>
          <p:nvPr/>
        </p:nvSpPr>
        <p:spPr>
          <a:xfrm>
            <a:off x="5143706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b="1" i="0" sz="1799" u="none" cap="none" strike="noStrik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3" name="Google Shape;663;p27"/>
          <p:cNvSpPr txBox="1"/>
          <p:nvPr/>
        </p:nvSpPr>
        <p:spPr>
          <a:xfrm>
            <a:off x="6558599" y="4720345"/>
            <a:ext cx="1576869" cy="3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2F549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b="1" i="0" sz="1799" u="none" cap="none" strike="noStrike">
              <a:solidFill>
                <a:srgbClr val="2F549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4" name="Google Shape;664;p27"/>
          <p:cNvSpPr/>
          <p:nvPr/>
        </p:nvSpPr>
        <p:spPr>
          <a:xfrm>
            <a:off x="1632177" y="3957955"/>
            <a:ext cx="487744" cy="334918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7"/>
          <p:cNvSpPr/>
          <p:nvPr/>
        </p:nvSpPr>
        <p:spPr>
          <a:xfrm>
            <a:off x="7124080" y="3980183"/>
            <a:ext cx="470413" cy="400634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7"/>
          <p:cNvSpPr/>
          <p:nvPr/>
        </p:nvSpPr>
        <p:spPr>
          <a:xfrm>
            <a:off x="5709312" y="3890577"/>
            <a:ext cx="498406" cy="493423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4361008" y="3899669"/>
            <a:ext cx="485927" cy="413037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8" name="Google Shape;668;p27"/>
          <p:cNvGrpSpPr/>
          <p:nvPr/>
        </p:nvGrpSpPr>
        <p:grpSpPr>
          <a:xfrm>
            <a:off x="3047211" y="3983219"/>
            <a:ext cx="371838" cy="370490"/>
            <a:chOff x="6602606" y="810033"/>
            <a:chExt cx="706229" cy="703668"/>
          </a:xfrm>
        </p:grpSpPr>
        <p:sp>
          <p:nvSpPr>
            <p:cNvPr id="669" name="Google Shape;669;p27"/>
            <p:cNvSpPr/>
            <p:nvPr/>
          </p:nvSpPr>
          <p:spPr>
            <a:xfrm>
              <a:off x="6697696" y="810033"/>
              <a:ext cx="516048" cy="703668"/>
            </a:xfrm>
            <a:custGeom>
              <a:rect b="b" l="l" r="r" t="t"/>
              <a:pathLst>
                <a:path extrusionOk="0"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6602606" y="878425"/>
              <a:ext cx="706229" cy="373412"/>
            </a:xfrm>
            <a:custGeom>
              <a:rect b="b" l="l" r="r" t="t"/>
              <a:pathLst>
                <a:path extrusionOk="0"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6829360" y="958521"/>
              <a:ext cx="253087" cy="253452"/>
            </a:xfrm>
            <a:custGeom>
              <a:rect b="b" l="l" r="r" t="t"/>
              <a:pathLst>
                <a:path extrusionOk="0"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8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678" name="Google Shape;678;p28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450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49411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93612"/>
            </a:solidFill>
            <a:ln>
              <a:noFill/>
            </a:ln>
            <a:effectLst>
              <a:outerShdw blurRad="254000" rotWithShape="0" algn="tl" dir="2700000" dist="114300">
                <a:srgbClr val="000000">
                  <a:alpha val="24313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2" name="Google Shape;682;p28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fmla="val 9976" name="adj"/>
            </a:avLst>
          </a:prstGeom>
          <a:solidFill>
            <a:srgbClr val="89361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3" name="Google Shape;683;p28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684" name="Google Shape;684;p28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28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687" name="Google Shape;687;p28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28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690" name="Google Shape;690;p28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2" name="Google Shape;692;p28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93" name="Google Shape;693;p28"/>
          <p:cNvGrpSpPr/>
          <p:nvPr/>
        </p:nvGrpSpPr>
        <p:grpSpPr>
          <a:xfrm>
            <a:off x="3772217" y="3020437"/>
            <a:ext cx="451029" cy="429537"/>
            <a:chOff x="5030931" y="2884106"/>
            <a:chExt cx="601529" cy="572866"/>
          </a:xfrm>
        </p:grpSpPr>
        <p:sp>
          <p:nvSpPr>
            <p:cNvPr id="694" name="Google Shape;694;p28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 txBox="1"/>
            <p:nvPr/>
          </p:nvSpPr>
          <p:spPr>
            <a:xfrm>
              <a:off x="5030931" y="2903000"/>
              <a:ext cx="601529" cy="553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2099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6" name="Google Shape;696;p28"/>
          <p:cNvGrpSpPr/>
          <p:nvPr/>
        </p:nvGrpSpPr>
        <p:grpSpPr>
          <a:xfrm>
            <a:off x="2384796" y="2992796"/>
            <a:ext cx="588496" cy="586362"/>
            <a:chOff x="6602606" y="810033"/>
            <a:chExt cx="706229" cy="703668"/>
          </a:xfrm>
        </p:grpSpPr>
        <p:sp>
          <p:nvSpPr>
            <p:cNvPr id="697" name="Google Shape;697;p28"/>
            <p:cNvSpPr/>
            <p:nvPr/>
          </p:nvSpPr>
          <p:spPr>
            <a:xfrm>
              <a:off x="6697696" y="810033"/>
              <a:ext cx="516048" cy="703668"/>
            </a:xfrm>
            <a:custGeom>
              <a:rect b="b" l="l" r="r" t="t"/>
              <a:pathLst>
                <a:path extrusionOk="0"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602606" y="878425"/>
              <a:ext cx="706229" cy="373412"/>
            </a:xfrm>
            <a:custGeom>
              <a:rect b="b" l="l" r="r" t="t"/>
              <a:pathLst>
                <a:path extrusionOk="0"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6829360" y="958521"/>
              <a:ext cx="253087" cy="253452"/>
            </a:xfrm>
            <a:custGeom>
              <a:rect b="b" l="l" r="r" t="t"/>
              <a:pathLst>
                <a:path extrusionOk="0"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1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發想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06" name="Google Shape;706;p51"/>
          <p:cNvGrpSpPr/>
          <p:nvPr/>
        </p:nvGrpSpPr>
        <p:grpSpPr>
          <a:xfrm>
            <a:off x="2384796" y="2992796"/>
            <a:ext cx="588496" cy="586362"/>
            <a:chOff x="6602606" y="810033"/>
            <a:chExt cx="706229" cy="703668"/>
          </a:xfrm>
        </p:grpSpPr>
        <p:sp>
          <p:nvSpPr>
            <p:cNvPr id="707" name="Google Shape;707;p51"/>
            <p:cNvSpPr/>
            <p:nvPr/>
          </p:nvSpPr>
          <p:spPr>
            <a:xfrm>
              <a:off x="6697696" y="810033"/>
              <a:ext cx="516048" cy="703668"/>
            </a:xfrm>
            <a:custGeom>
              <a:rect b="b" l="l" r="r" t="t"/>
              <a:pathLst>
                <a:path extrusionOk="0"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6602606" y="878425"/>
              <a:ext cx="706229" cy="373412"/>
            </a:xfrm>
            <a:custGeom>
              <a:rect b="b" l="l" r="r" t="t"/>
              <a:pathLst>
                <a:path extrusionOk="0"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6829360" y="958521"/>
              <a:ext cx="253087" cy="253452"/>
            </a:xfrm>
            <a:custGeom>
              <a:rect b="b" l="l" r="r" t="t"/>
              <a:pathLst>
                <a:path extrusionOk="0"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51"/>
          <p:cNvSpPr txBox="1"/>
          <p:nvPr/>
        </p:nvSpPr>
        <p:spPr>
          <a:xfrm>
            <a:off x="989797" y="3283187"/>
            <a:ext cx="69505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邏輯閘是 IC 設計中非常重要的一環。</a:t>
            </a:r>
            <a:endParaRPr b="0" i="0" sz="2000" u="none" cap="none" strike="noStrik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IC 是由許多邏輯閘所構成的，CPU 也是如此。</a:t>
            </a:r>
            <a:endParaRPr b="0" i="0" sz="2000" u="none" cap="none" strike="noStrik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因此，我們必須學好邏輯閘的知識。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741317" y="1037493"/>
            <a:ext cx="2757486" cy="4519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abboni-感測參數介紹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abboni-操作功能介紹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abboni-配件介紹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abboni-軸向定義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 Scratch 連線</a:t>
            </a:r>
            <a:endParaRPr b="1" i="0" sz="1662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 －</a:t>
            </a:r>
            <a:r>
              <a:rPr b="1" i="0" lang="en-US" sz="166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 UI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介紹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abboni-USB連線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abboni-藍芽BLE 連線</a:t>
            </a:r>
            <a:endParaRPr b="0" i="0" sz="92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abboni-Scratch連線</a:t>
            </a:r>
            <a:endParaRPr b="1" i="0" sz="166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1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1" i="0" lang="en-US" sz="166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abboni-Scratch 範例程式</a:t>
            </a:r>
            <a:endParaRPr b="1" i="0" sz="166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1" i="0" sz="166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4501662" y="3582495"/>
            <a:ext cx="1882247" cy="859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0" i="0" lang="en-US" sz="1662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0" i="0" lang="en-US" sz="16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abboni-其他應用</a:t>
            </a:r>
            <a:endParaRPr b="0" i="0" sz="166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4501661" y="3429001"/>
            <a:ext cx="2532185" cy="4220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412474" y="3057305"/>
            <a:ext cx="1066318" cy="348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0" i="0" lang="en-US" sz="16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i\Desktop\raboni\圖片2.png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754" y="1742459"/>
            <a:ext cx="1336431" cy="1053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i\Desktop\raboni\ico\icon.png"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9785" y="699077"/>
            <a:ext cx="1953651" cy="171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4597386" y="4008647"/>
            <a:ext cx="2911759" cy="348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b="0" i="0" lang="en-US" sz="1662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https://12u10.lab.nycu.edu.tw</a:t>
            </a:r>
            <a:r>
              <a:rPr b="0" i="0" lang="en-US" sz="16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29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717" name="Google Shape;717;p2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6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29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製作原因</a:t>
            </a:r>
            <a:endParaRPr b="1" i="0" sz="1799" u="none" cap="none" strike="noStrik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721" name="Google Shape;721;p29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p29"/>
          <p:cNvSpPr txBox="1"/>
          <p:nvPr/>
        </p:nvSpPr>
        <p:spPr>
          <a:xfrm>
            <a:off x="678613" y="2999042"/>
            <a:ext cx="7610398" cy="36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Rabboni可以替代開關正反代表0 OR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9"/>
          <p:cNvSpPr txBox="1"/>
          <p:nvPr/>
        </p:nvSpPr>
        <p:spPr>
          <a:xfrm>
            <a:off x="3705151" y="5975522"/>
            <a:ext cx="464233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圖片來源:</a:t>
            </a:r>
            <a:r>
              <a:rPr b="1" i="0" lang="en-US" sz="16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Seven Segment Display</a:t>
            </a:r>
            <a:endParaRPr/>
          </a:p>
        </p:txBody>
      </p:sp>
      <p:pic>
        <p:nvPicPr>
          <p:cNvPr descr="Seven Segment Display. A belief introduction of logic design… | by Zeddy |  Medium" id="724" name="Google Shape;7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5151" y="3834693"/>
            <a:ext cx="495300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0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731" name="Google Shape;731;p30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0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450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49411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0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>
              <a:noFill/>
            </a:ln>
            <a:effectLst>
              <a:outerShdw blurRad="254000" rotWithShape="0" algn="tl" dir="2700000" dist="114300">
                <a:srgbClr val="000000">
                  <a:alpha val="24313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5" name="Google Shape;735;p30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fmla="val 9976" name="adj"/>
            </a:avLst>
          </a:prstGeom>
          <a:solidFill>
            <a:srgbClr val="F8353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6" name="Google Shape;736;p30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737" name="Google Shape;737;p30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835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0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835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30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740" name="Google Shape;740;p30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0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30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743" name="Google Shape;743;p30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0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5" name="Google Shape;745;p30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遊戲簡介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46" name="Google Shape;746;p30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747" name="Google Shape;747;p30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835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0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F8353D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0" i="0" sz="2099" u="none" cap="none" strike="noStrike">
                <a:solidFill>
                  <a:srgbClr val="F835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9" name="Google Shape;749;p30"/>
          <p:cNvSpPr/>
          <p:nvPr/>
        </p:nvSpPr>
        <p:spPr>
          <a:xfrm>
            <a:off x="2319494" y="2922115"/>
            <a:ext cx="726220" cy="617286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31"/>
          <p:cNvGrpSpPr/>
          <p:nvPr/>
        </p:nvGrpSpPr>
        <p:grpSpPr>
          <a:xfrm>
            <a:off x="414622" y="1300238"/>
            <a:ext cx="453150" cy="161976"/>
            <a:chOff x="264939" y="188640"/>
            <a:chExt cx="604358" cy="216024"/>
          </a:xfrm>
        </p:grpSpPr>
        <p:sp>
          <p:nvSpPr>
            <p:cNvPr id="756" name="Google Shape;756;p3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6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9" name="Google Shape;759;p31"/>
          <p:cNvSpPr txBox="1"/>
          <p:nvPr/>
        </p:nvSpPr>
        <p:spPr>
          <a:xfrm>
            <a:off x="941292" y="1239847"/>
            <a:ext cx="3211776" cy="282755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遊戲玩法簡介</a:t>
            </a:r>
            <a:endParaRPr b="1" i="0" sz="1500" u="none" cap="none" strike="noStrik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760" name="Google Shape;760;p31"/>
          <p:cNvCxnSpPr/>
          <p:nvPr/>
        </p:nvCxnSpPr>
        <p:spPr>
          <a:xfrm>
            <a:off x="986986" y="1531647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1" name="Google Shape;761;p31"/>
          <p:cNvSpPr/>
          <p:nvPr/>
        </p:nvSpPr>
        <p:spPr>
          <a:xfrm>
            <a:off x="8181566" y="1063700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2" name="Google Shape;762;p31"/>
          <p:cNvGrpSpPr/>
          <p:nvPr/>
        </p:nvGrpSpPr>
        <p:grpSpPr>
          <a:xfrm>
            <a:off x="3960437" y="1943548"/>
            <a:ext cx="1627571" cy="1496974"/>
            <a:chOff x="8374817" y="3976831"/>
            <a:chExt cx="719115" cy="661413"/>
          </a:xfrm>
        </p:grpSpPr>
        <p:sp>
          <p:nvSpPr>
            <p:cNvPr id="763" name="Google Shape;763;p31"/>
            <p:cNvSpPr/>
            <p:nvPr/>
          </p:nvSpPr>
          <p:spPr>
            <a:xfrm>
              <a:off x="9018919" y="4072040"/>
              <a:ext cx="75013" cy="68522"/>
            </a:xfrm>
            <a:custGeom>
              <a:rect b="b" l="l" r="r" t="t"/>
              <a:pathLst>
                <a:path extrusionOk="0" h="40" w="44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8831387" y="4116759"/>
              <a:ext cx="230088" cy="284184"/>
            </a:xfrm>
            <a:custGeom>
              <a:rect b="b" l="l" r="r" t="t"/>
              <a:pathLst>
                <a:path extrusionOk="0" h="394" w="319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8374817" y="3976831"/>
              <a:ext cx="569090" cy="661413"/>
            </a:xfrm>
            <a:custGeom>
              <a:rect b="b" l="l" r="r" t="t"/>
              <a:pathLst>
                <a:path extrusionOk="0" h="388" w="334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8806142" y="4377142"/>
              <a:ext cx="67800" cy="77177"/>
            </a:xfrm>
            <a:custGeom>
              <a:rect b="b" l="l" r="r" t="t"/>
              <a:pathLst>
                <a:path extrusionOk="0" h="107" w="94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8459928" y="4504808"/>
              <a:ext cx="228646" cy="3462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8459928" y="4428352"/>
              <a:ext cx="228646" cy="339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8459928" y="4354782"/>
              <a:ext cx="228646" cy="324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8459928" y="4278326"/>
              <a:ext cx="228646" cy="324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459928" y="4201870"/>
              <a:ext cx="228646" cy="339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459928" y="4124694"/>
              <a:ext cx="228646" cy="3462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3" name="Google Shape;773;p31"/>
          <p:cNvSpPr/>
          <p:nvPr/>
        </p:nvSpPr>
        <p:spPr>
          <a:xfrm>
            <a:off x="1866168" y="3742001"/>
            <a:ext cx="5816111" cy="171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DDDDD"/>
              </a:gs>
              <a:gs pos="100000">
                <a:srgbClr val="F9F9F9"/>
              </a:gs>
            </a:gsLst>
            <a:lin ang="2700000" scaled="0"/>
          </a:gradFill>
          <a:ln cap="flat" cmpd="sng" w="12700">
            <a:solidFill>
              <a:srgbClr val="EFFCF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1"/>
          <p:cNvSpPr txBox="1"/>
          <p:nvPr/>
        </p:nvSpPr>
        <p:spPr>
          <a:xfrm>
            <a:off x="2008781" y="3742001"/>
            <a:ext cx="5673498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玩家利用rabboni正反來控制0與1</a:t>
            </a:r>
            <a:endParaRPr b="0" i="0" sz="21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按下綠色旗子後會回到首頁能選擇邏輯閘</a:t>
            </a:r>
            <a:endParaRPr b="0" i="0" sz="21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並且會開始讀取Rab1與Rab2的正反</a:t>
            </a:r>
            <a:endParaRPr b="0" i="0" sz="21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Rabboni正擺代表1，反擺代表0</a:t>
            </a:r>
            <a:endParaRPr b="0" i="0" sz="21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781" name="Google Shape;781;p32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450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49411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5" name="Google Shape;785;p32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fmla="val 9976" name="adj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6" name="Google Shape;786;p32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787" name="Google Shape;787;p32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32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790" name="Google Shape;790;p32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32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793" name="Google Shape;793;p32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5" name="Google Shape;795;p32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96" name="Google Shape;796;p32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797" name="Google Shape;797;p32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FFB850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0" i="0" sz="2099" u="none" cap="none" strike="noStrike">
                <a:solidFill>
                  <a:srgbClr val="FFB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2307091" y="2890027"/>
            <a:ext cx="694486" cy="687542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33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06" name="Google Shape;806;p3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6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33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FFB8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遊戲影片</a:t>
            </a:r>
            <a:endParaRPr b="1" i="0" sz="1799" u="none" cap="none" strike="noStrike">
              <a:solidFill>
                <a:srgbClr val="FFB8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10" name="Google Shape;810;p33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1" name="Google Shape;811;p33"/>
          <p:cNvSpPr/>
          <p:nvPr/>
        </p:nvSpPr>
        <p:spPr>
          <a:xfrm>
            <a:off x="8181566" y="1063700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2" name="Google Shape;812;p33" title="邏輯閘_智能所_林冠廷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25" y="1462575"/>
            <a:ext cx="7882824" cy="443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34"/>
          <p:cNvGrpSpPr/>
          <p:nvPr/>
        </p:nvGrpSpPr>
        <p:grpSpPr>
          <a:xfrm>
            <a:off x="1574490" y="2166193"/>
            <a:ext cx="3074870" cy="3094738"/>
            <a:chOff x="2656270" y="1448341"/>
            <a:chExt cx="5546154" cy="5581988"/>
          </a:xfrm>
        </p:grpSpPr>
        <p:sp>
          <p:nvSpPr>
            <p:cNvPr id="819" name="Google Shape;819;p34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53333"/>
                  </a:srgbClr>
                </a:gs>
                <a:gs pos="33000">
                  <a:srgbClr val="6C6C6C">
                    <a:alpha val="41568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4"/>
            <p:cNvSpPr/>
            <p:nvPr/>
          </p:nvSpPr>
          <p:spPr>
            <a:xfrm rot="10800000">
              <a:off x="3295850" y="2263222"/>
              <a:ext cx="2643765" cy="2343151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2540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55600" rotWithShape="0" algn="tl" dir="2700000" dist="88900">
                <a:srgbClr val="000000">
                  <a:alpha val="27450"/>
                </a:srgbClr>
              </a:outerShdw>
            </a:effectLst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4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>
                    <a:alpha val="60392"/>
                  </a:srgbClr>
                </a:gs>
                <a:gs pos="37000">
                  <a:srgbClr val="6C6C6C">
                    <a:alpha val="49411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4"/>
            <p:cNvSpPr/>
            <p:nvPr/>
          </p:nvSpPr>
          <p:spPr>
            <a:xfrm rot="10800000">
              <a:off x="3589408" y="2523401"/>
              <a:ext cx="2056648" cy="1822794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3" name="Google Shape;823;p34"/>
          <p:cNvSpPr/>
          <p:nvPr/>
        </p:nvSpPr>
        <p:spPr>
          <a:xfrm>
            <a:off x="3400502" y="2826684"/>
            <a:ext cx="3893937" cy="750884"/>
          </a:xfrm>
          <a:prstGeom prst="roundRect">
            <a:avLst>
              <a:gd fmla="val 9976" name="adj"/>
            </a:avLst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34"/>
          <p:cNvGrpSpPr/>
          <p:nvPr/>
        </p:nvGrpSpPr>
        <p:grpSpPr>
          <a:xfrm>
            <a:off x="3470772" y="3140460"/>
            <a:ext cx="118477" cy="118478"/>
            <a:chOff x="4486616" y="3001075"/>
            <a:chExt cx="274695" cy="274699"/>
          </a:xfrm>
        </p:grpSpPr>
        <p:sp>
          <p:nvSpPr>
            <p:cNvPr id="825" name="Google Shape;825;p34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4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34"/>
          <p:cNvGrpSpPr/>
          <p:nvPr/>
        </p:nvGrpSpPr>
        <p:grpSpPr>
          <a:xfrm>
            <a:off x="3171345" y="3140460"/>
            <a:ext cx="118477" cy="118478"/>
            <a:chOff x="4486616" y="3001075"/>
            <a:chExt cx="274695" cy="274699"/>
          </a:xfrm>
        </p:grpSpPr>
        <p:sp>
          <p:nvSpPr>
            <p:cNvPr id="828" name="Google Shape;828;p34"/>
            <p:cNvSpPr/>
            <p:nvPr/>
          </p:nvSpPr>
          <p:spPr>
            <a:xfrm rot="-54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7000">
                  <a:srgbClr val="A5A5A5"/>
                </a:gs>
                <a:gs pos="35000">
                  <a:srgbClr val="F2F2F2"/>
                </a:gs>
                <a:gs pos="55000">
                  <a:srgbClr val="A5A5A5"/>
                </a:gs>
                <a:gs pos="75000">
                  <a:srgbClr val="F2F2F2"/>
                </a:gs>
                <a:gs pos="100000">
                  <a:srgbClr val="A5A5A5"/>
                </a:gs>
              </a:gsLst>
              <a:lin ang="2700000" scaled="0"/>
            </a:gra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4"/>
            <p:cNvSpPr/>
            <p:nvPr/>
          </p:nvSpPr>
          <p:spPr>
            <a:xfrm rot="-5400000">
              <a:off x="4511585" y="3026055"/>
              <a:ext cx="224753" cy="22475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34"/>
          <p:cNvGrpSpPr/>
          <p:nvPr/>
        </p:nvGrpSpPr>
        <p:grpSpPr>
          <a:xfrm>
            <a:off x="3237886" y="3174112"/>
            <a:ext cx="288162" cy="46061"/>
            <a:chOff x="4318304" y="3089061"/>
            <a:chExt cx="384317" cy="61430"/>
          </a:xfrm>
        </p:grpSpPr>
        <p:sp>
          <p:nvSpPr>
            <p:cNvPr id="831" name="Google Shape;831;p34"/>
            <p:cNvSpPr/>
            <p:nvPr/>
          </p:nvSpPr>
          <p:spPr>
            <a:xfrm rot="-54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4"/>
            <p:cNvSpPr/>
            <p:nvPr/>
          </p:nvSpPr>
          <p:spPr>
            <a:xfrm rot="-54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F7F7F"/>
                </a:gs>
                <a:gs pos="23000">
                  <a:srgbClr val="A5A5A5"/>
                </a:gs>
                <a:gs pos="52000">
                  <a:srgbClr val="D8D8D8"/>
                </a:gs>
                <a:gs pos="74000">
                  <a:schemeClr val="lt1"/>
                </a:gs>
                <a:gs pos="100000">
                  <a:srgbClr val="A5A5A5"/>
                </a:gs>
              </a:gsLst>
              <a:lin ang="5400000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3" name="Google Shape;833;p34"/>
          <p:cNvSpPr txBox="1"/>
          <p:nvPr/>
        </p:nvSpPr>
        <p:spPr>
          <a:xfrm>
            <a:off x="4210438" y="2972416"/>
            <a:ext cx="262922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b="1" i="0" sz="2699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34" name="Google Shape;834;p34"/>
          <p:cNvGrpSpPr/>
          <p:nvPr/>
        </p:nvGrpSpPr>
        <p:grpSpPr>
          <a:xfrm>
            <a:off x="3772217" y="3020437"/>
            <a:ext cx="451029" cy="752574"/>
            <a:chOff x="5030931" y="2884106"/>
            <a:chExt cx="601529" cy="1003695"/>
          </a:xfrm>
        </p:grpSpPr>
        <p:sp>
          <p:nvSpPr>
            <p:cNvPr id="835" name="Google Shape;835;p34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4"/>
            <p:cNvSpPr txBox="1"/>
            <p:nvPr/>
          </p:nvSpPr>
          <p:spPr>
            <a:xfrm>
              <a:off x="5030931" y="2903000"/>
              <a:ext cx="601529" cy="984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0" i="0" sz="2099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34"/>
          <p:cNvSpPr/>
          <p:nvPr/>
        </p:nvSpPr>
        <p:spPr>
          <a:xfrm>
            <a:off x="2356231" y="3034603"/>
            <a:ext cx="589494" cy="502051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35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44" name="Google Shape;844;p3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7" name="Google Shape;847;p35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48" name="Google Shape;848;p35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9" name="Google Shape;849;p35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0" name="Google Shape;8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42" y="2463914"/>
            <a:ext cx="3723147" cy="215899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35"/>
          <p:cNvSpPr/>
          <p:nvPr/>
        </p:nvSpPr>
        <p:spPr>
          <a:xfrm>
            <a:off x="7127766" y="1778527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2" name="Google Shape;852;p35"/>
          <p:cNvSpPr/>
          <p:nvPr/>
        </p:nvSpPr>
        <p:spPr>
          <a:xfrm>
            <a:off x="719041" y="1718166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53" name="Google Shape;853;p35"/>
          <p:cNvCxnSpPr/>
          <p:nvPr/>
        </p:nvCxnSpPr>
        <p:spPr>
          <a:xfrm flipH="1" rot="10800000">
            <a:off x="6325335" y="2453054"/>
            <a:ext cx="740878" cy="303899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35"/>
          <p:cNvCxnSpPr/>
          <p:nvPr/>
        </p:nvCxnSpPr>
        <p:spPr>
          <a:xfrm rot="10800000">
            <a:off x="2340583" y="2389621"/>
            <a:ext cx="725670" cy="348312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55" name="Google Shape;855;p35"/>
          <p:cNvGrpSpPr/>
          <p:nvPr/>
        </p:nvGrpSpPr>
        <p:grpSpPr>
          <a:xfrm>
            <a:off x="719041" y="1696264"/>
            <a:ext cx="1499797" cy="300082"/>
            <a:chOff x="1577975" y="1461254"/>
            <a:chExt cx="2000250" cy="400214"/>
          </a:xfrm>
        </p:grpSpPr>
        <p:sp>
          <p:nvSpPr>
            <p:cNvPr id="856" name="Google Shape;856;p35"/>
            <p:cNvSpPr/>
            <p:nvPr/>
          </p:nvSpPr>
          <p:spPr>
            <a:xfrm>
              <a:off x="1577975" y="1475335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FEB7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57" name="Google Shape;857;p35"/>
            <p:cNvSpPr txBox="1"/>
            <p:nvPr/>
          </p:nvSpPr>
          <p:spPr>
            <a:xfrm>
              <a:off x="1657698" y="1461254"/>
              <a:ext cx="1840804" cy="40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遊戲開始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58" name="Google Shape;858;p35"/>
          <p:cNvGrpSpPr/>
          <p:nvPr/>
        </p:nvGrpSpPr>
        <p:grpSpPr>
          <a:xfrm>
            <a:off x="7127766" y="1767182"/>
            <a:ext cx="1499797" cy="304185"/>
            <a:chOff x="8613775" y="1475335"/>
            <a:chExt cx="2000250" cy="405685"/>
          </a:xfrm>
        </p:grpSpPr>
        <p:sp>
          <p:nvSpPr>
            <p:cNvPr id="859" name="Google Shape;859;p35"/>
            <p:cNvSpPr/>
            <p:nvPr/>
          </p:nvSpPr>
          <p:spPr>
            <a:xfrm>
              <a:off x="8613775" y="1475335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E46E6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60" name="Google Shape;860;p35"/>
            <p:cNvSpPr txBox="1"/>
            <p:nvPr/>
          </p:nvSpPr>
          <p:spPr>
            <a:xfrm>
              <a:off x="8679886" y="1480807"/>
              <a:ext cx="1840804" cy="400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選擇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861" name="Google Shape;861;p35"/>
          <p:cNvSpPr txBox="1"/>
          <p:nvPr/>
        </p:nvSpPr>
        <p:spPr>
          <a:xfrm>
            <a:off x="815694" y="2210289"/>
            <a:ext cx="1342926" cy="2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綠色旗子</a:t>
            </a:r>
            <a:endParaRPr b="0" i="0" sz="1050" u="none" cap="none" strike="noStrik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62" name="Google Shape;862;p35"/>
          <p:cNvSpPr txBox="1"/>
          <p:nvPr/>
        </p:nvSpPr>
        <p:spPr>
          <a:xfrm>
            <a:off x="7232606" y="2152210"/>
            <a:ext cx="1394957" cy="2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選擇 邏輯閘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3" name="Google Shape;86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2267" y="2795537"/>
            <a:ext cx="2640096" cy="138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52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870" name="Google Shape;870;p5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3" name="Google Shape;873;p52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程式介紹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74" name="Google Shape;874;p52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5" name="Google Shape;875;p52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42" y="2463914"/>
            <a:ext cx="3723147" cy="215899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52"/>
          <p:cNvSpPr/>
          <p:nvPr/>
        </p:nvSpPr>
        <p:spPr>
          <a:xfrm>
            <a:off x="7127766" y="1778527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78" name="Google Shape;878;p52"/>
          <p:cNvSpPr/>
          <p:nvPr/>
        </p:nvSpPr>
        <p:spPr>
          <a:xfrm>
            <a:off x="698054" y="4161987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79" name="Google Shape;879;p52"/>
          <p:cNvSpPr/>
          <p:nvPr/>
        </p:nvSpPr>
        <p:spPr>
          <a:xfrm>
            <a:off x="719041" y="1718166"/>
            <a:ext cx="1499797" cy="1190134"/>
          </a:xfrm>
          <a:prstGeom prst="roundRect">
            <a:avLst>
              <a:gd fmla="val 13612" name="adj"/>
            </a:avLst>
          </a:prstGeom>
          <a:gradFill>
            <a:gsLst>
              <a:gs pos="0">
                <a:srgbClr val="D8D8D8"/>
              </a:gs>
              <a:gs pos="100000">
                <a:srgbClr val="EFFCF8"/>
              </a:gs>
            </a:gsLst>
            <a:lin ang="27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762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80" name="Google Shape;880;p52"/>
          <p:cNvCxnSpPr/>
          <p:nvPr/>
        </p:nvCxnSpPr>
        <p:spPr>
          <a:xfrm flipH="1" rot="10800000">
            <a:off x="6325335" y="2453054"/>
            <a:ext cx="740878" cy="303899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52"/>
          <p:cNvCxnSpPr/>
          <p:nvPr/>
        </p:nvCxnSpPr>
        <p:spPr>
          <a:xfrm rot="10800000">
            <a:off x="2340583" y="2389621"/>
            <a:ext cx="725670" cy="348312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52"/>
          <p:cNvCxnSpPr/>
          <p:nvPr/>
        </p:nvCxnSpPr>
        <p:spPr>
          <a:xfrm flipH="1">
            <a:off x="2348988" y="4651586"/>
            <a:ext cx="605910" cy="27463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83" name="Google Shape;883;p52"/>
          <p:cNvGrpSpPr/>
          <p:nvPr/>
        </p:nvGrpSpPr>
        <p:grpSpPr>
          <a:xfrm>
            <a:off x="719041" y="1696264"/>
            <a:ext cx="1499797" cy="300082"/>
            <a:chOff x="1577975" y="1461254"/>
            <a:chExt cx="2000250" cy="400214"/>
          </a:xfrm>
        </p:grpSpPr>
        <p:sp>
          <p:nvSpPr>
            <p:cNvPr id="884" name="Google Shape;884;p52"/>
            <p:cNvSpPr/>
            <p:nvPr/>
          </p:nvSpPr>
          <p:spPr>
            <a:xfrm>
              <a:off x="1577975" y="1475335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FEB7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85" name="Google Shape;885;p52"/>
            <p:cNvSpPr txBox="1"/>
            <p:nvPr/>
          </p:nvSpPr>
          <p:spPr>
            <a:xfrm>
              <a:off x="1657698" y="1461254"/>
              <a:ext cx="1840804" cy="40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上方01控制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86" name="Google Shape;886;p52"/>
          <p:cNvGrpSpPr/>
          <p:nvPr/>
        </p:nvGrpSpPr>
        <p:grpSpPr>
          <a:xfrm>
            <a:off x="7127766" y="1767182"/>
            <a:ext cx="1499797" cy="304185"/>
            <a:chOff x="8613775" y="1475335"/>
            <a:chExt cx="2000250" cy="405685"/>
          </a:xfrm>
        </p:grpSpPr>
        <p:sp>
          <p:nvSpPr>
            <p:cNvPr id="887" name="Google Shape;887;p52"/>
            <p:cNvSpPr/>
            <p:nvPr/>
          </p:nvSpPr>
          <p:spPr>
            <a:xfrm>
              <a:off x="8613775" y="1475335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E46E6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88" name="Google Shape;888;p52"/>
            <p:cNvSpPr txBox="1"/>
            <p:nvPr/>
          </p:nvSpPr>
          <p:spPr>
            <a:xfrm>
              <a:off x="8679886" y="1480807"/>
              <a:ext cx="1840804" cy="400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結果輸出</a:t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889" name="Google Shape;889;p52"/>
          <p:cNvGrpSpPr/>
          <p:nvPr/>
        </p:nvGrpSpPr>
        <p:grpSpPr>
          <a:xfrm>
            <a:off x="698054" y="4161984"/>
            <a:ext cx="1499797" cy="306706"/>
            <a:chOff x="1577975" y="4157466"/>
            <a:chExt cx="2000250" cy="409049"/>
          </a:xfrm>
        </p:grpSpPr>
        <p:sp>
          <p:nvSpPr>
            <p:cNvPr id="890" name="Google Shape;890;p52"/>
            <p:cNvSpPr/>
            <p:nvPr/>
          </p:nvSpPr>
          <p:spPr>
            <a:xfrm>
              <a:off x="1577975" y="4157466"/>
              <a:ext cx="2000250" cy="368178"/>
            </a:xfrm>
            <a:custGeom>
              <a:rect b="b" l="l" r="r" t="t"/>
              <a:pathLst>
                <a:path extrusionOk="0"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01AC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1" i="0" sz="135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91" name="Google Shape;891;p52"/>
            <p:cNvSpPr txBox="1"/>
            <p:nvPr/>
          </p:nvSpPr>
          <p:spPr>
            <a:xfrm>
              <a:off x="1657698" y="4166354"/>
              <a:ext cx="1840804" cy="400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en-US" sz="135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下方01控制</a:t>
              </a:r>
              <a:endParaRPr/>
            </a:p>
          </p:txBody>
        </p:sp>
      </p:grpSp>
      <p:sp>
        <p:nvSpPr>
          <p:cNvPr id="892" name="Google Shape;892;p52"/>
          <p:cNvSpPr txBox="1"/>
          <p:nvPr/>
        </p:nvSpPr>
        <p:spPr>
          <a:xfrm>
            <a:off x="815694" y="2210289"/>
            <a:ext cx="1342926" cy="2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Rab1正擺1反擺0</a:t>
            </a:r>
            <a:endParaRPr b="0" i="0" sz="1050" u="none" cap="none" strike="noStrik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93" name="Google Shape;893;p52"/>
          <p:cNvSpPr txBox="1"/>
          <p:nvPr/>
        </p:nvSpPr>
        <p:spPr>
          <a:xfrm>
            <a:off x="7232606" y="2152210"/>
            <a:ext cx="139495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52"/>
          <p:cNvSpPr txBox="1"/>
          <p:nvPr/>
        </p:nvSpPr>
        <p:spPr>
          <a:xfrm>
            <a:off x="753805" y="4611657"/>
            <a:ext cx="1404815" cy="2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Rab1正擺1反擺0</a:t>
            </a:r>
            <a:endParaRPr b="0" i="0" sz="1050" u="none" cap="none" strike="noStrik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895" name="Google Shape;89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2267" y="2795537"/>
            <a:ext cx="2640095" cy="138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36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02" name="Google Shape;902;p3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5" name="Google Shape;905;p36"/>
          <p:cNvSpPr txBox="1"/>
          <p:nvPr/>
        </p:nvSpPr>
        <p:spPr>
          <a:xfrm>
            <a:off x="1008532" y="1040619"/>
            <a:ext cx="6237841" cy="328901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OR、NOR、XOR、XNOR……等邏輯閘選項</a:t>
            </a:r>
            <a:r>
              <a:rPr b="1" i="0" lang="en-US" sz="1800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06" name="Google Shape;906;p36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7" name="Google Shape;907;p36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6"/>
          <p:cNvSpPr/>
          <p:nvPr/>
        </p:nvSpPr>
        <p:spPr>
          <a:xfrm>
            <a:off x="6326863" y="2995801"/>
            <a:ext cx="280080" cy="133642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36"/>
          <p:cNvSpPr txBox="1"/>
          <p:nvPr/>
        </p:nvSpPr>
        <p:spPr>
          <a:xfrm>
            <a:off x="6583516" y="2998837"/>
            <a:ext cx="2039373" cy="944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b="0" i="0" lang="en-US" sz="11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切換為按下圖案</a:t>
            </a:r>
            <a:br>
              <a:rPr b="0" i="0" lang="en-US" sz="11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1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發布被點擊消息全域廣播</a:t>
            </a:r>
            <a:br>
              <a:rPr b="0" i="0" lang="en-US" sz="11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1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讓按鍵收到廣播要隱藏</a:t>
            </a:r>
            <a:br>
              <a:rPr b="0" i="0" lang="en-US" sz="11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1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讓邏輯閘收到要顯示並切換顯示狀態與判斷方法！！</a:t>
            </a:r>
            <a:endParaRPr b="0" i="0" sz="11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0" name="Google Shape;9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22" y="1765197"/>
            <a:ext cx="53911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53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17" name="Google Shape;917;p5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0" name="Google Shape;920;p53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邏輯閘-程式碼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21" name="Google Shape;921;p53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2" name="Google Shape;922;p53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3" name="Google Shape;92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524" y="1642254"/>
            <a:ext cx="2467257" cy="4304114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53"/>
          <p:cNvSpPr/>
          <p:nvPr/>
        </p:nvSpPr>
        <p:spPr>
          <a:xfrm>
            <a:off x="3731147" y="3084291"/>
            <a:ext cx="280080" cy="133642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53"/>
          <p:cNvSpPr txBox="1"/>
          <p:nvPr/>
        </p:nvSpPr>
        <p:spPr>
          <a:xfrm>
            <a:off x="4011227" y="3535863"/>
            <a:ext cx="2039373" cy="433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None/>
            </a:pPr>
            <a:r>
              <a:rPr b="0" i="0" lang="en-US" sz="11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收到廣播邏輯閘收到要顯示並切換顯示狀態與判斷方法！！</a:t>
            </a:r>
            <a:endParaRPr b="0" i="0" sz="11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i\Desktop\raboni\圖片2.png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0627" y="4507003"/>
            <a:ext cx="1548246" cy="1146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i\Desktop\raboni\ico\icon.png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8872" y="4260323"/>
            <a:ext cx="1587342" cy="139290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551613" y="1212191"/>
            <a:ext cx="2981057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IOT: Internet of Things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614" y="1988846"/>
            <a:ext cx="4129795" cy="275319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5247450" y="1929590"/>
            <a:ext cx="3387099" cy="20082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IMU: </a:t>
            </a:r>
            <a:b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Inertial Measurement Unit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加速度 (Accelerometer)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角速度 (Gyro)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磁力計 (Magneto)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1098878" y="4869155"/>
            <a:ext cx="2433792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 </a:t>
            </a:r>
            <a:r>
              <a:rPr b="0" i="1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everywhere !!!!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37"/>
          <p:cNvGrpSpPr/>
          <p:nvPr/>
        </p:nvGrpSpPr>
        <p:grpSpPr>
          <a:xfrm>
            <a:off x="414622" y="1100978"/>
            <a:ext cx="453150" cy="161976"/>
            <a:chOff x="264939" y="188640"/>
            <a:chExt cx="604358" cy="216024"/>
          </a:xfrm>
        </p:grpSpPr>
        <p:sp>
          <p:nvSpPr>
            <p:cNvPr id="932" name="Google Shape;932;p3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6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>
                <a:gd fmla="val 50000" name="adj"/>
              </a:avLst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p37"/>
          <p:cNvSpPr txBox="1"/>
          <p:nvPr/>
        </p:nvSpPr>
        <p:spPr>
          <a:xfrm>
            <a:off x="1008533" y="1040619"/>
            <a:ext cx="1673750" cy="2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舞台(-程式碼</a:t>
            </a:r>
            <a:endParaRPr b="1" i="0" sz="1799" u="none" cap="none" strike="noStrike">
              <a:solidFill>
                <a:srgbClr val="01ACB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36" name="Google Shape;936;p37"/>
          <p:cNvCxnSpPr/>
          <p:nvPr/>
        </p:nvCxnSpPr>
        <p:spPr>
          <a:xfrm>
            <a:off x="1062524" y="1323314"/>
            <a:ext cx="72349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7" name="Google Shape;937;p37"/>
          <p:cNvSpPr/>
          <p:nvPr/>
        </p:nvSpPr>
        <p:spPr>
          <a:xfrm>
            <a:off x="8181566" y="1053355"/>
            <a:ext cx="331845" cy="236586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00" spcFirstLastPara="1" rIns="5140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7"/>
          <p:cNvSpPr/>
          <p:nvPr/>
        </p:nvSpPr>
        <p:spPr>
          <a:xfrm rot="5400000">
            <a:off x="4156657" y="4508250"/>
            <a:ext cx="280080" cy="133642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37"/>
          <p:cNvSpPr txBox="1"/>
          <p:nvPr/>
        </p:nvSpPr>
        <p:spPr>
          <a:xfrm>
            <a:off x="3628483" y="5331017"/>
            <a:ext cx="1336428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Rabboni程式碼</a:t>
            </a:r>
            <a:endParaRPr b="0" i="0" sz="12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正擺1反擺0</a:t>
            </a:r>
            <a:endParaRPr b="0" i="0" sz="11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0" name="Google Shape;9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22" y="1771649"/>
            <a:ext cx="7766944" cy="305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2"/>
          <p:cNvSpPr txBox="1"/>
          <p:nvPr/>
        </p:nvSpPr>
        <p:spPr>
          <a:xfrm>
            <a:off x="3654138" y="2875355"/>
            <a:ext cx="5134458" cy="89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8"/>
              <a:buFont typeface="Arial"/>
              <a:buNone/>
            </a:pPr>
            <a:r>
              <a:rPr b="1" i="0" lang="en-US" sz="4798" u="none" cap="none" strike="noStrike">
                <a:solidFill>
                  <a:srgbClr val="01ACB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感謝聆聽!</a:t>
            </a:r>
            <a:endParaRPr b="1" i="0" sz="4798" u="none" cap="none" strike="noStrike">
              <a:solidFill>
                <a:srgbClr val="F8353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47" name="Google Shape;947;p42"/>
          <p:cNvSpPr/>
          <p:nvPr/>
        </p:nvSpPr>
        <p:spPr>
          <a:xfrm rot="5400000">
            <a:off x="3127655" y="2114389"/>
            <a:ext cx="618920" cy="54854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42"/>
          <p:cNvSpPr/>
          <p:nvPr/>
        </p:nvSpPr>
        <p:spPr>
          <a:xfrm rot="5400000">
            <a:off x="758280" y="4740751"/>
            <a:ext cx="632630" cy="56069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42"/>
          <p:cNvSpPr/>
          <p:nvPr/>
        </p:nvSpPr>
        <p:spPr>
          <a:xfrm rot="5400000">
            <a:off x="2826661" y="3802817"/>
            <a:ext cx="427539" cy="37892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42"/>
          <p:cNvSpPr/>
          <p:nvPr/>
        </p:nvSpPr>
        <p:spPr>
          <a:xfrm rot="5400000">
            <a:off x="1338921" y="1139754"/>
            <a:ext cx="1052104" cy="93247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42"/>
          <p:cNvSpPr/>
          <p:nvPr/>
        </p:nvSpPr>
        <p:spPr>
          <a:xfrm>
            <a:off x="1494460" y="5804646"/>
            <a:ext cx="6317058" cy="431935"/>
          </a:xfrm>
          <a:prstGeom prst="roundRect">
            <a:avLst>
              <a:gd fmla="val 50000" name="adj"/>
            </a:avLst>
          </a:prstGeom>
          <a:solidFill>
            <a:srgbClr val="F835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42"/>
          <p:cNvSpPr txBox="1"/>
          <p:nvPr/>
        </p:nvSpPr>
        <p:spPr>
          <a:xfrm>
            <a:off x="2013601" y="1934885"/>
            <a:ext cx="74410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42"/>
          <p:cNvSpPr txBox="1"/>
          <p:nvPr/>
        </p:nvSpPr>
        <p:spPr>
          <a:xfrm>
            <a:off x="679821" y="4022008"/>
            <a:ext cx="79047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2"/>
          <p:cNvSpPr/>
          <p:nvPr/>
        </p:nvSpPr>
        <p:spPr>
          <a:xfrm rot="5754146">
            <a:off x="1999464" y="1809421"/>
            <a:ext cx="961005" cy="851733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42"/>
          <p:cNvSpPr/>
          <p:nvPr/>
        </p:nvSpPr>
        <p:spPr>
          <a:xfrm rot="1839916">
            <a:off x="640247" y="3720313"/>
            <a:ext cx="1161550" cy="1029474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42"/>
          <p:cNvSpPr/>
          <p:nvPr/>
        </p:nvSpPr>
        <p:spPr>
          <a:xfrm rot="5400000">
            <a:off x="873068" y="2370114"/>
            <a:ext cx="1890618" cy="1675642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42"/>
          <p:cNvSpPr/>
          <p:nvPr/>
        </p:nvSpPr>
        <p:spPr>
          <a:xfrm rot="5400000">
            <a:off x="2783334" y="3414319"/>
            <a:ext cx="427539" cy="378925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42"/>
          <p:cNvSpPr txBox="1"/>
          <p:nvPr/>
        </p:nvSpPr>
        <p:spPr>
          <a:xfrm>
            <a:off x="1121795" y="2737429"/>
            <a:ext cx="135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F2F2F2"/>
                </a:solidFill>
              </a:rPr>
              <a:t>邏輯閘</a:t>
            </a:r>
            <a:endParaRPr b="1" i="0" sz="3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42"/>
          <p:cNvSpPr txBox="1"/>
          <p:nvPr/>
        </p:nvSpPr>
        <p:spPr>
          <a:xfrm>
            <a:off x="2127900" y="2049175"/>
            <a:ext cx="932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42"/>
          <p:cNvSpPr txBox="1"/>
          <p:nvPr/>
        </p:nvSpPr>
        <p:spPr>
          <a:xfrm>
            <a:off x="794126" y="4136300"/>
            <a:ext cx="1019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Rabboni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/>
        </p:nvSpPr>
        <p:spPr>
          <a:xfrm>
            <a:off x="1690290" y="889162"/>
            <a:ext cx="6172523" cy="525110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25"/>
              <a:buFont typeface="Arial"/>
              <a:buNone/>
            </a:pPr>
            <a:r>
              <a:rPr b="1" i="0" lang="en-US" sz="29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IMU ?  Rabboni is an IMU.</a:t>
            </a:r>
            <a:endParaRPr b="1" i="0" sz="29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020305" y="1556041"/>
            <a:ext cx="5672732" cy="656862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25"/>
              <a:buFont typeface="Arial"/>
              <a:buNone/>
            </a:pPr>
            <a:r>
              <a:rPr b="0" i="0" lang="en-US" sz="2925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Inertial </a:t>
            </a:r>
            <a:r>
              <a:rPr b="0" i="0" lang="en-US" sz="29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Measurement Unit</a:t>
            </a:r>
            <a:endParaRPr b="0" i="0" sz="29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803925" y="1999861"/>
            <a:ext cx="1075590" cy="41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Arial"/>
              <a:buNone/>
            </a:pPr>
            <a:r>
              <a:rPr b="1" i="0" lang="en-US" sz="2194" u="none" cap="none" strike="noStrike">
                <a:solidFill>
                  <a:srgbClr val="4BACC6"/>
                </a:solidFill>
                <a:latin typeface="Arial"/>
                <a:ea typeface="Arial"/>
                <a:cs typeface="Arial"/>
                <a:sym typeface="Arial"/>
              </a:rPr>
              <a:t>慣性的</a:t>
            </a:r>
            <a:endParaRPr b="0" i="0" sz="1706" u="none" cap="none" strike="noStrike">
              <a:solidFill>
                <a:srgbClr val="4BAC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3159268" y="2114691"/>
            <a:ext cx="4703545" cy="60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物體抗拒其</a:t>
            </a:r>
            <a:r>
              <a:rPr b="0" i="0" lang="en-US" sz="1706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運動狀態</a:t>
            </a: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被改變的性質。 </a:t>
            </a:r>
            <a:endParaRPr b="0" i="0" sz="170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t/>
            </a:r>
            <a:endParaRPr b="0" i="0" sz="170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5"/>
          <p:cNvGrpSpPr/>
          <p:nvPr/>
        </p:nvGrpSpPr>
        <p:grpSpPr>
          <a:xfrm>
            <a:off x="1594246" y="2873071"/>
            <a:ext cx="2881734" cy="622196"/>
            <a:chOff x="669924" y="1629563"/>
            <a:chExt cx="4728998" cy="1021040"/>
          </a:xfrm>
        </p:grpSpPr>
        <p:sp>
          <p:nvSpPr>
            <p:cNvPr id="124" name="Google Shape;124;p5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fmla="val 16667" name="adj"/>
              </a:avLst>
            </a:prstGeom>
            <a:solidFill>
              <a:schemeClr val="accent2">
                <a:alpha val="88235"/>
              </a:schemeClr>
            </a:solidFill>
            <a:ln>
              <a:noFill/>
            </a:ln>
          </p:spPr>
          <p:txBody>
            <a:bodyPr anchorCtr="0" anchor="ctr" bIns="37125" lIns="74275" spcFirstLastPara="1" rIns="74275" wrap="square" tIns="3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t/>
              </a:r>
              <a:endParaRPr b="0" i="0" sz="195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7125" lIns="74275" spcFirstLastPara="1" rIns="74275" wrap="square" tIns="371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b="0" i="0" lang="en-US" sz="170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Accelerometer 加速規</a:t>
              </a:r>
              <a:endParaRPr b="0" i="0" sz="1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5"/>
          <p:cNvGrpSpPr/>
          <p:nvPr/>
        </p:nvGrpSpPr>
        <p:grpSpPr>
          <a:xfrm>
            <a:off x="5264777" y="2889904"/>
            <a:ext cx="2881734" cy="622196"/>
            <a:chOff x="669924" y="1629563"/>
            <a:chExt cx="4728998" cy="1021040"/>
          </a:xfrm>
        </p:grpSpPr>
        <p:sp>
          <p:nvSpPr>
            <p:cNvPr id="127" name="Google Shape;127;p5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fmla="val 16667" name="adj"/>
              </a:avLst>
            </a:prstGeom>
            <a:solidFill>
              <a:schemeClr val="accent3">
                <a:alpha val="88235"/>
              </a:schemeClr>
            </a:solidFill>
            <a:ln>
              <a:noFill/>
            </a:ln>
          </p:spPr>
          <p:txBody>
            <a:bodyPr anchorCtr="0" anchor="ctr" bIns="37125" lIns="74275" spcFirstLastPara="1" rIns="74275" wrap="square" tIns="3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t/>
              </a:r>
              <a:endParaRPr b="0" i="0" sz="19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7125" lIns="74275" spcFirstLastPara="1" rIns="74275" wrap="square" tIns="371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b="0" i="0" lang="en-US" sz="170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Gyroscope 陀螺儀</a:t>
              </a:r>
              <a:endParaRPr b="0" i="0" sz="1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5"/>
          <p:cNvSpPr txBox="1"/>
          <p:nvPr/>
        </p:nvSpPr>
        <p:spPr>
          <a:xfrm>
            <a:off x="1642664" y="3537456"/>
            <a:ext cx="2771853" cy="862510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測量移動 (加速度)</a:t>
            </a:r>
            <a:endParaRPr b="0" i="0" sz="1706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測量單位時間內速度變化</a:t>
            </a:r>
            <a:endParaRPr b="0" i="0" sz="113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245534" y="3484556"/>
            <a:ext cx="2771853" cy="862510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7D4F07"/>
                </a:solidFill>
                <a:latin typeface="Arial"/>
                <a:ea typeface="Arial"/>
                <a:cs typeface="Arial"/>
                <a:sym typeface="Arial"/>
              </a:rPr>
              <a:t>測量轉動 (角速度)</a:t>
            </a:r>
            <a:endParaRPr b="0" i="0" sz="1706" u="none" cap="none" strike="noStrike">
              <a:solidFill>
                <a:srgbClr val="7D4F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測量單位時間內角度變化</a:t>
            </a:r>
            <a:endParaRPr b="0" i="0" sz="113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5"/>
          <p:cNvGrpSpPr/>
          <p:nvPr/>
        </p:nvGrpSpPr>
        <p:grpSpPr>
          <a:xfrm>
            <a:off x="3459410" y="4673197"/>
            <a:ext cx="2881734" cy="622196"/>
            <a:chOff x="669924" y="1629563"/>
            <a:chExt cx="4728998" cy="1021040"/>
          </a:xfrm>
        </p:grpSpPr>
        <p:sp>
          <p:nvSpPr>
            <p:cNvPr id="132" name="Google Shape;132;p5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fmla="val 16667" name="adj"/>
              </a:avLst>
            </a:prstGeom>
            <a:solidFill>
              <a:schemeClr val="accent5">
                <a:alpha val="88235"/>
              </a:schemeClr>
            </a:solidFill>
            <a:ln>
              <a:noFill/>
            </a:ln>
          </p:spPr>
          <p:txBody>
            <a:bodyPr anchorCtr="0" anchor="ctr" bIns="37125" lIns="74275" spcFirstLastPara="1" rIns="74275" wrap="square" tIns="3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t/>
              </a:r>
              <a:endParaRPr b="0" i="0" sz="1950" u="none" cap="none" strike="noStrik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7125" lIns="74275" spcFirstLastPara="1" rIns="74275" wrap="square" tIns="371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6"/>
                <a:buFont typeface="Arial"/>
                <a:buNone/>
              </a:pPr>
              <a:r>
                <a:rPr b="0" i="0" lang="en-US" sz="170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GeoMagnetic 地磁儀</a:t>
              </a:r>
              <a:endParaRPr b="0" i="0" sz="1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5"/>
          <p:cNvSpPr txBox="1"/>
          <p:nvPr/>
        </p:nvSpPr>
        <p:spPr>
          <a:xfrm>
            <a:off x="3801139" y="5231127"/>
            <a:ext cx="2119331" cy="862510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74275" spcFirstLastPara="1" rIns="74275" wrap="square" tIns="371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測量地磁方向、大小</a:t>
            </a:r>
            <a:endParaRPr b="0" i="0" sz="1706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6"/>
              <a:buFont typeface="Arial"/>
              <a:buNone/>
            </a:pPr>
            <a:r>
              <a:rPr b="0" i="0" lang="en-US" sz="1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可用於定向</a:t>
            </a:r>
            <a:endParaRPr b="0" i="0" sz="170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514" y="2370395"/>
            <a:ext cx="3747978" cy="309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/>
          <p:nvPr/>
        </p:nvSpPr>
        <p:spPr>
          <a:xfrm>
            <a:off x="6769271" y="3619866"/>
            <a:ext cx="677169" cy="710778"/>
          </a:xfrm>
          <a:prstGeom prst="rect">
            <a:avLst/>
          </a:prstGeom>
          <a:solidFill>
            <a:srgbClr val="7F7F7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"/>
              <a:buFont typeface="Arial"/>
              <a:buNone/>
            </a:pPr>
            <a:r>
              <a:rPr b="0" i="0" lang="en-US" sz="78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8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6886050" y="3700129"/>
            <a:ext cx="121337" cy="12589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612370" y="1171006"/>
            <a:ext cx="4956281" cy="438551"/>
          </a:xfrm>
          <a:prstGeom prst="rect">
            <a:avLst/>
          </a:prstGeom>
          <a:solidFill>
            <a:srgbClr val="D8E2F3"/>
          </a:soli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Sensor 入門  :  聊聊半導體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519" y="2076816"/>
            <a:ext cx="33909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7"/>
          <p:cNvGrpSpPr/>
          <p:nvPr/>
        </p:nvGrpSpPr>
        <p:grpSpPr>
          <a:xfrm>
            <a:off x="1240832" y="3815029"/>
            <a:ext cx="2442205" cy="1893384"/>
            <a:chOff x="1792666" y="3616240"/>
            <a:chExt cx="3256273" cy="2524512"/>
          </a:xfrm>
        </p:grpSpPr>
        <p:pic>
          <p:nvPicPr>
            <p:cNvPr descr="「pc icon png」的圖片搜尋結果&quot;" id="149" name="Google Shape;149;p7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92666" y="3616240"/>
              <a:ext cx="2340389" cy="2079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7"/>
            <p:cNvSpPr/>
            <p:nvPr/>
          </p:nvSpPr>
          <p:spPr>
            <a:xfrm>
              <a:off x="1997617" y="4015387"/>
              <a:ext cx="1930488" cy="7078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鍵盤賽跑遊戲</a:t>
              </a:r>
              <a:endPara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2727" y="4793471"/>
              <a:ext cx="946212" cy="811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89976" y="5540094"/>
              <a:ext cx="637382" cy="6006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7">
            <a:hlinkClick r:id="rId7"/>
          </p:cNvPr>
          <p:cNvSpPr/>
          <p:nvPr/>
        </p:nvSpPr>
        <p:spPr>
          <a:xfrm>
            <a:off x="8095930" y="1571776"/>
            <a:ext cx="936582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竹科親子</a:t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7"/>
          <p:cNvGrpSpPr/>
          <p:nvPr/>
        </p:nvGrpSpPr>
        <p:grpSpPr>
          <a:xfrm>
            <a:off x="4876011" y="3829767"/>
            <a:ext cx="3160926" cy="1736370"/>
            <a:chOff x="6125574" y="3687858"/>
            <a:chExt cx="4214567" cy="2315161"/>
          </a:xfrm>
        </p:grpSpPr>
        <p:grpSp>
          <p:nvGrpSpPr>
            <p:cNvPr id="155" name="Google Shape;155;p7"/>
            <p:cNvGrpSpPr/>
            <p:nvPr/>
          </p:nvGrpSpPr>
          <p:grpSpPr>
            <a:xfrm>
              <a:off x="6125574" y="3687858"/>
              <a:ext cx="4214567" cy="2315161"/>
              <a:chOff x="6125574" y="3687858"/>
              <a:chExt cx="4214567" cy="2315161"/>
            </a:xfrm>
          </p:grpSpPr>
          <p:pic>
            <p:nvPicPr>
              <p:cNvPr descr="「pc icon png」的圖片搜尋結果&quot;" id="156" name="Google Shape;156;p7">
                <a:hlinkClick r:id="rId9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25574" y="3687858"/>
                <a:ext cx="2402837" cy="213535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7" name="Google Shape;157;p7"/>
              <p:cNvGrpSpPr/>
              <p:nvPr/>
            </p:nvGrpSpPr>
            <p:grpSpPr>
              <a:xfrm>
                <a:off x="8293758" y="4247974"/>
                <a:ext cx="2046383" cy="1755045"/>
                <a:chOff x="7998342" y="4247974"/>
                <a:chExt cx="2046383" cy="1755045"/>
              </a:xfrm>
            </p:grpSpPr>
            <p:pic>
              <p:nvPicPr>
                <p:cNvPr id="158" name="Google Shape;158;p7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7998342" y="4247974"/>
                  <a:ext cx="2046383" cy="17550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59" name="Google Shape;159;p7"/>
                <p:cNvGrpSpPr/>
                <p:nvPr/>
              </p:nvGrpSpPr>
              <p:grpSpPr>
                <a:xfrm rot="-722816">
                  <a:off x="9055064" y="5515297"/>
                  <a:ext cx="381717" cy="361595"/>
                  <a:chOff x="8700518" y="3350169"/>
                  <a:chExt cx="555528" cy="413240"/>
                </a:xfrm>
              </p:grpSpPr>
              <p:sp>
                <p:nvSpPr>
                  <p:cNvPr id="160" name="Google Shape;160;p7"/>
                  <p:cNvSpPr/>
                  <p:nvPr/>
                </p:nvSpPr>
                <p:spPr>
                  <a:xfrm rot="1088088">
                    <a:off x="8704859" y="3512311"/>
                    <a:ext cx="546845" cy="115168"/>
                  </a:xfrm>
                  <a:prstGeom prst="rect">
                    <a:avLst/>
                  </a:prstGeom>
                  <a:solidFill>
                    <a:schemeClr val="accent1"/>
                  </a:solidFill>
                  <a:ln cap="flat" cmpd="sng" w="12700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50" spcFirstLastPara="1" rIns="68550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r>
                      <a:t/>
                    </a:r>
                    <a:endParaRPr b="0" i="0" sz="135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161" name="Google Shape;161;p7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8763000" y="3350169"/>
                    <a:ext cx="416295" cy="4132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sp>
          <p:nvSpPr>
            <p:cNvPr id="162" name="Google Shape;162;p7"/>
            <p:cNvSpPr/>
            <p:nvPr/>
          </p:nvSpPr>
          <p:spPr>
            <a:xfrm>
              <a:off x="6301239" y="4085625"/>
              <a:ext cx="2055592" cy="7078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真人版賽跑遊戲</a:t>
              </a:r>
              <a:endPara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7"/>
          <p:cNvSpPr/>
          <p:nvPr/>
        </p:nvSpPr>
        <p:spPr>
          <a:xfrm>
            <a:off x="3994348" y="4465744"/>
            <a:ext cx="605826" cy="3000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7"/>
          <p:cNvGrpSpPr/>
          <p:nvPr/>
        </p:nvGrpSpPr>
        <p:grpSpPr>
          <a:xfrm>
            <a:off x="921834" y="2693391"/>
            <a:ext cx="6015911" cy="662396"/>
            <a:chOff x="846188" y="2058590"/>
            <a:chExt cx="9457332" cy="1016947"/>
          </a:xfrm>
        </p:grpSpPr>
        <p:grpSp>
          <p:nvGrpSpPr>
            <p:cNvPr id="165" name="Google Shape;165;p7"/>
            <p:cNvGrpSpPr/>
            <p:nvPr/>
          </p:nvGrpSpPr>
          <p:grpSpPr>
            <a:xfrm>
              <a:off x="1543817" y="2058590"/>
              <a:ext cx="6967026" cy="1016947"/>
              <a:chOff x="179457" y="993949"/>
              <a:chExt cx="3848627" cy="561768"/>
            </a:xfrm>
          </p:grpSpPr>
          <p:pic>
            <p:nvPicPr>
              <p:cNvPr descr="Scratch (programming language) - Wikipedia" id="166" name="Google Shape;166;p7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638972" y="1089235"/>
                <a:ext cx="1389112" cy="4664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67" name="Google Shape;167;p7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179457" y="996876"/>
                <a:ext cx="1639528" cy="4678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68" name="Google Shape;168;p7"/>
              <p:cNvSpPr/>
              <p:nvPr/>
            </p:nvSpPr>
            <p:spPr>
              <a:xfrm rot="2686863">
                <a:off x="2195377" y="1067483"/>
                <a:ext cx="355060" cy="355060"/>
              </a:xfrm>
              <a:prstGeom prst="plus">
                <a:avLst>
                  <a:gd fmla="val 32528" name="adj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25"/>
                  <a:buFont typeface="Arial"/>
                  <a:buNone/>
                </a:pPr>
                <a:r>
                  <a:t/>
                </a:r>
                <a:endParaRPr b="0" i="0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" name="Google Shape;169;p7"/>
            <p:cNvSpPr txBox="1"/>
            <p:nvPr/>
          </p:nvSpPr>
          <p:spPr>
            <a:xfrm>
              <a:off x="846188" y="2231081"/>
              <a:ext cx="697627" cy="67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從</a:t>
              </a:r>
              <a:endParaRPr b="0" i="0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9092931" y="2231081"/>
              <a:ext cx="1210589" cy="67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開始</a:t>
              </a:r>
              <a:endParaRPr b="0" i="0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7"/>
          <p:cNvSpPr txBox="1"/>
          <p:nvPr/>
        </p:nvSpPr>
        <p:spPr>
          <a:xfrm>
            <a:off x="7290362" y="1414837"/>
            <a:ext cx="600164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入門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45688" y="1130277"/>
            <a:ext cx="872236" cy="818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亲子活动图标免费下载-图标m-msswttuzc-新图网" id="173" name="Google Shape;173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221330" y="1909367"/>
            <a:ext cx="811182" cy="76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477310" y="1045535"/>
            <a:ext cx="5423760" cy="715550"/>
          </a:xfrm>
          <a:prstGeom prst="rect">
            <a:avLst/>
          </a:prstGeom>
          <a:solidFill>
            <a:srgbClr val="FEE599"/>
          </a:soli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聊聊 AIOT   :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從 Rabboni + Scratch 開始 「貓兔同籠」</a:t>
            </a:r>
            <a:endParaRPr b="0" i="0" sz="21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591" y="1437254"/>
            <a:ext cx="1979635" cy="635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8"/>
          <p:cNvGrpSpPr/>
          <p:nvPr/>
        </p:nvGrpSpPr>
        <p:grpSpPr>
          <a:xfrm>
            <a:off x="-2" y="857250"/>
            <a:ext cx="9144002" cy="5143500"/>
            <a:chOff x="-1372286" y="-1"/>
            <a:chExt cx="12192002" cy="6858000"/>
          </a:xfrm>
        </p:grpSpPr>
        <p:grpSp>
          <p:nvGrpSpPr>
            <p:cNvPr id="181" name="Google Shape;181;p8"/>
            <p:cNvGrpSpPr/>
            <p:nvPr/>
          </p:nvGrpSpPr>
          <p:grpSpPr>
            <a:xfrm>
              <a:off x="-1372286" y="0"/>
              <a:ext cx="7487610" cy="6858000"/>
              <a:chOff x="4704391" y="0"/>
              <a:chExt cx="7487610" cy="6858000"/>
            </a:xfrm>
          </p:grpSpPr>
          <p:pic>
            <p:nvPicPr>
              <p:cNvPr id="182" name="Google Shape;182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675429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3284093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5" name="Google Shape;185;p8"/>
            <p:cNvGrpSpPr/>
            <p:nvPr/>
          </p:nvGrpSpPr>
          <p:grpSpPr>
            <a:xfrm>
              <a:off x="1216210" y="0"/>
              <a:ext cx="6627525" cy="6858000"/>
              <a:chOff x="5564476" y="0"/>
              <a:chExt cx="6627525" cy="6858000"/>
            </a:xfrm>
          </p:grpSpPr>
          <p:pic>
            <p:nvPicPr>
              <p:cNvPr id="186" name="Google Shape;186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675429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8" name="Google Shape;188;p8"/>
            <p:cNvGrpSpPr/>
            <p:nvPr/>
          </p:nvGrpSpPr>
          <p:grpSpPr>
            <a:xfrm>
              <a:off x="5564472" y="-1"/>
              <a:ext cx="5255244" cy="6858000"/>
              <a:chOff x="5564476" y="-1"/>
              <a:chExt cx="5255244" cy="6858000"/>
            </a:xfrm>
          </p:grpSpPr>
          <p:pic>
            <p:nvPicPr>
              <p:cNvPr id="189" name="Google Shape;189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-5400000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 rot="-5400000">
                <a:off x="6068158" y="2106438"/>
                <a:ext cx="6858000" cy="26451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30" y="1133460"/>
            <a:ext cx="1979635" cy="63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736295" y="1430734"/>
            <a:ext cx="4466336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Rabboni is not just a device, It’s a platform.</a:t>
            </a:r>
            <a:endParaRPr b="1" i="1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500027" y="1912706"/>
            <a:ext cx="1248618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IMU 重力感測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3361586" y="1887850"/>
            <a:ext cx="2765422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Extractor 重力感測數據擷取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6625659" y="1889309"/>
            <a:ext cx="1622322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  應用程式介面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1633848" y="2441244"/>
            <a:ext cx="1960796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內建六軸重力感測器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5863" y="2310316"/>
            <a:ext cx="1523928" cy="102126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198" name="Google Shape;198;p8"/>
          <p:cNvSpPr txBox="1"/>
          <p:nvPr/>
        </p:nvSpPr>
        <p:spPr>
          <a:xfrm>
            <a:off x="5360708" y="2509461"/>
            <a:ext cx="963466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6645865" y="2120485"/>
            <a:ext cx="1983842" cy="14542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Python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Inventor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6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5016247" y="4418600"/>
            <a:ext cx="1819668" cy="17312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NB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Rasberry Pie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6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8116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2452162" y="4226055"/>
            <a:ext cx="1283510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AIoT 應用程式 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5009029" y="4226055"/>
            <a:ext cx="1491479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IoT 物聯/雲端介面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9630" y="4535244"/>
            <a:ext cx="1282521" cy="8035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204" name="Google Shape;204;p8"/>
          <p:cNvSpPr txBox="1"/>
          <p:nvPr/>
        </p:nvSpPr>
        <p:spPr>
          <a:xfrm>
            <a:off x="2457618" y="4434595"/>
            <a:ext cx="1819668" cy="11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7068268" y="4226055"/>
            <a:ext cx="1985274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 教育資源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7085459" y="4477316"/>
            <a:ext cx="1851829" cy="9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企業社會責任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大學社會責任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縣市教育局處合作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500027" y="4226055"/>
            <a:ext cx="2172910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Algorithm  演算法開發   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509043" y="4513191"/>
            <a:ext cx="1819668" cy="14542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行動偵測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姿態偵測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數據分析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8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訊號分析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8116" lvl="0" marL="21431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782" y="2222135"/>
            <a:ext cx="1721807" cy="12144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55" y="1434818"/>
            <a:ext cx="1979635" cy="6358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15" name="Google Shape;215;p9"/>
          <p:cNvSpPr txBox="1"/>
          <p:nvPr>
            <p:ph type="title"/>
          </p:nvPr>
        </p:nvSpPr>
        <p:spPr>
          <a:xfrm>
            <a:off x="4942743" y="1705708"/>
            <a:ext cx="4201257" cy="994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介紹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>
            <p:ph idx="1" type="body"/>
          </p:nvPr>
        </p:nvSpPr>
        <p:spPr>
          <a:xfrm>
            <a:off x="413475" y="2344651"/>
            <a:ext cx="4369800" cy="1978200"/>
          </a:xfrm>
          <a:prstGeom prst="rect">
            <a:avLst/>
          </a:prstGeom>
          <a:solidFill>
            <a:srgbClr val="FFFFEF"/>
          </a:solidFill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γ</a:t>
            </a:r>
            <a:r>
              <a:rPr b="0" i="0" lang="en-US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abboni內建六軸重力感測器 (IMU: Initial Measurement Unit)、BLE藍芽傳輸及運算元件</a:t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可即時傳輸感測讀值並提供取樣頻率及動態範圍</a:t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配有LED燈，指示rabboni運作狀態及電量顯示</a:t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6506" y="4596938"/>
            <a:ext cx="1691827" cy="1071789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grpSp>
        <p:nvGrpSpPr>
          <p:cNvPr id="218" name="Google Shape;218;p9"/>
          <p:cNvGrpSpPr/>
          <p:nvPr/>
        </p:nvGrpSpPr>
        <p:grpSpPr>
          <a:xfrm>
            <a:off x="754375" y="4573070"/>
            <a:ext cx="3846301" cy="1243638"/>
            <a:chOff x="5498690" y="4683606"/>
            <a:chExt cx="5128401" cy="1658184"/>
          </a:xfrm>
        </p:grpSpPr>
        <p:pic>
          <p:nvPicPr>
            <p:cNvPr id="219" name="Google Shape;21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12849" y="4722555"/>
              <a:ext cx="2118719" cy="161923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220" name="Google Shape;220;p9"/>
            <p:cNvSpPr txBox="1"/>
            <p:nvPr/>
          </p:nvSpPr>
          <p:spPr>
            <a:xfrm>
              <a:off x="5498690" y="5785265"/>
              <a:ext cx="930156" cy="25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左側功能鍵</a:t>
              </a:r>
              <a:endParaRPr b="0" i="0" sz="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7302742" y="5027817"/>
              <a:ext cx="919228" cy="25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右側功能鍵</a:t>
              </a:r>
              <a:endParaRPr b="0" i="0" sz="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5508254" y="4683606"/>
              <a:ext cx="929645" cy="25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825" lIns="55700" spcFirstLastPara="1" rIns="55700" wrap="square" tIns="278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LED指示燈</a:t>
              </a:r>
              <a:endParaRPr b="0" i="0" sz="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223" name="Google Shape;223;p9"/>
            <p:cNvGrpSpPr/>
            <p:nvPr/>
          </p:nvGrpSpPr>
          <p:grpSpPr>
            <a:xfrm>
              <a:off x="7555938" y="5298998"/>
              <a:ext cx="206418" cy="210324"/>
              <a:chOff x="0" y="1"/>
              <a:chExt cx="257175" cy="257175"/>
            </a:xfrm>
          </p:grpSpPr>
          <p:cxnSp>
            <p:nvCxnSpPr>
              <p:cNvPr id="224" name="Google Shape;224;p9"/>
              <p:cNvCxnSpPr/>
              <p:nvPr/>
            </p:nvCxnSpPr>
            <p:spPr>
              <a:xfrm rot="10800000">
                <a:off x="0" y="257175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5" name="Google Shape;225;p9"/>
              <p:cNvCxnSpPr/>
              <p:nvPr/>
            </p:nvCxnSpPr>
            <p:spPr>
              <a:xfrm rot="-5400000">
                <a:off x="128587" y="128588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26" name="Google Shape;226;p9"/>
            <p:cNvGrpSpPr/>
            <p:nvPr/>
          </p:nvGrpSpPr>
          <p:grpSpPr>
            <a:xfrm rot="-5400000">
              <a:off x="6559634" y="4639717"/>
              <a:ext cx="139820" cy="487008"/>
              <a:chOff x="5370" y="0"/>
              <a:chExt cx="257175" cy="606759"/>
            </a:xfrm>
          </p:grpSpPr>
          <p:cxnSp>
            <p:nvCxnSpPr>
              <p:cNvPr id="227" name="Google Shape;227;p9"/>
              <p:cNvCxnSpPr/>
              <p:nvPr/>
            </p:nvCxnSpPr>
            <p:spPr>
              <a:xfrm rot="10800000">
                <a:off x="5370" y="606759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9"/>
              <p:cNvCxnSpPr/>
              <p:nvPr/>
            </p:nvCxnSpPr>
            <p:spPr>
              <a:xfrm rot="-5400000">
                <a:off x="-45682" y="302857"/>
                <a:ext cx="605714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29" name="Google Shape;229;p9"/>
            <p:cNvGrpSpPr/>
            <p:nvPr/>
          </p:nvGrpSpPr>
          <p:grpSpPr>
            <a:xfrm rot="10800000">
              <a:off x="5972662" y="5521833"/>
              <a:ext cx="206418" cy="210324"/>
              <a:chOff x="-37185" y="270454"/>
              <a:chExt cx="257175" cy="257175"/>
            </a:xfrm>
          </p:grpSpPr>
          <p:cxnSp>
            <p:nvCxnSpPr>
              <p:cNvPr id="230" name="Google Shape;230;p9"/>
              <p:cNvCxnSpPr/>
              <p:nvPr/>
            </p:nvCxnSpPr>
            <p:spPr>
              <a:xfrm rot="10800000">
                <a:off x="-37185" y="527628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 rot="-5400000">
                <a:off x="91402" y="399041"/>
                <a:ext cx="25717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32" name="Google Shape;232;p9"/>
            <p:cNvGrpSpPr/>
            <p:nvPr/>
          </p:nvGrpSpPr>
          <p:grpSpPr>
            <a:xfrm>
              <a:off x="9160472" y="5297044"/>
              <a:ext cx="1466619" cy="325779"/>
              <a:chOff x="0" y="0"/>
              <a:chExt cx="1680442" cy="402738"/>
            </a:xfrm>
          </p:grpSpPr>
          <p:sp>
            <p:nvSpPr>
              <p:cNvPr id="233" name="Google Shape;233;p9"/>
              <p:cNvSpPr txBox="1"/>
              <p:nvPr/>
            </p:nvSpPr>
            <p:spPr>
              <a:xfrm>
                <a:off x="1077432" y="81762"/>
                <a:ext cx="603010" cy="320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7825" lIns="55700" spcFirstLastPara="1" rIns="55700" wrap="square" tIns="278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背夾</a:t>
                </a:r>
                <a:endParaRPr b="0" i="0" sz="9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grpSp>
            <p:nvGrpSpPr>
              <p:cNvPr id="234" name="Google Shape;234;p9"/>
              <p:cNvGrpSpPr/>
              <p:nvPr/>
            </p:nvGrpSpPr>
            <p:grpSpPr>
              <a:xfrm flipH="1">
                <a:off x="0" y="0"/>
                <a:ext cx="1057523" cy="260920"/>
                <a:chOff x="-392532" y="0"/>
                <a:chExt cx="661127" cy="260920"/>
              </a:xfrm>
            </p:grpSpPr>
            <p:cxnSp>
              <p:nvCxnSpPr>
                <p:cNvPr id="235" name="Google Shape;235;p9"/>
                <p:cNvCxnSpPr/>
                <p:nvPr/>
              </p:nvCxnSpPr>
              <p:spPr>
                <a:xfrm rot="10800000">
                  <a:off x="-392532" y="260920"/>
                  <a:ext cx="661127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6" name="Google Shape;236;p9"/>
                <p:cNvCxnSpPr/>
                <p:nvPr/>
              </p:nvCxnSpPr>
              <p:spPr>
                <a:xfrm rot="-5400000">
                  <a:off x="133350" y="128576"/>
                  <a:ext cx="257152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237" name="Google Shape;237;p9"/>
          <p:cNvGrpSpPr/>
          <p:nvPr/>
        </p:nvGrpSpPr>
        <p:grpSpPr>
          <a:xfrm>
            <a:off x="5020218" y="4617542"/>
            <a:ext cx="3604896" cy="1053488"/>
            <a:chOff x="6241223" y="1064302"/>
            <a:chExt cx="4806528" cy="1404650"/>
          </a:xfrm>
        </p:grpSpPr>
        <p:sp>
          <p:nvSpPr>
            <p:cNvPr id="238" name="Google Shape;238;p9">
              <a:hlinkClick r:id="rId6"/>
            </p:cNvPr>
            <p:cNvSpPr/>
            <p:nvPr/>
          </p:nvSpPr>
          <p:spPr>
            <a:xfrm>
              <a:off x="6241223" y="1064302"/>
              <a:ext cx="4806528" cy="1401580"/>
            </a:xfrm>
            <a:prstGeom prst="roundRect">
              <a:avLst>
                <a:gd fmla="val 16667" name="adj"/>
              </a:avLst>
            </a:prstGeom>
            <a:solidFill>
              <a:srgbClr val="FBE4D4"/>
            </a:solidFill>
            <a:ln cap="flat" cmpd="sng" w="5715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9" name="Google Shape;239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67848" y="1220180"/>
              <a:ext cx="1353375" cy="1051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9"/>
            <p:cNvSpPr txBox="1"/>
            <p:nvPr/>
          </p:nvSpPr>
          <p:spPr>
            <a:xfrm>
              <a:off x="8319656" y="1514885"/>
              <a:ext cx="2449715" cy="954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BA510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直接看我操作 !</a:t>
              </a:r>
              <a:endParaRPr b="1" i="0" sz="1200" u="none" cap="none" strike="noStrike">
                <a:solidFill>
                  <a:srgbClr val="BA510B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aphicFrame>
        <p:nvGraphicFramePr>
          <p:cNvPr id="241" name="Google Shape;241;p9"/>
          <p:cNvGraphicFramePr/>
          <p:nvPr/>
        </p:nvGraphicFramePr>
        <p:xfrm>
          <a:off x="5045340" y="246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{23C5980B-010A-433F-852E-8EC9857B8567}</a:tableStyleId>
              </a:tblPr>
              <a:tblGrid>
                <a:gridCol w="1212550"/>
                <a:gridCol w="2367225"/>
              </a:tblGrid>
              <a:tr h="44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電池容量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充電方式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120mAh  鋰離子充電電池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USB mini 充電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無線傳輸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Bluetooth 4.0 BLE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充電時間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30分鐘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待機時間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5天 (電源開關鍵OFF)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連續使用時間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小時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支援作業系統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藍芽：Android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USB：系統Windows 7以上</a:t>
                      </a:r>
                      <a:endParaRPr sz="1200" u="none" cap="none" strike="noStrike"/>
                    </a:p>
                  </a:txBody>
                  <a:tcPr marT="0" marB="0" marR="41800" marL="41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2017-05-15T17:43:28Z</dcterms:created>
  <dc:creator>she91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0x01010023D9280F7F151840A19AF199A71048D2</vt:lpwstr>
  </property>
</Properties>
</file>