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8" r:id="rId3"/>
    <p:sldId id="294" r:id="rId4"/>
    <p:sldId id="300" r:id="rId5"/>
    <p:sldId id="297" r:id="rId6"/>
    <p:sldId id="275" r:id="rId7"/>
    <p:sldId id="291" r:id="rId8"/>
  </p:sldIdLst>
  <p:sldSz cx="9144000" cy="5143500" type="screen16x9"/>
  <p:notesSz cx="6858000" cy="9144000"/>
  <p:embeddedFontLst>
    <p:embeddedFont>
      <p:font typeface="Lato" panose="020F0502020204030203" pitchFamily="34" charset="0"/>
      <p:regular r:id="rId10"/>
      <p:bold r:id="rId11"/>
      <p:italic r:id="rId12"/>
      <p:boldItalic r:id="rId13"/>
    </p:embeddedFont>
    <p:embeddedFont>
      <p:font typeface="Montserrat" panose="00000500000000000000" pitchFamily="2" charset="0"/>
      <p:regular r:id="rId14"/>
      <p:bold r:id="rId15"/>
      <p:italic r:id="rId16"/>
      <p:boldItalic r:id="rId17"/>
    </p:embeddedFont>
    <p:embeddedFont>
      <p:font typeface="思源黑體 TW Heavy" panose="020B0A00000000000000" pitchFamily="34" charset="-120"/>
      <p:bold r:id="rId18"/>
    </p:embeddedFont>
    <p:embeddedFont>
      <p:font typeface="思源黑體 TW Medium" panose="020B0600000000000000" pitchFamily="34" charset="-120"/>
      <p:regular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2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95" y="4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3T00:33:47.942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1 24575,'14'-1'0,"1"2"0,-1 0 0,0 1 0,24 5 0,-3 1 0,47 5 0,-32-6 0,43 2 0,-5-1 0,-6-1-1365,-65-7-5461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3T00:34:01.537"/>
    </inkml:context>
    <inkml:brush xml:id="br0">
      <inkml:brushProperty name="width" value="0.35" units="cm"/>
      <inkml:brushProperty name="height" value="0.35" units="cm"/>
      <inkml:brushProperty name="color" value="#FFC114"/>
    </inkml:brush>
  </inkml:definitions>
  <inkml:trace contextRef="#ctx0" brushRef="#br0">1 1 24575,'7'0'0,"27"0"0,-1 1 0,56 9 0,-45-3 0,79 4 0,44-12 0,-63 0 0,147 1 0,-245 0-341,1 0 0,-1 1-1,10 1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7110801902_0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7110801902_0_3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7110801902_0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7110801902_0_3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9850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>
          <a:extLst>
            <a:ext uri="{FF2B5EF4-FFF2-40B4-BE49-F238E27FC236}">
              <a16:creationId xmlns:a16="http://schemas.microsoft.com/office/drawing/2014/main" id="{64196031-762D-892C-2733-DF259A942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7110801902_0_393:notes">
            <a:extLst>
              <a:ext uri="{FF2B5EF4-FFF2-40B4-BE49-F238E27FC236}">
                <a16:creationId xmlns:a16="http://schemas.microsoft.com/office/drawing/2014/main" id="{384E76DC-E6EC-A6CF-287B-E91592F639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7110801902_0_393:notes">
            <a:extLst>
              <a:ext uri="{FF2B5EF4-FFF2-40B4-BE49-F238E27FC236}">
                <a16:creationId xmlns:a16="http://schemas.microsoft.com/office/drawing/2014/main" id="{9A9300AB-E960-166F-E31D-05C7176CCB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564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7110801902_0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7110801902_0_3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1302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7110801902_0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7110801902_0_3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6569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7110801902_0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7110801902_0_3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0016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name="adj" fmla="val 0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name="adj" fmla="val 58774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6" name="Google Shape;46;p4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3" name="Google Shape;53;p5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5"/>
          <p:cNvSpPr txBox="1">
            <a:spLocks noGrp="1"/>
          </p:cNvSpPr>
          <p:nvPr>
            <p:ph type="body" idx="2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" name="Google Shape;60;p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1" name="Google Shape;61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7" name="Google Shape;67;p7"/>
          <p:cNvSpPr txBox="1">
            <a:spLocks noGrp="1"/>
          </p:cNvSpPr>
          <p:nvPr>
            <p:ph type="body" idx="1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9" name="Google Shape;89;p8"/>
          <p:cNvSpPr txBox="1">
            <a:spLocks noGrp="1"/>
          </p:cNvSpPr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9"/>
          <p:cNvSpPr txBox="1">
            <a:spLocks noGrp="1"/>
          </p:cNvSpPr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6" name="Google Shape;96;p9"/>
          <p:cNvSpPr txBox="1">
            <a:spLocks noGrp="1"/>
          </p:cNvSpPr>
          <p:nvPr>
            <p:ph type="subTitle" idx="1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97" name="Google Shape;97;p9"/>
          <p:cNvSpPr txBox="1">
            <a:spLocks noGrp="1"/>
          </p:cNvSpPr>
          <p:nvPr>
            <p:ph type="body" idx="2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10"/>
          <p:cNvSpPr txBox="1">
            <a:spLocks noGrp="1"/>
          </p:cNvSpPr>
          <p:nvPr>
            <p:ph type="body" idx="1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4" name="Google Shape;104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Google Shape;125;p11"/>
          <p:cNvSpPr txBox="1">
            <a:spLocks noGrp="1"/>
          </p:cNvSpPr>
          <p:nvPr>
            <p:ph type="title" hasCustomPrompt="1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>
            <a:spLocks noGrp="1"/>
          </p:cNvSpPr>
          <p:nvPr>
            <p:ph type="body" idx="1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7" name="Google Shape;12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focus">
    <p:bg>
      <p:bgPr>
        <a:solidFill>
          <a:srgbClr val="ECECE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12" Type="http://schemas.openxmlformats.org/officeDocument/2006/relationships/customXml" Target="../ink/ink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microsoft.com/office/2007/relationships/hdphoto" Target="../media/hdphoto3.wdp"/><Relationship Id="rId5" Type="http://schemas.microsoft.com/office/2007/relationships/hdphoto" Target="../media/hdphoto1.wdp"/><Relationship Id="rId15" Type="http://schemas.openxmlformats.org/officeDocument/2006/relationships/image" Target="../media/image16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svg"/><Relationship Id="rId14" Type="http://schemas.openxmlformats.org/officeDocument/2006/relationships/customXml" Target="../ink/ink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>
            <a:spLocks noGrp="1"/>
          </p:cNvSpPr>
          <p:nvPr>
            <p:ph type="ctrTitle"/>
          </p:nvPr>
        </p:nvSpPr>
        <p:spPr>
          <a:xfrm>
            <a:off x="3059584" y="1701647"/>
            <a:ext cx="6114467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4400" dirty="0">
                <a:solidFill>
                  <a:schemeClr val="tx1"/>
                </a:solidFill>
                <a:latin typeface="思源黑體 TW Heavy" panose="02020500000000000000" charset="-120"/>
                <a:ea typeface="思源黑體 TW Heavy" panose="02020500000000000000" charset="-120"/>
              </a:rPr>
              <a:t>智慧區域感測</a:t>
            </a:r>
            <a:br>
              <a:rPr lang="zh-TW" altLang="en-US" sz="4400" dirty="0">
                <a:solidFill>
                  <a:schemeClr val="tx1"/>
                </a:solidFill>
                <a:latin typeface="思源黑體 TW Heavy" panose="02020500000000000000" charset="-120"/>
                <a:ea typeface="思源黑體 TW Heavy" panose="02020500000000000000" charset="-120"/>
              </a:rPr>
            </a:br>
            <a:r>
              <a:rPr lang="zh-TW" altLang="en-US" sz="2800" dirty="0">
                <a:solidFill>
                  <a:schemeClr val="tx1"/>
                </a:solidFill>
                <a:latin typeface="思源黑體 TW Heavy" panose="02020500000000000000" charset="-120"/>
                <a:ea typeface="思源黑體 TW Heavy" panose="02020500000000000000" charset="-120"/>
              </a:rPr>
              <a:t>打造高效門禁管理的動態權限系統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5530136" y="457200"/>
            <a:ext cx="319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latin typeface="思源黑體 TW Medium" panose="02020500000000000000" charset="-120"/>
                <a:ea typeface="思源黑體 TW Medium" panose="02020500000000000000" charset="-120"/>
              </a:rPr>
              <a:t>第四屆文文盃</a:t>
            </a:r>
            <a:r>
              <a:rPr lang="en-US" altLang="zh-TW" sz="1600" b="1" dirty="0">
                <a:latin typeface="思源黑體 TW Medium" panose="02020500000000000000" charset="-120"/>
                <a:ea typeface="思源黑體 TW Medium" panose="02020500000000000000" charset="-120"/>
              </a:rPr>
              <a:t>-</a:t>
            </a:r>
            <a:r>
              <a:rPr lang="zh-TW" altLang="en-US" sz="1600" b="1" dirty="0">
                <a:latin typeface="思源黑體 TW Medium" panose="02020500000000000000" charset="-120"/>
                <a:ea typeface="思源黑體 TW Medium" panose="02020500000000000000" charset="-120"/>
              </a:rPr>
              <a:t>晶創未來全國聯賽</a:t>
            </a:r>
            <a:endParaRPr lang="en-US" altLang="zh-TW" sz="1600" b="1" dirty="0">
              <a:latin typeface="思源黑體 TW Medium" panose="02020500000000000000" charset="-120"/>
              <a:ea typeface="思源黑體 TW Medium" panose="02020500000000000000" charset="-120"/>
            </a:endParaRPr>
          </a:p>
          <a:p>
            <a:r>
              <a:rPr lang="zh-TW" altLang="en-US" sz="1600" b="1" dirty="0">
                <a:latin typeface="思源黑體 TW Medium" panose="02020500000000000000" charset="-120"/>
                <a:ea typeface="思源黑體 TW Medium" panose="02020500000000000000" charset="-120"/>
              </a:rPr>
              <a:t>高中組</a:t>
            </a:r>
            <a:endParaRPr lang="zh-TW" altLang="en-US" sz="1600" dirty="0">
              <a:latin typeface="思源黑體 TW Medium" panose="02020500000000000000" charset="-120"/>
              <a:ea typeface="思源黑體 TW Medium" panose="02020500000000000000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1E6BC1BB-FA3B-2E1A-F975-C69A72A369D7}"/>
              </a:ext>
            </a:extLst>
          </p:cNvPr>
          <p:cNvSpPr txBox="1"/>
          <p:nvPr/>
        </p:nvSpPr>
        <p:spPr>
          <a:xfrm>
            <a:off x="638312" y="4254321"/>
            <a:ext cx="3195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23 Nov 2024</a:t>
            </a:r>
            <a:endParaRPr lang="zh-TW" altLang="en-US" sz="1600" dirty="0">
              <a:latin typeface="思源黑體 TW Heavy" panose="020B0A00000000000000" pitchFamily="34" charset="-120"/>
              <a:ea typeface="思源黑體 TW Heavy" panose="020B0A00000000000000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"/>
          <p:cNvSpPr txBox="1">
            <a:spLocks noGrp="1"/>
          </p:cNvSpPr>
          <p:nvPr>
            <p:ph type="title"/>
          </p:nvPr>
        </p:nvSpPr>
        <p:spPr>
          <a:xfrm>
            <a:off x="1023962" y="566553"/>
            <a:ext cx="3400553" cy="64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zh-TW" altLang="en-US" sz="2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壹、設計動機、理念與目標</a:t>
            </a:r>
            <a:br>
              <a:rPr lang="en-US" altLang="zh-TW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</a:br>
            <a:r>
              <a:rPr lang="en-US" altLang="zh-TW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1.</a:t>
            </a:r>
            <a:r>
              <a:rPr lang="zh-TW" altLang="en-US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 動機</a:t>
            </a:r>
          </a:p>
        </p:txBody>
      </p:sp>
      <p:sp>
        <p:nvSpPr>
          <p:cNvPr id="146" name="Google Shape;146;p15"/>
          <p:cNvSpPr txBox="1">
            <a:spLocks noGrp="1"/>
          </p:cNvSpPr>
          <p:nvPr>
            <p:ph type="body" idx="1"/>
          </p:nvPr>
        </p:nvSpPr>
        <p:spPr>
          <a:xfrm>
            <a:off x="531709" y="2215434"/>
            <a:ext cx="7404327" cy="13007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zh-TW" altLang="en-US" sz="2400" dirty="0">
                <a:solidFill>
                  <a:schemeClr val="tx1"/>
                </a:solidFill>
                <a:latin typeface="思源黑體 TW Medium" panose="02020500000000000000" charset="-120"/>
                <a:ea typeface="思源黑體 TW Medium" panose="02020500000000000000" charset="-120"/>
              </a:rPr>
              <a:t>近年</a:t>
            </a:r>
            <a:r>
              <a:rPr lang="zh-TW" altLang="zh-TW" sz="2400" dirty="0">
                <a:solidFill>
                  <a:schemeClr val="tx1"/>
                </a:solidFill>
                <a:latin typeface="思源黑體 TW Medium" panose="02020500000000000000" charset="-120"/>
                <a:ea typeface="思源黑體 TW Medium" panose="02020500000000000000" charset="-120"/>
              </a:rPr>
              <a:t>有許多新聞關於</a:t>
            </a:r>
            <a:r>
              <a:rPr lang="zh-TW" altLang="en-US" sz="2400" dirty="0">
                <a:solidFill>
                  <a:schemeClr val="tx1"/>
                </a:solidFill>
                <a:latin typeface="思源黑體 TW Heavy" panose="02020500000000000000" charset="-120"/>
                <a:ea typeface="思源黑體 TW Heavy" panose="02020500000000000000" charset="-120"/>
              </a:rPr>
              <a:t>機械操作</a:t>
            </a:r>
            <a:r>
              <a:rPr lang="zh-TW" altLang="zh-TW" sz="2400" dirty="0">
                <a:solidFill>
                  <a:schemeClr val="tx1"/>
                </a:solidFill>
                <a:latin typeface="思源黑體 TW Heavy" panose="02020500000000000000" charset="-120"/>
                <a:ea typeface="思源黑體 TW Heavy" panose="02020500000000000000" charset="-120"/>
              </a:rPr>
              <a:t>意外</a:t>
            </a:r>
            <a:endParaRPr lang="en-US" altLang="zh-TW" sz="2400" dirty="0">
              <a:solidFill>
                <a:schemeClr val="tx1"/>
              </a:solidFill>
              <a:latin typeface="思源黑體 TW Heavy" panose="02020500000000000000" charset="-120"/>
              <a:ea typeface="思源黑體 TW Heavy" panose="02020500000000000000" charset="-120"/>
            </a:endParaRPr>
          </a:p>
          <a:p>
            <a:pPr marL="0" lv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zh-TW" altLang="en-US" sz="2400" dirty="0">
                <a:solidFill>
                  <a:schemeClr val="tx1"/>
                </a:solidFill>
                <a:latin typeface="思源黑體 TW Medium" panose="02020500000000000000" charset="-120"/>
                <a:ea typeface="思源黑體 TW Medium" panose="02020500000000000000" charset="-120"/>
              </a:rPr>
              <a:t>我們發現</a:t>
            </a:r>
            <a:r>
              <a:rPr lang="zh-TW" altLang="zh-TW" sz="2400" dirty="0">
                <a:solidFill>
                  <a:schemeClr val="tx1"/>
                </a:solidFill>
                <a:latin typeface="思源黑體 TW Medium" panose="02020500000000000000" charset="-120"/>
                <a:ea typeface="思源黑體 TW Medium" panose="02020500000000000000" charset="-120"/>
              </a:rPr>
              <a:t>校園有許多地方需</a:t>
            </a:r>
            <a:r>
              <a:rPr lang="zh-TW" altLang="zh-TW" sz="2400" dirty="0">
                <a:solidFill>
                  <a:schemeClr val="tx1"/>
                </a:solidFill>
                <a:latin typeface="思源黑體 TW Heavy" panose="02020500000000000000" charset="-120"/>
                <a:ea typeface="思源黑體 TW Heavy" panose="02020500000000000000" charset="-120"/>
              </a:rPr>
              <a:t>加強安全管理</a:t>
            </a:r>
            <a:endParaRPr lang="zh-TW" altLang="en-US" sz="2400" dirty="0">
              <a:solidFill>
                <a:schemeClr val="tx1"/>
              </a:solidFill>
              <a:latin typeface="思源黑體 TW Heavy" panose="02020500000000000000" charset="-120"/>
              <a:ea typeface="思源黑體 TW Heavy" panose="02020500000000000000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6F96499-620E-FF6C-053A-AFC4C2D3C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991" y="334484"/>
            <a:ext cx="2663915" cy="41690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"/>
          <p:cNvSpPr txBox="1">
            <a:spLocks noGrp="1"/>
          </p:cNvSpPr>
          <p:nvPr>
            <p:ph type="title"/>
          </p:nvPr>
        </p:nvSpPr>
        <p:spPr>
          <a:xfrm>
            <a:off x="1029749" y="566555"/>
            <a:ext cx="3276780" cy="64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zh-TW" altLang="en-US" sz="2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壹、設計動機、理念與目標</a:t>
            </a:r>
            <a:br>
              <a:rPr lang="en-US" altLang="zh-TW" sz="32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</a:br>
            <a:r>
              <a:rPr lang="en-US" altLang="zh-TW" sz="32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2</a:t>
            </a:r>
            <a:r>
              <a:rPr lang="en-US" altLang="zh-TW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. </a:t>
            </a:r>
            <a:r>
              <a:rPr lang="zh-TW" altLang="en-US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預期成果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F700DF-6CBE-5394-1EC3-4769DBF2ABAA}"/>
              </a:ext>
            </a:extLst>
          </p:cNvPr>
          <p:cNvSpPr txBox="1"/>
          <p:nvPr/>
        </p:nvSpPr>
        <p:spPr>
          <a:xfrm>
            <a:off x="1029749" y="1768163"/>
            <a:ext cx="4572000" cy="2243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1. 人員進出管理</a:t>
            </a: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2. 高危機具使用時場域控管</a:t>
            </a: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3. 緊急救援與報警功能連動</a:t>
            </a:r>
          </a:p>
          <a:p>
            <a:pPr>
              <a:lnSpc>
                <a:spcPct val="150000"/>
              </a:lnSpc>
            </a:pPr>
            <a:r>
              <a:rPr lang="zh-TW" altLang="en-US" sz="2400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4. 掃QRcode便利高效開門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04250913-4E4E-0785-CFAA-F9766B90E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557" y="1710961"/>
            <a:ext cx="2736023" cy="196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04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>
          <a:extLst>
            <a:ext uri="{FF2B5EF4-FFF2-40B4-BE49-F238E27FC236}">
              <a16:creationId xmlns:a16="http://schemas.microsoft.com/office/drawing/2014/main" id="{ED24A428-1080-B6EB-2219-7989B28F8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">
            <a:extLst>
              <a:ext uri="{FF2B5EF4-FFF2-40B4-BE49-F238E27FC236}">
                <a16:creationId xmlns:a16="http://schemas.microsoft.com/office/drawing/2014/main" id="{6A8C9503-9061-EA38-8851-960E7108BB0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9749" y="566555"/>
            <a:ext cx="3276780" cy="64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zh-TW" altLang="en-US" sz="2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壹、設計動機、理念與目標</a:t>
            </a:r>
            <a:br>
              <a:rPr lang="en-US" altLang="zh-TW" sz="32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</a:br>
            <a:r>
              <a:rPr lang="en-US" altLang="zh-TW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3. </a:t>
            </a:r>
            <a:r>
              <a:rPr lang="zh-TW" altLang="en-US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預期成果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6F4FDDB1-1E24-678E-4742-2070C25ACA4F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4" r="35213"/>
          <a:stretch/>
        </p:blipFill>
        <p:spPr bwMode="auto">
          <a:xfrm>
            <a:off x="1118607" y="2047742"/>
            <a:ext cx="1622779" cy="161649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B521B7BA-9548-C6D3-3742-0D3A17C70F49}"/>
              </a:ext>
            </a:extLst>
          </p:cNvPr>
          <p:cNvSpPr txBox="1"/>
          <p:nvPr/>
        </p:nvSpPr>
        <p:spPr>
          <a:xfrm>
            <a:off x="798917" y="374775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800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辨識到教室有砂輪機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AE2C17F-3CEB-2BA9-3E5E-B06E273CEF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2238" y="2047742"/>
            <a:ext cx="1220454" cy="1616496"/>
          </a:xfrm>
          <a:prstGeom prst="rect">
            <a:avLst/>
          </a:prstGeom>
        </p:spPr>
      </p:pic>
      <p:sp>
        <p:nvSpPr>
          <p:cNvPr id="10" name="箭號: 向右 9">
            <a:extLst>
              <a:ext uri="{FF2B5EF4-FFF2-40B4-BE49-F238E27FC236}">
                <a16:creationId xmlns:a16="http://schemas.microsoft.com/office/drawing/2014/main" id="{7AB56CA2-C3F6-5BEF-9D7A-F97940E1C7A4}"/>
              </a:ext>
            </a:extLst>
          </p:cNvPr>
          <p:cNvSpPr/>
          <p:nvPr/>
        </p:nvSpPr>
        <p:spPr>
          <a:xfrm>
            <a:off x="2981082" y="2610721"/>
            <a:ext cx="391460" cy="490537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AA03A80F-EB6E-933F-D4EB-7F5F0E0228F0}"/>
              </a:ext>
            </a:extLst>
          </p:cNvPr>
          <p:cNvSpPr txBox="1"/>
          <p:nvPr/>
        </p:nvSpPr>
        <p:spPr>
          <a:xfrm>
            <a:off x="3322218" y="3747752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800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教室門自動上鎖</a:t>
            </a:r>
          </a:p>
        </p:txBody>
      </p:sp>
      <p:sp>
        <p:nvSpPr>
          <p:cNvPr id="15" name="箭號: 向右 14">
            <a:extLst>
              <a:ext uri="{FF2B5EF4-FFF2-40B4-BE49-F238E27FC236}">
                <a16:creationId xmlns:a16="http://schemas.microsoft.com/office/drawing/2014/main" id="{49A42EB0-0DE8-A6CF-8839-38D6FF4375F8}"/>
              </a:ext>
            </a:extLst>
          </p:cNvPr>
          <p:cNvSpPr/>
          <p:nvPr/>
        </p:nvSpPr>
        <p:spPr>
          <a:xfrm rot="19544314">
            <a:off x="5087662" y="2285870"/>
            <a:ext cx="622856" cy="246243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9" name="箭號: 向右 18">
            <a:extLst>
              <a:ext uri="{FF2B5EF4-FFF2-40B4-BE49-F238E27FC236}">
                <a16:creationId xmlns:a16="http://schemas.microsoft.com/office/drawing/2014/main" id="{31B13D3D-BD68-DC4E-1CB6-0D7A80D39506}"/>
              </a:ext>
            </a:extLst>
          </p:cNvPr>
          <p:cNvSpPr/>
          <p:nvPr/>
        </p:nvSpPr>
        <p:spPr>
          <a:xfrm rot="2036789">
            <a:off x="5087263" y="3070067"/>
            <a:ext cx="622856" cy="246243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61BCE5D3-AD2E-BCA6-D062-84BFC1856234}"/>
              </a:ext>
            </a:extLst>
          </p:cNvPr>
          <p:cNvSpPr txBox="1"/>
          <p:nvPr/>
        </p:nvSpPr>
        <p:spPr>
          <a:xfrm>
            <a:off x="5895816" y="1935092"/>
            <a:ext cx="2747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一般學生 </a:t>
            </a:r>
            <a:r>
              <a:rPr lang="zh-TW" altLang="en-US" sz="2400" b="1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無法開門</a:t>
            </a: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4A8E51A6-1F57-B7B8-95ED-57E7ECB0C47C}"/>
              </a:ext>
            </a:extLst>
          </p:cNvPr>
          <p:cNvSpPr txBox="1"/>
          <p:nvPr/>
        </p:nvSpPr>
        <p:spPr>
          <a:xfrm>
            <a:off x="5895816" y="3193188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300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機械操作員 </a:t>
            </a:r>
            <a:r>
              <a:rPr lang="zh-TW" altLang="en-US" sz="2400" b="1" dirty="0"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可以開門</a:t>
            </a:r>
          </a:p>
        </p:txBody>
      </p:sp>
    </p:spTree>
    <p:extLst>
      <p:ext uri="{BB962C8B-B14F-4D97-AF65-F5344CB8AC3E}">
        <p14:creationId xmlns:p14="http://schemas.microsoft.com/office/powerpoint/2010/main" val="2286944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 descr="The Ultralytics Brand"/>
          <p:cNvSpPr>
            <a:spLocks noChangeAspect="1" noChangeArrowheads="1"/>
          </p:cNvSpPr>
          <p:nvPr/>
        </p:nvSpPr>
        <p:spPr bwMode="auto">
          <a:xfrm>
            <a:off x="155574" y="-144463"/>
            <a:ext cx="2597457" cy="259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3082" name="Picture 10" descr="Ultralytics | 4YFN Barcelona 20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230" y="82402"/>
            <a:ext cx="1670829" cy="167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File:OpenCV Logo with text.png - Wikiped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684" y="487450"/>
            <a:ext cx="698629" cy="86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875285" y="1420680"/>
            <a:ext cx="5999973" cy="961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使用</a:t>
            </a:r>
            <a:r>
              <a:rPr lang="en-US" altLang="zh-TW" sz="2000" dirty="0">
                <a:latin typeface="思源黑體 TW Medium" panose="02020500000000000000" charset="-120"/>
                <a:ea typeface="思源黑體 TW Medium" panose="02020500000000000000" charset="-120"/>
              </a:rPr>
              <a:t>OpenCV</a:t>
            </a: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與</a:t>
            </a:r>
            <a:r>
              <a:rPr lang="en-US" altLang="zh-TW" sz="2000" dirty="0">
                <a:latin typeface="思源黑體 TW Medium" panose="02020500000000000000" charset="-120"/>
                <a:ea typeface="思源黑體 TW Medium" panose="02020500000000000000" charset="-120"/>
              </a:rPr>
              <a:t>YOLOv8</a:t>
            </a: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影像視覺算法</a:t>
            </a:r>
            <a:r>
              <a:rPr lang="zh-TW" altLang="zh-TW" sz="2000" dirty="0">
                <a:latin typeface="思源黑體 TW Medium" panose="02020500000000000000" charset="-120"/>
                <a:ea typeface="思源黑體 TW Medium" panose="02020500000000000000" charset="-120"/>
              </a:rPr>
              <a:t>進行即時分析</a:t>
            </a:r>
            <a:endParaRPr lang="en-US" altLang="zh-TW" sz="2000" dirty="0">
              <a:latin typeface="思源黑體 TW Medium" panose="02020500000000000000" charset="-120"/>
              <a:ea typeface="思源黑體 TW Medium" panose="02020500000000000000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並辨識砂輪機出現於鏡頭中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9A30E7C-5F3D-9C49-C2E6-CF9C78C786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7419" y="3136428"/>
            <a:ext cx="4041386" cy="1669794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FE588FFC-6754-10E8-C87F-7094CDAE7094}"/>
              </a:ext>
            </a:extLst>
          </p:cNvPr>
          <p:cNvSpPr txBox="1"/>
          <p:nvPr/>
        </p:nvSpPr>
        <p:spPr>
          <a:xfrm>
            <a:off x="875284" y="2453003"/>
            <a:ext cx="5999973" cy="499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同時我們透過近</a:t>
            </a:r>
            <a:r>
              <a:rPr lang="en-US" altLang="zh-TW" sz="2000" dirty="0">
                <a:latin typeface="思源黑體 TW Medium" panose="02020500000000000000" charset="-120"/>
                <a:ea typeface="思源黑體 TW Medium" panose="02020500000000000000" charset="-120"/>
              </a:rPr>
              <a:t>400</a:t>
            </a: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張的砂輪機影像訓練砂輪機模型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B53D1EE-1EE1-7523-8572-57473AE25B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033" y="3135413"/>
            <a:ext cx="4041386" cy="1669793"/>
          </a:xfrm>
          <a:prstGeom prst="rect">
            <a:avLst/>
          </a:prstGeom>
        </p:spPr>
      </p:pic>
      <p:sp>
        <p:nvSpPr>
          <p:cNvPr id="10" name="Google Shape;145;p15">
            <a:extLst>
              <a:ext uri="{FF2B5EF4-FFF2-40B4-BE49-F238E27FC236}">
                <a16:creationId xmlns:a16="http://schemas.microsoft.com/office/drawing/2014/main" id="{12251069-1B4C-F12B-174C-ABC9B54C0217}"/>
              </a:ext>
            </a:extLst>
          </p:cNvPr>
          <p:cNvSpPr txBox="1">
            <a:spLocks/>
          </p:cNvSpPr>
          <p:nvPr/>
        </p:nvSpPr>
        <p:spPr>
          <a:xfrm>
            <a:off x="1029749" y="566555"/>
            <a:ext cx="3276780" cy="6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zh-TW" altLang="en-US" sz="2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貳、方法與材料選用</a:t>
            </a:r>
            <a:br>
              <a:rPr lang="en-US" altLang="zh-TW" sz="32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</a:br>
            <a:r>
              <a:rPr lang="en-US" altLang="zh-TW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1.</a:t>
            </a:r>
            <a:r>
              <a:rPr lang="zh-TW" altLang="en-US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 影像辨識</a:t>
            </a:r>
          </a:p>
        </p:txBody>
      </p:sp>
    </p:spTree>
    <p:extLst>
      <p:ext uri="{BB962C8B-B14F-4D97-AF65-F5344CB8AC3E}">
        <p14:creationId xmlns:p14="http://schemas.microsoft.com/office/powerpoint/2010/main" val="2809760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9FD45FCA-8766-BD37-E57D-8F2B2C62F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270" y="1728788"/>
            <a:ext cx="714795" cy="1533526"/>
          </a:xfrm>
          <a:prstGeom prst="rect">
            <a:avLst/>
          </a:prstGeom>
        </p:spPr>
      </p:pic>
      <p:sp>
        <p:nvSpPr>
          <p:cNvPr id="9" name="Google Shape;146;p15">
            <a:extLst>
              <a:ext uri="{FF2B5EF4-FFF2-40B4-BE49-F238E27FC236}">
                <a16:creationId xmlns:a16="http://schemas.microsoft.com/office/drawing/2014/main" id="{E48AF044-860B-24A1-C594-3BFDE42C3781}"/>
              </a:ext>
            </a:extLst>
          </p:cNvPr>
          <p:cNvSpPr txBox="1">
            <a:spLocks/>
          </p:cNvSpPr>
          <p:nvPr/>
        </p:nvSpPr>
        <p:spPr>
          <a:xfrm>
            <a:off x="457026" y="3262314"/>
            <a:ext cx="2043285" cy="1593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14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用戶刷</a:t>
            </a:r>
            <a:r>
              <a:rPr lang="en-US" altLang="zh-TW" sz="14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QR</a:t>
            </a:r>
            <a:r>
              <a:rPr lang="zh-TW" altLang="en-US" sz="14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 </a:t>
            </a:r>
            <a:r>
              <a:rPr lang="en-US" altLang="zh-TW" sz="14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Code</a:t>
            </a:r>
            <a:r>
              <a:rPr lang="zh-TW" altLang="en-US" sz="14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進網頁</a:t>
            </a:r>
            <a:endParaRPr lang="en-US" altLang="zh-TW" sz="1400" dirty="0"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en-US" altLang="zh-TW" sz="14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QR Code</a:t>
            </a:r>
            <a:r>
              <a:rPr lang="zh-TW" altLang="en-US" sz="14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網址內有金鑰</a:t>
            </a:r>
            <a:endParaRPr lang="en-US" altLang="zh-TW" sz="1400" dirty="0"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</p:txBody>
      </p:sp>
      <p:sp>
        <p:nvSpPr>
          <p:cNvPr id="10" name="箭號: 向右 9">
            <a:extLst>
              <a:ext uri="{FF2B5EF4-FFF2-40B4-BE49-F238E27FC236}">
                <a16:creationId xmlns:a16="http://schemas.microsoft.com/office/drawing/2014/main" id="{854C4B34-4E0A-E33F-1969-E3F1ECF04F47}"/>
              </a:ext>
            </a:extLst>
          </p:cNvPr>
          <p:cNvSpPr/>
          <p:nvPr/>
        </p:nvSpPr>
        <p:spPr>
          <a:xfrm>
            <a:off x="2040737" y="2250283"/>
            <a:ext cx="595313" cy="490537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Google Shape;146;p15">
            <a:extLst>
              <a:ext uri="{FF2B5EF4-FFF2-40B4-BE49-F238E27FC236}">
                <a16:creationId xmlns:a16="http://schemas.microsoft.com/office/drawing/2014/main" id="{43331579-8E77-5E58-AA3C-4FC28EA560FD}"/>
              </a:ext>
            </a:extLst>
          </p:cNvPr>
          <p:cNvSpPr txBox="1">
            <a:spLocks/>
          </p:cNvSpPr>
          <p:nvPr/>
        </p:nvSpPr>
        <p:spPr>
          <a:xfrm>
            <a:off x="2840722" y="1790700"/>
            <a:ext cx="1514476" cy="1095375"/>
          </a:xfrm>
          <a:prstGeom prst="rect">
            <a:avLst/>
          </a:prstGeom>
          <a:ln w="76200"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2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網頁</a:t>
            </a:r>
            <a:endParaRPr lang="en-US" altLang="zh-TW" sz="20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2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伺服器</a:t>
            </a:r>
            <a:endParaRPr lang="en-US" altLang="zh-TW" sz="20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</p:txBody>
      </p:sp>
      <p:sp>
        <p:nvSpPr>
          <p:cNvPr id="12" name="Google Shape;146;p15">
            <a:extLst>
              <a:ext uri="{FF2B5EF4-FFF2-40B4-BE49-F238E27FC236}">
                <a16:creationId xmlns:a16="http://schemas.microsoft.com/office/drawing/2014/main" id="{6DFB0442-47D3-AB5C-8B58-DD1875D5CCD8}"/>
              </a:ext>
            </a:extLst>
          </p:cNvPr>
          <p:cNvSpPr txBox="1">
            <a:spLocks/>
          </p:cNvSpPr>
          <p:nvPr/>
        </p:nvSpPr>
        <p:spPr>
          <a:xfrm>
            <a:off x="1238113" y="4191763"/>
            <a:ext cx="1514476" cy="554724"/>
          </a:xfrm>
          <a:prstGeom prst="rect">
            <a:avLst/>
          </a:prstGeom>
          <a:ln w="76200"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2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資料庫</a:t>
            </a:r>
            <a:endParaRPr lang="en-US" altLang="zh-TW" sz="20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60AA19D0-1F95-AC20-570A-A3BC63AFBA4B}"/>
              </a:ext>
            </a:extLst>
          </p:cNvPr>
          <p:cNvCxnSpPr>
            <a:cxnSpLocks/>
            <a:endCxn id="9" idx="3"/>
          </p:cNvCxnSpPr>
          <p:nvPr/>
        </p:nvCxnSpPr>
        <p:spPr>
          <a:xfrm flipH="1">
            <a:off x="2500311" y="3024189"/>
            <a:ext cx="457201" cy="103470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單箭頭接點 14">
            <a:extLst>
              <a:ext uri="{FF2B5EF4-FFF2-40B4-BE49-F238E27FC236}">
                <a16:creationId xmlns:a16="http://schemas.microsoft.com/office/drawing/2014/main" id="{18B578BE-DB2C-9C1B-9F64-F08DC8B4E266}"/>
              </a:ext>
            </a:extLst>
          </p:cNvPr>
          <p:cNvCxnSpPr>
            <a:cxnSpLocks/>
          </p:cNvCxnSpPr>
          <p:nvPr/>
        </p:nvCxnSpPr>
        <p:spPr>
          <a:xfrm flipV="1">
            <a:off x="2683099" y="3024189"/>
            <a:ext cx="474438" cy="109275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146;p15">
            <a:extLst>
              <a:ext uri="{FF2B5EF4-FFF2-40B4-BE49-F238E27FC236}">
                <a16:creationId xmlns:a16="http://schemas.microsoft.com/office/drawing/2014/main" id="{060B0396-E375-03DD-2E29-0F63210FA4E4}"/>
              </a:ext>
            </a:extLst>
          </p:cNvPr>
          <p:cNvSpPr txBox="1">
            <a:spLocks/>
          </p:cNvSpPr>
          <p:nvPr/>
        </p:nvSpPr>
        <p:spPr>
          <a:xfrm>
            <a:off x="4508677" y="2900098"/>
            <a:ext cx="2714799" cy="938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en-US" altLang="zh-TW" sz="20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ESP32</a:t>
            </a:r>
          </a:p>
        </p:txBody>
      </p:sp>
      <p:sp>
        <p:nvSpPr>
          <p:cNvPr id="22" name="Google Shape;146;p15">
            <a:extLst>
              <a:ext uri="{FF2B5EF4-FFF2-40B4-BE49-F238E27FC236}">
                <a16:creationId xmlns:a16="http://schemas.microsoft.com/office/drawing/2014/main" id="{504538C2-0A18-D5EE-A7E2-78546CAD1128}"/>
              </a:ext>
            </a:extLst>
          </p:cNvPr>
          <p:cNvSpPr txBox="1">
            <a:spLocks/>
          </p:cNvSpPr>
          <p:nvPr/>
        </p:nvSpPr>
        <p:spPr>
          <a:xfrm>
            <a:off x="4400549" y="352639"/>
            <a:ext cx="1514476" cy="554724"/>
          </a:xfrm>
          <a:prstGeom prst="rect">
            <a:avLst/>
          </a:prstGeom>
          <a:ln w="76200"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en-US" altLang="zh-TW" sz="2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Google API</a:t>
            </a:r>
          </a:p>
        </p:txBody>
      </p:sp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B0FB77E0-B1DF-0DB0-D2D6-5D7F6E738EA4}"/>
              </a:ext>
            </a:extLst>
          </p:cNvPr>
          <p:cNvCxnSpPr>
            <a:cxnSpLocks/>
          </p:cNvCxnSpPr>
          <p:nvPr/>
        </p:nvCxnSpPr>
        <p:spPr>
          <a:xfrm flipH="1">
            <a:off x="4224337" y="1090614"/>
            <a:ext cx="290513" cy="58102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單箭頭接點 23">
            <a:extLst>
              <a:ext uri="{FF2B5EF4-FFF2-40B4-BE49-F238E27FC236}">
                <a16:creationId xmlns:a16="http://schemas.microsoft.com/office/drawing/2014/main" id="{C7DFBC68-9CA9-083B-19D2-CF38215AF20E}"/>
              </a:ext>
            </a:extLst>
          </p:cNvPr>
          <p:cNvCxnSpPr>
            <a:cxnSpLocks/>
          </p:cNvCxnSpPr>
          <p:nvPr/>
        </p:nvCxnSpPr>
        <p:spPr>
          <a:xfrm flipV="1">
            <a:off x="4400549" y="1090614"/>
            <a:ext cx="314326" cy="59996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Google Shape;146;p15">
            <a:extLst>
              <a:ext uri="{FF2B5EF4-FFF2-40B4-BE49-F238E27FC236}">
                <a16:creationId xmlns:a16="http://schemas.microsoft.com/office/drawing/2014/main" id="{166B687C-0384-F778-CDD8-AF0AD9D0E216}"/>
              </a:ext>
            </a:extLst>
          </p:cNvPr>
          <p:cNvSpPr txBox="1">
            <a:spLocks/>
          </p:cNvSpPr>
          <p:nvPr/>
        </p:nvSpPr>
        <p:spPr>
          <a:xfrm>
            <a:off x="4132158" y="1089012"/>
            <a:ext cx="2152650" cy="81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ts val="1500"/>
              </a:lnSpc>
              <a:spcAft>
                <a:spcPts val="1200"/>
              </a:spcAft>
              <a:buFont typeface="Lato"/>
              <a:buNone/>
            </a:pPr>
            <a:r>
              <a:rPr lang="en-US" altLang="zh-TW" sz="1600" dirty="0">
                <a:solidFill>
                  <a:schemeClr val="tx1"/>
                </a:solidFill>
                <a:highlight>
                  <a:srgbClr val="FFFF00"/>
                </a:highlight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OAuth</a:t>
            </a:r>
          </a:p>
          <a:p>
            <a:pPr marL="0" indent="0" algn="ctr">
              <a:lnSpc>
                <a:spcPts val="1500"/>
              </a:lnSpc>
              <a:spcAft>
                <a:spcPts val="1200"/>
              </a:spcAft>
              <a:buFont typeface="Lato"/>
              <a:buNone/>
            </a:pPr>
            <a:r>
              <a:rPr lang="zh-TW" altLang="en-US" sz="16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取得用戶資料</a:t>
            </a:r>
            <a:endParaRPr lang="en-US" altLang="zh-TW" sz="1600" dirty="0"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</p:txBody>
      </p:sp>
      <p:sp>
        <p:nvSpPr>
          <p:cNvPr id="32" name="箭號: 向右 31">
            <a:extLst>
              <a:ext uri="{FF2B5EF4-FFF2-40B4-BE49-F238E27FC236}">
                <a16:creationId xmlns:a16="http://schemas.microsoft.com/office/drawing/2014/main" id="{B8A267BE-C20F-F710-0E4A-B4C9C6FA0DEE}"/>
              </a:ext>
            </a:extLst>
          </p:cNvPr>
          <p:cNvSpPr/>
          <p:nvPr/>
        </p:nvSpPr>
        <p:spPr>
          <a:xfrm>
            <a:off x="4698205" y="2224035"/>
            <a:ext cx="595313" cy="490537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7" name="Google Shape;146;p15">
            <a:extLst>
              <a:ext uri="{FF2B5EF4-FFF2-40B4-BE49-F238E27FC236}">
                <a16:creationId xmlns:a16="http://schemas.microsoft.com/office/drawing/2014/main" id="{14F25792-0B17-843D-88A8-2885B26B8149}"/>
              </a:ext>
            </a:extLst>
          </p:cNvPr>
          <p:cNvSpPr txBox="1">
            <a:spLocks/>
          </p:cNvSpPr>
          <p:nvPr/>
        </p:nvSpPr>
        <p:spPr>
          <a:xfrm>
            <a:off x="2669931" y="3460723"/>
            <a:ext cx="1819411" cy="693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11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確認用戶金鑰正確</a:t>
            </a:r>
            <a:endParaRPr lang="en-US" altLang="zh-TW" sz="1100" dirty="0"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11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辨識用戶是否有權限開門</a:t>
            </a:r>
            <a:endParaRPr lang="en-US" altLang="zh-TW" sz="1100" dirty="0"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</p:txBody>
      </p:sp>
      <p:pic>
        <p:nvPicPr>
          <p:cNvPr id="38" name="圖片 37">
            <a:extLst>
              <a:ext uri="{FF2B5EF4-FFF2-40B4-BE49-F238E27FC236}">
                <a16:creationId xmlns:a16="http://schemas.microsoft.com/office/drawing/2014/main" id="{4131CEFC-2323-17A4-0E53-9ACF650CA8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73" b="75136" l="27911" r="59120"/>
                    </a14:imgEffect>
                  </a14:imgLayer>
                </a14:imgProps>
              </a:ext>
            </a:extLst>
          </a:blip>
          <a:srcRect l="24010" t="29390" r="36979" b="19781"/>
          <a:stretch/>
        </p:blipFill>
        <p:spPr>
          <a:xfrm rot="5400000">
            <a:off x="5151659" y="1971991"/>
            <a:ext cx="1428836" cy="837462"/>
          </a:xfrm>
          <a:prstGeom prst="rect">
            <a:avLst/>
          </a:prstGeom>
        </p:spPr>
      </p:pic>
      <p:sp>
        <p:nvSpPr>
          <p:cNvPr id="39" name="箭號: 向右 38">
            <a:extLst>
              <a:ext uri="{FF2B5EF4-FFF2-40B4-BE49-F238E27FC236}">
                <a16:creationId xmlns:a16="http://schemas.microsoft.com/office/drawing/2014/main" id="{11E01F9E-30FB-1CBE-93A9-5A66D6EC55D7}"/>
              </a:ext>
            </a:extLst>
          </p:cNvPr>
          <p:cNvSpPr/>
          <p:nvPr/>
        </p:nvSpPr>
        <p:spPr>
          <a:xfrm>
            <a:off x="6438636" y="2224035"/>
            <a:ext cx="595313" cy="490537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40" name="圖片 39">
            <a:extLst>
              <a:ext uri="{FF2B5EF4-FFF2-40B4-BE49-F238E27FC236}">
                <a16:creationId xmlns:a16="http://schemas.microsoft.com/office/drawing/2014/main" id="{D1F7D25A-3B8C-BC43-D623-561BCA2A51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8981" b="57089" l="25587" r="69061"/>
                    </a14:imgEffect>
                  </a14:imgLayer>
                </a14:imgProps>
              </a:ext>
            </a:extLst>
          </a:blip>
          <a:srcRect l="20153" t="36718" r="25505" b="40648"/>
          <a:stretch/>
        </p:blipFill>
        <p:spPr>
          <a:xfrm rot="20298847">
            <a:off x="7091824" y="1795859"/>
            <a:ext cx="1496793" cy="1385953"/>
          </a:xfrm>
          <a:prstGeom prst="rect">
            <a:avLst/>
          </a:prstGeom>
        </p:spPr>
      </p:pic>
      <p:sp>
        <p:nvSpPr>
          <p:cNvPr id="41" name="Google Shape;146;p15">
            <a:extLst>
              <a:ext uri="{FF2B5EF4-FFF2-40B4-BE49-F238E27FC236}">
                <a16:creationId xmlns:a16="http://schemas.microsoft.com/office/drawing/2014/main" id="{F6C8FC07-CE1E-8B9A-F65B-AFAF5FF878C1}"/>
              </a:ext>
            </a:extLst>
          </p:cNvPr>
          <p:cNvSpPr txBox="1">
            <a:spLocks/>
          </p:cNvSpPr>
          <p:nvPr/>
        </p:nvSpPr>
        <p:spPr>
          <a:xfrm>
            <a:off x="6598547" y="2900098"/>
            <a:ext cx="2714799" cy="938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20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繼電器</a:t>
            </a:r>
            <a:endParaRPr lang="en-US" altLang="zh-TW" sz="2000" dirty="0"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</p:txBody>
      </p:sp>
      <p:cxnSp>
        <p:nvCxnSpPr>
          <p:cNvPr id="43" name="直線單箭頭接點 42">
            <a:extLst>
              <a:ext uri="{FF2B5EF4-FFF2-40B4-BE49-F238E27FC236}">
                <a16:creationId xmlns:a16="http://schemas.microsoft.com/office/drawing/2014/main" id="{FAD0776F-B29E-1B83-3E67-1DFC3295A08C}"/>
              </a:ext>
            </a:extLst>
          </p:cNvPr>
          <p:cNvCxnSpPr>
            <a:cxnSpLocks/>
          </p:cNvCxnSpPr>
          <p:nvPr/>
        </p:nvCxnSpPr>
        <p:spPr>
          <a:xfrm>
            <a:off x="8467724" y="2852100"/>
            <a:ext cx="0" cy="68167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Google Shape;146;p15">
            <a:extLst>
              <a:ext uri="{FF2B5EF4-FFF2-40B4-BE49-F238E27FC236}">
                <a16:creationId xmlns:a16="http://schemas.microsoft.com/office/drawing/2014/main" id="{64664D97-FB99-83CA-5FCC-B47CF3D4EE7B}"/>
              </a:ext>
            </a:extLst>
          </p:cNvPr>
          <p:cNvSpPr txBox="1">
            <a:spLocks/>
          </p:cNvSpPr>
          <p:nvPr/>
        </p:nvSpPr>
        <p:spPr>
          <a:xfrm>
            <a:off x="7075562" y="3613943"/>
            <a:ext cx="1514476" cy="554724"/>
          </a:xfrm>
          <a:prstGeom prst="rect">
            <a:avLst/>
          </a:prstGeom>
          <a:ln w="76200"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2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門鎖</a:t>
            </a:r>
            <a:endParaRPr lang="en-US" altLang="zh-TW" sz="20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4E7E988-397E-B656-248E-EBEAB03B48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31433" y="344265"/>
            <a:ext cx="2184085" cy="708352"/>
          </a:xfrm>
          <a:prstGeom prst="rect">
            <a:avLst/>
          </a:prstGeom>
        </p:spPr>
      </p:pic>
      <p:pic>
        <p:nvPicPr>
          <p:cNvPr id="5" name="Picture 2" descr="ESP32 CAM開發板+OV2640鏡頭模組(不含底板)">
            <a:extLst>
              <a:ext uri="{FF2B5EF4-FFF2-40B4-BE49-F238E27FC236}">
                <a16:creationId xmlns:a16="http://schemas.microsoft.com/office/drawing/2014/main" id="{6F68E4A9-6DDD-6259-F7D7-88F6B59F2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451" y="3714994"/>
            <a:ext cx="1577327" cy="157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7EF4B9A8-8036-9B0C-4F4D-B9AFB40B6497}"/>
              </a:ext>
            </a:extLst>
          </p:cNvPr>
          <p:cNvCxnSpPr>
            <a:cxnSpLocks/>
          </p:cNvCxnSpPr>
          <p:nvPr/>
        </p:nvCxnSpPr>
        <p:spPr>
          <a:xfrm flipH="1">
            <a:off x="4636292" y="2740820"/>
            <a:ext cx="190339" cy="111965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659E3875-F3CF-4DF0-FEBE-A8A28B142D62}"/>
              </a:ext>
            </a:extLst>
          </p:cNvPr>
          <p:cNvCxnSpPr>
            <a:cxnSpLocks/>
          </p:cNvCxnSpPr>
          <p:nvPr/>
        </p:nvCxnSpPr>
        <p:spPr>
          <a:xfrm flipV="1">
            <a:off x="4823373" y="2787705"/>
            <a:ext cx="181717" cy="106642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oogle Shape;146;p15">
            <a:extLst>
              <a:ext uri="{FF2B5EF4-FFF2-40B4-BE49-F238E27FC236}">
                <a16:creationId xmlns:a16="http://schemas.microsoft.com/office/drawing/2014/main" id="{F728A8B5-1538-80D2-CCC6-C6547FE16C59}"/>
              </a:ext>
            </a:extLst>
          </p:cNvPr>
          <p:cNvSpPr txBox="1">
            <a:spLocks/>
          </p:cNvSpPr>
          <p:nvPr/>
        </p:nvSpPr>
        <p:spPr>
          <a:xfrm>
            <a:off x="4558531" y="3782675"/>
            <a:ext cx="1819411" cy="693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spcAft>
                <a:spcPts val="1200"/>
              </a:spcAft>
              <a:buFont typeface="Lato"/>
              <a:buNone/>
            </a:pPr>
            <a:r>
              <a:rPr lang="zh-TW" altLang="en-US" sz="1100" dirty="0">
                <a:solidFill>
                  <a:schemeClr val="tx1"/>
                </a:solidFill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將影像辨識結果回傳</a:t>
            </a:r>
            <a:endParaRPr lang="en-US" altLang="zh-TW" sz="1100" dirty="0">
              <a:solidFill>
                <a:schemeClr val="tx1"/>
              </a:solidFill>
              <a:latin typeface="思源黑體 TW Medium" panose="020B0600000000000000" pitchFamily="34" charset="-120"/>
              <a:ea typeface="思源黑體 TW Medium" panose="020B0600000000000000" pitchFamily="34" charset="-120"/>
            </a:endParaRPr>
          </a:p>
        </p:txBody>
      </p:sp>
      <p:sp>
        <p:nvSpPr>
          <p:cNvPr id="20" name="Google Shape;146;p15">
            <a:extLst>
              <a:ext uri="{FF2B5EF4-FFF2-40B4-BE49-F238E27FC236}">
                <a16:creationId xmlns:a16="http://schemas.microsoft.com/office/drawing/2014/main" id="{4F1D3269-37A1-ABBE-4A4B-B6A6FCB9B988}"/>
              </a:ext>
            </a:extLst>
          </p:cNvPr>
          <p:cNvSpPr txBox="1">
            <a:spLocks/>
          </p:cNvSpPr>
          <p:nvPr/>
        </p:nvSpPr>
        <p:spPr>
          <a:xfrm>
            <a:off x="3919536" y="1919667"/>
            <a:ext cx="2152650" cy="81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ts val="1500"/>
              </a:lnSpc>
              <a:spcAft>
                <a:spcPts val="1200"/>
              </a:spcAft>
              <a:buFont typeface="Lato"/>
              <a:buNone/>
            </a:pPr>
            <a:r>
              <a:rPr lang="en-US" altLang="zh-TW" sz="1600" dirty="0">
                <a:solidFill>
                  <a:schemeClr val="tx1"/>
                </a:solidFill>
                <a:highlight>
                  <a:srgbClr val="FFFF00"/>
                </a:highlight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MQTT</a:t>
            </a:r>
          </a:p>
        </p:txBody>
      </p:sp>
      <p:sp>
        <p:nvSpPr>
          <p:cNvPr id="26" name="Google Shape;146;p15">
            <a:extLst>
              <a:ext uri="{FF2B5EF4-FFF2-40B4-BE49-F238E27FC236}">
                <a16:creationId xmlns:a16="http://schemas.microsoft.com/office/drawing/2014/main" id="{9FFF14D5-7204-2886-CCB7-DFC3045757C3}"/>
              </a:ext>
            </a:extLst>
          </p:cNvPr>
          <p:cNvSpPr txBox="1">
            <a:spLocks/>
          </p:cNvSpPr>
          <p:nvPr/>
        </p:nvSpPr>
        <p:spPr>
          <a:xfrm>
            <a:off x="4193902" y="3473961"/>
            <a:ext cx="2152650" cy="81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ts val="1500"/>
              </a:lnSpc>
              <a:spcAft>
                <a:spcPts val="1200"/>
              </a:spcAft>
              <a:buFont typeface="Lato"/>
              <a:buNone/>
            </a:pPr>
            <a:r>
              <a:rPr lang="en-US" altLang="zh-TW" sz="1600" dirty="0">
                <a:solidFill>
                  <a:schemeClr val="tx1"/>
                </a:solidFill>
                <a:highlight>
                  <a:srgbClr val="FFFF00"/>
                </a:highlight>
                <a:latin typeface="思源黑體 TW Medium" panose="020B0600000000000000" pitchFamily="34" charset="-120"/>
                <a:ea typeface="思源黑體 TW Medium" panose="020B0600000000000000" pitchFamily="34" charset="-120"/>
              </a:rPr>
              <a:t>MQTT</a:t>
            </a:r>
          </a:p>
        </p:txBody>
      </p:sp>
      <p:sp>
        <p:nvSpPr>
          <p:cNvPr id="27" name="Google Shape;145;p15">
            <a:extLst>
              <a:ext uri="{FF2B5EF4-FFF2-40B4-BE49-F238E27FC236}">
                <a16:creationId xmlns:a16="http://schemas.microsoft.com/office/drawing/2014/main" id="{3942DD1E-84C9-2B4A-D5C7-93D9E0F6FE7C}"/>
              </a:ext>
            </a:extLst>
          </p:cNvPr>
          <p:cNvSpPr txBox="1">
            <a:spLocks/>
          </p:cNvSpPr>
          <p:nvPr/>
        </p:nvSpPr>
        <p:spPr>
          <a:xfrm>
            <a:off x="1029749" y="566555"/>
            <a:ext cx="3276780" cy="6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zh-TW" altLang="en-US" sz="2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貳、方法與材料選用</a:t>
            </a:r>
            <a:br>
              <a:rPr lang="en-US" altLang="zh-TW" sz="32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</a:br>
            <a:r>
              <a:rPr lang="en-US" altLang="zh-TW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2. </a:t>
            </a:r>
            <a:r>
              <a:rPr lang="zh-TW" altLang="en-US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整體運作架構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3" name="筆跡 2">
                <a:extLst>
                  <a:ext uri="{FF2B5EF4-FFF2-40B4-BE49-F238E27FC236}">
                    <a16:creationId xmlns:a16="http://schemas.microsoft.com/office/drawing/2014/main" id="{DC0798C3-E188-2948-1BAC-77B036406F5E}"/>
                  </a:ext>
                </a:extLst>
              </p14:cNvPr>
              <p14:cNvContentPartPr/>
              <p14:nvPr/>
            </p14:nvContentPartPr>
            <p14:xfrm>
              <a:off x="1422205" y="1981005"/>
              <a:ext cx="195840" cy="23040"/>
            </p14:xfrm>
          </p:contentPart>
        </mc:Choice>
        <mc:Fallback>
          <p:pic>
            <p:nvPicPr>
              <p:cNvPr id="3" name="筆跡 2">
                <a:extLst>
                  <a:ext uri="{FF2B5EF4-FFF2-40B4-BE49-F238E27FC236}">
                    <a16:creationId xmlns:a16="http://schemas.microsoft.com/office/drawing/2014/main" id="{DC0798C3-E188-2948-1BAC-77B036406F5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16085" y="1974885"/>
                <a:ext cx="208080" cy="3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3" name="筆跡 12">
                <a:extLst>
                  <a:ext uri="{FF2B5EF4-FFF2-40B4-BE49-F238E27FC236}">
                    <a16:creationId xmlns:a16="http://schemas.microsoft.com/office/drawing/2014/main" id="{33DA68F6-2176-12AB-0386-2AA3ADFB4139}"/>
                  </a:ext>
                </a:extLst>
              </p14:cNvPr>
              <p14:cNvContentPartPr/>
              <p14:nvPr/>
            </p14:nvContentPartPr>
            <p14:xfrm>
              <a:off x="1320685" y="1999725"/>
              <a:ext cx="320040" cy="11160"/>
            </p14:xfrm>
          </p:contentPart>
        </mc:Choice>
        <mc:Fallback>
          <p:pic>
            <p:nvPicPr>
              <p:cNvPr id="13" name="筆跡 12">
                <a:extLst>
                  <a:ext uri="{FF2B5EF4-FFF2-40B4-BE49-F238E27FC236}">
                    <a16:creationId xmlns:a16="http://schemas.microsoft.com/office/drawing/2014/main" id="{33DA68F6-2176-12AB-0386-2AA3ADFB413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58045" y="1937085"/>
                <a:ext cx="445680" cy="136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5510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"/>
          <p:cNvSpPr txBox="1">
            <a:spLocks noGrp="1"/>
          </p:cNvSpPr>
          <p:nvPr>
            <p:ph type="title"/>
          </p:nvPr>
        </p:nvSpPr>
        <p:spPr>
          <a:xfrm>
            <a:off x="1072679" y="856232"/>
            <a:ext cx="4789694" cy="4865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zh-TW" altLang="en-US" sz="3000" dirty="0">
                <a:solidFill>
                  <a:schemeClr val="tx1"/>
                </a:solidFill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參、成果省思及未來發展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478965" y="2051575"/>
            <a:ext cx="5340478" cy="2346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000" dirty="0"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1.</a:t>
            </a:r>
            <a:r>
              <a:rPr lang="zh-TW" altLang="en-US" sz="2000" dirty="0"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新增警示系統</a:t>
            </a:r>
            <a:endParaRPr lang="en-US" altLang="zh-TW" sz="2000" dirty="0">
              <a:latin typeface="思源黑體 TW Heavy" panose="020B0A00000000000000" pitchFamily="34" charset="-120"/>
              <a:ea typeface="思源黑體 TW Heavy" panose="020B0A00000000000000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例如影像辨識到危險狀態連接</a:t>
            </a:r>
            <a:r>
              <a:rPr lang="en-US" altLang="zh-TW" sz="2000" dirty="0">
                <a:latin typeface="思源黑體 TW Medium" panose="02020500000000000000" charset="-120"/>
                <a:ea typeface="思源黑體 TW Medium" panose="02020500000000000000" charset="-120"/>
              </a:rPr>
              <a:t>LINE</a:t>
            </a: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 </a:t>
            </a:r>
            <a:r>
              <a:rPr lang="en-US" altLang="zh-TW" sz="2000" dirty="0">
                <a:latin typeface="思源黑體 TW Medium" panose="02020500000000000000" charset="-120"/>
                <a:ea typeface="思源黑體 TW Medium" panose="02020500000000000000" charset="-120"/>
              </a:rPr>
              <a:t>Bot</a:t>
            </a:r>
          </a:p>
          <a:p>
            <a:pPr>
              <a:lnSpc>
                <a:spcPct val="150000"/>
              </a:lnSpc>
            </a:pPr>
            <a:r>
              <a:rPr lang="en-US" altLang="zh-TW" sz="2000" dirty="0"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2.</a:t>
            </a:r>
            <a:r>
              <a:rPr lang="zh-TW" altLang="zh-TW" sz="2000" dirty="0">
                <a:latin typeface="思源黑體 TW Heavy" panose="020B0A00000000000000" pitchFamily="34" charset="-120"/>
                <a:ea typeface="思源黑體 TW Heavy" panose="020B0A00000000000000" pitchFamily="34" charset="-120"/>
              </a:rPr>
              <a:t>多元化應用擴展</a:t>
            </a:r>
            <a:endParaRPr lang="en-US" altLang="zh-TW" sz="2000" dirty="0">
              <a:latin typeface="思源黑體 TW Heavy" panose="020B0A00000000000000" pitchFamily="34" charset="-120"/>
              <a:ea typeface="思源黑體 TW Heavy" panose="020B0A00000000000000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000" dirty="0">
                <a:latin typeface="思源黑體 TW Medium" panose="02020500000000000000" charset="-120"/>
                <a:ea typeface="思源黑體 TW Medium" panose="02020500000000000000" charset="-120"/>
              </a:rPr>
              <a:t>只要改變辨識物件 就可以應用在不同的場景</a:t>
            </a:r>
          </a:p>
          <a:p>
            <a:pPr>
              <a:lnSpc>
                <a:spcPct val="150000"/>
              </a:lnSpc>
            </a:pPr>
            <a:endParaRPr lang="zh-TW" altLang="en-US" sz="2000" dirty="0">
              <a:latin typeface="思源黑體 TW Medium" panose="02020500000000000000" charset="-120"/>
              <a:ea typeface="思源黑體 TW Medium" panose="02020500000000000000" charset="-120"/>
            </a:endParaRPr>
          </a:p>
        </p:txBody>
      </p:sp>
      <p:pic>
        <p:nvPicPr>
          <p:cNvPr id="1026" name="Picture 2" descr="警示灯图片-警示灯设计素材-警示灯素材免费下载-万素网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49" y="2451579"/>
            <a:ext cx="2343219" cy="234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讓我們用Python開發一個LineBot By.2022年版（壹） - 巴哈姆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242" y="459106"/>
            <a:ext cx="1877035" cy="187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620368"/>
      </p:ext>
    </p:extLst>
  </p:cSld>
  <p:clrMapOvr>
    <a:masterClrMapping/>
  </p:clrMapOvr>
</p:sld>
</file>

<file path=ppt/theme/theme1.xml><?xml version="1.0" encoding="utf-8"?>
<a:theme xmlns:a="http://schemas.openxmlformats.org/drawingml/2006/main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3613</TotalTime>
  <Words>282</Words>
  <Application>Microsoft Office PowerPoint</Application>
  <PresentationFormat>如螢幕大小 (16:9)</PresentationFormat>
  <Paragraphs>43</Paragraphs>
  <Slides>7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3" baseType="lpstr">
      <vt:lpstr>思源黑體 TW Heavy</vt:lpstr>
      <vt:lpstr>Montserrat</vt:lpstr>
      <vt:lpstr>思源黑體 TW Medium</vt:lpstr>
      <vt:lpstr>Arial</vt:lpstr>
      <vt:lpstr>Lato</vt:lpstr>
      <vt:lpstr>Focus</vt:lpstr>
      <vt:lpstr>智慧區域感測 打造高效門禁管理的動態權限系統</vt:lpstr>
      <vt:lpstr>壹、設計動機、理念與目標 1. 動機</vt:lpstr>
      <vt:lpstr>壹、設計動機、理念與目標 2. 預期成果</vt:lpstr>
      <vt:lpstr>壹、設計動機、理念與目標 3. 預期成果</vt:lpstr>
      <vt:lpstr>PowerPoint 簡報</vt:lpstr>
      <vt:lpstr>PowerPoint 簡報</vt:lpstr>
      <vt:lpstr>參、成果省思及未來發展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智慧門鎖 門禁管理系統</dc:title>
  <dc:creator>Hank Yu</dc:creator>
  <cp:lastModifiedBy>Hank Yu</cp:lastModifiedBy>
  <cp:revision>57</cp:revision>
  <dcterms:modified xsi:type="dcterms:W3CDTF">2024-11-23T01:04:08Z</dcterms:modified>
</cp:coreProperties>
</file>