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可画标题黑-繁" charset="1" panose="020B0500000000000000"/>
      <p:regular r:id="rId12"/>
    </p:embeddedFont>
    <p:embeddedFont>
      <p:font typeface="仿宋體" charset="1" panose="02000609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6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9" y="1956485"/>
            <a:ext cx="18313669" cy="8330515"/>
          </a:xfrm>
          <a:custGeom>
            <a:avLst/>
            <a:gdLst/>
            <a:ahLst/>
            <a:cxnLst/>
            <a:rect r="r" b="b" t="t" l="l"/>
            <a:pathLst>
              <a:path h="8330515" w="18313669">
                <a:moveTo>
                  <a:pt x="0" y="0"/>
                </a:moveTo>
                <a:lnTo>
                  <a:pt x="18313669" y="0"/>
                </a:lnTo>
                <a:lnTo>
                  <a:pt x="18313669" y="8330515"/>
                </a:lnTo>
                <a:lnTo>
                  <a:pt x="0" y="8330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1" t="0" r="-1130" b="-262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25543" y="-1316589"/>
            <a:ext cx="13064062" cy="13355454"/>
          </a:xfrm>
          <a:custGeom>
            <a:avLst/>
            <a:gdLst/>
            <a:ahLst/>
            <a:cxnLst/>
            <a:rect r="r" b="b" t="t" l="l"/>
            <a:pathLst>
              <a:path h="13355454" w="13064062">
                <a:moveTo>
                  <a:pt x="0" y="0"/>
                </a:moveTo>
                <a:lnTo>
                  <a:pt x="13064062" y="0"/>
                </a:lnTo>
                <a:lnTo>
                  <a:pt x="13064062" y="13355454"/>
                </a:lnTo>
                <a:lnTo>
                  <a:pt x="0" y="13355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50144">
            <a:off x="700770" y="3583568"/>
            <a:ext cx="3833526" cy="1035052"/>
          </a:xfrm>
          <a:custGeom>
            <a:avLst/>
            <a:gdLst/>
            <a:ahLst/>
            <a:cxnLst/>
            <a:rect r="r" b="b" t="t" l="l"/>
            <a:pathLst>
              <a:path h="1035052" w="3833526">
                <a:moveTo>
                  <a:pt x="0" y="0"/>
                </a:moveTo>
                <a:lnTo>
                  <a:pt x="3833526" y="0"/>
                </a:lnTo>
                <a:lnTo>
                  <a:pt x="3833526" y="1035052"/>
                </a:lnTo>
                <a:lnTo>
                  <a:pt x="0" y="103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945909" y="3174365"/>
            <a:ext cx="4553815" cy="1737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86"/>
              </a:lnSpc>
            </a:pPr>
            <a:r>
              <a:rPr lang="en-US" sz="11969" spc="239">
                <a:solidFill>
                  <a:srgbClr val="F9C721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半導體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4125217">
            <a:off x="15014319" y="2948629"/>
            <a:ext cx="2355708" cy="2261480"/>
          </a:xfrm>
          <a:custGeom>
            <a:avLst/>
            <a:gdLst/>
            <a:ahLst/>
            <a:cxnLst/>
            <a:rect r="r" b="b" t="t" l="l"/>
            <a:pathLst>
              <a:path h="2261480" w="2355708">
                <a:moveTo>
                  <a:pt x="0" y="0"/>
                </a:moveTo>
                <a:lnTo>
                  <a:pt x="2355708" y="0"/>
                </a:lnTo>
                <a:lnTo>
                  <a:pt x="2355708" y="2261480"/>
                </a:lnTo>
                <a:lnTo>
                  <a:pt x="0" y="2261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499724" y="3183890"/>
            <a:ext cx="4567645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2000" spc="240">
                <a:solidFill>
                  <a:srgbClr val="EF49AA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啟示錄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0011692">
            <a:off x="1834105" y="5520313"/>
            <a:ext cx="2355708" cy="2261480"/>
          </a:xfrm>
          <a:custGeom>
            <a:avLst/>
            <a:gdLst/>
            <a:ahLst/>
            <a:cxnLst/>
            <a:rect r="r" b="b" t="t" l="l"/>
            <a:pathLst>
              <a:path h="2261480" w="2355708">
                <a:moveTo>
                  <a:pt x="0" y="0"/>
                </a:moveTo>
                <a:lnTo>
                  <a:pt x="2355708" y="0"/>
                </a:lnTo>
                <a:lnTo>
                  <a:pt x="2355708" y="2261480"/>
                </a:lnTo>
                <a:lnTo>
                  <a:pt x="0" y="2261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92271" y="4878319"/>
            <a:ext cx="7814906" cy="721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b="true" sz="4199">
                <a:solidFill>
                  <a:srgbClr val="000000"/>
                </a:solidFill>
                <a:latin typeface="仿宋體"/>
                <a:ea typeface="仿宋體"/>
                <a:cs typeface="仿宋體"/>
                <a:sym typeface="仿宋體"/>
              </a:rPr>
              <a:t>以 Scratch 遊戲化學習設計 IC 教材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53293" y="6016967"/>
            <a:ext cx="5560570" cy="1784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組員:何冠錡、陳品睿</a:t>
            </a:r>
            <a:r>
              <a:rPr lang="en-US" sz="5099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</a:t>
            </a:r>
          </a:p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指導老師:張詠竣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6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47790" y="6677977"/>
            <a:ext cx="13058506" cy="2229358"/>
            <a:chOff x="0" y="0"/>
            <a:chExt cx="3439277" cy="5871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39277" cy="587156"/>
            </a:xfrm>
            <a:custGeom>
              <a:avLst/>
              <a:gdLst/>
              <a:ahLst/>
              <a:cxnLst/>
              <a:rect r="r" b="b" t="t" l="l"/>
              <a:pathLst>
                <a:path h="587156" w="3439277">
                  <a:moveTo>
                    <a:pt x="0" y="0"/>
                  </a:moveTo>
                  <a:lnTo>
                    <a:pt x="3439277" y="0"/>
                  </a:lnTo>
                  <a:lnTo>
                    <a:pt x="3439277" y="587156"/>
                  </a:lnTo>
                  <a:lnTo>
                    <a:pt x="0" y="587156"/>
                  </a:lnTo>
                  <a:close/>
                </a:path>
              </a:pathLst>
            </a:custGeom>
            <a:solidFill>
              <a:srgbClr val="F9C721"/>
            </a:solidFill>
            <a:ln w="66675" cap="sq">
              <a:solidFill>
                <a:srgbClr val="262A4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3439277" cy="6728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0">
                <a:lnSpc>
                  <a:spcPts val="62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4240656" y="401235"/>
            <a:ext cx="8926956" cy="3548465"/>
          </a:xfrm>
          <a:custGeom>
            <a:avLst/>
            <a:gdLst/>
            <a:ahLst/>
            <a:cxnLst/>
            <a:rect r="r" b="b" t="t" l="l"/>
            <a:pathLst>
              <a:path h="3548465" w="8926956">
                <a:moveTo>
                  <a:pt x="0" y="0"/>
                </a:moveTo>
                <a:lnTo>
                  <a:pt x="8926956" y="0"/>
                </a:lnTo>
                <a:lnTo>
                  <a:pt x="8926956" y="3548465"/>
                </a:lnTo>
                <a:lnTo>
                  <a:pt x="0" y="354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47790" y="2013416"/>
            <a:ext cx="13058506" cy="2968033"/>
            <a:chOff x="0" y="0"/>
            <a:chExt cx="3439277" cy="7817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39277" cy="781704"/>
            </a:xfrm>
            <a:custGeom>
              <a:avLst/>
              <a:gdLst/>
              <a:ahLst/>
              <a:cxnLst/>
              <a:rect r="r" b="b" t="t" l="l"/>
              <a:pathLst>
                <a:path h="781704" w="3439277">
                  <a:moveTo>
                    <a:pt x="0" y="0"/>
                  </a:moveTo>
                  <a:lnTo>
                    <a:pt x="3439277" y="0"/>
                  </a:lnTo>
                  <a:lnTo>
                    <a:pt x="3439277" y="781704"/>
                  </a:lnTo>
                  <a:lnTo>
                    <a:pt x="0" y="781704"/>
                  </a:lnTo>
                  <a:close/>
                </a:path>
              </a:pathLst>
            </a:custGeom>
            <a:solidFill>
              <a:srgbClr val="F9C721"/>
            </a:solidFill>
            <a:ln w="66675" cap="sq">
              <a:solidFill>
                <a:srgbClr val="262A47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3439277" cy="8674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0">
                <a:lnSpc>
                  <a:spcPts val="62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263835" y="6857365"/>
            <a:ext cx="8926956" cy="3548465"/>
          </a:xfrm>
          <a:custGeom>
            <a:avLst/>
            <a:gdLst/>
            <a:ahLst/>
            <a:cxnLst/>
            <a:rect r="r" b="b" t="t" l="l"/>
            <a:pathLst>
              <a:path h="3548465" w="8926956">
                <a:moveTo>
                  <a:pt x="0" y="0"/>
                </a:moveTo>
                <a:lnTo>
                  <a:pt x="8926956" y="0"/>
                </a:lnTo>
                <a:lnTo>
                  <a:pt x="8926956" y="3548465"/>
                </a:lnTo>
                <a:lnTo>
                  <a:pt x="0" y="354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827478" y="727541"/>
            <a:ext cx="3799669" cy="1510368"/>
          </a:xfrm>
          <a:custGeom>
            <a:avLst/>
            <a:gdLst/>
            <a:ahLst/>
            <a:cxnLst/>
            <a:rect r="r" b="b" t="t" l="l"/>
            <a:pathLst>
              <a:path h="1510368" w="3799669">
                <a:moveTo>
                  <a:pt x="0" y="0"/>
                </a:moveTo>
                <a:lnTo>
                  <a:pt x="3799670" y="0"/>
                </a:lnTo>
                <a:lnTo>
                  <a:pt x="3799670" y="1510368"/>
                </a:lnTo>
                <a:lnTo>
                  <a:pt x="0" y="1510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84969" y="2350622"/>
            <a:ext cx="12235523" cy="2207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以 Scratch 為平台，結合遊戲化學習，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讓學生透過角色操作與情境互動，理解 IC 功能與應用。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將抽象的電子概念轉化為生活情境，寓教於樂。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84969" y="6895719"/>
            <a:ext cx="12478873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學生對電子元件學習常覺得生硬、缺乏興趣。</a:t>
            </a:r>
          </a:p>
          <a:p>
            <a:pPr algn="l" marL="0" indent="0" lvl="1">
              <a:lnSpc>
                <a:spcPts val="6300"/>
              </a:lnSpc>
              <a:spcBef>
                <a:spcPct val="0"/>
              </a:spcBef>
            </a:pPr>
            <a:r>
              <a:rPr lang="en-US" sz="4500" strike="noStrike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透過遊戲，讓他們主動探索、提升學習動力與好奇心。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7790" y="718016"/>
            <a:ext cx="4153149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99"/>
              </a:lnSpc>
            </a:pPr>
            <a:r>
              <a:rPr lang="en-US" sz="8499" spc="169">
                <a:solidFill>
                  <a:srgbClr val="F4F1E1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設計理念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47790" y="5266944"/>
            <a:ext cx="4153149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199"/>
              </a:lnSpc>
            </a:pPr>
            <a:r>
              <a:rPr lang="en-US" sz="8499" spc="169">
                <a:solidFill>
                  <a:srgbClr val="F4F1E1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設計動機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C7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86065">
            <a:off x="-2308402" y="-1855061"/>
            <a:ext cx="10385674" cy="9668118"/>
          </a:xfrm>
          <a:custGeom>
            <a:avLst/>
            <a:gdLst/>
            <a:ahLst/>
            <a:cxnLst/>
            <a:rect r="r" b="b" t="t" l="l"/>
            <a:pathLst>
              <a:path h="9668118" w="10385674">
                <a:moveTo>
                  <a:pt x="0" y="0"/>
                </a:moveTo>
                <a:lnTo>
                  <a:pt x="10385673" y="0"/>
                </a:lnTo>
                <a:lnTo>
                  <a:pt x="10385673" y="9668118"/>
                </a:lnTo>
                <a:lnTo>
                  <a:pt x="0" y="9668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52151">
            <a:off x="-2200432" y="5694717"/>
            <a:ext cx="9115875" cy="7508166"/>
          </a:xfrm>
          <a:custGeom>
            <a:avLst/>
            <a:gdLst/>
            <a:ahLst/>
            <a:cxnLst/>
            <a:rect r="r" b="b" t="t" l="l"/>
            <a:pathLst>
              <a:path h="7508166" w="9115875">
                <a:moveTo>
                  <a:pt x="0" y="0"/>
                </a:moveTo>
                <a:lnTo>
                  <a:pt x="9115874" y="0"/>
                </a:lnTo>
                <a:lnTo>
                  <a:pt x="9115874" y="7508166"/>
                </a:lnTo>
                <a:lnTo>
                  <a:pt x="0" y="7508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02065" y="2662174"/>
            <a:ext cx="14315144" cy="5961796"/>
          </a:xfrm>
          <a:custGeom>
            <a:avLst/>
            <a:gdLst/>
            <a:ahLst/>
            <a:cxnLst/>
            <a:rect r="r" b="b" t="t" l="l"/>
            <a:pathLst>
              <a:path h="5961796" w="14315144">
                <a:moveTo>
                  <a:pt x="0" y="0"/>
                </a:moveTo>
                <a:lnTo>
                  <a:pt x="14315144" y="0"/>
                </a:lnTo>
                <a:lnTo>
                  <a:pt x="14315144" y="5961797"/>
                </a:lnTo>
                <a:lnTo>
                  <a:pt x="0" y="5961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d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C7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029933">
            <a:off x="10514038" y="-4723472"/>
            <a:ext cx="7734686" cy="9446945"/>
          </a:xfrm>
          <a:custGeom>
            <a:avLst/>
            <a:gdLst/>
            <a:ahLst/>
            <a:cxnLst/>
            <a:rect r="r" b="b" t="t" l="l"/>
            <a:pathLst>
              <a:path h="9446945" w="7734686">
                <a:moveTo>
                  <a:pt x="0" y="0"/>
                </a:moveTo>
                <a:lnTo>
                  <a:pt x="7734686" y="0"/>
                </a:lnTo>
                <a:lnTo>
                  <a:pt x="7734686" y="9446944"/>
                </a:lnTo>
                <a:lnTo>
                  <a:pt x="0" y="9446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83866"/>
            <a:ext cx="3989498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99"/>
              </a:lnSpc>
            </a:pPr>
            <a:r>
              <a:rPr lang="en-US" sz="7999" spc="239">
                <a:solidFill>
                  <a:srgbClr val="FFFFFF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遊戲特色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10271" y="2607187"/>
            <a:ext cx="9992681" cy="2536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7294" indent="-518647" lvl="1">
              <a:lnSpc>
                <a:spcPts val="6726"/>
              </a:lnSpc>
              <a:buFont typeface="Arial"/>
              <a:buChar char="•"/>
            </a:pP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高互動性：操作角色、即時回饋。</a:t>
            </a:r>
          </a:p>
          <a:p>
            <a:pPr algn="l" marL="1037294" indent="-518647" lvl="1">
              <a:lnSpc>
                <a:spcPts val="6726"/>
              </a:lnSpc>
              <a:buFont typeface="Arial"/>
              <a:buChar char="•"/>
            </a:pP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遊戲任務結合知識學習。</a:t>
            </a:r>
          </a:p>
          <a:p>
            <a:pPr algn="l" marL="1037294" indent="-518647" lvl="1">
              <a:lnSpc>
                <a:spcPts val="6726"/>
              </a:lnSpc>
              <a:spcBef>
                <a:spcPct val="0"/>
              </a:spcBef>
              <a:buFont typeface="Arial"/>
              <a:buChar char="•"/>
            </a:pP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學生在挑戰中理解</a:t>
            </a:r>
            <a:r>
              <a:rPr lang="en-US" sz="4804" spc="-96" strike="noStrike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 IC 功能。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935459" y="5587779"/>
            <a:ext cx="3989498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599"/>
              </a:lnSpc>
            </a:pPr>
            <a:r>
              <a:rPr lang="en-US" sz="7999" spc="239">
                <a:solidFill>
                  <a:srgbClr val="FFFFFF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教育價值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66619" y="6954226"/>
            <a:ext cx="9992681" cy="2536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37294" indent="-518647" lvl="1">
              <a:lnSpc>
                <a:spcPts val="6726"/>
              </a:lnSpc>
              <a:buFont typeface="Arial"/>
              <a:buChar char="•"/>
            </a:pP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將科技知識轉化為有趣</a:t>
            </a: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任務。</a:t>
            </a:r>
          </a:p>
          <a:p>
            <a:pPr algn="l" marL="1037294" indent="-518647" lvl="1">
              <a:lnSpc>
                <a:spcPts val="6726"/>
              </a:lnSpc>
              <a:buFont typeface="Arial"/>
              <a:buChar char="•"/>
            </a:pP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提升學習動機與專注度。</a:t>
            </a:r>
          </a:p>
          <a:p>
            <a:pPr algn="l" marL="1037294" indent="-518647" lvl="1">
              <a:lnSpc>
                <a:spcPts val="6726"/>
              </a:lnSpc>
              <a:spcBef>
                <a:spcPct val="0"/>
              </a:spcBef>
              <a:buFont typeface="Arial"/>
              <a:buChar char="•"/>
            </a:pP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培養問題</a:t>
            </a:r>
            <a:r>
              <a:rPr lang="en-US" sz="4804" spc="-96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解決與邏輯思考</a:t>
            </a:r>
            <a:r>
              <a:rPr lang="en-US" sz="4804" spc="-96" strike="noStrike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能力。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BF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24766">
            <a:off x="12087123" y="1368170"/>
            <a:ext cx="5931243" cy="4114800"/>
          </a:xfrm>
          <a:custGeom>
            <a:avLst/>
            <a:gdLst/>
            <a:ahLst/>
            <a:cxnLst/>
            <a:rect r="r" b="b" t="t" l="l"/>
            <a:pathLst>
              <a:path h="4114800" w="5931243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125217">
            <a:off x="10137378" y="1310263"/>
            <a:ext cx="2355708" cy="2261480"/>
          </a:xfrm>
          <a:custGeom>
            <a:avLst/>
            <a:gdLst/>
            <a:ahLst/>
            <a:cxnLst/>
            <a:rect r="r" b="b" t="t" l="l"/>
            <a:pathLst>
              <a:path h="2261480" w="2355708">
                <a:moveTo>
                  <a:pt x="0" y="0"/>
                </a:moveTo>
                <a:lnTo>
                  <a:pt x="2355708" y="0"/>
                </a:lnTo>
                <a:lnTo>
                  <a:pt x="2355708" y="2261480"/>
                </a:lnTo>
                <a:lnTo>
                  <a:pt x="0" y="2261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1748915"/>
            <a:ext cx="10133179" cy="4309110"/>
            <a:chOff x="0" y="0"/>
            <a:chExt cx="13510905" cy="574548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9525"/>
              <a:ext cx="13510905" cy="178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559"/>
                </a:lnSpc>
                <a:spcBef>
                  <a:spcPct val="0"/>
                </a:spcBef>
              </a:pPr>
              <a:r>
                <a:rPr lang="en-US" sz="8799">
                  <a:solidFill>
                    <a:srgbClr val="F4F1E1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教學應用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997075"/>
              <a:ext cx="13510905" cy="33013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820417" indent="-410209" lvl="1">
                <a:lnSpc>
                  <a:spcPts val="53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799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Scratch 免費、跨平台</a:t>
              </a:r>
              <a:r>
                <a:rPr lang="en-US" sz="3799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，適合國小至高中。</a:t>
              </a:r>
            </a:p>
            <a:p>
              <a:pPr algn="l" marL="820417" indent="-410209" lvl="1">
                <a:lnSpc>
                  <a:spcPts val="53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799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可融入自然科與資訊科技課程。</a:t>
              </a:r>
            </a:p>
            <a:p>
              <a:pPr algn="l" marL="820417" indent="-410209" lvl="1">
                <a:lnSpc>
                  <a:spcPts val="53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799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支援</a:t>
              </a:r>
              <a:r>
                <a:rPr lang="en-US" sz="3799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線上與線下教學模式。</a:t>
              </a:r>
            </a:p>
            <a:p>
              <a:pPr algn="l">
                <a:lnSpc>
                  <a:spcPts val="392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903824" y="5408983"/>
            <a:ext cx="8115300" cy="4467860"/>
            <a:chOff x="0" y="0"/>
            <a:chExt cx="10820400" cy="5957147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525"/>
              <a:ext cx="10820400" cy="178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0559"/>
                </a:lnSpc>
                <a:spcBef>
                  <a:spcPct val="0"/>
                </a:spcBef>
              </a:pPr>
              <a:r>
                <a:rPr lang="en-US" sz="8799">
                  <a:solidFill>
                    <a:srgbClr val="F4F1E1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推廣優點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997075"/>
              <a:ext cx="10820400" cy="35130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820421" indent="-410210" lvl="1">
                <a:lnSpc>
                  <a:spcPts val="5320"/>
                </a:lnSpc>
                <a:buFont typeface="Arial"/>
                <a:buChar char="•"/>
              </a:pPr>
              <a:r>
                <a:rPr lang="en-US" sz="3800">
                  <a:solidFill>
                    <a:srgbClr val="262A47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操作簡單、門檻低。</a:t>
              </a:r>
            </a:p>
            <a:p>
              <a:pPr algn="l" marL="820421" indent="-410210" lvl="1">
                <a:lnSpc>
                  <a:spcPts val="53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800">
                  <a:solidFill>
                    <a:srgbClr val="262A47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結</a:t>
              </a:r>
              <a:r>
                <a:rPr lang="en-US" sz="3800" u="none">
                  <a:solidFill>
                    <a:srgbClr val="262A47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合「生生用平板」政策。</a:t>
              </a:r>
            </a:p>
            <a:p>
              <a:pPr algn="l" marL="820421" indent="-410210" lvl="1">
                <a:lnSpc>
                  <a:spcPts val="532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800" u="none">
                  <a:solidFill>
                    <a:srgbClr val="262A47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具跨</a:t>
              </a:r>
              <a:r>
                <a:rPr lang="en-US" sz="3800" u="none">
                  <a:solidFill>
                    <a:srgbClr val="262A47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科延伸與創意潛力</a:t>
              </a:r>
              <a:r>
                <a:rPr lang="en-US" sz="3800" u="none">
                  <a:solidFill>
                    <a:srgbClr val="262A47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。</a:t>
              </a:r>
            </a:p>
            <a:p>
              <a:pPr algn="l">
                <a:lnSpc>
                  <a:spcPts val="532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08B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875910">
            <a:off x="4327713" y="7091894"/>
            <a:ext cx="5560074" cy="2217080"/>
          </a:xfrm>
          <a:custGeom>
            <a:avLst/>
            <a:gdLst/>
            <a:ahLst/>
            <a:cxnLst/>
            <a:rect r="r" b="b" t="t" l="l"/>
            <a:pathLst>
              <a:path h="2217080" w="5560074">
                <a:moveTo>
                  <a:pt x="0" y="0"/>
                </a:moveTo>
                <a:lnTo>
                  <a:pt x="5560074" y="0"/>
                </a:lnTo>
                <a:lnTo>
                  <a:pt x="5560074" y="2217080"/>
                </a:lnTo>
                <a:lnTo>
                  <a:pt x="0" y="221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80769" y="-328882"/>
            <a:ext cx="7777292" cy="4384448"/>
          </a:xfrm>
          <a:custGeom>
            <a:avLst/>
            <a:gdLst/>
            <a:ahLst/>
            <a:cxnLst/>
            <a:rect r="r" b="b" t="t" l="l"/>
            <a:pathLst>
              <a:path h="4384448" w="7777292">
                <a:moveTo>
                  <a:pt x="0" y="0"/>
                </a:moveTo>
                <a:lnTo>
                  <a:pt x="7777292" y="0"/>
                </a:lnTo>
                <a:lnTo>
                  <a:pt x="7777292" y="4384448"/>
                </a:lnTo>
                <a:lnTo>
                  <a:pt x="0" y="4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94545" y="2104438"/>
            <a:ext cx="4221706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559"/>
              </a:lnSpc>
              <a:spcBef>
                <a:spcPct val="0"/>
              </a:spcBef>
            </a:pPr>
            <a:r>
              <a:rPr lang="en-US" sz="8799">
                <a:solidFill>
                  <a:srgbClr val="262A47"/>
                </a:solidFill>
                <a:latin typeface="可画标题黑-繁"/>
                <a:ea typeface="可画标题黑-繁"/>
                <a:cs typeface="可画标题黑-繁"/>
                <a:sym typeface="可画标题黑-繁"/>
              </a:rPr>
              <a:t>分工合作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44268" y="3475270"/>
            <a:ext cx="8308984" cy="4725164"/>
          </a:xfrm>
          <a:custGeom>
            <a:avLst/>
            <a:gdLst/>
            <a:ahLst/>
            <a:cxnLst/>
            <a:rect r="r" b="b" t="t" l="l"/>
            <a:pathLst>
              <a:path h="4725164" w="8308984">
                <a:moveTo>
                  <a:pt x="0" y="0"/>
                </a:moveTo>
                <a:lnTo>
                  <a:pt x="8308984" y="0"/>
                </a:lnTo>
                <a:lnTo>
                  <a:pt x="8308984" y="4725164"/>
                </a:lnTo>
                <a:lnTo>
                  <a:pt x="0" y="4725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601903" y="2288514"/>
            <a:ext cx="7329594" cy="5416102"/>
            <a:chOff x="0" y="0"/>
            <a:chExt cx="9772792" cy="722146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19050"/>
              <a:ext cx="9772792" cy="1809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0615"/>
                </a:lnSpc>
                <a:spcBef>
                  <a:spcPct val="0"/>
                </a:spcBef>
              </a:pPr>
              <a:r>
                <a:rPr lang="en-US" sz="8846">
                  <a:solidFill>
                    <a:srgbClr val="F4F1E1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成果與收穫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103142"/>
              <a:ext cx="9772792" cy="45064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1123004" indent="-561502" lvl="1">
                <a:lnSpc>
                  <a:spcPts val="728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201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完成互動式教學遊戲</a:t>
              </a:r>
            </a:p>
            <a:p>
              <a:pPr algn="l" marL="1123004" indent="-561502" lvl="1">
                <a:lnSpc>
                  <a:spcPts val="728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201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提升</a:t>
              </a:r>
              <a:r>
                <a:rPr lang="en-US" sz="5201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程式與合作能力</a:t>
              </a:r>
            </a:p>
            <a:p>
              <a:pPr algn="l" marL="1123004" indent="-561502" lvl="1">
                <a:lnSpc>
                  <a:spcPts val="728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201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體現創新</a:t>
              </a:r>
              <a:r>
                <a:rPr lang="en-US" sz="5201" u="none">
                  <a:solidFill>
                    <a:srgbClr val="000000"/>
                  </a:solidFill>
                  <a:latin typeface="可画标题黑-繁"/>
                  <a:ea typeface="可画标题黑-繁"/>
                  <a:cs typeface="可画标题黑-繁"/>
                  <a:sym typeface="可画标题黑-繁"/>
                </a:rPr>
                <a:t>與團隊精神</a:t>
              </a:r>
            </a:p>
            <a:p>
              <a:pPr algn="l">
                <a:lnSpc>
                  <a:spcPts val="5365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DAG3nJMmS-c</dc:identifier>
  <dcterms:modified xsi:type="dcterms:W3CDTF">2011-08-01T06:04:30Z</dcterms:modified>
  <cp:revision>1</cp:revision>
  <dc:title>普普藝術</dc:title>
</cp:coreProperties>
</file>