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2"/>
    <p:sldId id="257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65" r:id="rId41"/>
    <p:sldId id="266" r:id="rId42"/>
    <p:sldId id="267" r:id="rId43"/>
    <p:sldId id="268" r:id="rId44"/>
    <p:sldId id="269" r:id="rId45"/>
    <p:sldId id="270" r:id="rId46"/>
    <p:sldId id="271" r:id="rId47"/>
    <p:sldId id="272" r:id="rId48"/>
    <p:sldId id="273" r:id="rId49"/>
    <p:sldId id="274" r:id="rId50"/>
    <p:sldId id="275" r:id="rId5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K Grotesk" charset="1" panose="00000500000000000000"/>
      <p:regular r:id="rId10"/>
    </p:embeddedFont>
    <p:embeddedFont>
      <p:font typeface="HK Grotesk Bold" charset="1" panose="00000800000000000000"/>
      <p:regular r:id="rId11"/>
    </p:embeddedFont>
    <p:embeddedFont>
      <p:font typeface="HK Grotesk Italics" charset="1" panose="00000500000000000000"/>
      <p:regular r:id="rId12"/>
    </p:embeddedFont>
    <p:embeddedFont>
      <p:font typeface="HK Grotesk Bold Italics" charset="1" panose="00000800000000000000"/>
      <p:regular r:id="rId13"/>
    </p:embeddedFont>
    <p:embeddedFont>
      <p:font typeface="HK Grotesk Light" charset="1" panose="00000400000000000000"/>
      <p:regular r:id="rId14"/>
    </p:embeddedFont>
    <p:embeddedFont>
      <p:font typeface="HK Grotesk Light Italics" charset="1" panose="00000400000000000000"/>
      <p:regular r:id="rId15"/>
    </p:embeddedFont>
    <p:embeddedFont>
      <p:font typeface="HK Grotesk Medium" charset="1" panose="00000600000000000000"/>
      <p:regular r:id="rId16"/>
    </p:embeddedFont>
    <p:embeddedFont>
      <p:font typeface="HK Grotesk Medium Italics" charset="1" panose="00000600000000000000"/>
      <p:regular r:id="rId17"/>
    </p:embeddedFont>
    <p:embeddedFont>
      <p:font typeface="HK Grotesk Semi-Bold" charset="1" panose="00000700000000000000"/>
      <p:regular r:id="rId18"/>
    </p:embeddedFont>
    <p:embeddedFont>
      <p:font typeface="HK Grotesk Semi-Bold Italics" charset="1" panose="00000700000000000000"/>
      <p:regular r:id="rId19"/>
    </p:embeddedFont>
    <p:embeddedFont>
      <p:font typeface="Inter" charset="1" panose="020B0502030000000004"/>
      <p:regular r:id="rId20"/>
    </p:embeddedFont>
    <p:embeddedFont>
      <p:font typeface="Inter Bold" charset="1" panose="020B0802030000000004"/>
      <p:regular r:id="rId21"/>
    </p:embeddedFont>
    <p:embeddedFont>
      <p:font typeface="Inter Italics" charset="1" panose="020B0502030000000004"/>
      <p:regular r:id="rId22"/>
    </p:embeddedFont>
    <p:embeddedFont>
      <p:font typeface="Inter Bold Italics" charset="1" panose="020B0802030000000004"/>
      <p:regular r:id="rId23"/>
    </p:embeddedFont>
    <p:embeddedFont>
      <p:font typeface="Inter Thin" charset="1" panose="020B0A02050000000004"/>
      <p:regular r:id="rId24"/>
    </p:embeddedFont>
    <p:embeddedFont>
      <p:font typeface="Inter Thin Italics" charset="1" panose="020B0A02050000000004"/>
      <p:regular r:id="rId25"/>
    </p:embeddedFont>
    <p:embeddedFont>
      <p:font typeface="Inter Extra-Light" charset="1" panose="02000503000000020004"/>
      <p:regular r:id="rId26"/>
    </p:embeddedFont>
    <p:embeddedFont>
      <p:font typeface="Inter Light" charset="1" panose="02000503000000020004"/>
      <p:regular r:id="rId27"/>
    </p:embeddedFont>
    <p:embeddedFont>
      <p:font typeface="Inter Medium" charset="1" panose="02000503000000020004"/>
      <p:regular r:id="rId28"/>
    </p:embeddedFont>
    <p:embeddedFont>
      <p:font typeface="Inter Semi-Bold" charset="1" panose="02000503000000020004"/>
      <p:regular r:id="rId29"/>
    </p:embeddedFont>
    <p:embeddedFont>
      <p:font typeface="Inter Ultra-Bold" charset="1" panose="02000503000000020004"/>
      <p:regular r:id="rId30"/>
    </p:embeddedFont>
    <p:embeddedFont>
      <p:font typeface="Inter Heavy" charset="1" panose="02000503000000020004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slides/slide1.xml" Type="http://schemas.openxmlformats.org/officeDocument/2006/relationships/slide"/><Relationship Id="rId33" Target="slides/slide2.xml" Type="http://schemas.openxmlformats.org/officeDocument/2006/relationships/slide"/><Relationship Id="rId34" Target="slides/slide3.xml" Type="http://schemas.openxmlformats.org/officeDocument/2006/relationships/slide"/><Relationship Id="rId35" Target="slides/slide4.xml" Type="http://schemas.openxmlformats.org/officeDocument/2006/relationships/slide"/><Relationship Id="rId36" Target="slides/slide5.xml" Type="http://schemas.openxmlformats.org/officeDocument/2006/relationships/slide"/><Relationship Id="rId37" Target="slides/slide6.xml" Type="http://schemas.openxmlformats.org/officeDocument/2006/relationships/slide"/><Relationship Id="rId38" Target="slides/slide7.xml" Type="http://schemas.openxmlformats.org/officeDocument/2006/relationships/slide"/><Relationship Id="rId39" Target="slides/slide8.xml" Type="http://schemas.openxmlformats.org/officeDocument/2006/relationships/slide"/><Relationship Id="rId4" Target="theme/theme1.xml" Type="http://schemas.openxmlformats.org/officeDocument/2006/relationships/theme"/><Relationship Id="rId40" Target="slides/slide9.xml" Type="http://schemas.openxmlformats.org/officeDocument/2006/relationships/slide"/><Relationship Id="rId41" Target="slides/slide10.xml" Type="http://schemas.openxmlformats.org/officeDocument/2006/relationships/slide"/><Relationship Id="rId42" Target="slides/slide11.xml" Type="http://schemas.openxmlformats.org/officeDocument/2006/relationships/slide"/><Relationship Id="rId43" Target="slides/slide12.xml" Type="http://schemas.openxmlformats.org/officeDocument/2006/relationships/slide"/><Relationship Id="rId44" Target="slides/slide13.xml" Type="http://schemas.openxmlformats.org/officeDocument/2006/relationships/slide"/><Relationship Id="rId45" Target="slides/slide14.xml" Type="http://schemas.openxmlformats.org/officeDocument/2006/relationships/slide"/><Relationship Id="rId46" Target="slides/slide15.xml" Type="http://schemas.openxmlformats.org/officeDocument/2006/relationships/slide"/><Relationship Id="rId47" Target="slides/slide16.xml" Type="http://schemas.openxmlformats.org/officeDocument/2006/relationships/slide"/><Relationship Id="rId48" Target="slides/slide17.xml" Type="http://schemas.openxmlformats.org/officeDocument/2006/relationships/slide"/><Relationship Id="rId49" Target="slides/slide18.xml" Type="http://schemas.openxmlformats.org/officeDocument/2006/relationships/slide"/><Relationship Id="rId5" Target="tableStyles.xml" Type="http://schemas.openxmlformats.org/officeDocument/2006/relationships/tableStyles"/><Relationship Id="rId50" Target="slides/slide19.xml" Type="http://schemas.openxmlformats.org/officeDocument/2006/relationships/slide"/><Relationship Id="rId51" Target="slides/slide20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2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84335"/>
            <a:ext cx="21435011" cy="12057194"/>
          </a:xfrm>
          <a:custGeom>
            <a:avLst/>
            <a:gdLst/>
            <a:ahLst/>
            <a:cxnLst/>
            <a:rect r="r" b="b" t="t" l="l"/>
            <a:pathLst>
              <a:path h="12057194" w="21435011">
                <a:moveTo>
                  <a:pt x="0" y="0"/>
                </a:moveTo>
                <a:lnTo>
                  <a:pt x="21435011" y="0"/>
                </a:lnTo>
                <a:lnTo>
                  <a:pt x="21435011" y="12057194"/>
                </a:lnTo>
                <a:lnTo>
                  <a:pt x="0" y="120571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12370" y="458007"/>
            <a:ext cx="6352842" cy="6352842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52382" y="327752"/>
            <a:ext cx="6472818" cy="6613351"/>
          </a:xfrm>
          <a:custGeom>
            <a:avLst/>
            <a:gdLst/>
            <a:ahLst/>
            <a:cxnLst/>
            <a:rect r="r" b="b" t="t" l="l"/>
            <a:pathLst>
              <a:path h="6613351" w="6472818">
                <a:moveTo>
                  <a:pt x="0" y="0"/>
                </a:moveTo>
                <a:lnTo>
                  <a:pt x="6472818" y="0"/>
                </a:lnTo>
                <a:lnTo>
                  <a:pt x="6472818" y="6613352"/>
                </a:lnTo>
                <a:lnTo>
                  <a:pt x="0" y="6613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4286830" y="-3534827"/>
            <a:ext cx="17717660" cy="17717660"/>
          </a:xfrm>
          <a:custGeom>
            <a:avLst/>
            <a:gdLst/>
            <a:ahLst/>
            <a:cxnLst/>
            <a:rect r="r" b="b" t="t" l="l"/>
            <a:pathLst>
              <a:path h="17717660" w="17717660">
                <a:moveTo>
                  <a:pt x="0" y="0"/>
                </a:moveTo>
                <a:lnTo>
                  <a:pt x="17717660" y="0"/>
                </a:lnTo>
                <a:lnTo>
                  <a:pt x="17717660" y="17717660"/>
                </a:lnTo>
                <a:lnTo>
                  <a:pt x="0" y="177176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4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035981" y="3262313"/>
            <a:ext cx="10394849" cy="3752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839"/>
              </a:lnSpc>
            </a:pPr>
            <a:r>
              <a:rPr lang="en-US" sz="8199">
                <a:solidFill>
                  <a:srgbClr val="FFFFFF"/>
                </a:solidFill>
                <a:latin typeface="Inter Bold"/>
              </a:rPr>
              <a:t>Most sophisticated sculpture </a:t>
            </a:r>
          </a:p>
          <a:p>
            <a:pPr>
              <a:lnSpc>
                <a:spcPts val="9840"/>
              </a:lnSpc>
            </a:pPr>
            <a:r>
              <a:rPr lang="en-US" sz="8200">
                <a:solidFill>
                  <a:srgbClr val="FFFFFF"/>
                </a:solidFill>
                <a:latin typeface="Inter Bold"/>
              </a:rPr>
              <a:t>in the world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9210675"/>
            <a:ext cx="8573660" cy="40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Inter"/>
                <a:ea typeface="Inter"/>
              </a:rPr>
              <a:t>PRESENTER: 張語喬 OF HGSH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035981" y="7223270"/>
            <a:ext cx="8573660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Inter"/>
              </a:rPr>
              <a:t>——the making of semiconductor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083025">
            <a:off x="8727638" y="-3030138"/>
            <a:ext cx="15055088" cy="5091446"/>
          </a:xfrm>
          <a:custGeom>
            <a:avLst/>
            <a:gdLst/>
            <a:ahLst/>
            <a:cxnLst/>
            <a:rect r="r" b="b" t="t" l="l"/>
            <a:pathLst>
              <a:path h="5091446" w="15055088">
                <a:moveTo>
                  <a:pt x="15055088" y="0"/>
                </a:moveTo>
                <a:lnTo>
                  <a:pt x="0" y="0"/>
                </a:lnTo>
                <a:lnTo>
                  <a:pt x="0" y="5091446"/>
                </a:lnTo>
                <a:lnTo>
                  <a:pt x="15055088" y="5091446"/>
                </a:lnTo>
                <a:lnTo>
                  <a:pt x="1505508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20221" y="7663283"/>
            <a:ext cx="616957" cy="2074442"/>
            <a:chOff x="0" y="0"/>
            <a:chExt cx="822610" cy="2765923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63500" cy="1767642"/>
            </a:xfrm>
            <a:prstGeom prst="rect">
              <a:avLst/>
            </a:prstGeom>
            <a:solidFill>
              <a:srgbClr val="FFBD59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2310295"/>
              <a:ext cx="822610" cy="455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10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54077" y="3310664"/>
            <a:ext cx="16688120" cy="6153955"/>
            <a:chOff x="0" y="0"/>
            <a:chExt cx="22250827" cy="8205274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764289" y="4356091"/>
              <a:ext cx="4896001" cy="1083526"/>
              <a:chOff x="0" y="0"/>
              <a:chExt cx="943315" cy="208763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943315" cy="208763"/>
              </a:xfrm>
              <a:custGeom>
                <a:avLst/>
                <a:gdLst/>
                <a:ahLst/>
                <a:cxnLst/>
                <a:rect r="r" b="b" t="t" l="l"/>
                <a:pathLst>
                  <a:path h="208763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208763"/>
                    </a:lnTo>
                    <a:lnTo>
                      <a:pt x="0" y="208763"/>
                    </a:lnTo>
                    <a:close/>
                  </a:path>
                </a:pathLst>
              </a:custGeom>
              <a:solidFill>
                <a:srgbClr val="1A4C81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76200"/>
                <a:ext cx="943315" cy="284963"/>
              </a:xfrm>
              <a:prstGeom prst="rect">
                <a:avLst/>
              </a:prstGeom>
            </p:spPr>
            <p:txBody>
              <a:bodyPr anchor="ctr" rtlCol="false" tIns="52082" lIns="52082" bIns="52082" rIns="52082"/>
              <a:lstStyle/>
              <a:p>
                <a:pPr algn="ctr">
                  <a:lnSpc>
                    <a:spcPts val="4760"/>
                  </a:lnSpc>
                </a:pPr>
                <a:r>
                  <a:rPr lang="en-US" sz="3400">
                    <a:solidFill>
                      <a:srgbClr val="FFFFFF"/>
                    </a:solidFill>
                    <a:latin typeface="Inter Bold"/>
                  </a:rPr>
                  <a:t>SILICON</a:t>
                </a: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764289" y="3645904"/>
              <a:ext cx="4896001" cy="710187"/>
              <a:chOff x="0" y="0"/>
              <a:chExt cx="943315" cy="13683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943315" cy="136832"/>
              </a:xfrm>
              <a:custGeom>
                <a:avLst/>
                <a:gdLst/>
                <a:ahLst/>
                <a:cxnLst/>
                <a:rect r="r" b="b" t="t" l="l"/>
                <a:pathLst>
                  <a:path h="136832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136832"/>
                    </a:lnTo>
                    <a:lnTo>
                      <a:pt x="0" y="136832"/>
                    </a:lnTo>
                    <a:close/>
                  </a:path>
                </a:pathLst>
              </a:custGeom>
              <a:solidFill>
                <a:srgbClr val="99957D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47625"/>
                <a:ext cx="943315" cy="184457"/>
              </a:xfrm>
              <a:prstGeom prst="rect">
                <a:avLst/>
              </a:prstGeom>
            </p:spPr>
            <p:txBody>
              <a:bodyPr anchor="ctr" rtlCol="false" tIns="52082" lIns="52082" bIns="52082" rIns="52082"/>
              <a:lstStyle/>
              <a:p>
                <a:pPr algn="ctr">
                  <a:lnSpc>
                    <a:spcPts val="2940"/>
                  </a:lnSpc>
                </a:pPr>
                <a:r>
                  <a:rPr lang="en-US" sz="2100">
                    <a:solidFill>
                      <a:srgbClr val="000000"/>
                    </a:solidFill>
                    <a:latin typeface="Inter Bold"/>
                  </a:rPr>
                  <a:t>SILICON DIOXIDE</a:t>
                </a: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764289" y="2853543"/>
              <a:ext cx="4896001" cy="792360"/>
              <a:chOff x="0" y="0"/>
              <a:chExt cx="943315" cy="152664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943315" cy="152664"/>
              </a:xfrm>
              <a:custGeom>
                <a:avLst/>
                <a:gdLst/>
                <a:ahLst/>
                <a:cxnLst/>
                <a:rect r="r" b="b" t="t" l="l"/>
                <a:pathLst>
                  <a:path h="152664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152664"/>
                    </a:lnTo>
                    <a:lnTo>
                      <a:pt x="0" y="152664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47625"/>
                <a:ext cx="943315" cy="200289"/>
              </a:xfrm>
              <a:prstGeom prst="rect">
                <a:avLst/>
              </a:prstGeom>
            </p:spPr>
            <p:txBody>
              <a:bodyPr anchor="ctr" rtlCol="false" tIns="52082" lIns="52082" bIns="52082" rIns="52082"/>
              <a:lstStyle/>
              <a:p>
                <a:pPr algn="ctr">
                  <a:lnSpc>
                    <a:spcPts val="3360"/>
                  </a:lnSpc>
                </a:pPr>
                <a:r>
                  <a:rPr lang="en-US" sz="2400">
                    <a:solidFill>
                      <a:srgbClr val="000000"/>
                    </a:solidFill>
                    <a:latin typeface="HK Grotesk Bold"/>
                  </a:rPr>
                  <a:t>METAL</a:t>
                </a: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1500428">
              <a:off x="3539647" y="327357"/>
              <a:ext cx="1990096" cy="1990096"/>
            </a:xfrm>
            <a:custGeom>
              <a:avLst/>
              <a:gdLst/>
              <a:ahLst/>
              <a:cxnLst/>
              <a:rect r="r" b="b" t="t" l="l"/>
              <a:pathLst>
                <a:path h="1990096" w="1990096">
                  <a:moveTo>
                    <a:pt x="0" y="0"/>
                  </a:moveTo>
                  <a:lnTo>
                    <a:pt x="1990096" y="0"/>
                  </a:lnTo>
                  <a:lnTo>
                    <a:pt x="1990096" y="1990096"/>
                  </a:lnTo>
                  <a:lnTo>
                    <a:pt x="0" y="1990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990819" y="1846732"/>
              <a:ext cx="442942" cy="581428"/>
            </a:xfrm>
            <a:custGeom>
              <a:avLst/>
              <a:gdLst/>
              <a:ahLst/>
              <a:cxnLst/>
              <a:rect r="r" b="b" t="t" l="l"/>
              <a:pathLst>
                <a:path h="581428" w="442942">
                  <a:moveTo>
                    <a:pt x="0" y="0"/>
                  </a:moveTo>
                  <a:lnTo>
                    <a:pt x="442942" y="0"/>
                  </a:lnTo>
                  <a:lnTo>
                    <a:pt x="442942" y="581428"/>
                  </a:lnTo>
                  <a:lnTo>
                    <a:pt x="0" y="581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8" id="18"/>
            <p:cNvGrpSpPr/>
            <p:nvPr/>
          </p:nvGrpSpPr>
          <p:grpSpPr>
            <a:xfrm rot="0">
              <a:off x="764289" y="2428160"/>
              <a:ext cx="4896001" cy="433301"/>
              <a:chOff x="0" y="0"/>
              <a:chExt cx="967111" cy="8559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967111" cy="85590"/>
              </a:xfrm>
              <a:custGeom>
                <a:avLst/>
                <a:gdLst/>
                <a:ahLst/>
                <a:cxnLst/>
                <a:rect r="r" b="b" t="t" l="l"/>
                <a:pathLst>
                  <a:path h="85590" w="967111">
                    <a:moveTo>
                      <a:pt x="0" y="0"/>
                    </a:moveTo>
                    <a:lnTo>
                      <a:pt x="967111" y="0"/>
                    </a:lnTo>
                    <a:lnTo>
                      <a:pt x="967111" y="85590"/>
                    </a:lnTo>
                    <a:lnTo>
                      <a:pt x="0" y="85590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19050"/>
                <a:ext cx="967111" cy="665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0" y="5820616"/>
              <a:ext cx="6520827" cy="13318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29"/>
                </a:lnSpc>
              </a:pPr>
              <a:r>
                <a:rPr lang="en-US" sz="3099" spc="-61">
                  <a:solidFill>
                    <a:srgbClr val="FFFFFF"/>
                  </a:solidFill>
                  <a:latin typeface="HK Grotesk Bold"/>
                </a:rPr>
                <a:t>1.Paint the wafer’s surface with “photoresist”</a:t>
              </a:r>
            </a:p>
          </p:txBody>
        </p:sp>
        <p:grpSp>
          <p:nvGrpSpPr>
            <p:cNvPr name="Group 22" id="22"/>
            <p:cNvGrpSpPr/>
            <p:nvPr/>
          </p:nvGrpSpPr>
          <p:grpSpPr>
            <a:xfrm rot="0">
              <a:off x="8372399" y="4356091"/>
              <a:ext cx="4896001" cy="1083526"/>
              <a:chOff x="0" y="0"/>
              <a:chExt cx="943315" cy="208763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943315" cy="208763"/>
              </a:xfrm>
              <a:custGeom>
                <a:avLst/>
                <a:gdLst/>
                <a:ahLst/>
                <a:cxnLst/>
                <a:rect r="r" b="b" t="t" l="l"/>
                <a:pathLst>
                  <a:path h="208763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208763"/>
                    </a:lnTo>
                    <a:lnTo>
                      <a:pt x="0" y="208763"/>
                    </a:lnTo>
                    <a:close/>
                  </a:path>
                </a:pathLst>
              </a:custGeom>
              <a:solidFill>
                <a:srgbClr val="1A4C81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76200"/>
                <a:ext cx="943315" cy="284963"/>
              </a:xfrm>
              <a:prstGeom prst="rect">
                <a:avLst/>
              </a:prstGeom>
            </p:spPr>
            <p:txBody>
              <a:bodyPr anchor="ctr" rtlCol="false" tIns="52082" lIns="52082" bIns="52082" rIns="52082"/>
              <a:lstStyle/>
              <a:p>
                <a:pPr algn="ctr">
                  <a:lnSpc>
                    <a:spcPts val="4760"/>
                  </a:lnSpc>
                </a:pPr>
                <a:r>
                  <a:rPr lang="en-US" sz="3400">
                    <a:solidFill>
                      <a:srgbClr val="FFFFFF"/>
                    </a:solidFill>
                    <a:latin typeface="Inter Bold"/>
                  </a:rPr>
                  <a:t>SILICON</a:t>
                </a: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8372399" y="3645904"/>
              <a:ext cx="4896001" cy="710187"/>
              <a:chOff x="0" y="0"/>
              <a:chExt cx="943315" cy="136832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943315" cy="136832"/>
              </a:xfrm>
              <a:custGeom>
                <a:avLst/>
                <a:gdLst/>
                <a:ahLst/>
                <a:cxnLst/>
                <a:rect r="r" b="b" t="t" l="l"/>
                <a:pathLst>
                  <a:path h="136832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136832"/>
                    </a:lnTo>
                    <a:lnTo>
                      <a:pt x="0" y="136832"/>
                    </a:lnTo>
                    <a:close/>
                  </a:path>
                </a:pathLst>
              </a:custGeom>
              <a:solidFill>
                <a:srgbClr val="99957D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47625"/>
                <a:ext cx="943315" cy="184457"/>
              </a:xfrm>
              <a:prstGeom prst="rect">
                <a:avLst/>
              </a:prstGeom>
            </p:spPr>
            <p:txBody>
              <a:bodyPr anchor="ctr" rtlCol="false" tIns="52082" lIns="52082" bIns="52082" rIns="52082"/>
              <a:lstStyle/>
              <a:p>
                <a:pPr algn="ctr">
                  <a:lnSpc>
                    <a:spcPts val="2940"/>
                  </a:lnSpc>
                </a:pPr>
                <a:r>
                  <a:rPr lang="en-US" sz="2100">
                    <a:solidFill>
                      <a:srgbClr val="000000"/>
                    </a:solidFill>
                    <a:latin typeface="Inter Bold"/>
                  </a:rPr>
                  <a:t>SILICON DIOXIDE</a:t>
                </a: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8372399" y="2853543"/>
              <a:ext cx="4896001" cy="792360"/>
              <a:chOff x="0" y="0"/>
              <a:chExt cx="943315" cy="152664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43315" cy="152664"/>
              </a:xfrm>
              <a:custGeom>
                <a:avLst/>
                <a:gdLst/>
                <a:ahLst/>
                <a:cxnLst/>
                <a:rect r="r" b="b" t="t" l="l"/>
                <a:pathLst>
                  <a:path h="152664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152664"/>
                    </a:lnTo>
                    <a:lnTo>
                      <a:pt x="0" y="152664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47625"/>
                <a:ext cx="943315" cy="200289"/>
              </a:xfrm>
              <a:prstGeom prst="rect">
                <a:avLst/>
              </a:prstGeom>
            </p:spPr>
            <p:txBody>
              <a:bodyPr anchor="ctr" rtlCol="false" tIns="52082" lIns="52082" bIns="52082" rIns="52082"/>
              <a:lstStyle/>
              <a:p>
                <a:pPr algn="ctr">
                  <a:lnSpc>
                    <a:spcPts val="3360"/>
                  </a:lnSpc>
                </a:pPr>
                <a:r>
                  <a:rPr lang="en-US" sz="2400">
                    <a:solidFill>
                      <a:srgbClr val="000000"/>
                    </a:solidFill>
                    <a:latin typeface="HK Grotesk Bold"/>
                  </a:rPr>
                  <a:t>METAL</a:t>
                </a: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8372399" y="2428160"/>
              <a:ext cx="4896001" cy="433301"/>
              <a:chOff x="0" y="0"/>
              <a:chExt cx="967111" cy="8559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967111" cy="85590"/>
              </a:xfrm>
              <a:custGeom>
                <a:avLst/>
                <a:gdLst/>
                <a:ahLst/>
                <a:cxnLst/>
                <a:rect r="r" b="b" t="t" l="l"/>
                <a:pathLst>
                  <a:path h="85590" w="967111">
                    <a:moveTo>
                      <a:pt x="0" y="0"/>
                    </a:moveTo>
                    <a:lnTo>
                      <a:pt x="967111" y="0"/>
                    </a:lnTo>
                    <a:lnTo>
                      <a:pt x="967111" y="85590"/>
                    </a:lnTo>
                    <a:lnTo>
                      <a:pt x="0" y="85590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19050"/>
                <a:ext cx="967111" cy="665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8372399" y="2137446"/>
              <a:ext cx="1744442" cy="290714"/>
              <a:chOff x="0" y="0"/>
              <a:chExt cx="344581" cy="57425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344581" cy="57425"/>
              </a:xfrm>
              <a:custGeom>
                <a:avLst/>
                <a:gdLst/>
                <a:ahLst/>
                <a:cxnLst/>
                <a:rect r="r" b="b" t="t" l="l"/>
                <a:pathLst>
                  <a:path h="57425" w="344581">
                    <a:moveTo>
                      <a:pt x="0" y="0"/>
                    </a:moveTo>
                    <a:lnTo>
                      <a:pt x="344581" y="0"/>
                    </a:lnTo>
                    <a:lnTo>
                      <a:pt x="344581" y="57425"/>
                    </a:lnTo>
                    <a:lnTo>
                      <a:pt x="0" y="57425"/>
                    </a:ln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19050"/>
                <a:ext cx="344581" cy="38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11523958" y="2137446"/>
              <a:ext cx="1744442" cy="290714"/>
              <a:chOff x="0" y="0"/>
              <a:chExt cx="344581" cy="57425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344581" cy="57425"/>
              </a:xfrm>
              <a:custGeom>
                <a:avLst/>
                <a:gdLst/>
                <a:ahLst/>
                <a:cxnLst/>
                <a:rect r="r" b="b" t="t" l="l"/>
                <a:pathLst>
                  <a:path h="57425" w="344581">
                    <a:moveTo>
                      <a:pt x="0" y="0"/>
                    </a:moveTo>
                    <a:lnTo>
                      <a:pt x="344581" y="0"/>
                    </a:lnTo>
                    <a:lnTo>
                      <a:pt x="344581" y="57425"/>
                    </a:lnTo>
                    <a:lnTo>
                      <a:pt x="0" y="57425"/>
                    </a:ln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19050"/>
                <a:ext cx="344581" cy="38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sp>
          <p:nvSpPr>
            <p:cNvPr name="TextBox 40" id="40"/>
            <p:cNvSpPr txBox="true"/>
            <p:nvPr/>
          </p:nvSpPr>
          <p:spPr>
            <a:xfrm rot="0">
              <a:off x="7559986" y="5820616"/>
              <a:ext cx="6520827" cy="13318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29"/>
                </a:lnSpc>
              </a:pPr>
              <a:r>
                <a:rPr lang="en-US" sz="3099" spc="-61">
                  <a:solidFill>
                    <a:srgbClr val="FFFFFF"/>
                  </a:solidFill>
                  <a:latin typeface="HK Grotesk Bold"/>
                </a:rPr>
                <a:t>2.Put on the “Photomask” and then irradiate the wafer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15173788" y="6200367"/>
              <a:ext cx="7077040" cy="20049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29"/>
                </a:lnSpc>
              </a:pPr>
              <a:r>
                <a:rPr lang="en-US" sz="3099" spc="-61">
                  <a:solidFill>
                    <a:srgbClr val="FFFFFF"/>
                  </a:solidFill>
                  <a:latin typeface="HK Grotesk Bold"/>
                </a:rPr>
                <a:t>3.Using chemicals to corrode the photoresist that’s not attached to the wafer </a:t>
              </a:r>
            </a:p>
          </p:txBody>
        </p:sp>
        <p:grpSp>
          <p:nvGrpSpPr>
            <p:cNvPr name="Group 42" id="42"/>
            <p:cNvGrpSpPr/>
            <p:nvPr/>
          </p:nvGrpSpPr>
          <p:grpSpPr>
            <a:xfrm rot="0">
              <a:off x="15986201" y="4356091"/>
              <a:ext cx="4896001" cy="1083526"/>
              <a:chOff x="0" y="0"/>
              <a:chExt cx="943315" cy="208763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943315" cy="208763"/>
              </a:xfrm>
              <a:custGeom>
                <a:avLst/>
                <a:gdLst/>
                <a:ahLst/>
                <a:cxnLst/>
                <a:rect r="r" b="b" t="t" l="l"/>
                <a:pathLst>
                  <a:path h="208763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208763"/>
                    </a:lnTo>
                    <a:lnTo>
                      <a:pt x="0" y="208763"/>
                    </a:lnTo>
                    <a:close/>
                  </a:path>
                </a:pathLst>
              </a:custGeom>
              <a:solidFill>
                <a:srgbClr val="1A4C81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76200"/>
                <a:ext cx="943315" cy="284963"/>
              </a:xfrm>
              <a:prstGeom prst="rect">
                <a:avLst/>
              </a:prstGeom>
            </p:spPr>
            <p:txBody>
              <a:bodyPr anchor="ctr" rtlCol="false" tIns="52082" lIns="52082" bIns="52082" rIns="52082"/>
              <a:lstStyle/>
              <a:p>
                <a:pPr algn="ctr">
                  <a:lnSpc>
                    <a:spcPts val="4760"/>
                  </a:lnSpc>
                </a:pPr>
                <a:r>
                  <a:rPr lang="en-US" sz="3400">
                    <a:solidFill>
                      <a:srgbClr val="FFFFFF"/>
                    </a:solidFill>
                    <a:latin typeface="Inter Bold"/>
                  </a:rPr>
                  <a:t>SILICON</a:t>
                </a:r>
              </a:p>
            </p:txBody>
          </p:sp>
        </p:grpSp>
        <p:grpSp>
          <p:nvGrpSpPr>
            <p:cNvPr name="Group 45" id="45"/>
            <p:cNvGrpSpPr/>
            <p:nvPr/>
          </p:nvGrpSpPr>
          <p:grpSpPr>
            <a:xfrm rot="0">
              <a:off x="15986201" y="3645904"/>
              <a:ext cx="4896001" cy="710187"/>
              <a:chOff x="0" y="0"/>
              <a:chExt cx="943315" cy="136832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943315" cy="136832"/>
              </a:xfrm>
              <a:custGeom>
                <a:avLst/>
                <a:gdLst/>
                <a:ahLst/>
                <a:cxnLst/>
                <a:rect r="r" b="b" t="t" l="l"/>
                <a:pathLst>
                  <a:path h="136832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136832"/>
                    </a:lnTo>
                    <a:lnTo>
                      <a:pt x="0" y="136832"/>
                    </a:lnTo>
                    <a:close/>
                  </a:path>
                </a:pathLst>
              </a:custGeom>
              <a:solidFill>
                <a:srgbClr val="99957D"/>
              </a:solidFill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0" y="-47625"/>
                <a:ext cx="943315" cy="184457"/>
              </a:xfrm>
              <a:prstGeom prst="rect">
                <a:avLst/>
              </a:prstGeom>
            </p:spPr>
            <p:txBody>
              <a:bodyPr anchor="ctr" rtlCol="false" tIns="52082" lIns="52082" bIns="52082" rIns="52082"/>
              <a:lstStyle/>
              <a:p>
                <a:pPr algn="ctr">
                  <a:lnSpc>
                    <a:spcPts val="2940"/>
                  </a:lnSpc>
                </a:pPr>
                <a:r>
                  <a:rPr lang="en-US" sz="2100">
                    <a:solidFill>
                      <a:srgbClr val="000000"/>
                    </a:solidFill>
                    <a:latin typeface="Inter Bold"/>
                  </a:rPr>
                  <a:t>SILICON DIOXIDE</a:t>
                </a:r>
              </a:p>
            </p:txBody>
          </p:sp>
        </p:grpSp>
        <p:grpSp>
          <p:nvGrpSpPr>
            <p:cNvPr name="Group 48" id="48"/>
            <p:cNvGrpSpPr/>
            <p:nvPr/>
          </p:nvGrpSpPr>
          <p:grpSpPr>
            <a:xfrm rot="0">
              <a:off x="15986201" y="2411579"/>
              <a:ext cx="1744442" cy="441964"/>
              <a:chOff x="0" y="0"/>
              <a:chExt cx="344581" cy="87302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344581" cy="87302"/>
              </a:xfrm>
              <a:custGeom>
                <a:avLst/>
                <a:gdLst/>
                <a:ahLst/>
                <a:cxnLst/>
                <a:rect r="r" b="b" t="t" l="l"/>
                <a:pathLst>
                  <a:path h="87302" w="344581">
                    <a:moveTo>
                      <a:pt x="0" y="0"/>
                    </a:moveTo>
                    <a:lnTo>
                      <a:pt x="344581" y="0"/>
                    </a:lnTo>
                    <a:lnTo>
                      <a:pt x="344581" y="87302"/>
                    </a:lnTo>
                    <a:lnTo>
                      <a:pt x="0" y="87302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0" y="19050"/>
                <a:ext cx="344581" cy="682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51" id="51"/>
            <p:cNvGrpSpPr/>
            <p:nvPr/>
          </p:nvGrpSpPr>
          <p:grpSpPr>
            <a:xfrm rot="0">
              <a:off x="19137759" y="2411579"/>
              <a:ext cx="1744442" cy="441964"/>
              <a:chOff x="0" y="0"/>
              <a:chExt cx="344581" cy="87302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0" y="0"/>
                <a:ext cx="344581" cy="87302"/>
              </a:xfrm>
              <a:custGeom>
                <a:avLst/>
                <a:gdLst/>
                <a:ahLst/>
                <a:cxnLst/>
                <a:rect r="r" b="b" t="t" l="l"/>
                <a:pathLst>
                  <a:path h="87302" w="344581">
                    <a:moveTo>
                      <a:pt x="0" y="0"/>
                    </a:moveTo>
                    <a:lnTo>
                      <a:pt x="344581" y="0"/>
                    </a:lnTo>
                    <a:lnTo>
                      <a:pt x="344581" y="87302"/>
                    </a:lnTo>
                    <a:lnTo>
                      <a:pt x="0" y="87302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TextBox 53" id="53"/>
              <p:cNvSpPr txBox="true"/>
              <p:nvPr/>
            </p:nvSpPr>
            <p:spPr>
              <a:xfrm>
                <a:off x="0" y="19050"/>
                <a:ext cx="344581" cy="682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54" id="54"/>
            <p:cNvGrpSpPr/>
            <p:nvPr/>
          </p:nvGrpSpPr>
          <p:grpSpPr>
            <a:xfrm rot="0">
              <a:off x="15986201" y="2853543"/>
              <a:ext cx="4896001" cy="792360"/>
              <a:chOff x="0" y="0"/>
              <a:chExt cx="943315" cy="152664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943315" cy="152664"/>
              </a:xfrm>
              <a:custGeom>
                <a:avLst/>
                <a:gdLst/>
                <a:ahLst/>
                <a:cxnLst/>
                <a:rect r="r" b="b" t="t" l="l"/>
                <a:pathLst>
                  <a:path h="152664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152664"/>
                    </a:lnTo>
                    <a:lnTo>
                      <a:pt x="0" y="152664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0" y="-47625"/>
                <a:ext cx="943315" cy="200289"/>
              </a:xfrm>
              <a:prstGeom prst="rect">
                <a:avLst/>
              </a:prstGeom>
            </p:spPr>
            <p:txBody>
              <a:bodyPr anchor="ctr" rtlCol="false" tIns="52082" lIns="52082" bIns="52082" rIns="52082"/>
              <a:lstStyle/>
              <a:p>
                <a:pPr algn="ctr">
                  <a:lnSpc>
                    <a:spcPts val="3360"/>
                  </a:lnSpc>
                </a:pPr>
                <a:r>
                  <a:rPr lang="en-US" sz="2400">
                    <a:solidFill>
                      <a:srgbClr val="000000"/>
                    </a:solidFill>
                    <a:latin typeface="HK Grotesk Bold"/>
                  </a:rPr>
                  <a:t>METAL</a:t>
                </a:r>
              </a:p>
            </p:txBody>
          </p:sp>
        </p:grpSp>
      </p:grpSp>
      <p:sp>
        <p:nvSpPr>
          <p:cNvPr name="TextBox 57" id="57"/>
          <p:cNvSpPr txBox="true"/>
          <p:nvPr/>
        </p:nvSpPr>
        <p:spPr>
          <a:xfrm rot="0">
            <a:off x="720221" y="691288"/>
            <a:ext cx="8577916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FFBD59"/>
                </a:solidFill>
                <a:latin typeface="HK Grotesk Bold"/>
              </a:rPr>
              <a:t>Photo</a:t>
            </a:r>
            <a:r>
              <a:rPr lang="en-US" sz="8000" spc="-240">
                <a:solidFill>
                  <a:srgbClr val="FFFFFF"/>
                </a:solidFill>
                <a:latin typeface="HK Grotesk Bold"/>
              </a:rPr>
              <a:t>lithography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720221" y="1944779"/>
            <a:ext cx="14561220" cy="1365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 spc="-84">
                <a:solidFill>
                  <a:srgbClr val="99957D"/>
                </a:solidFill>
                <a:latin typeface="HK Grotesk Bold"/>
              </a:rPr>
              <a:t>This process is aimed to create an protective layer on the designated area of the wafer’s surface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436445">
            <a:off x="9204940" y="1410528"/>
            <a:ext cx="21356206" cy="6874465"/>
          </a:xfrm>
          <a:custGeom>
            <a:avLst/>
            <a:gdLst/>
            <a:ahLst/>
            <a:cxnLst/>
            <a:rect r="r" b="b" t="t" l="l"/>
            <a:pathLst>
              <a:path h="6874465" w="21356206">
                <a:moveTo>
                  <a:pt x="0" y="0"/>
                </a:moveTo>
                <a:lnTo>
                  <a:pt x="21356206" y="0"/>
                </a:lnTo>
                <a:lnTo>
                  <a:pt x="21356206" y="6874465"/>
                </a:lnTo>
                <a:lnTo>
                  <a:pt x="0" y="6874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20221" y="7663283"/>
            <a:ext cx="616957" cy="2074442"/>
            <a:chOff x="0" y="0"/>
            <a:chExt cx="822610" cy="2765923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63500" cy="1767642"/>
            </a:xfrm>
            <a:prstGeom prst="rect">
              <a:avLst/>
            </a:prstGeom>
            <a:solidFill>
              <a:srgbClr val="FFBD59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2310295"/>
              <a:ext cx="822610" cy="455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11</a:t>
              </a:r>
            </a:p>
          </p:txBody>
        </p:sp>
      </p:grpSp>
      <p:sp>
        <p:nvSpPr>
          <p:cNvPr name="AutoShape 6" id="6"/>
          <p:cNvSpPr/>
          <p:nvPr/>
        </p:nvSpPr>
        <p:spPr>
          <a:xfrm>
            <a:off x="5666919" y="5711613"/>
            <a:ext cx="6954162" cy="0"/>
          </a:xfrm>
          <a:prstGeom prst="line">
            <a:avLst/>
          </a:prstGeom>
          <a:ln cap="flat" w="95250">
            <a:solidFill>
              <a:srgbClr val="FFFFFF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7" id="7"/>
          <p:cNvSpPr txBox="true"/>
          <p:nvPr/>
        </p:nvSpPr>
        <p:spPr>
          <a:xfrm rot="0">
            <a:off x="1028700" y="947865"/>
            <a:ext cx="5910916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FFBD59"/>
                </a:solidFill>
                <a:latin typeface="HK Grotesk Bold"/>
              </a:rPr>
              <a:t>Etch</a:t>
            </a:r>
            <a:r>
              <a:rPr lang="en-US" sz="8000" spc="-240">
                <a:solidFill>
                  <a:srgbClr val="FFFFFF"/>
                </a:solidFill>
                <a:latin typeface="HK Grotesk Bold"/>
              </a:rPr>
              <a:t>ing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435958" y="2931129"/>
            <a:ext cx="7416085" cy="2212371"/>
            <a:chOff x="0" y="0"/>
            <a:chExt cx="9888113" cy="2949828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38100"/>
              <a:ext cx="9888113" cy="1502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499" spc="-69">
                  <a:solidFill>
                    <a:srgbClr val="FFBD59"/>
                  </a:solidFill>
                  <a:latin typeface="HK Grotesk Bold"/>
                </a:rPr>
                <a:t>Carving trenches </a:t>
              </a:r>
              <a:r>
                <a:rPr lang="en-US" sz="3499" spc="-69">
                  <a:solidFill>
                    <a:srgbClr val="FFFFFF"/>
                  </a:solidFill>
                  <a:latin typeface="HK Grotesk Bold"/>
                </a:rPr>
                <a:t>on the surface that aren’t shielded by the photoresist layer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208995"/>
              <a:ext cx="9684175" cy="740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499" spc="-69">
                  <a:solidFill>
                    <a:srgbClr val="FFBD59"/>
                  </a:solidFill>
                  <a:latin typeface="HK Grotesk Bold"/>
                </a:rPr>
                <a:t>Remove</a:t>
              </a:r>
              <a:r>
                <a:rPr lang="en-US" sz="3499" spc="-69">
                  <a:solidFill>
                    <a:srgbClr val="FFFFFF"/>
                  </a:solidFill>
                  <a:latin typeface="HK Grotesk Bold"/>
                </a:rPr>
                <a:t> the hard shell of photoresist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700363" y="7231393"/>
            <a:ext cx="6780954" cy="2506332"/>
            <a:chOff x="0" y="0"/>
            <a:chExt cx="9041272" cy="3341775"/>
          </a:xfrm>
        </p:grpSpPr>
        <p:sp>
          <p:nvSpPr>
            <p:cNvPr name="Freeform 12" id="12"/>
            <p:cNvSpPr/>
            <p:nvPr/>
          </p:nvSpPr>
          <p:spPr>
            <a:xfrm flipH="false" flipV="false" rot="7332203">
              <a:off x="-148003" y="991864"/>
              <a:ext cx="3094015" cy="1358047"/>
            </a:xfrm>
            <a:custGeom>
              <a:avLst/>
              <a:gdLst/>
              <a:ahLst/>
              <a:cxnLst/>
              <a:rect r="r" b="b" t="t" l="l"/>
              <a:pathLst>
                <a:path h="1358047" w="3094015">
                  <a:moveTo>
                    <a:pt x="0" y="0"/>
                  </a:moveTo>
                  <a:lnTo>
                    <a:pt x="3094015" y="0"/>
                  </a:lnTo>
                  <a:lnTo>
                    <a:pt x="3094015" y="1358047"/>
                  </a:lnTo>
                  <a:lnTo>
                    <a:pt x="0" y="1358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-16529" b="-11022"/>
              </a:stretch>
            </a:blipFill>
          </p:spPr>
        </p:sp>
        <p:sp>
          <p:nvSpPr>
            <p:cNvPr name="AutoShape 13" id="13"/>
            <p:cNvSpPr/>
            <p:nvPr/>
          </p:nvSpPr>
          <p:spPr>
            <a:xfrm>
              <a:off x="2583595" y="1933414"/>
              <a:ext cx="1089361" cy="0"/>
            </a:xfrm>
            <a:prstGeom prst="line">
              <a:avLst/>
            </a:prstGeom>
            <a:ln cap="flat" w="50800">
              <a:solidFill>
                <a:srgbClr val="FFFFFF"/>
              </a:solidFill>
              <a:prstDash val="solid"/>
              <a:headEnd type="none" len="sm" w="sm"/>
              <a:tailEnd type="triangle" len="med" w="lg"/>
            </a:ln>
          </p:spPr>
        </p:sp>
        <p:sp>
          <p:nvSpPr>
            <p:cNvPr name="TextBox 14" id="14"/>
            <p:cNvSpPr txBox="true"/>
            <p:nvPr/>
          </p:nvSpPr>
          <p:spPr>
            <a:xfrm rot="0">
              <a:off x="1888653" y="537753"/>
              <a:ext cx="7152620" cy="799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820422" indent="-410211" lvl="1">
                <a:lnSpc>
                  <a:spcPts val="4940"/>
                </a:lnSpc>
                <a:buFont typeface="Arial"/>
                <a:buChar char="•"/>
              </a:pPr>
              <a:r>
                <a:rPr lang="en-US" sz="3800" spc="-76">
                  <a:solidFill>
                    <a:srgbClr val="FFFFFF"/>
                  </a:solidFill>
                  <a:latin typeface="HK Grotesk"/>
                </a:rPr>
                <a:t>Dry etching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3901146" y="1514738"/>
              <a:ext cx="4326624" cy="799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940"/>
                </a:lnSpc>
              </a:pPr>
              <a:r>
                <a:rPr lang="en-US" sz="3800" spc="-76">
                  <a:solidFill>
                    <a:srgbClr val="FFFFFF"/>
                  </a:solidFill>
                  <a:latin typeface="HK Grotesk"/>
                </a:rPr>
                <a:t>using </a:t>
              </a:r>
              <a:r>
                <a:rPr lang="en-US" sz="3800" spc="-76">
                  <a:solidFill>
                    <a:srgbClr val="FFBD59"/>
                  </a:solidFill>
                  <a:latin typeface="HK Grotesk"/>
                </a:rPr>
                <a:t>“plasma”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010868" y="7663283"/>
            <a:ext cx="7786456" cy="1407786"/>
            <a:chOff x="0" y="0"/>
            <a:chExt cx="10381942" cy="187704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86682" cy="1877048"/>
            </a:xfrm>
            <a:custGeom>
              <a:avLst/>
              <a:gdLst/>
              <a:ahLst/>
              <a:cxnLst/>
              <a:rect r="r" b="b" t="t" l="l"/>
              <a:pathLst>
                <a:path h="1877048" w="2386682">
                  <a:moveTo>
                    <a:pt x="0" y="0"/>
                  </a:moveTo>
                  <a:lnTo>
                    <a:pt x="2386682" y="0"/>
                  </a:lnTo>
                  <a:lnTo>
                    <a:pt x="2386682" y="1877048"/>
                  </a:lnTo>
                  <a:lnTo>
                    <a:pt x="0" y="1877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AutoShape 18" id="18"/>
            <p:cNvSpPr/>
            <p:nvPr/>
          </p:nvSpPr>
          <p:spPr>
            <a:xfrm>
              <a:off x="2814924" y="1427016"/>
              <a:ext cx="1089361" cy="0"/>
            </a:xfrm>
            <a:prstGeom prst="line">
              <a:avLst/>
            </a:prstGeom>
            <a:ln cap="flat" w="50800">
              <a:solidFill>
                <a:srgbClr val="FFFFFF"/>
              </a:solidFill>
              <a:prstDash val="solid"/>
              <a:headEnd type="none" len="sm" w="sm"/>
              <a:tailEnd type="triangle" len="med" w="lg"/>
            </a:ln>
          </p:spPr>
        </p:sp>
        <p:sp>
          <p:nvSpPr>
            <p:cNvPr name="TextBox 19" id="19"/>
            <p:cNvSpPr txBox="true"/>
            <p:nvPr/>
          </p:nvSpPr>
          <p:spPr>
            <a:xfrm rot="0">
              <a:off x="2119982" y="31355"/>
              <a:ext cx="7152620" cy="799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820422" indent="-410211" lvl="1">
                <a:lnSpc>
                  <a:spcPts val="4940"/>
                </a:lnSpc>
                <a:buFont typeface="Arial"/>
                <a:buChar char="•"/>
              </a:pPr>
              <a:r>
                <a:rPr lang="en-US" sz="3800" spc="-76">
                  <a:solidFill>
                    <a:srgbClr val="FFFFFF"/>
                  </a:solidFill>
                  <a:latin typeface="HK Grotesk"/>
                </a:rPr>
                <a:t>Wet etching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4132475" y="1008340"/>
              <a:ext cx="6249467" cy="799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940"/>
                </a:lnSpc>
              </a:pPr>
              <a:r>
                <a:rPr lang="en-US" sz="3800" spc="-76">
                  <a:solidFill>
                    <a:srgbClr val="FFFFFF"/>
                  </a:solidFill>
                  <a:latin typeface="HK Grotesk"/>
                </a:rPr>
                <a:t>using </a:t>
              </a:r>
              <a:r>
                <a:rPr lang="en-US" sz="3800" spc="-76">
                  <a:solidFill>
                    <a:srgbClr val="FFBD59"/>
                  </a:solidFill>
                  <a:latin typeface="HK Grotesk"/>
                </a:rPr>
                <a:t>“liquid chemical”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3052067" y="4037314"/>
            <a:ext cx="3972470" cy="2294938"/>
            <a:chOff x="0" y="0"/>
            <a:chExt cx="5296627" cy="3059917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1887729"/>
              <a:ext cx="5296627" cy="1172188"/>
              <a:chOff x="0" y="0"/>
              <a:chExt cx="943315" cy="208763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943315" cy="208763"/>
              </a:xfrm>
              <a:custGeom>
                <a:avLst/>
                <a:gdLst/>
                <a:ahLst/>
                <a:cxnLst/>
                <a:rect r="r" b="b" t="t" l="l"/>
                <a:pathLst>
                  <a:path h="208763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208763"/>
                    </a:lnTo>
                    <a:lnTo>
                      <a:pt x="0" y="208763"/>
                    </a:lnTo>
                    <a:close/>
                  </a:path>
                </a:pathLst>
              </a:custGeom>
              <a:solidFill>
                <a:srgbClr val="1A4C81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76200"/>
                <a:ext cx="943315" cy="284963"/>
              </a:xfrm>
              <a:prstGeom prst="rect">
                <a:avLst/>
              </a:prstGeom>
            </p:spPr>
            <p:txBody>
              <a:bodyPr anchor="ctr" rtlCol="false" tIns="56343" lIns="56343" bIns="56343" rIns="56343"/>
              <a:lstStyle/>
              <a:p>
                <a:pPr algn="ctr">
                  <a:lnSpc>
                    <a:spcPts val="4760"/>
                  </a:lnSpc>
                </a:pPr>
                <a:r>
                  <a:rPr lang="en-US" sz="3400">
                    <a:solidFill>
                      <a:srgbClr val="FFFFFF"/>
                    </a:solidFill>
                    <a:latin typeface="Inter Bold"/>
                  </a:rPr>
                  <a:t>SILICON</a:t>
                </a: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0" y="1119430"/>
              <a:ext cx="5296627" cy="768300"/>
              <a:chOff x="0" y="0"/>
              <a:chExt cx="943315" cy="136832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943315" cy="136832"/>
              </a:xfrm>
              <a:custGeom>
                <a:avLst/>
                <a:gdLst/>
                <a:ahLst/>
                <a:cxnLst/>
                <a:rect r="r" b="b" t="t" l="l"/>
                <a:pathLst>
                  <a:path h="136832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136832"/>
                    </a:lnTo>
                    <a:lnTo>
                      <a:pt x="0" y="136832"/>
                    </a:lnTo>
                    <a:close/>
                  </a:path>
                </a:pathLst>
              </a:custGeom>
              <a:solidFill>
                <a:srgbClr val="99957D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47625"/>
                <a:ext cx="943315" cy="184457"/>
              </a:xfrm>
              <a:prstGeom prst="rect">
                <a:avLst/>
              </a:prstGeom>
            </p:spPr>
            <p:txBody>
              <a:bodyPr anchor="ctr" rtlCol="false" tIns="56343" lIns="56343" bIns="56343" rIns="56343"/>
              <a:lstStyle/>
              <a:p>
                <a:pPr algn="ctr">
                  <a:lnSpc>
                    <a:spcPts val="2940"/>
                  </a:lnSpc>
                </a:pPr>
                <a:r>
                  <a:rPr lang="en-US" sz="2100">
                    <a:solidFill>
                      <a:srgbClr val="000000"/>
                    </a:solidFill>
                    <a:latin typeface="Inter Bold"/>
                  </a:rPr>
                  <a:t>SILICON DIOXIDE</a:t>
                </a: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0" y="262233"/>
              <a:ext cx="5296627" cy="857197"/>
              <a:chOff x="0" y="0"/>
              <a:chExt cx="943315" cy="152664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43315" cy="152664"/>
              </a:xfrm>
              <a:custGeom>
                <a:avLst/>
                <a:gdLst/>
                <a:ahLst/>
                <a:cxnLst/>
                <a:rect r="r" b="b" t="t" l="l"/>
                <a:pathLst>
                  <a:path h="152664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152664"/>
                    </a:lnTo>
                    <a:lnTo>
                      <a:pt x="0" y="152664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47625"/>
                <a:ext cx="943315" cy="200289"/>
              </a:xfrm>
              <a:prstGeom prst="rect">
                <a:avLst/>
              </a:prstGeom>
            </p:spPr>
            <p:txBody>
              <a:bodyPr anchor="ctr" rtlCol="false" tIns="56343" lIns="56343" bIns="56343" rIns="56343"/>
              <a:lstStyle/>
              <a:p>
                <a:pPr>
                  <a:lnSpc>
                    <a:spcPts val="3360"/>
                  </a:lnSpc>
                </a:pPr>
                <a:r>
                  <a:rPr lang="en-US" sz="2400">
                    <a:solidFill>
                      <a:srgbClr val="000000"/>
                    </a:solidFill>
                    <a:latin typeface="HK Grotesk Bold"/>
                  </a:rPr>
                  <a:t>METAL</a:t>
                </a: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1892300" y="0"/>
              <a:ext cx="1522257" cy="1150191"/>
              <a:chOff x="0" y="0"/>
              <a:chExt cx="412145" cy="31141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412145" cy="311410"/>
              </a:xfrm>
              <a:custGeom>
                <a:avLst/>
                <a:gdLst/>
                <a:ahLst/>
                <a:cxnLst/>
                <a:rect r="r" b="b" t="t" l="l"/>
                <a:pathLst>
                  <a:path h="311410" w="412145">
                    <a:moveTo>
                      <a:pt x="0" y="0"/>
                    </a:moveTo>
                    <a:lnTo>
                      <a:pt x="412145" y="0"/>
                    </a:lnTo>
                    <a:lnTo>
                      <a:pt x="412145" y="311410"/>
                    </a:lnTo>
                    <a:lnTo>
                      <a:pt x="0" y="311410"/>
                    </a:lnTo>
                    <a:close/>
                  </a:path>
                </a:pathLst>
              </a:custGeom>
              <a:solidFill>
                <a:srgbClr val="141414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19050"/>
                <a:ext cx="412145" cy="292360"/>
              </a:xfrm>
              <a:prstGeom prst="rect">
                <a:avLst/>
              </a:prstGeom>
            </p:spPr>
            <p:txBody>
              <a:bodyPr anchor="ctr" rtlCol="false" tIns="37063" lIns="37063" bIns="37063" rIns="37063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</p:grpSp>
      <p:grpSp>
        <p:nvGrpSpPr>
          <p:cNvPr name="Group 34" id="34"/>
          <p:cNvGrpSpPr/>
          <p:nvPr/>
        </p:nvGrpSpPr>
        <p:grpSpPr>
          <a:xfrm rot="0">
            <a:off x="1261720" y="2497415"/>
            <a:ext cx="3972470" cy="3834837"/>
            <a:chOff x="0" y="0"/>
            <a:chExt cx="5296627" cy="5113116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3940929"/>
              <a:ext cx="5296627" cy="1172188"/>
              <a:chOff x="0" y="0"/>
              <a:chExt cx="943315" cy="208763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943315" cy="208763"/>
              </a:xfrm>
              <a:custGeom>
                <a:avLst/>
                <a:gdLst/>
                <a:ahLst/>
                <a:cxnLst/>
                <a:rect r="r" b="b" t="t" l="l"/>
                <a:pathLst>
                  <a:path h="208763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208763"/>
                    </a:lnTo>
                    <a:lnTo>
                      <a:pt x="0" y="208763"/>
                    </a:lnTo>
                    <a:close/>
                  </a:path>
                </a:pathLst>
              </a:custGeom>
              <a:solidFill>
                <a:srgbClr val="1A4C81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76200"/>
                <a:ext cx="943315" cy="284963"/>
              </a:xfrm>
              <a:prstGeom prst="rect">
                <a:avLst/>
              </a:prstGeom>
            </p:spPr>
            <p:txBody>
              <a:bodyPr anchor="ctr" rtlCol="false" tIns="56343" lIns="56343" bIns="56343" rIns="56343"/>
              <a:lstStyle/>
              <a:p>
                <a:pPr algn="ctr">
                  <a:lnSpc>
                    <a:spcPts val="4760"/>
                  </a:lnSpc>
                </a:pPr>
                <a:r>
                  <a:rPr lang="en-US" sz="3400">
                    <a:solidFill>
                      <a:srgbClr val="FFFFFF"/>
                    </a:solidFill>
                    <a:latin typeface="Inter Bold"/>
                  </a:rPr>
                  <a:t>SILICON</a:t>
                </a:r>
              </a:p>
            </p:txBody>
          </p:sp>
        </p:grpSp>
        <p:grpSp>
          <p:nvGrpSpPr>
            <p:cNvPr name="Group 38" id="38"/>
            <p:cNvGrpSpPr/>
            <p:nvPr/>
          </p:nvGrpSpPr>
          <p:grpSpPr>
            <a:xfrm rot="0">
              <a:off x="0" y="3172629"/>
              <a:ext cx="5296627" cy="768300"/>
              <a:chOff x="0" y="0"/>
              <a:chExt cx="943315" cy="136832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943315" cy="136832"/>
              </a:xfrm>
              <a:custGeom>
                <a:avLst/>
                <a:gdLst/>
                <a:ahLst/>
                <a:cxnLst/>
                <a:rect r="r" b="b" t="t" l="l"/>
                <a:pathLst>
                  <a:path h="136832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136832"/>
                    </a:lnTo>
                    <a:lnTo>
                      <a:pt x="0" y="136832"/>
                    </a:lnTo>
                    <a:close/>
                  </a:path>
                </a:pathLst>
              </a:custGeom>
              <a:solidFill>
                <a:srgbClr val="99957D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0" y="-47625"/>
                <a:ext cx="943315" cy="184457"/>
              </a:xfrm>
              <a:prstGeom prst="rect">
                <a:avLst/>
              </a:prstGeom>
            </p:spPr>
            <p:txBody>
              <a:bodyPr anchor="ctr" rtlCol="false" tIns="56343" lIns="56343" bIns="56343" rIns="56343"/>
              <a:lstStyle/>
              <a:p>
                <a:pPr algn="ctr">
                  <a:lnSpc>
                    <a:spcPts val="2940"/>
                  </a:lnSpc>
                </a:pPr>
                <a:r>
                  <a:rPr lang="en-US" sz="2100">
                    <a:solidFill>
                      <a:srgbClr val="000000"/>
                    </a:solidFill>
                    <a:latin typeface="Inter Bold"/>
                  </a:rPr>
                  <a:t>SILICON DIOXIDE</a:t>
                </a: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0">
              <a:off x="0" y="1837304"/>
              <a:ext cx="1887185" cy="478129"/>
              <a:chOff x="0" y="0"/>
              <a:chExt cx="344581" cy="87302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344581" cy="87302"/>
              </a:xfrm>
              <a:custGeom>
                <a:avLst/>
                <a:gdLst/>
                <a:ahLst/>
                <a:cxnLst/>
                <a:rect r="r" b="b" t="t" l="l"/>
                <a:pathLst>
                  <a:path h="87302" w="344581">
                    <a:moveTo>
                      <a:pt x="0" y="0"/>
                    </a:moveTo>
                    <a:lnTo>
                      <a:pt x="344581" y="0"/>
                    </a:lnTo>
                    <a:lnTo>
                      <a:pt x="344581" y="87302"/>
                    </a:lnTo>
                    <a:lnTo>
                      <a:pt x="0" y="87302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0" y="19050"/>
                <a:ext cx="344581" cy="68252"/>
              </a:xfrm>
              <a:prstGeom prst="rect">
                <a:avLst/>
              </a:prstGeom>
            </p:spPr>
            <p:txBody>
              <a:bodyPr anchor="ctr" rtlCol="false" tIns="54957" lIns="54957" bIns="54957" rIns="54957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0">
              <a:off x="3409442" y="1837304"/>
              <a:ext cx="1887185" cy="478129"/>
              <a:chOff x="0" y="0"/>
              <a:chExt cx="344581" cy="87302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344581" cy="87302"/>
              </a:xfrm>
              <a:custGeom>
                <a:avLst/>
                <a:gdLst/>
                <a:ahLst/>
                <a:cxnLst/>
                <a:rect r="r" b="b" t="t" l="l"/>
                <a:pathLst>
                  <a:path h="87302" w="344581">
                    <a:moveTo>
                      <a:pt x="0" y="0"/>
                    </a:moveTo>
                    <a:lnTo>
                      <a:pt x="344581" y="0"/>
                    </a:lnTo>
                    <a:lnTo>
                      <a:pt x="344581" y="87302"/>
                    </a:lnTo>
                    <a:lnTo>
                      <a:pt x="0" y="87302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19050"/>
                <a:ext cx="344581" cy="68252"/>
              </a:xfrm>
              <a:prstGeom prst="rect">
                <a:avLst/>
              </a:prstGeom>
            </p:spPr>
            <p:txBody>
              <a:bodyPr anchor="ctr" rtlCol="false" tIns="54957" lIns="54957" bIns="54957" rIns="54957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47" id="47"/>
            <p:cNvGrpSpPr/>
            <p:nvPr/>
          </p:nvGrpSpPr>
          <p:grpSpPr>
            <a:xfrm rot="0">
              <a:off x="0" y="2315432"/>
              <a:ext cx="5296627" cy="857197"/>
              <a:chOff x="0" y="0"/>
              <a:chExt cx="943315" cy="152664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943315" cy="152664"/>
              </a:xfrm>
              <a:custGeom>
                <a:avLst/>
                <a:gdLst/>
                <a:ahLst/>
                <a:cxnLst/>
                <a:rect r="r" b="b" t="t" l="l"/>
                <a:pathLst>
                  <a:path h="152664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152664"/>
                    </a:lnTo>
                    <a:lnTo>
                      <a:pt x="0" y="152664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0" y="-47625"/>
                <a:ext cx="943315" cy="200289"/>
              </a:xfrm>
              <a:prstGeom prst="rect">
                <a:avLst/>
              </a:prstGeom>
            </p:spPr>
            <p:txBody>
              <a:bodyPr anchor="ctr" rtlCol="false" tIns="56343" lIns="56343" bIns="56343" rIns="56343"/>
              <a:lstStyle/>
              <a:p>
                <a:pPr>
                  <a:lnSpc>
                    <a:spcPts val="3360"/>
                  </a:lnSpc>
                </a:pPr>
                <a:r>
                  <a:rPr lang="en-US" sz="2400">
                    <a:solidFill>
                      <a:srgbClr val="000000"/>
                    </a:solidFill>
                    <a:latin typeface="HK Grotesk Bold"/>
                  </a:rPr>
                  <a:t>METAL</a:t>
                </a:r>
              </a:p>
            </p:txBody>
          </p:sp>
        </p:grpSp>
        <p:grpSp>
          <p:nvGrpSpPr>
            <p:cNvPr name="Group 50" id="50"/>
            <p:cNvGrpSpPr/>
            <p:nvPr/>
          </p:nvGrpSpPr>
          <p:grpSpPr>
            <a:xfrm rot="0">
              <a:off x="1887185" y="2284671"/>
              <a:ext cx="1522257" cy="887958"/>
              <a:chOff x="0" y="0"/>
              <a:chExt cx="412145" cy="240411"/>
            </a:xfrm>
          </p:grpSpPr>
          <p:sp>
            <p:nvSpPr>
              <p:cNvPr name="Freeform 51" id="51"/>
              <p:cNvSpPr/>
              <p:nvPr/>
            </p:nvSpPr>
            <p:spPr>
              <a:xfrm flipH="false" flipV="false" rot="0">
                <a:off x="0" y="0"/>
                <a:ext cx="412145" cy="240411"/>
              </a:xfrm>
              <a:custGeom>
                <a:avLst/>
                <a:gdLst/>
                <a:ahLst/>
                <a:cxnLst/>
                <a:rect r="r" b="b" t="t" l="l"/>
                <a:pathLst>
                  <a:path h="240411" w="412145">
                    <a:moveTo>
                      <a:pt x="0" y="0"/>
                    </a:moveTo>
                    <a:lnTo>
                      <a:pt x="412145" y="0"/>
                    </a:lnTo>
                    <a:lnTo>
                      <a:pt x="412145" y="240411"/>
                    </a:lnTo>
                    <a:lnTo>
                      <a:pt x="0" y="240411"/>
                    </a:lnTo>
                    <a:close/>
                  </a:path>
                </a:pathLst>
              </a:custGeom>
              <a:solidFill>
                <a:srgbClr val="141414"/>
              </a:solidFill>
            </p:spPr>
          </p:sp>
          <p:sp>
            <p:nvSpPr>
              <p:cNvPr name="TextBox 52" id="52"/>
              <p:cNvSpPr txBox="true"/>
              <p:nvPr/>
            </p:nvSpPr>
            <p:spPr>
              <a:xfrm>
                <a:off x="0" y="19050"/>
                <a:ext cx="412145" cy="221361"/>
              </a:xfrm>
              <a:prstGeom prst="rect">
                <a:avLst/>
              </a:prstGeom>
            </p:spPr>
            <p:txBody>
              <a:bodyPr anchor="ctr" rtlCol="false" tIns="37063" lIns="37063" bIns="37063" rIns="37063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sp>
          <p:nvSpPr>
            <p:cNvPr name="Freeform 53" id="53"/>
            <p:cNvSpPr/>
            <p:nvPr/>
          </p:nvSpPr>
          <p:spPr>
            <a:xfrm flipH="false" flipV="false" rot="7332203">
              <a:off x="1736317" y="1011070"/>
              <a:ext cx="3153925" cy="1384343"/>
            </a:xfrm>
            <a:custGeom>
              <a:avLst/>
              <a:gdLst/>
              <a:ahLst/>
              <a:cxnLst/>
              <a:rect r="r" b="b" t="t" l="l"/>
              <a:pathLst>
                <a:path h="1384343" w="3153925">
                  <a:moveTo>
                    <a:pt x="0" y="0"/>
                  </a:moveTo>
                  <a:lnTo>
                    <a:pt x="3153924" y="0"/>
                  </a:lnTo>
                  <a:lnTo>
                    <a:pt x="3153924" y="1384343"/>
                  </a:lnTo>
                  <a:lnTo>
                    <a:pt x="0" y="1384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-16529" b="-11022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642343" y="7183858"/>
            <a:ext cx="616957" cy="2074442"/>
            <a:chOff x="0" y="0"/>
            <a:chExt cx="822610" cy="2765923"/>
          </a:xfrm>
        </p:grpSpPr>
        <p:sp>
          <p:nvSpPr>
            <p:cNvPr name="AutoShape 3" id="3"/>
            <p:cNvSpPr/>
            <p:nvPr/>
          </p:nvSpPr>
          <p:spPr>
            <a:xfrm rot="0">
              <a:off x="759110" y="0"/>
              <a:ext cx="63500" cy="1767642"/>
            </a:xfrm>
            <a:prstGeom prst="rect">
              <a:avLst/>
            </a:prstGeom>
            <a:solidFill>
              <a:srgbClr val="FFBD59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2310295"/>
              <a:ext cx="822610" cy="455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12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true" rot="1461512">
            <a:off x="8601563" y="92778"/>
            <a:ext cx="14662108" cy="4465495"/>
          </a:xfrm>
          <a:custGeom>
            <a:avLst/>
            <a:gdLst/>
            <a:ahLst/>
            <a:cxnLst/>
            <a:rect r="r" b="b" t="t" l="l"/>
            <a:pathLst>
              <a:path h="4465495" w="14662108">
                <a:moveTo>
                  <a:pt x="0" y="4465495"/>
                </a:moveTo>
                <a:lnTo>
                  <a:pt x="14662108" y="4465495"/>
                </a:lnTo>
                <a:lnTo>
                  <a:pt x="14662108" y="0"/>
                </a:lnTo>
                <a:lnTo>
                  <a:pt x="0" y="0"/>
                </a:lnTo>
                <a:lnTo>
                  <a:pt x="0" y="446549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15797" y="4670415"/>
            <a:ext cx="3972470" cy="2513442"/>
            <a:chOff x="0" y="0"/>
            <a:chExt cx="5296627" cy="335125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2963217" y="0"/>
              <a:ext cx="2333410" cy="3351257"/>
              <a:chOff x="0" y="0"/>
              <a:chExt cx="460921" cy="661977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460921" cy="661977"/>
              </a:xfrm>
              <a:custGeom>
                <a:avLst/>
                <a:gdLst/>
                <a:ahLst/>
                <a:cxnLst/>
                <a:rect r="r" b="b" t="t" l="l"/>
                <a:pathLst>
                  <a:path h="661977" w="460921">
                    <a:moveTo>
                      <a:pt x="0" y="0"/>
                    </a:moveTo>
                    <a:lnTo>
                      <a:pt x="460921" y="0"/>
                    </a:lnTo>
                    <a:lnTo>
                      <a:pt x="460921" y="661977"/>
                    </a:lnTo>
                    <a:lnTo>
                      <a:pt x="0" y="661977"/>
                    </a:lnTo>
                    <a:close/>
                  </a:path>
                </a:pathLst>
              </a:custGeom>
              <a:solidFill>
                <a:srgbClr val="D9808A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19050"/>
                <a:ext cx="460921" cy="64292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0"/>
              <a:ext cx="2273683" cy="3351257"/>
              <a:chOff x="0" y="0"/>
              <a:chExt cx="449123" cy="661977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449123" cy="661977"/>
              </a:xfrm>
              <a:custGeom>
                <a:avLst/>
                <a:gdLst/>
                <a:ahLst/>
                <a:cxnLst/>
                <a:rect r="r" b="b" t="t" l="l"/>
                <a:pathLst>
                  <a:path h="661977" w="449123">
                    <a:moveTo>
                      <a:pt x="0" y="0"/>
                    </a:moveTo>
                    <a:lnTo>
                      <a:pt x="449123" y="0"/>
                    </a:lnTo>
                    <a:lnTo>
                      <a:pt x="449123" y="661977"/>
                    </a:lnTo>
                    <a:lnTo>
                      <a:pt x="0" y="661977"/>
                    </a:lnTo>
                    <a:close/>
                  </a:path>
                </a:pathLst>
              </a:custGeom>
              <a:solidFill>
                <a:srgbClr val="D9808A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19050"/>
                <a:ext cx="449123" cy="64292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583577" y="1019689"/>
              <a:ext cx="2129472" cy="2331567"/>
              <a:chOff x="0" y="0"/>
              <a:chExt cx="420637" cy="460557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420637" cy="460557"/>
              </a:xfrm>
              <a:custGeom>
                <a:avLst/>
                <a:gdLst/>
                <a:ahLst/>
                <a:cxnLst/>
                <a:rect r="r" b="b" t="t" l="l"/>
                <a:pathLst>
                  <a:path h="460557" w="420637">
                    <a:moveTo>
                      <a:pt x="0" y="0"/>
                    </a:moveTo>
                    <a:lnTo>
                      <a:pt x="420637" y="0"/>
                    </a:lnTo>
                    <a:lnTo>
                      <a:pt x="420637" y="460557"/>
                    </a:lnTo>
                    <a:lnTo>
                      <a:pt x="0" y="460557"/>
                    </a:lnTo>
                    <a:close/>
                  </a:path>
                </a:pathLst>
              </a:custGeom>
              <a:solidFill>
                <a:srgbClr val="D9808A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19050"/>
                <a:ext cx="420637" cy="44150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0" y="291340"/>
              <a:ext cx="2129472" cy="3059917"/>
              <a:chOff x="0" y="0"/>
              <a:chExt cx="420637" cy="604428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420637" cy="604428"/>
              </a:xfrm>
              <a:custGeom>
                <a:avLst/>
                <a:gdLst/>
                <a:ahLst/>
                <a:cxnLst/>
                <a:rect r="r" b="b" t="t" l="l"/>
                <a:pathLst>
                  <a:path h="604428" w="420637">
                    <a:moveTo>
                      <a:pt x="0" y="0"/>
                    </a:moveTo>
                    <a:lnTo>
                      <a:pt x="420637" y="0"/>
                    </a:lnTo>
                    <a:lnTo>
                      <a:pt x="420637" y="604428"/>
                    </a:lnTo>
                    <a:lnTo>
                      <a:pt x="0" y="604428"/>
                    </a:ln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19050"/>
                <a:ext cx="420637" cy="58537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3167155" y="291340"/>
              <a:ext cx="2129472" cy="3059917"/>
              <a:chOff x="0" y="0"/>
              <a:chExt cx="420637" cy="604428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420637" cy="604428"/>
              </a:xfrm>
              <a:custGeom>
                <a:avLst/>
                <a:gdLst/>
                <a:ahLst/>
                <a:cxnLst/>
                <a:rect r="r" b="b" t="t" l="l"/>
                <a:pathLst>
                  <a:path h="604428" w="420637">
                    <a:moveTo>
                      <a:pt x="0" y="0"/>
                    </a:moveTo>
                    <a:lnTo>
                      <a:pt x="420637" y="0"/>
                    </a:lnTo>
                    <a:lnTo>
                      <a:pt x="420637" y="604428"/>
                    </a:lnTo>
                    <a:lnTo>
                      <a:pt x="0" y="604428"/>
                    </a:ln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19050"/>
                <a:ext cx="420637" cy="58537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583577" y="1223627"/>
              <a:ext cx="2129472" cy="2127630"/>
              <a:chOff x="0" y="0"/>
              <a:chExt cx="420637" cy="420273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420637" cy="420273"/>
              </a:xfrm>
              <a:custGeom>
                <a:avLst/>
                <a:gdLst/>
                <a:ahLst/>
                <a:cxnLst/>
                <a:rect r="r" b="b" t="t" l="l"/>
                <a:pathLst>
                  <a:path h="420273" w="420637">
                    <a:moveTo>
                      <a:pt x="0" y="0"/>
                    </a:moveTo>
                    <a:lnTo>
                      <a:pt x="420637" y="0"/>
                    </a:lnTo>
                    <a:lnTo>
                      <a:pt x="420637" y="420273"/>
                    </a:lnTo>
                    <a:lnTo>
                      <a:pt x="0" y="420273"/>
                    </a:ln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19050"/>
                <a:ext cx="420637" cy="40122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0" y="2179069"/>
              <a:ext cx="5296627" cy="1172188"/>
              <a:chOff x="0" y="0"/>
              <a:chExt cx="943315" cy="208763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943315" cy="208763"/>
              </a:xfrm>
              <a:custGeom>
                <a:avLst/>
                <a:gdLst/>
                <a:ahLst/>
                <a:cxnLst/>
                <a:rect r="r" b="b" t="t" l="l"/>
                <a:pathLst>
                  <a:path h="208763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208763"/>
                    </a:lnTo>
                    <a:lnTo>
                      <a:pt x="0" y="208763"/>
                    </a:lnTo>
                    <a:close/>
                  </a:path>
                </a:pathLst>
              </a:custGeom>
              <a:solidFill>
                <a:srgbClr val="1A4C81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76200"/>
                <a:ext cx="943315" cy="284963"/>
              </a:xfrm>
              <a:prstGeom prst="rect">
                <a:avLst/>
              </a:prstGeom>
            </p:spPr>
            <p:txBody>
              <a:bodyPr anchor="ctr" rtlCol="false" tIns="56343" lIns="56343" bIns="56343" rIns="56343"/>
              <a:lstStyle/>
              <a:p>
                <a:pPr algn="ctr">
                  <a:lnSpc>
                    <a:spcPts val="4760"/>
                  </a:lnSpc>
                </a:pPr>
                <a:r>
                  <a:rPr lang="en-US" sz="3400">
                    <a:solidFill>
                      <a:srgbClr val="FFFFFF"/>
                    </a:solidFill>
                    <a:latin typeface="Inter Bold"/>
                  </a:rPr>
                  <a:t>SILICON</a:t>
                </a: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0" y="1410769"/>
              <a:ext cx="5296627" cy="768300"/>
              <a:chOff x="0" y="0"/>
              <a:chExt cx="943315" cy="136832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43315" cy="136832"/>
              </a:xfrm>
              <a:custGeom>
                <a:avLst/>
                <a:gdLst/>
                <a:ahLst/>
                <a:cxnLst/>
                <a:rect r="r" b="b" t="t" l="l"/>
                <a:pathLst>
                  <a:path h="136832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136832"/>
                    </a:lnTo>
                    <a:lnTo>
                      <a:pt x="0" y="136832"/>
                    </a:lnTo>
                    <a:close/>
                  </a:path>
                </a:pathLst>
              </a:custGeom>
              <a:solidFill>
                <a:srgbClr val="99957D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47625"/>
                <a:ext cx="943315" cy="184457"/>
              </a:xfrm>
              <a:prstGeom prst="rect">
                <a:avLst/>
              </a:prstGeom>
            </p:spPr>
            <p:txBody>
              <a:bodyPr anchor="ctr" rtlCol="false" tIns="56343" lIns="56343" bIns="56343" rIns="56343"/>
              <a:lstStyle/>
              <a:p>
                <a:pPr algn="ctr">
                  <a:lnSpc>
                    <a:spcPts val="2940"/>
                  </a:lnSpc>
                </a:pPr>
                <a:r>
                  <a:rPr lang="en-US" sz="2100">
                    <a:solidFill>
                      <a:srgbClr val="000000"/>
                    </a:solidFill>
                    <a:latin typeface="Inter Bold"/>
                  </a:rPr>
                  <a:t>SILICON DIOXIDE</a:t>
                </a: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0" y="553573"/>
              <a:ext cx="1872645" cy="857197"/>
              <a:chOff x="0" y="0"/>
              <a:chExt cx="333513" cy="152664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333513" cy="152664"/>
              </a:xfrm>
              <a:custGeom>
                <a:avLst/>
                <a:gdLst/>
                <a:ahLst/>
                <a:cxnLst/>
                <a:rect r="r" b="b" t="t" l="l"/>
                <a:pathLst>
                  <a:path h="152664" w="333513">
                    <a:moveTo>
                      <a:pt x="0" y="0"/>
                    </a:moveTo>
                    <a:lnTo>
                      <a:pt x="333513" y="0"/>
                    </a:lnTo>
                    <a:lnTo>
                      <a:pt x="333513" y="152664"/>
                    </a:lnTo>
                    <a:lnTo>
                      <a:pt x="0" y="152664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47625"/>
                <a:ext cx="333513" cy="200289"/>
              </a:xfrm>
              <a:prstGeom prst="rect">
                <a:avLst/>
              </a:prstGeom>
            </p:spPr>
            <p:txBody>
              <a:bodyPr anchor="ctr" rtlCol="false" tIns="56343" lIns="56343" bIns="56343" rIns="56343"/>
              <a:lstStyle/>
              <a:p>
                <a:pPr>
                  <a:lnSpc>
                    <a:spcPts val="3360"/>
                  </a:lnSpc>
                </a:pPr>
                <a:r>
                  <a:rPr lang="en-US" sz="2400">
                    <a:solidFill>
                      <a:srgbClr val="000000"/>
                    </a:solidFill>
                    <a:latin typeface="HK Grotesk Bold"/>
                  </a:rPr>
                  <a:t>METAL</a:t>
                </a:r>
              </a:p>
            </p:txBody>
          </p:sp>
        </p:grpSp>
        <p:grpSp>
          <p:nvGrpSpPr>
            <p:cNvPr name="Group 34" id="34"/>
            <p:cNvGrpSpPr/>
            <p:nvPr/>
          </p:nvGrpSpPr>
          <p:grpSpPr>
            <a:xfrm rot="0">
              <a:off x="3422376" y="553573"/>
              <a:ext cx="1872645" cy="857197"/>
              <a:chOff x="0" y="0"/>
              <a:chExt cx="333513" cy="152664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333513" cy="152664"/>
              </a:xfrm>
              <a:custGeom>
                <a:avLst/>
                <a:gdLst/>
                <a:ahLst/>
                <a:cxnLst/>
                <a:rect r="r" b="b" t="t" l="l"/>
                <a:pathLst>
                  <a:path h="152664" w="333513">
                    <a:moveTo>
                      <a:pt x="0" y="0"/>
                    </a:moveTo>
                    <a:lnTo>
                      <a:pt x="333513" y="0"/>
                    </a:lnTo>
                    <a:lnTo>
                      <a:pt x="333513" y="152664"/>
                    </a:lnTo>
                    <a:lnTo>
                      <a:pt x="0" y="152664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47625"/>
                <a:ext cx="333513" cy="200289"/>
              </a:xfrm>
              <a:prstGeom prst="rect">
                <a:avLst/>
              </a:prstGeom>
            </p:spPr>
            <p:txBody>
              <a:bodyPr anchor="ctr" rtlCol="false" tIns="56343" lIns="56343" bIns="56343" rIns="56343"/>
              <a:lstStyle/>
              <a:p>
                <a:pPr>
                  <a:lnSpc>
                    <a:spcPts val="3360"/>
                  </a:lnSpc>
                </a:pPr>
              </a:p>
            </p:txBody>
          </p:sp>
        </p:grpSp>
      </p:grpSp>
      <p:sp>
        <p:nvSpPr>
          <p:cNvPr name="TextBox 37" id="37"/>
          <p:cNvSpPr txBox="true"/>
          <p:nvPr/>
        </p:nvSpPr>
        <p:spPr>
          <a:xfrm rot="0">
            <a:off x="1028700" y="1095375"/>
            <a:ext cx="6819900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FFBD59"/>
                </a:solidFill>
                <a:latin typeface="HK Grotesk Bold"/>
              </a:rPr>
              <a:t>Adding</a:t>
            </a:r>
            <a:r>
              <a:rPr lang="en-US" sz="8000" spc="-240">
                <a:solidFill>
                  <a:srgbClr val="FFFFFF"/>
                </a:solidFill>
                <a:latin typeface="HK Grotesk Bold"/>
              </a:rPr>
              <a:t> “Gate”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5284724" y="4044950"/>
            <a:ext cx="7416085" cy="3138908"/>
            <a:chOff x="0" y="0"/>
            <a:chExt cx="9888113" cy="4185211"/>
          </a:xfrm>
        </p:grpSpPr>
        <p:sp>
          <p:nvSpPr>
            <p:cNvPr name="AutoShape 39" id="39"/>
            <p:cNvSpPr/>
            <p:nvPr/>
          </p:nvSpPr>
          <p:spPr>
            <a:xfrm>
              <a:off x="0" y="4121711"/>
              <a:ext cx="9272216" cy="0"/>
            </a:xfrm>
            <a:prstGeom prst="line">
              <a:avLst/>
            </a:prstGeom>
            <a:ln cap="flat" w="127000">
              <a:solidFill>
                <a:srgbClr val="FFFFFF"/>
              </a:solidFill>
              <a:prstDash val="solid"/>
              <a:headEnd type="none" len="sm" w="sm"/>
              <a:tailEnd type="arrow" len="sm" w="med"/>
            </a:ln>
          </p:spPr>
        </p:sp>
        <p:sp>
          <p:nvSpPr>
            <p:cNvPr name="TextBox 40" id="40"/>
            <p:cNvSpPr txBox="true"/>
            <p:nvPr/>
          </p:nvSpPr>
          <p:spPr>
            <a:xfrm rot="0">
              <a:off x="0" y="-38100"/>
              <a:ext cx="9888113" cy="1502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499" spc="-69">
                  <a:solidFill>
                    <a:srgbClr val="FFBD59"/>
                  </a:solidFill>
                  <a:latin typeface="HK Grotesk Bold"/>
                </a:rPr>
                <a:t>Putting on </a:t>
              </a:r>
              <a:r>
                <a:rPr lang="en-US" sz="3499" spc="-69">
                  <a:solidFill>
                    <a:srgbClr val="FFFFFF"/>
                  </a:solidFill>
                  <a:latin typeface="HK Grotesk Bold"/>
                </a:rPr>
                <a:t>poly-silicon, metal, and dioxide layer as needed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0" y="1519858"/>
              <a:ext cx="9580165" cy="2264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499" spc="-69">
                  <a:solidFill>
                    <a:srgbClr val="FFBD59"/>
                  </a:solidFill>
                  <a:latin typeface="HK Grotesk Bold"/>
                </a:rPr>
                <a:t>Keeping </a:t>
              </a:r>
              <a:r>
                <a:rPr lang="en-US" sz="3499" spc="-69">
                  <a:solidFill>
                    <a:srgbClr val="FFFFFF"/>
                  </a:solidFill>
                  <a:latin typeface="HK Grotesk Bold"/>
                </a:rPr>
                <a:t>the central part as “gate”, removing other areas through photolithographing and etching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2965147" y="4664276"/>
            <a:ext cx="3972470" cy="2098263"/>
            <a:chOff x="0" y="0"/>
            <a:chExt cx="5296627" cy="2797684"/>
          </a:xfrm>
        </p:grpSpPr>
        <p:grpSp>
          <p:nvGrpSpPr>
            <p:cNvPr name="Group 43" id="43"/>
            <p:cNvGrpSpPr/>
            <p:nvPr/>
          </p:nvGrpSpPr>
          <p:grpSpPr>
            <a:xfrm rot="0">
              <a:off x="2228245" y="428598"/>
              <a:ext cx="785589" cy="2369086"/>
              <a:chOff x="0" y="0"/>
              <a:chExt cx="155178" cy="467968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155178" cy="467968"/>
              </a:xfrm>
              <a:custGeom>
                <a:avLst/>
                <a:gdLst/>
                <a:ahLst/>
                <a:cxnLst/>
                <a:rect r="r" b="b" t="t" l="l"/>
                <a:pathLst>
                  <a:path h="467968" w="155178">
                    <a:moveTo>
                      <a:pt x="0" y="0"/>
                    </a:moveTo>
                    <a:lnTo>
                      <a:pt x="155178" y="0"/>
                    </a:lnTo>
                    <a:lnTo>
                      <a:pt x="155178" y="467968"/>
                    </a:lnTo>
                    <a:lnTo>
                      <a:pt x="0" y="467968"/>
                    </a:lnTo>
                    <a:close/>
                  </a:path>
                </a:pathLst>
              </a:custGeom>
              <a:solidFill>
                <a:srgbClr val="D9808A"/>
              </a:solidFill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19050"/>
                <a:ext cx="155178" cy="4489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46" id="46"/>
            <p:cNvGrpSpPr/>
            <p:nvPr/>
          </p:nvGrpSpPr>
          <p:grpSpPr>
            <a:xfrm rot="0">
              <a:off x="2228245" y="670054"/>
              <a:ext cx="785589" cy="2127630"/>
              <a:chOff x="0" y="0"/>
              <a:chExt cx="155178" cy="420273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155178" cy="420273"/>
              </a:xfrm>
              <a:custGeom>
                <a:avLst/>
                <a:gdLst/>
                <a:ahLst/>
                <a:cxnLst/>
                <a:rect r="r" b="b" t="t" l="l"/>
                <a:pathLst>
                  <a:path h="420273" w="155178">
                    <a:moveTo>
                      <a:pt x="0" y="0"/>
                    </a:moveTo>
                    <a:lnTo>
                      <a:pt x="155178" y="0"/>
                    </a:lnTo>
                    <a:lnTo>
                      <a:pt x="155178" y="420273"/>
                    </a:lnTo>
                    <a:lnTo>
                      <a:pt x="0" y="420273"/>
                    </a:ln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19050"/>
                <a:ext cx="155178" cy="40122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0">
              <a:off x="0" y="1625496"/>
              <a:ext cx="5296627" cy="1172188"/>
              <a:chOff x="0" y="0"/>
              <a:chExt cx="943315" cy="208763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943315" cy="208763"/>
              </a:xfrm>
              <a:custGeom>
                <a:avLst/>
                <a:gdLst/>
                <a:ahLst/>
                <a:cxnLst/>
                <a:rect r="r" b="b" t="t" l="l"/>
                <a:pathLst>
                  <a:path h="208763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208763"/>
                    </a:lnTo>
                    <a:lnTo>
                      <a:pt x="0" y="208763"/>
                    </a:lnTo>
                    <a:close/>
                  </a:path>
                </a:pathLst>
              </a:custGeom>
              <a:solidFill>
                <a:srgbClr val="1A4C81"/>
              </a:solidFill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0" y="-76200"/>
                <a:ext cx="943315" cy="284963"/>
              </a:xfrm>
              <a:prstGeom prst="rect">
                <a:avLst/>
              </a:prstGeom>
            </p:spPr>
            <p:txBody>
              <a:bodyPr anchor="ctr" rtlCol="false" tIns="56343" lIns="56343" bIns="56343" rIns="56343"/>
              <a:lstStyle/>
              <a:p>
                <a:pPr algn="ctr">
                  <a:lnSpc>
                    <a:spcPts val="4760"/>
                  </a:lnSpc>
                </a:pPr>
                <a:r>
                  <a:rPr lang="en-US" sz="3400">
                    <a:solidFill>
                      <a:srgbClr val="FFFFFF"/>
                    </a:solidFill>
                    <a:latin typeface="Inter Bold"/>
                  </a:rPr>
                  <a:t>SILICON</a:t>
                </a: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0">
              <a:off x="0" y="857197"/>
              <a:ext cx="5296627" cy="768300"/>
              <a:chOff x="0" y="0"/>
              <a:chExt cx="943315" cy="136832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943315" cy="136832"/>
              </a:xfrm>
              <a:custGeom>
                <a:avLst/>
                <a:gdLst/>
                <a:ahLst/>
                <a:cxnLst/>
                <a:rect r="r" b="b" t="t" l="l"/>
                <a:pathLst>
                  <a:path h="136832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136832"/>
                    </a:lnTo>
                    <a:lnTo>
                      <a:pt x="0" y="136832"/>
                    </a:lnTo>
                    <a:close/>
                  </a:path>
                </a:pathLst>
              </a:custGeom>
              <a:solidFill>
                <a:srgbClr val="99957D"/>
              </a:solidFill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0" y="-47625"/>
                <a:ext cx="943315" cy="184457"/>
              </a:xfrm>
              <a:prstGeom prst="rect">
                <a:avLst/>
              </a:prstGeom>
            </p:spPr>
            <p:txBody>
              <a:bodyPr anchor="ctr" rtlCol="false" tIns="56343" lIns="56343" bIns="56343" rIns="56343"/>
              <a:lstStyle/>
              <a:p>
                <a:pPr algn="ctr">
                  <a:lnSpc>
                    <a:spcPts val="2940"/>
                  </a:lnSpc>
                </a:pPr>
                <a:r>
                  <a:rPr lang="en-US" sz="2100">
                    <a:solidFill>
                      <a:srgbClr val="000000"/>
                    </a:solidFill>
                    <a:latin typeface="Inter Bold"/>
                  </a:rPr>
                  <a:t>SILICON DIOXIDE</a:t>
                </a:r>
              </a:p>
            </p:txBody>
          </p:sp>
        </p:grpSp>
        <p:grpSp>
          <p:nvGrpSpPr>
            <p:cNvPr name="Group 55" id="55"/>
            <p:cNvGrpSpPr/>
            <p:nvPr/>
          </p:nvGrpSpPr>
          <p:grpSpPr>
            <a:xfrm rot="0">
              <a:off x="0" y="0"/>
              <a:ext cx="1872645" cy="857197"/>
              <a:chOff x="0" y="0"/>
              <a:chExt cx="333513" cy="152664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333513" cy="152664"/>
              </a:xfrm>
              <a:custGeom>
                <a:avLst/>
                <a:gdLst/>
                <a:ahLst/>
                <a:cxnLst/>
                <a:rect r="r" b="b" t="t" l="l"/>
                <a:pathLst>
                  <a:path h="152664" w="333513">
                    <a:moveTo>
                      <a:pt x="0" y="0"/>
                    </a:moveTo>
                    <a:lnTo>
                      <a:pt x="333513" y="0"/>
                    </a:lnTo>
                    <a:lnTo>
                      <a:pt x="333513" y="152664"/>
                    </a:lnTo>
                    <a:lnTo>
                      <a:pt x="0" y="152664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57" id="57"/>
              <p:cNvSpPr txBox="true"/>
              <p:nvPr/>
            </p:nvSpPr>
            <p:spPr>
              <a:xfrm>
                <a:off x="0" y="-47625"/>
                <a:ext cx="333513" cy="200289"/>
              </a:xfrm>
              <a:prstGeom prst="rect">
                <a:avLst/>
              </a:prstGeom>
            </p:spPr>
            <p:txBody>
              <a:bodyPr anchor="ctr" rtlCol="false" tIns="56343" lIns="56343" bIns="56343" rIns="56343"/>
              <a:lstStyle/>
              <a:p>
                <a:pPr>
                  <a:lnSpc>
                    <a:spcPts val="3360"/>
                  </a:lnSpc>
                </a:pPr>
                <a:r>
                  <a:rPr lang="en-US" sz="2400">
                    <a:solidFill>
                      <a:srgbClr val="000000"/>
                    </a:solidFill>
                    <a:latin typeface="HK Grotesk Bold"/>
                  </a:rPr>
                  <a:t>METAL</a:t>
                </a:r>
              </a:p>
            </p:txBody>
          </p:sp>
        </p:grpSp>
        <p:grpSp>
          <p:nvGrpSpPr>
            <p:cNvPr name="Group 58" id="58"/>
            <p:cNvGrpSpPr/>
            <p:nvPr/>
          </p:nvGrpSpPr>
          <p:grpSpPr>
            <a:xfrm rot="0">
              <a:off x="3422376" y="0"/>
              <a:ext cx="1872645" cy="857197"/>
              <a:chOff x="0" y="0"/>
              <a:chExt cx="333513" cy="152664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333513" cy="152664"/>
              </a:xfrm>
              <a:custGeom>
                <a:avLst/>
                <a:gdLst/>
                <a:ahLst/>
                <a:cxnLst/>
                <a:rect r="r" b="b" t="t" l="l"/>
                <a:pathLst>
                  <a:path h="152664" w="333513">
                    <a:moveTo>
                      <a:pt x="0" y="0"/>
                    </a:moveTo>
                    <a:lnTo>
                      <a:pt x="333513" y="0"/>
                    </a:lnTo>
                    <a:lnTo>
                      <a:pt x="333513" y="152664"/>
                    </a:lnTo>
                    <a:lnTo>
                      <a:pt x="0" y="152664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0" y="-47625"/>
                <a:ext cx="333513" cy="200289"/>
              </a:xfrm>
              <a:prstGeom prst="rect">
                <a:avLst/>
              </a:prstGeom>
            </p:spPr>
            <p:txBody>
              <a:bodyPr anchor="ctr" rtlCol="false" tIns="56343" lIns="56343" bIns="56343" rIns="56343"/>
              <a:lstStyle/>
              <a:p>
                <a:pPr>
                  <a:lnSpc>
                    <a:spcPts val="3360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401603">
            <a:off x="12541094" y="78988"/>
            <a:ext cx="8645648" cy="2633121"/>
          </a:xfrm>
          <a:custGeom>
            <a:avLst/>
            <a:gdLst/>
            <a:ahLst/>
            <a:cxnLst/>
            <a:rect r="r" b="b" t="t" l="l"/>
            <a:pathLst>
              <a:path h="2633121" w="8645648">
                <a:moveTo>
                  <a:pt x="0" y="0"/>
                </a:moveTo>
                <a:lnTo>
                  <a:pt x="8645648" y="0"/>
                </a:lnTo>
                <a:lnTo>
                  <a:pt x="8645648" y="2633120"/>
                </a:lnTo>
                <a:lnTo>
                  <a:pt x="0" y="2633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84960" y="7183858"/>
            <a:ext cx="616957" cy="2074442"/>
            <a:chOff x="0" y="0"/>
            <a:chExt cx="822610" cy="2765923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63500" cy="1767642"/>
            </a:xfrm>
            <a:prstGeom prst="rect">
              <a:avLst/>
            </a:prstGeom>
            <a:solidFill>
              <a:srgbClr val="FFBD59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2310295"/>
              <a:ext cx="822610" cy="455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13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562110" y="3726020"/>
            <a:ext cx="7428298" cy="3879079"/>
            <a:chOff x="0" y="0"/>
            <a:chExt cx="9904397" cy="5172106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3737432" y="1198443"/>
              <a:ext cx="1317667" cy="3973663"/>
              <a:chOff x="0" y="0"/>
              <a:chExt cx="155178" cy="46796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55178" cy="467968"/>
              </a:xfrm>
              <a:custGeom>
                <a:avLst/>
                <a:gdLst/>
                <a:ahLst/>
                <a:cxnLst/>
                <a:rect r="r" b="b" t="t" l="l"/>
                <a:pathLst>
                  <a:path h="467968" w="155178">
                    <a:moveTo>
                      <a:pt x="0" y="0"/>
                    </a:moveTo>
                    <a:lnTo>
                      <a:pt x="155178" y="0"/>
                    </a:lnTo>
                    <a:lnTo>
                      <a:pt x="155178" y="467968"/>
                    </a:lnTo>
                    <a:lnTo>
                      <a:pt x="0" y="467968"/>
                    </a:lnTo>
                    <a:close/>
                  </a:path>
                </a:pathLst>
              </a:custGeom>
              <a:solidFill>
                <a:srgbClr val="D9808A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19050"/>
                <a:ext cx="155178" cy="448918"/>
              </a:xfrm>
              <a:prstGeom prst="rect">
                <a:avLst/>
              </a:prstGeom>
            </p:spPr>
            <p:txBody>
              <a:bodyPr anchor="ctr" rtlCol="false" tIns="93527" lIns="93527" bIns="93527" rIns="93527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3737432" y="1603436"/>
              <a:ext cx="1317667" cy="3568669"/>
              <a:chOff x="0" y="0"/>
              <a:chExt cx="155178" cy="420273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55178" cy="420273"/>
              </a:xfrm>
              <a:custGeom>
                <a:avLst/>
                <a:gdLst/>
                <a:ahLst/>
                <a:cxnLst/>
                <a:rect r="r" b="b" t="t" l="l"/>
                <a:pathLst>
                  <a:path h="420273" w="155178">
                    <a:moveTo>
                      <a:pt x="0" y="0"/>
                    </a:moveTo>
                    <a:lnTo>
                      <a:pt x="155178" y="0"/>
                    </a:lnTo>
                    <a:lnTo>
                      <a:pt x="155178" y="420273"/>
                    </a:lnTo>
                    <a:lnTo>
                      <a:pt x="0" y="420273"/>
                    </a:ln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19050"/>
                <a:ext cx="155178" cy="401223"/>
              </a:xfrm>
              <a:prstGeom prst="rect">
                <a:avLst/>
              </a:prstGeom>
            </p:spPr>
            <p:txBody>
              <a:bodyPr anchor="ctr" rtlCol="false" tIns="93527" lIns="93527" bIns="93527" rIns="93527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0" y="3205997"/>
              <a:ext cx="8884023" cy="1966108"/>
              <a:chOff x="0" y="0"/>
              <a:chExt cx="943315" cy="20876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943315" cy="208763"/>
              </a:xfrm>
              <a:custGeom>
                <a:avLst/>
                <a:gdLst/>
                <a:ahLst/>
                <a:cxnLst/>
                <a:rect r="r" b="b" t="t" l="l"/>
                <a:pathLst>
                  <a:path h="208763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208763"/>
                    </a:lnTo>
                    <a:lnTo>
                      <a:pt x="0" y="208763"/>
                    </a:lnTo>
                    <a:close/>
                  </a:path>
                </a:pathLst>
              </a:custGeom>
              <a:solidFill>
                <a:srgbClr val="1A4C81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76200"/>
                <a:ext cx="943315" cy="284963"/>
              </a:xfrm>
              <a:prstGeom prst="rect">
                <a:avLst/>
              </a:prstGeom>
            </p:spPr>
            <p:txBody>
              <a:bodyPr anchor="ctr" rtlCol="false" tIns="103733" lIns="103733" bIns="103733" rIns="103733"/>
              <a:lstStyle/>
              <a:p>
                <a:pPr algn="ctr">
                  <a:lnSpc>
                    <a:spcPts val="4760"/>
                  </a:lnSpc>
                </a:pPr>
                <a:r>
                  <a:rPr lang="en-US" sz="3400">
                    <a:solidFill>
                      <a:srgbClr val="FFFFFF"/>
                    </a:solidFill>
                    <a:latin typeface="Inter Bold"/>
                  </a:rPr>
                  <a:t>SILICON</a:t>
                </a: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0" y="1917330"/>
              <a:ext cx="8884023" cy="1288668"/>
              <a:chOff x="0" y="0"/>
              <a:chExt cx="943315" cy="136832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943315" cy="136832"/>
              </a:xfrm>
              <a:custGeom>
                <a:avLst/>
                <a:gdLst/>
                <a:ahLst/>
                <a:cxnLst/>
                <a:rect r="r" b="b" t="t" l="l"/>
                <a:pathLst>
                  <a:path h="136832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136832"/>
                    </a:lnTo>
                    <a:lnTo>
                      <a:pt x="0" y="136832"/>
                    </a:lnTo>
                    <a:close/>
                  </a:path>
                </a:pathLst>
              </a:custGeom>
              <a:solidFill>
                <a:srgbClr val="99957D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47625"/>
                <a:ext cx="943315" cy="184457"/>
              </a:xfrm>
              <a:prstGeom prst="rect">
                <a:avLst/>
              </a:prstGeom>
            </p:spPr>
            <p:txBody>
              <a:bodyPr anchor="ctr" rtlCol="false" tIns="103733" lIns="103733" bIns="103733" rIns="103733"/>
              <a:lstStyle/>
              <a:p>
                <a:pPr algn="ctr">
                  <a:lnSpc>
                    <a:spcPts val="2940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0" y="479555"/>
              <a:ext cx="1601543" cy="1437775"/>
              <a:chOff x="0" y="0"/>
              <a:chExt cx="170053" cy="152664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70053" cy="152664"/>
              </a:xfrm>
              <a:custGeom>
                <a:avLst/>
                <a:gdLst/>
                <a:ahLst/>
                <a:cxnLst/>
                <a:rect r="r" b="b" t="t" l="l"/>
                <a:pathLst>
                  <a:path h="152664" w="170053">
                    <a:moveTo>
                      <a:pt x="0" y="0"/>
                    </a:moveTo>
                    <a:lnTo>
                      <a:pt x="170053" y="0"/>
                    </a:lnTo>
                    <a:lnTo>
                      <a:pt x="170053" y="152664"/>
                    </a:lnTo>
                    <a:lnTo>
                      <a:pt x="0" y="152664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47625"/>
                <a:ext cx="170053" cy="200289"/>
              </a:xfrm>
              <a:prstGeom prst="rect">
                <a:avLst/>
              </a:prstGeom>
            </p:spPr>
            <p:txBody>
              <a:bodyPr anchor="ctr" rtlCol="false" tIns="103733" lIns="103733" bIns="103733" rIns="103733"/>
              <a:lstStyle/>
              <a:p>
                <a:pPr>
                  <a:lnSpc>
                    <a:spcPts val="3360"/>
                  </a:lnSpc>
                </a:pPr>
                <a:r>
                  <a:rPr lang="en-US" sz="2400">
                    <a:solidFill>
                      <a:srgbClr val="000000"/>
                    </a:solidFill>
                    <a:latin typeface="HK Grotesk Bold"/>
                  </a:rPr>
                  <a:t>METAL</a:t>
                </a: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7438010" y="479555"/>
              <a:ext cx="1443318" cy="1437775"/>
              <a:chOff x="0" y="0"/>
              <a:chExt cx="153253" cy="152664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53253" cy="152664"/>
              </a:xfrm>
              <a:custGeom>
                <a:avLst/>
                <a:gdLst/>
                <a:ahLst/>
                <a:cxnLst/>
                <a:rect r="r" b="b" t="t" l="l"/>
                <a:pathLst>
                  <a:path h="152664" w="153253">
                    <a:moveTo>
                      <a:pt x="0" y="0"/>
                    </a:moveTo>
                    <a:lnTo>
                      <a:pt x="153253" y="0"/>
                    </a:lnTo>
                    <a:lnTo>
                      <a:pt x="153253" y="152664"/>
                    </a:lnTo>
                    <a:lnTo>
                      <a:pt x="0" y="152664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47625"/>
                <a:ext cx="153253" cy="200289"/>
              </a:xfrm>
              <a:prstGeom prst="rect">
                <a:avLst/>
              </a:prstGeom>
            </p:spPr>
            <p:txBody>
              <a:bodyPr anchor="ctr" rtlCol="false" tIns="103733" lIns="103733" bIns="103733" rIns="103733"/>
              <a:lstStyle/>
              <a:p>
                <a:pPr>
                  <a:lnSpc>
                    <a:spcPts val="3360"/>
                  </a:lnSpc>
                </a:pPr>
              </a:p>
            </p:txBody>
          </p:sp>
        </p:grpSp>
        <p:sp>
          <p:nvSpPr>
            <p:cNvPr name="AutoShape 25" id="25"/>
            <p:cNvSpPr/>
            <p:nvPr/>
          </p:nvSpPr>
          <p:spPr>
            <a:xfrm flipH="true">
              <a:off x="2644123" y="636"/>
              <a:ext cx="22965" cy="2089925"/>
            </a:xfrm>
            <a:prstGeom prst="line">
              <a:avLst/>
            </a:prstGeom>
            <a:ln cap="flat" w="115702">
              <a:solidFill>
                <a:srgbClr val="FF3131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6" id="26"/>
            <p:cNvSpPr/>
            <p:nvPr/>
          </p:nvSpPr>
          <p:spPr>
            <a:xfrm flipH="true">
              <a:off x="6304927" y="888"/>
              <a:ext cx="22965" cy="2089925"/>
            </a:xfrm>
            <a:prstGeom prst="line">
              <a:avLst/>
            </a:prstGeom>
            <a:ln cap="flat" w="115702">
              <a:solidFill>
                <a:srgbClr val="FF3131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27" id="27"/>
            <p:cNvSpPr/>
            <p:nvPr/>
          </p:nvSpPr>
          <p:spPr>
            <a:xfrm>
              <a:off x="2644123" y="58049"/>
              <a:ext cx="7260274" cy="0"/>
            </a:xfrm>
            <a:prstGeom prst="line">
              <a:avLst/>
            </a:prstGeom>
            <a:ln cap="flat" w="115702">
              <a:solidFill>
                <a:srgbClr val="FF3131"/>
              </a:solidFill>
              <a:prstDash val="solid"/>
              <a:headEnd type="none" len="sm" w="sm"/>
              <a:tailEnd type="arrow" len="sm" w="med"/>
            </a:ln>
          </p:spPr>
        </p:sp>
      </p:grpSp>
      <p:sp>
        <p:nvSpPr>
          <p:cNvPr name="TextBox 28" id="28"/>
          <p:cNvSpPr txBox="true"/>
          <p:nvPr/>
        </p:nvSpPr>
        <p:spPr>
          <a:xfrm rot="0">
            <a:off x="1028700" y="1095375"/>
            <a:ext cx="8115300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FFBD59"/>
                </a:solidFill>
                <a:latin typeface="HK Grotesk Bold"/>
              </a:rPr>
              <a:t>Ion </a:t>
            </a:r>
            <a:r>
              <a:rPr lang="en-US" sz="8000" spc="-240">
                <a:solidFill>
                  <a:srgbClr val="FFFFFF"/>
                </a:solidFill>
                <a:latin typeface="HK Grotesk Bold"/>
              </a:rPr>
              <a:t>Implantation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28700" y="2239354"/>
            <a:ext cx="6924886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39"/>
              </a:lnSpc>
            </a:pPr>
            <a:r>
              <a:rPr lang="en-US" sz="3699">
                <a:solidFill>
                  <a:srgbClr val="99957D"/>
                </a:solidFill>
                <a:latin typeface="HK Grotesk"/>
              </a:rPr>
              <a:t>(Doping)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826213" y="3589019"/>
            <a:ext cx="7719918" cy="2466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0422" indent="-410211" lvl="1">
              <a:lnSpc>
                <a:spcPts val="4940"/>
              </a:lnSpc>
              <a:buFont typeface="Arial"/>
              <a:buChar char="•"/>
            </a:pPr>
            <a:r>
              <a:rPr lang="en-US" sz="3800" spc="-76">
                <a:solidFill>
                  <a:srgbClr val="FFBD59"/>
                </a:solidFill>
                <a:latin typeface="HK Grotesk Bold"/>
              </a:rPr>
              <a:t>Doping</a:t>
            </a:r>
            <a:r>
              <a:rPr lang="en-US" sz="3800" spc="-76">
                <a:solidFill>
                  <a:srgbClr val="FFFFFF"/>
                </a:solidFill>
                <a:latin typeface="HK Grotesk Bold"/>
              </a:rPr>
              <a:t> N-type or P-type elements(dopants) into semiconductors via “ion implantation” technique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562110" y="8030210"/>
            <a:ext cx="13486157" cy="122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40"/>
              </a:lnSpc>
            </a:pPr>
            <a:r>
              <a:rPr lang="en-US" sz="3800" spc="-76">
                <a:solidFill>
                  <a:srgbClr val="FFBD59"/>
                </a:solidFill>
                <a:latin typeface="HK Grotesk Bold"/>
              </a:rPr>
              <a:t>Ion implantation </a:t>
            </a:r>
            <a:r>
              <a:rPr lang="en-US" sz="3800" spc="-76">
                <a:solidFill>
                  <a:srgbClr val="FFFFFF"/>
                </a:solidFill>
                <a:latin typeface="HK Grotesk Bold"/>
              </a:rPr>
              <a:t>is a low-temperature process, in which </a:t>
            </a:r>
            <a:r>
              <a:rPr lang="en-US" sz="3800" spc="-76">
                <a:solidFill>
                  <a:srgbClr val="FFFFFF"/>
                </a:solidFill>
                <a:latin typeface="HK Grotesk Bold"/>
              </a:rPr>
              <a:t>ions of one element are accelerated into a solid target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401603">
            <a:off x="12541094" y="78988"/>
            <a:ext cx="8645648" cy="2633121"/>
          </a:xfrm>
          <a:custGeom>
            <a:avLst/>
            <a:gdLst/>
            <a:ahLst/>
            <a:cxnLst/>
            <a:rect r="r" b="b" t="t" l="l"/>
            <a:pathLst>
              <a:path h="2633121" w="8645648">
                <a:moveTo>
                  <a:pt x="0" y="0"/>
                </a:moveTo>
                <a:lnTo>
                  <a:pt x="8645648" y="0"/>
                </a:lnTo>
                <a:lnTo>
                  <a:pt x="8645648" y="2633120"/>
                </a:lnTo>
                <a:lnTo>
                  <a:pt x="0" y="2633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84960" y="7183858"/>
            <a:ext cx="616957" cy="2074442"/>
            <a:chOff x="0" y="0"/>
            <a:chExt cx="822610" cy="2765923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63500" cy="1767642"/>
            </a:xfrm>
            <a:prstGeom prst="rect">
              <a:avLst/>
            </a:prstGeom>
            <a:solidFill>
              <a:srgbClr val="FFBD59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2310295"/>
              <a:ext cx="822610" cy="455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13</a:t>
              </a:r>
            </a:p>
          </p:txBody>
        </p:sp>
      </p:grpSp>
      <p:sp>
        <p:nvSpPr>
          <p:cNvPr name="AutoShape 6" id="6"/>
          <p:cNvSpPr/>
          <p:nvPr/>
        </p:nvSpPr>
        <p:spPr>
          <a:xfrm>
            <a:off x="5435958" y="7136233"/>
            <a:ext cx="6954162" cy="0"/>
          </a:xfrm>
          <a:prstGeom prst="line">
            <a:avLst/>
          </a:prstGeom>
          <a:ln cap="flat" w="95250">
            <a:solidFill>
              <a:srgbClr val="FFFFFF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7" id="7"/>
          <p:cNvGrpSpPr/>
          <p:nvPr/>
        </p:nvGrpSpPr>
        <p:grpSpPr>
          <a:xfrm rot="0">
            <a:off x="5435958" y="4476818"/>
            <a:ext cx="7757171" cy="2406650"/>
            <a:chOff x="0" y="0"/>
            <a:chExt cx="10342895" cy="3208867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38100"/>
              <a:ext cx="9888113" cy="1502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499" spc="-69">
                  <a:solidFill>
                    <a:srgbClr val="FFBD59"/>
                  </a:solidFill>
                  <a:latin typeface="HK Grotesk Bold"/>
                </a:rPr>
                <a:t>Adding another </a:t>
              </a:r>
              <a:r>
                <a:rPr lang="en-US" sz="3499" spc="-69">
                  <a:solidFill>
                    <a:srgbClr val="FFFFFF"/>
                  </a:solidFill>
                  <a:latin typeface="HK Grotesk Bold"/>
                </a:rPr>
                <a:t>dioxide layer for protection propercess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706034"/>
              <a:ext cx="10342895" cy="1502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499" spc="-69">
                  <a:solidFill>
                    <a:srgbClr val="FFBD59"/>
                  </a:solidFill>
                  <a:latin typeface="HK Grotesk Bold"/>
                </a:rPr>
                <a:t>Carving</a:t>
              </a:r>
              <a:r>
                <a:rPr lang="en-US" sz="3499" spc="-69">
                  <a:solidFill>
                    <a:srgbClr val="FFFFFF"/>
                  </a:solidFill>
                  <a:latin typeface="HK Grotesk Bold"/>
                </a:rPr>
                <a:t> out small holes(pad), then implant metal  to complete the circuit.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286259" y="4163479"/>
            <a:ext cx="1003847" cy="2719990"/>
            <a:chOff x="0" y="0"/>
            <a:chExt cx="264388" cy="71637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4388" cy="716376"/>
            </a:xfrm>
            <a:custGeom>
              <a:avLst/>
              <a:gdLst/>
              <a:ahLst/>
              <a:cxnLst/>
              <a:rect r="r" b="b" t="t" l="l"/>
              <a:pathLst>
                <a:path h="716376" w="264388">
                  <a:moveTo>
                    <a:pt x="0" y="0"/>
                  </a:moveTo>
                  <a:lnTo>
                    <a:pt x="264388" y="0"/>
                  </a:lnTo>
                  <a:lnTo>
                    <a:pt x="264388" y="716376"/>
                  </a:lnTo>
                  <a:lnTo>
                    <a:pt x="0" y="716376"/>
                  </a:lnTo>
                  <a:close/>
                </a:path>
              </a:pathLst>
            </a:custGeom>
            <a:solidFill>
              <a:srgbClr val="D9808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19050"/>
              <a:ext cx="264388" cy="6973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4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479534" y="4164889"/>
            <a:ext cx="1003847" cy="2719990"/>
            <a:chOff x="0" y="0"/>
            <a:chExt cx="264388" cy="71637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64388" cy="716376"/>
            </a:xfrm>
            <a:custGeom>
              <a:avLst/>
              <a:gdLst/>
              <a:ahLst/>
              <a:cxnLst/>
              <a:rect r="r" b="b" t="t" l="l"/>
              <a:pathLst>
                <a:path h="716376" w="264388">
                  <a:moveTo>
                    <a:pt x="0" y="0"/>
                  </a:moveTo>
                  <a:lnTo>
                    <a:pt x="264388" y="0"/>
                  </a:lnTo>
                  <a:lnTo>
                    <a:pt x="264388" y="716376"/>
                  </a:lnTo>
                  <a:lnTo>
                    <a:pt x="0" y="716376"/>
                  </a:lnTo>
                  <a:close/>
                </a:path>
              </a:pathLst>
            </a:custGeom>
            <a:solidFill>
              <a:srgbClr val="D9808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19050"/>
              <a:ext cx="264388" cy="6973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4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93438" y="5010109"/>
            <a:ext cx="3154746" cy="1873359"/>
            <a:chOff x="0" y="0"/>
            <a:chExt cx="830880" cy="49339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30880" cy="493395"/>
            </a:xfrm>
            <a:custGeom>
              <a:avLst/>
              <a:gdLst/>
              <a:ahLst/>
              <a:cxnLst/>
              <a:rect r="r" b="b" t="t" l="l"/>
              <a:pathLst>
                <a:path h="493395" w="830880">
                  <a:moveTo>
                    <a:pt x="0" y="0"/>
                  </a:moveTo>
                  <a:lnTo>
                    <a:pt x="830880" y="0"/>
                  </a:lnTo>
                  <a:lnTo>
                    <a:pt x="830880" y="493395"/>
                  </a:lnTo>
                  <a:lnTo>
                    <a:pt x="0" y="493395"/>
                  </a:lnTo>
                  <a:close/>
                </a:path>
              </a:pathLst>
            </a:custGeom>
            <a:solidFill>
              <a:srgbClr val="D9808A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19050"/>
              <a:ext cx="830880" cy="4743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4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950943" y="4343929"/>
            <a:ext cx="1873359" cy="2006248"/>
            <a:chOff x="0" y="0"/>
            <a:chExt cx="493395" cy="52839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93395" cy="528395"/>
            </a:xfrm>
            <a:custGeom>
              <a:avLst/>
              <a:gdLst/>
              <a:ahLst/>
              <a:cxnLst/>
              <a:rect r="r" b="b" t="t" l="l"/>
              <a:pathLst>
                <a:path h="528395" w="493395">
                  <a:moveTo>
                    <a:pt x="0" y="0"/>
                  </a:moveTo>
                  <a:lnTo>
                    <a:pt x="493395" y="0"/>
                  </a:lnTo>
                  <a:lnTo>
                    <a:pt x="493395" y="528395"/>
                  </a:lnTo>
                  <a:lnTo>
                    <a:pt x="0" y="528395"/>
                  </a:lnTo>
                  <a:close/>
                </a:path>
              </a:pathLst>
            </a:custGeom>
            <a:solidFill>
              <a:srgbClr val="D9808A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19050"/>
              <a:ext cx="493395" cy="5093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4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99537" y="4534953"/>
            <a:ext cx="1570568" cy="2349926"/>
            <a:chOff x="0" y="0"/>
            <a:chExt cx="341582" cy="51108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41582" cy="511083"/>
            </a:xfrm>
            <a:custGeom>
              <a:avLst/>
              <a:gdLst/>
              <a:ahLst/>
              <a:cxnLst/>
              <a:rect r="r" b="b" t="t" l="l"/>
              <a:pathLst>
                <a:path h="511083" w="341582">
                  <a:moveTo>
                    <a:pt x="0" y="0"/>
                  </a:moveTo>
                  <a:lnTo>
                    <a:pt x="341582" y="0"/>
                  </a:lnTo>
                  <a:lnTo>
                    <a:pt x="341582" y="511083"/>
                  </a:lnTo>
                  <a:lnTo>
                    <a:pt x="0" y="511083"/>
                  </a:lnTo>
                  <a:close/>
                </a:path>
              </a:pathLst>
            </a:custGeom>
            <a:solidFill>
              <a:srgbClr val="D9808A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19050"/>
              <a:ext cx="341582" cy="492033"/>
            </a:xfrm>
            <a:prstGeom prst="rect">
              <a:avLst/>
            </a:prstGeom>
          </p:spPr>
          <p:txBody>
            <a:bodyPr anchor="ctr" rtlCol="false" tIns="61518" lIns="61518" bIns="61518" rIns="61518"/>
            <a:lstStyle/>
            <a:p>
              <a:pPr algn="ctr">
                <a:lnSpc>
                  <a:spcPts val="2664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2099537" y="4733196"/>
            <a:ext cx="1570568" cy="2151682"/>
            <a:chOff x="0" y="0"/>
            <a:chExt cx="341582" cy="46796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41582" cy="467968"/>
            </a:xfrm>
            <a:custGeom>
              <a:avLst/>
              <a:gdLst/>
              <a:ahLst/>
              <a:cxnLst/>
              <a:rect r="r" b="b" t="t" l="l"/>
              <a:pathLst>
                <a:path h="467968" w="341582">
                  <a:moveTo>
                    <a:pt x="0" y="0"/>
                  </a:moveTo>
                  <a:lnTo>
                    <a:pt x="341582" y="0"/>
                  </a:lnTo>
                  <a:lnTo>
                    <a:pt x="341582" y="467968"/>
                  </a:lnTo>
                  <a:lnTo>
                    <a:pt x="0" y="467968"/>
                  </a:lnTo>
                  <a:close/>
                </a:path>
              </a:pathLst>
            </a:custGeom>
            <a:solidFill>
              <a:srgbClr val="FFBF00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19050"/>
              <a:ext cx="341582" cy="448918"/>
            </a:xfrm>
            <a:prstGeom prst="rect">
              <a:avLst/>
            </a:prstGeom>
          </p:spPr>
          <p:txBody>
            <a:bodyPr anchor="ctr" rtlCol="false" tIns="61518" lIns="61518" bIns="61518" rIns="61518"/>
            <a:lstStyle/>
            <a:p>
              <a:pPr algn="ctr">
                <a:lnSpc>
                  <a:spcPts val="2664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79534" y="5820259"/>
            <a:ext cx="4810572" cy="1064620"/>
            <a:chOff x="0" y="0"/>
            <a:chExt cx="943315" cy="20876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43315" cy="208763"/>
            </a:xfrm>
            <a:custGeom>
              <a:avLst/>
              <a:gdLst/>
              <a:ahLst/>
              <a:cxnLst/>
              <a:rect r="r" b="b" t="t" l="l"/>
              <a:pathLst>
                <a:path h="208763" w="943315">
                  <a:moveTo>
                    <a:pt x="0" y="0"/>
                  </a:moveTo>
                  <a:lnTo>
                    <a:pt x="943315" y="0"/>
                  </a:lnTo>
                  <a:lnTo>
                    <a:pt x="943315" y="208763"/>
                  </a:lnTo>
                  <a:lnTo>
                    <a:pt x="0" y="208763"/>
                  </a:lnTo>
                  <a:close/>
                </a:path>
              </a:pathLst>
            </a:custGeom>
            <a:solidFill>
              <a:srgbClr val="1A4C81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76200"/>
              <a:ext cx="943315" cy="284963"/>
            </a:xfrm>
            <a:prstGeom prst="rect">
              <a:avLst/>
            </a:prstGeom>
          </p:spPr>
          <p:txBody>
            <a:bodyPr anchor="ctr" rtlCol="false" tIns="68230" lIns="68230" bIns="68230" rIns="68230"/>
            <a:lstStyle/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FFFFFF"/>
                  </a:solidFill>
                  <a:latin typeface="Inter Bold"/>
                </a:rPr>
                <a:t>SEMICONDICTOR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479534" y="5122464"/>
            <a:ext cx="4810572" cy="697795"/>
            <a:chOff x="0" y="0"/>
            <a:chExt cx="943315" cy="13683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943315" cy="136832"/>
            </a:xfrm>
            <a:custGeom>
              <a:avLst/>
              <a:gdLst/>
              <a:ahLst/>
              <a:cxnLst/>
              <a:rect r="r" b="b" t="t" l="l"/>
              <a:pathLst>
                <a:path h="136832" w="943315">
                  <a:moveTo>
                    <a:pt x="0" y="0"/>
                  </a:moveTo>
                  <a:lnTo>
                    <a:pt x="943315" y="0"/>
                  </a:lnTo>
                  <a:lnTo>
                    <a:pt x="943315" y="136832"/>
                  </a:lnTo>
                  <a:lnTo>
                    <a:pt x="0" y="136832"/>
                  </a:lnTo>
                  <a:close/>
                </a:path>
              </a:pathLst>
            </a:custGeom>
            <a:solidFill>
              <a:srgbClr val="99957D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47625"/>
              <a:ext cx="943315" cy="184457"/>
            </a:xfrm>
            <a:prstGeom prst="rect">
              <a:avLst/>
            </a:prstGeom>
          </p:spPr>
          <p:txBody>
            <a:bodyPr anchor="ctr" rtlCol="false" tIns="68230" lIns="68230" bIns="68230" rIns="6823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479534" y="4343929"/>
            <a:ext cx="867213" cy="778534"/>
            <a:chOff x="0" y="0"/>
            <a:chExt cx="170053" cy="15266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70053" cy="152664"/>
            </a:xfrm>
            <a:custGeom>
              <a:avLst/>
              <a:gdLst/>
              <a:ahLst/>
              <a:cxnLst/>
              <a:rect r="r" b="b" t="t" l="l"/>
              <a:pathLst>
                <a:path h="152664" w="170053">
                  <a:moveTo>
                    <a:pt x="0" y="0"/>
                  </a:moveTo>
                  <a:lnTo>
                    <a:pt x="170053" y="0"/>
                  </a:lnTo>
                  <a:lnTo>
                    <a:pt x="170053" y="152664"/>
                  </a:lnTo>
                  <a:lnTo>
                    <a:pt x="0" y="152664"/>
                  </a:lnTo>
                  <a:close/>
                </a:path>
              </a:pathLst>
            </a:custGeom>
            <a:solidFill>
              <a:srgbClr val="B3C4DB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47625"/>
              <a:ext cx="170053" cy="200289"/>
            </a:xfrm>
            <a:prstGeom prst="rect">
              <a:avLst/>
            </a:prstGeom>
          </p:spPr>
          <p:txBody>
            <a:bodyPr anchor="ctr" rtlCol="false" tIns="68230" lIns="68230" bIns="68230" rIns="68230"/>
            <a:lstStyle/>
            <a:p>
              <a:pPr>
                <a:lnSpc>
                  <a:spcPts val="3360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4507111" y="4343929"/>
            <a:ext cx="781536" cy="778534"/>
            <a:chOff x="0" y="0"/>
            <a:chExt cx="153253" cy="15266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53253" cy="152664"/>
            </a:xfrm>
            <a:custGeom>
              <a:avLst/>
              <a:gdLst/>
              <a:ahLst/>
              <a:cxnLst/>
              <a:rect r="r" b="b" t="t" l="l"/>
              <a:pathLst>
                <a:path h="152664" w="153253">
                  <a:moveTo>
                    <a:pt x="0" y="0"/>
                  </a:moveTo>
                  <a:lnTo>
                    <a:pt x="153253" y="0"/>
                  </a:lnTo>
                  <a:lnTo>
                    <a:pt x="153253" y="152664"/>
                  </a:lnTo>
                  <a:lnTo>
                    <a:pt x="0" y="152664"/>
                  </a:lnTo>
                  <a:close/>
                </a:path>
              </a:pathLst>
            </a:custGeom>
            <a:solidFill>
              <a:srgbClr val="B3C4DB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47625"/>
              <a:ext cx="153253" cy="200289"/>
            </a:xfrm>
            <a:prstGeom prst="rect">
              <a:avLst/>
            </a:prstGeom>
          </p:spPr>
          <p:txBody>
            <a:bodyPr anchor="ctr" rtlCol="false" tIns="68230" lIns="68230" bIns="68230" rIns="68230"/>
            <a:lstStyle/>
            <a:p>
              <a:pPr>
                <a:lnSpc>
                  <a:spcPts val="3360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3193129" y="4414833"/>
            <a:ext cx="4810572" cy="2721400"/>
            <a:chOff x="0" y="0"/>
            <a:chExt cx="6414096" cy="3628533"/>
          </a:xfrm>
        </p:grpSpPr>
        <p:grpSp>
          <p:nvGrpSpPr>
            <p:cNvPr name="Group 41" id="41"/>
            <p:cNvGrpSpPr/>
            <p:nvPr/>
          </p:nvGrpSpPr>
          <p:grpSpPr>
            <a:xfrm rot="0">
              <a:off x="5075633" y="0"/>
              <a:ext cx="1338463" cy="3626653"/>
              <a:chOff x="0" y="0"/>
              <a:chExt cx="264388" cy="716376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264388" cy="716376"/>
              </a:xfrm>
              <a:custGeom>
                <a:avLst/>
                <a:gdLst/>
                <a:ahLst/>
                <a:cxnLst/>
                <a:rect r="r" b="b" t="t" l="l"/>
                <a:pathLst>
                  <a:path h="716376" w="264388">
                    <a:moveTo>
                      <a:pt x="0" y="0"/>
                    </a:moveTo>
                    <a:lnTo>
                      <a:pt x="264388" y="0"/>
                    </a:lnTo>
                    <a:lnTo>
                      <a:pt x="264388" y="716376"/>
                    </a:lnTo>
                    <a:lnTo>
                      <a:pt x="0" y="716376"/>
                    </a:lnTo>
                    <a:close/>
                  </a:path>
                </a:pathLst>
              </a:custGeom>
              <a:solidFill>
                <a:srgbClr val="D9808A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0" y="19050"/>
                <a:ext cx="264388" cy="69732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44" id="44"/>
            <p:cNvGrpSpPr/>
            <p:nvPr/>
          </p:nvGrpSpPr>
          <p:grpSpPr>
            <a:xfrm rot="0">
              <a:off x="0" y="1880"/>
              <a:ext cx="1338463" cy="3626653"/>
              <a:chOff x="0" y="0"/>
              <a:chExt cx="264388" cy="716376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264388" cy="716376"/>
              </a:xfrm>
              <a:custGeom>
                <a:avLst/>
                <a:gdLst/>
                <a:ahLst/>
                <a:cxnLst/>
                <a:rect r="r" b="b" t="t" l="l"/>
                <a:pathLst>
                  <a:path h="716376" w="264388">
                    <a:moveTo>
                      <a:pt x="0" y="0"/>
                    </a:moveTo>
                    <a:lnTo>
                      <a:pt x="264388" y="0"/>
                    </a:lnTo>
                    <a:lnTo>
                      <a:pt x="264388" y="716376"/>
                    </a:lnTo>
                    <a:lnTo>
                      <a:pt x="0" y="716376"/>
                    </a:lnTo>
                    <a:close/>
                  </a:path>
                </a:pathLst>
              </a:custGeom>
              <a:solidFill>
                <a:srgbClr val="D9808A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19050"/>
                <a:ext cx="264388" cy="69732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47" id="47"/>
            <p:cNvGrpSpPr/>
            <p:nvPr/>
          </p:nvGrpSpPr>
          <p:grpSpPr>
            <a:xfrm rot="0">
              <a:off x="1085205" y="1128840"/>
              <a:ext cx="4206328" cy="2497812"/>
              <a:chOff x="0" y="0"/>
              <a:chExt cx="830880" cy="493395"/>
            </a:xfrm>
          </p:grpSpPr>
          <p:sp>
            <p:nvSpPr>
              <p:cNvPr name="Freeform 48" id="48"/>
              <p:cNvSpPr/>
              <p:nvPr/>
            </p:nvSpPr>
            <p:spPr>
              <a:xfrm flipH="false" flipV="false" rot="0">
                <a:off x="0" y="0"/>
                <a:ext cx="830880" cy="493395"/>
              </a:xfrm>
              <a:custGeom>
                <a:avLst/>
                <a:gdLst/>
                <a:ahLst/>
                <a:cxnLst/>
                <a:rect r="r" b="b" t="t" l="l"/>
                <a:pathLst>
                  <a:path h="493395" w="830880">
                    <a:moveTo>
                      <a:pt x="0" y="0"/>
                    </a:moveTo>
                    <a:lnTo>
                      <a:pt x="830880" y="0"/>
                    </a:lnTo>
                    <a:lnTo>
                      <a:pt x="830880" y="493395"/>
                    </a:lnTo>
                    <a:lnTo>
                      <a:pt x="0" y="493395"/>
                    </a:lnTo>
                    <a:close/>
                  </a:path>
                </a:pathLst>
              </a:custGeom>
              <a:solidFill>
                <a:srgbClr val="D9808A"/>
              </a:solidFill>
            </p:spPr>
          </p:sp>
          <p:sp>
            <p:nvSpPr>
              <p:cNvPr name="TextBox 49" id="49"/>
              <p:cNvSpPr txBox="true"/>
              <p:nvPr/>
            </p:nvSpPr>
            <p:spPr>
              <a:xfrm>
                <a:off x="0" y="19050"/>
                <a:ext cx="830880" cy="47434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50" id="50"/>
            <p:cNvGrpSpPr/>
            <p:nvPr/>
          </p:nvGrpSpPr>
          <p:grpSpPr>
            <a:xfrm rot="0">
              <a:off x="1961877" y="240600"/>
              <a:ext cx="2497812" cy="2674998"/>
              <a:chOff x="0" y="0"/>
              <a:chExt cx="493395" cy="528395"/>
            </a:xfrm>
          </p:grpSpPr>
          <p:sp>
            <p:nvSpPr>
              <p:cNvPr name="Freeform 51" id="51"/>
              <p:cNvSpPr/>
              <p:nvPr/>
            </p:nvSpPr>
            <p:spPr>
              <a:xfrm flipH="false" flipV="false" rot="0">
                <a:off x="0" y="0"/>
                <a:ext cx="493395" cy="528395"/>
              </a:xfrm>
              <a:custGeom>
                <a:avLst/>
                <a:gdLst/>
                <a:ahLst/>
                <a:cxnLst/>
                <a:rect r="r" b="b" t="t" l="l"/>
                <a:pathLst>
                  <a:path h="528395" w="493395">
                    <a:moveTo>
                      <a:pt x="0" y="0"/>
                    </a:moveTo>
                    <a:lnTo>
                      <a:pt x="493395" y="0"/>
                    </a:lnTo>
                    <a:lnTo>
                      <a:pt x="493395" y="528395"/>
                    </a:lnTo>
                    <a:lnTo>
                      <a:pt x="0" y="528395"/>
                    </a:lnTo>
                    <a:close/>
                  </a:path>
                </a:pathLst>
              </a:custGeom>
              <a:solidFill>
                <a:srgbClr val="D9808A"/>
              </a:solidFill>
            </p:spPr>
          </p:sp>
          <p:sp>
            <p:nvSpPr>
              <p:cNvPr name="TextBox 52" id="52"/>
              <p:cNvSpPr txBox="true"/>
              <p:nvPr/>
            </p:nvSpPr>
            <p:spPr>
              <a:xfrm>
                <a:off x="0" y="19050"/>
                <a:ext cx="493395" cy="50934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53" id="53"/>
            <p:cNvGrpSpPr/>
            <p:nvPr/>
          </p:nvGrpSpPr>
          <p:grpSpPr>
            <a:xfrm rot="0">
              <a:off x="2160003" y="495299"/>
              <a:ext cx="2094091" cy="3133234"/>
              <a:chOff x="0" y="0"/>
              <a:chExt cx="341582" cy="511083"/>
            </a:xfrm>
          </p:grpSpPr>
          <p:sp>
            <p:nvSpPr>
              <p:cNvPr name="Freeform 54" id="54"/>
              <p:cNvSpPr/>
              <p:nvPr/>
            </p:nvSpPr>
            <p:spPr>
              <a:xfrm flipH="false" flipV="false" rot="0">
                <a:off x="0" y="0"/>
                <a:ext cx="341582" cy="511083"/>
              </a:xfrm>
              <a:custGeom>
                <a:avLst/>
                <a:gdLst/>
                <a:ahLst/>
                <a:cxnLst/>
                <a:rect r="r" b="b" t="t" l="l"/>
                <a:pathLst>
                  <a:path h="511083" w="341582">
                    <a:moveTo>
                      <a:pt x="0" y="0"/>
                    </a:moveTo>
                    <a:lnTo>
                      <a:pt x="341582" y="0"/>
                    </a:lnTo>
                    <a:lnTo>
                      <a:pt x="341582" y="511083"/>
                    </a:lnTo>
                    <a:lnTo>
                      <a:pt x="0" y="511083"/>
                    </a:lnTo>
                    <a:close/>
                  </a:path>
                </a:pathLst>
              </a:custGeom>
              <a:solidFill>
                <a:srgbClr val="D9808A"/>
              </a:solidFill>
            </p:spPr>
          </p:sp>
          <p:sp>
            <p:nvSpPr>
              <p:cNvPr name="TextBox 55" id="55"/>
              <p:cNvSpPr txBox="true"/>
              <p:nvPr/>
            </p:nvSpPr>
            <p:spPr>
              <a:xfrm>
                <a:off x="0" y="19050"/>
                <a:ext cx="341582" cy="492033"/>
              </a:xfrm>
              <a:prstGeom prst="rect">
                <a:avLst/>
              </a:prstGeom>
            </p:spPr>
            <p:txBody>
              <a:bodyPr anchor="ctr" rtlCol="false" tIns="61518" lIns="61518" bIns="61518" rIns="61518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56" id="56"/>
            <p:cNvGrpSpPr/>
            <p:nvPr/>
          </p:nvGrpSpPr>
          <p:grpSpPr>
            <a:xfrm rot="0">
              <a:off x="2160003" y="759623"/>
              <a:ext cx="2094091" cy="2868909"/>
              <a:chOff x="0" y="0"/>
              <a:chExt cx="341582" cy="467968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341582" cy="467968"/>
              </a:xfrm>
              <a:custGeom>
                <a:avLst/>
                <a:gdLst/>
                <a:ahLst/>
                <a:cxnLst/>
                <a:rect r="r" b="b" t="t" l="l"/>
                <a:pathLst>
                  <a:path h="467968" w="341582">
                    <a:moveTo>
                      <a:pt x="0" y="0"/>
                    </a:moveTo>
                    <a:lnTo>
                      <a:pt x="341582" y="0"/>
                    </a:lnTo>
                    <a:lnTo>
                      <a:pt x="341582" y="467968"/>
                    </a:lnTo>
                    <a:lnTo>
                      <a:pt x="0" y="467968"/>
                    </a:ln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0" y="19050"/>
                <a:ext cx="341582" cy="448918"/>
              </a:xfrm>
              <a:prstGeom prst="rect">
                <a:avLst/>
              </a:prstGeom>
            </p:spPr>
            <p:txBody>
              <a:bodyPr anchor="ctr" rtlCol="false" tIns="61518" lIns="61518" bIns="61518" rIns="61518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59" id="59"/>
            <p:cNvGrpSpPr/>
            <p:nvPr/>
          </p:nvGrpSpPr>
          <p:grpSpPr>
            <a:xfrm rot="0">
              <a:off x="0" y="2209040"/>
              <a:ext cx="6414096" cy="1419493"/>
              <a:chOff x="0" y="0"/>
              <a:chExt cx="943315" cy="208763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943315" cy="208763"/>
              </a:xfrm>
              <a:custGeom>
                <a:avLst/>
                <a:gdLst/>
                <a:ahLst/>
                <a:cxnLst/>
                <a:rect r="r" b="b" t="t" l="l"/>
                <a:pathLst>
                  <a:path h="208763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208763"/>
                    </a:lnTo>
                    <a:lnTo>
                      <a:pt x="0" y="208763"/>
                    </a:lnTo>
                    <a:close/>
                  </a:path>
                </a:pathLst>
              </a:custGeom>
              <a:solidFill>
                <a:srgbClr val="1A4C81"/>
              </a:solidFill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0" y="-76200"/>
                <a:ext cx="943315" cy="284963"/>
              </a:xfrm>
              <a:prstGeom prst="rect">
                <a:avLst/>
              </a:prstGeom>
            </p:spPr>
            <p:txBody>
              <a:bodyPr anchor="ctr" rtlCol="false" tIns="68230" lIns="68230" bIns="68230" rIns="68230"/>
              <a:lstStyle/>
              <a:p>
                <a:pPr algn="ctr">
                  <a:lnSpc>
                    <a:spcPts val="4760"/>
                  </a:lnSpc>
                </a:pPr>
                <a:r>
                  <a:rPr lang="en-US" sz="3400">
                    <a:solidFill>
                      <a:srgbClr val="FFFFFF"/>
                    </a:solidFill>
                    <a:latin typeface="Inter Bold"/>
                  </a:rPr>
                  <a:t>SEMICONDICTOR</a:t>
                </a:r>
              </a:p>
            </p:txBody>
          </p:sp>
        </p:grpSp>
        <p:grpSp>
          <p:nvGrpSpPr>
            <p:cNvPr name="Group 62" id="62"/>
            <p:cNvGrpSpPr/>
            <p:nvPr/>
          </p:nvGrpSpPr>
          <p:grpSpPr>
            <a:xfrm rot="0">
              <a:off x="0" y="1278646"/>
              <a:ext cx="6414096" cy="930394"/>
              <a:chOff x="0" y="0"/>
              <a:chExt cx="943315" cy="136832"/>
            </a:xfrm>
          </p:grpSpPr>
          <p:sp>
            <p:nvSpPr>
              <p:cNvPr name="Freeform 63" id="63"/>
              <p:cNvSpPr/>
              <p:nvPr/>
            </p:nvSpPr>
            <p:spPr>
              <a:xfrm flipH="false" flipV="false" rot="0">
                <a:off x="0" y="0"/>
                <a:ext cx="943315" cy="136832"/>
              </a:xfrm>
              <a:custGeom>
                <a:avLst/>
                <a:gdLst/>
                <a:ahLst/>
                <a:cxnLst/>
                <a:rect r="r" b="b" t="t" l="l"/>
                <a:pathLst>
                  <a:path h="136832" w="943315">
                    <a:moveTo>
                      <a:pt x="0" y="0"/>
                    </a:moveTo>
                    <a:lnTo>
                      <a:pt x="943315" y="0"/>
                    </a:lnTo>
                    <a:lnTo>
                      <a:pt x="943315" y="136832"/>
                    </a:lnTo>
                    <a:lnTo>
                      <a:pt x="0" y="136832"/>
                    </a:lnTo>
                    <a:close/>
                  </a:path>
                </a:pathLst>
              </a:custGeom>
              <a:solidFill>
                <a:srgbClr val="99957D"/>
              </a:solidFill>
            </p:spPr>
          </p:sp>
          <p:sp>
            <p:nvSpPr>
              <p:cNvPr name="TextBox 64" id="64"/>
              <p:cNvSpPr txBox="true"/>
              <p:nvPr/>
            </p:nvSpPr>
            <p:spPr>
              <a:xfrm>
                <a:off x="0" y="-47625"/>
                <a:ext cx="943315" cy="184457"/>
              </a:xfrm>
              <a:prstGeom prst="rect">
                <a:avLst/>
              </a:prstGeom>
            </p:spPr>
            <p:txBody>
              <a:bodyPr anchor="ctr" rtlCol="false" tIns="68230" lIns="68230" bIns="68230" rIns="68230"/>
              <a:lstStyle/>
              <a:p>
                <a:pPr algn="ctr">
                  <a:lnSpc>
                    <a:spcPts val="2940"/>
                  </a:lnSpc>
                </a:pPr>
              </a:p>
            </p:txBody>
          </p:sp>
        </p:grpSp>
        <p:grpSp>
          <p:nvGrpSpPr>
            <p:cNvPr name="Group 65" id="65"/>
            <p:cNvGrpSpPr/>
            <p:nvPr/>
          </p:nvGrpSpPr>
          <p:grpSpPr>
            <a:xfrm rot="0">
              <a:off x="0" y="240600"/>
              <a:ext cx="1156283" cy="1038046"/>
              <a:chOff x="0" y="0"/>
              <a:chExt cx="170053" cy="152664"/>
            </a:xfrm>
          </p:grpSpPr>
          <p:sp>
            <p:nvSpPr>
              <p:cNvPr name="Freeform 66" id="66"/>
              <p:cNvSpPr/>
              <p:nvPr/>
            </p:nvSpPr>
            <p:spPr>
              <a:xfrm flipH="false" flipV="false" rot="0">
                <a:off x="0" y="0"/>
                <a:ext cx="170053" cy="152664"/>
              </a:xfrm>
              <a:custGeom>
                <a:avLst/>
                <a:gdLst/>
                <a:ahLst/>
                <a:cxnLst/>
                <a:rect r="r" b="b" t="t" l="l"/>
                <a:pathLst>
                  <a:path h="152664" w="170053">
                    <a:moveTo>
                      <a:pt x="0" y="0"/>
                    </a:moveTo>
                    <a:lnTo>
                      <a:pt x="170053" y="0"/>
                    </a:lnTo>
                    <a:lnTo>
                      <a:pt x="170053" y="152664"/>
                    </a:lnTo>
                    <a:lnTo>
                      <a:pt x="0" y="152664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67" id="67"/>
              <p:cNvSpPr txBox="true"/>
              <p:nvPr/>
            </p:nvSpPr>
            <p:spPr>
              <a:xfrm>
                <a:off x="0" y="-47625"/>
                <a:ext cx="170053" cy="200289"/>
              </a:xfrm>
              <a:prstGeom prst="rect">
                <a:avLst/>
              </a:prstGeom>
            </p:spPr>
            <p:txBody>
              <a:bodyPr anchor="ctr" rtlCol="false" tIns="68230" lIns="68230" bIns="68230" rIns="68230"/>
              <a:lstStyle/>
              <a:p>
                <a:pPr>
                  <a:lnSpc>
                    <a:spcPts val="3360"/>
                  </a:lnSpc>
                </a:pPr>
              </a:p>
            </p:txBody>
          </p:sp>
        </p:grpSp>
        <p:grpSp>
          <p:nvGrpSpPr>
            <p:cNvPr name="Group 68" id="68"/>
            <p:cNvGrpSpPr/>
            <p:nvPr/>
          </p:nvGrpSpPr>
          <p:grpSpPr>
            <a:xfrm rot="0">
              <a:off x="5370103" y="240600"/>
              <a:ext cx="1042049" cy="1038046"/>
              <a:chOff x="0" y="0"/>
              <a:chExt cx="153253" cy="152664"/>
            </a:xfrm>
          </p:grpSpPr>
          <p:sp>
            <p:nvSpPr>
              <p:cNvPr name="Freeform 69" id="69"/>
              <p:cNvSpPr/>
              <p:nvPr/>
            </p:nvSpPr>
            <p:spPr>
              <a:xfrm flipH="false" flipV="false" rot="0">
                <a:off x="0" y="0"/>
                <a:ext cx="153253" cy="152664"/>
              </a:xfrm>
              <a:custGeom>
                <a:avLst/>
                <a:gdLst/>
                <a:ahLst/>
                <a:cxnLst/>
                <a:rect r="r" b="b" t="t" l="l"/>
                <a:pathLst>
                  <a:path h="152664" w="153253">
                    <a:moveTo>
                      <a:pt x="0" y="0"/>
                    </a:moveTo>
                    <a:lnTo>
                      <a:pt x="153253" y="0"/>
                    </a:lnTo>
                    <a:lnTo>
                      <a:pt x="153253" y="152664"/>
                    </a:lnTo>
                    <a:lnTo>
                      <a:pt x="0" y="152664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70" id="70"/>
              <p:cNvSpPr txBox="true"/>
              <p:nvPr/>
            </p:nvSpPr>
            <p:spPr>
              <a:xfrm>
                <a:off x="0" y="-47625"/>
                <a:ext cx="153253" cy="200289"/>
              </a:xfrm>
              <a:prstGeom prst="rect">
                <a:avLst/>
              </a:prstGeom>
            </p:spPr>
            <p:txBody>
              <a:bodyPr anchor="ctr" rtlCol="false" tIns="68230" lIns="68230" bIns="68230" rIns="68230"/>
              <a:lstStyle/>
              <a:p>
                <a:pPr>
                  <a:lnSpc>
                    <a:spcPts val="3360"/>
                  </a:lnSpc>
                </a:pPr>
              </a:p>
            </p:txBody>
          </p:sp>
        </p:grpSp>
      </p:grpSp>
      <p:sp>
        <p:nvSpPr>
          <p:cNvPr name="AutoShape 71" id="71"/>
          <p:cNvSpPr/>
          <p:nvPr/>
        </p:nvSpPr>
        <p:spPr>
          <a:xfrm flipV="true">
            <a:off x="4507111" y="3131372"/>
            <a:ext cx="782995" cy="1052567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72" id="72"/>
          <p:cNvGrpSpPr/>
          <p:nvPr/>
        </p:nvGrpSpPr>
        <p:grpSpPr>
          <a:xfrm rot="0">
            <a:off x="13733157" y="5379020"/>
            <a:ext cx="1369958" cy="523327"/>
            <a:chOff x="0" y="0"/>
            <a:chExt cx="360812" cy="137831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360812" cy="137831"/>
            </a:xfrm>
            <a:custGeom>
              <a:avLst/>
              <a:gdLst/>
              <a:ahLst/>
              <a:cxnLst/>
              <a:rect r="r" b="b" t="t" l="l"/>
              <a:pathLst>
                <a:path h="137831" w="360812">
                  <a:moveTo>
                    <a:pt x="0" y="0"/>
                  </a:moveTo>
                  <a:lnTo>
                    <a:pt x="360812" y="0"/>
                  </a:lnTo>
                  <a:lnTo>
                    <a:pt x="360812" y="137831"/>
                  </a:lnTo>
                  <a:lnTo>
                    <a:pt x="0" y="137831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74" id="74"/>
            <p:cNvSpPr txBox="true"/>
            <p:nvPr/>
          </p:nvSpPr>
          <p:spPr>
            <a:xfrm>
              <a:off x="0" y="9525"/>
              <a:ext cx="360812" cy="1283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20"/>
                </a:lnSpc>
              </a:pPr>
              <a:r>
                <a:rPr lang="en-US" sz="2000">
                  <a:solidFill>
                    <a:srgbClr val="FFFFFF"/>
                  </a:solidFill>
                  <a:latin typeface="HK Grotesk Bold"/>
                </a:rPr>
                <a:t>SOURCE</a:t>
              </a:r>
            </a:p>
          </p:txBody>
        </p:sp>
      </p:grpSp>
      <p:grpSp>
        <p:nvGrpSpPr>
          <p:cNvPr name="Group 75" id="75"/>
          <p:cNvGrpSpPr/>
          <p:nvPr/>
        </p:nvGrpSpPr>
        <p:grpSpPr>
          <a:xfrm rot="0">
            <a:off x="16093715" y="5379020"/>
            <a:ext cx="1369958" cy="523327"/>
            <a:chOff x="0" y="0"/>
            <a:chExt cx="360812" cy="137831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360812" cy="137831"/>
            </a:xfrm>
            <a:custGeom>
              <a:avLst/>
              <a:gdLst/>
              <a:ahLst/>
              <a:cxnLst/>
              <a:rect r="r" b="b" t="t" l="l"/>
              <a:pathLst>
                <a:path h="137831" w="360812">
                  <a:moveTo>
                    <a:pt x="0" y="0"/>
                  </a:moveTo>
                  <a:lnTo>
                    <a:pt x="360812" y="0"/>
                  </a:lnTo>
                  <a:lnTo>
                    <a:pt x="360812" y="137831"/>
                  </a:lnTo>
                  <a:lnTo>
                    <a:pt x="0" y="137831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77" id="77"/>
            <p:cNvSpPr txBox="true"/>
            <p:nvPr/>
          </p:nvSpPr>
          <p:spPr>
            <a:xfrm>
              <a:off x="0" y="9525"/>
              <a:ext cx="360812" cy="1283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20"/>
                </a:lnSpc>
              </a:pPr>
              <a:r>
                <a:rPr lang="en-US" sz="2000">
                  <a:solidFill>
                    <a:srgbClr val="FFFFFF"/>
                  </a:solidFill>
                  <a:latin typeface="HK Grotesk Bold"/>
                </a:rPr>
                <a:t>SINK</a:t>
              </a:r>
            </a:p>
          </p:txBody>
        </p:sp>
      </p:grpSp>
      <p:grpSp>
        <p:nvGrpSpPr>
          <p:cNvPr name="Group 78" id="78"/>
          <p:cNvGrpSpPr/>
          <p:nvPr/>
        </p:nvGrpSpPr>
        <p:grpSpPr>
          <a:xfrm rot="0">
            <a:off x="14989636" y="5042076"/>
            <a:ext cx="1217558" cy="336944"/>
            <a:chOff x="0" y="0"/>
            <a:chExt cx="320674" cy="88743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320674" cy="88743"/>
            </a:xfrm>
            <a:custGeom>
              <a:avLst/>
              <a:gdLst/>
              <a:ahLst/>
              <a:cxnLst/>
              <a:rect r="r" b="b" t="t" l="l"/>
              <a:pathLst>
                <a:path h="88743" w="320674">
                  <a:moveTo>
                    <a:pt x="0" y="0"/>
                  </a:moveTo>
                  <a:lnTo>
                    <a:pt x="320674" y="0"/>
                  </a:lnTo>
                  <a:lnTo>
                    <a:pt x="320674" y="88743"/>
                  </a:lnTo>
                  <a:lnTo>
                    <a:pt x="0" y="88743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80" id="80"/>
            <p:cNvSpPr txBox="true"/>
            <p:nvPr/>
          </p:nvSpPr>
          <p:spPr>
            <a:xfrm>
              <a:off x="0" y="0"/>
              <a:ext cx="320674" cy="88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32"/>
                </a:lnSpc>
              </a:pPr>
              <a:r>
                <a:rPr lang="en-US" sz="1200">
                  <a:solidFill>
                    <a:srgbClr val="FFFFFF"/>
                  </a:solidFill>
                  <a:latin typeface="HK Grotesk Bold"/>
                </a:rPr>
                <a:t>GATE</a:t>
              </a:r>
            </a:p>
          </p:txBody>
        </p:sp>
      </p:grpSp>
      <p:sp>
        <p:nvSpPr>
          <p:cNvPr name="TextBox 81" id="81"/>
          <p:cNvSpPr txBox="true"/>
          <p:nvPr/>
        </p:nvSpPr>
        <p:spPr>
          <a:xfrm rot="0">
            <a:off x="1028700" y="1095375"/>
            <a:ext cx="12989144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FFBD59"/>
                </a:solidFill>
                <a:latin typeface="HK Grotesk Bold"/>
              </a:rPr>
              <a:t>Adding</a:t>
            </a:r>
            <a:r>
              <a:rPr lang="en-US" sz="8000" spc="-240">
                <a:solidFill>
                  <a:srgbClr val="FFFFFF"/>
                </a:solidFill>
                <a:latin typeface="HK Grotesk Bold"/>
              </a:rPr>
              <a:t> Pad&amp;Protective Layer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5290107" y="2829747"/>
            <a:ext cx="2654507" cy="565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49"/>
              </a:lnSpc>
            </a:pPr>
            <a:r>
              <a:rPr lang="en-US" sz="3499" spc="-69">
                <a:solidFill>
                  <a:srgbClr val="FFFFFF"/>
                </a:solidFill>
                <a:latin typeface="HK Grotesk Bold"/>
              </a:rPr>
              <a:t>Dioxide layer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2887622" y="7774408"/>
            <a:ext cx="12710793" cy="1365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 spc="-84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4200" spc="-84">
                <a:solidFill>
                  <a:srgbClr val="FFBD59"/>
                </a:solidFill>
                <a:latin typeface="HK Grotesk Bold"/>
              </a:rPr>
              <a:t>It involves </a:t>
            </a:r>
            <a:r>
              <a:rPr lang="en-US" sz="4200" spc="-84">
                <a:solidFill>
                  <a:srgbClr val="FFFFFF"/>
                </a:solidFill>
                <a:latin typeface="HK Grotesk Bold"/>
              </a:rPr>
              <a:t>both “photolithography” and “etching” techniques to carve the pad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62050"/>
            <a:ext cx="5119580" cy="2183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889"/>
              </a:lnSpc>
            </a:pPr>
            <a:r>
              <a:rPr lang="en-US" sz="15216" spc="-456">
                <a:solidFill>
                  <a:srgbClr val="FFBD59"/>
                </a:solidFill>
                <a:latin typeface="HK Grotesk Bold"/>
              </a:rPr>
              <a:t>Q</a:t>
            </a:r>
            <a:r>
              <a:rPr lang="en-US" sz="15216" spc="-456">
                <a:solidFill>
                  <a:srgbClr val="FFFFFF"/>
                </a:solidFill>
                <a:latin typeface="HK Grotesk Bold"/>
              </a:rPr>
              <a:t>&amp;A</a:t>
            </a:r>
          </a:p>
        </p:txBody>
      </p:sp>
      <p:sp>
        <p:nvSpPr>
          <p:cNvPr name="Freeform 3" id="3"/>
          <p:cNvSpPr/>
          <p:nvPr/>
        </p:nvSpPr>
        <p:spPr>
          <a:xfrm flipH="false" flipV="true" rot="-2228806">
            <a:off x="937623" y="2679825"/>
            <a:ext cx="21356206" cy="6874465"/>
          </a:xfrm>
          <a:custGeom>
            <a:avLst/>
            <a:gdLst/>
            <a:ahLst/>
            <a:cxnLst/>
            <a:rect r="r" b="b" t="t" l="l"/>
            <a:pathLst>
              <a:path h="6874465" w="21356206">
                <a:moveTo>
                  <a:pt x="0" y="6874465"/>
                </a:moveTo>
                <a:lnTo>
                  <a:pt x="21356206" y="6874465"/>
                </a:lnTo>
                <a:lnTo>
                  <a:pt x="21356206" y="0"/>
                </a:lnTo>
                <a:lnTo>
                  <a:pt x="0" y="0"/>
                </a:lnTo>
                <a:lnTo>
                  <a:pt x="0" y="687446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6642343" y="7183858"/>
            <a:ext cx="616957" cy="2074442"/>
            <a:chOff x="0" y="0"/>
            <a:chExt cx="822610" cy="2765923"/>
          </a:xfrm>
        </p:grpSpPr>
        <p:sp>
          <p:nvSpPr>
            <p:cNvPr name="AutoShape 5" id="5"/>
            <p:cNvSpPr/>
            <p:nvPr/>
          </p:nvSpPr>
          <p:spPr>
            <a:xfrm rot="0">
              <a:off x="759110" y="0"/>
              <a:ext cx="63500" cy="1767642"/>
            </a:xfrm>
            <a:prstGeom prst="rect">
              <a:avLst/>
            </a:prstGeom>
            <a:solidFill>
              <a:srgbClr val="FFBD59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2310295"/>
              <a:ext cx="822610" cy="455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15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627308">
            <a:off x="-6906184" y="-1872346"/>
            <a:ext cx="17016201" cy="6180151"/>
          </a:xfrm>
          <a:custGeom>
            <a:avLst/>
            <a:gdLst/>
            <a:ahLst/>
            <a:cxnLst/>
            <a:rect r="r" b="b" t="t" l="l"/>
            <a:pathLst>
              <a:path h="6180151" w="17016201">
                <a:moveTo>
                  <a:pt x="0" y="0"/>
                </a:moveTo>
                <a:lnTo>
                  <a:pt x="17016202" y="0"/>
                </a:lnTo>
                <a:lnTo>
                  <a:pt x="17016202" y="6180152"/>
                </a:lnTo>
                <a:lnTo>
                  <a:pt x="0" y="6180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84960" y="4236214"/>
            <a:ext cx="2360307" cy="1143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FFFFFF"/>
                </a:solidFill>
                <a:latin typeface="HK Grotesk Bold"/>
              </a:rPr>
              <a:t>Q&amp;A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627308">
            <a:off x="5445209" y="7487829"/>
            <a:ext cx="17016201" cy="6180151"/>
          </a:xfrm>
          <a:custGeom>
            <a:avLst/>
            <a:gdLst/>
            <a:ahLst/>
            <a:cxnLst/>
            <a:rect r="r" b="b" t="t" l="l"/>
            <a:pathLst>
              <a:path h="6180151" w="17016201">
                <a:moveTo>
                  <a:pt x="0" y="0"/>
                </a:moveTo>
                <a:lnTo>
                  <a:pt x="17016201" y="0"/>
                </a:lnTo>
                <a:lnTo>
                  <a:pt x="17016201" y="6180152"/>
                </a:lnTo>
                <a:lnTo>
                  <a:pt x="0" y="6180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84960" y="7183858"/>
            <a:ext cx="616957" cy="2074442"/>
            <a:chOff x="0" y="0"/>
            <a:chExt cx="822610" cy="2765923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63500" cy="1767642"/>
            </a:xfrm>
            <a:prstGeom prst="rect">
              <a:avLst/>
            </a:prstGeom>
            <a:solidFill>
              <a:srgbClr val="FFBD59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2310295"/>
              <a:ext cx="822610" cy="455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16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767679" y="1805785"/>
            <a:ext cx="9983344" cy="2143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spc="-225">
                <a:solidFill>
                  <a:srgbClr val="FFBD59"/>
                </a:solidFill>
                <a:latin typeface="HK Grotesk Bold"/>
              </a:rPr>
              <a:t>How to</a:t>
            </a:r>
            <a:r>
              <a:rPr lang="en-US" sz="7500" spc="-225">
                <a:solidFill>
                  <a:srgbClr val="FFFFFF"/>
                </a:solidFill>
                <a:latin typeface="HK Grotesk Bold"/>
              </a:rPr>
              <a:t> tell if an MOS is</a:t>
            </a:r>
          </a:p>
          <a:p>
            <a:pPr>
              <a:lnSpc>
                <a:spcPts val="8325"/>
              </a:lnSpc>
            </a:pPr>
            <a:r>
              <a:rPr lang="en-US" sz="7500" spc="-225">
                <a:solidFill>
                  <a:srgbClr val="FFFFFF"/>
                </a:solidFill>
                <a:latin typeface="HK Grotesk Bold"/>
              </a:rPr>
              <a:t>PMOS or NMOS?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627308">
            <a:off x="-6906184" y="-1872346"/>
            <a:ext cx="17016201" cy="6180151"/>
          </a:xfrm>
          <a:custGeom>
            <a:avLst/>
            <a:gdLst/>
            <a:ahLst/>
            <a:cxnLst/>
            <a:rect r="r" b="b" t="t" l="l"/>
            <a:pathLst>
              <a:path h="6180151" w="17016201">
                <a:moveTo>
                  <a:pt x="0" y="0"/>
                </a:moveTo>
                <a:lnTo>
                  <a:pt x="17016202" y="0"/>
                </a:lnTo>
                <a:lnTo>
                  <a:pt x="17016202" y="6180152"/>
                </a:lnTo>
                <a:lnTo>
                  <a:pt x="0" y="6180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84960" y="4236214"/>
            <a:ext cx="2360307" cy="1143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FFFFFF"/>
                </a:solidFill>
                <a:latin typeface="HK Grotesk Bold"/>
              </a:rPr>
              <a:t>Q&amp;A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627308">
            <a:off x="5445209" y="7487829"/>
            <a:ext cx="17016201" cy="6180151"/>
          </a:xfrm>
          <a:custGeom>
            <a:avLst/>
            <a:gdLst/>
            <a:ahLst/>
            <a:cxnLst/>
            <a:rect r="r" b="b" t="t" l="l"/>
            <a:pathLst>
              <a:path h="6180151" w="17016201">
                <a:moveTo>
                  <a:pt x="0" y="0"/>
                </a:moveTo>
                <a:lnTo>
                  <a:pt x="17016201" y="0"/>
                </a:lnTo>
                <a:lnTo>
                  <a:pt x="17016201" y="6180152"/>
                </a:lnTo>
                <a:lnTo>
                  <a:pt x="0" y="6180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84960" y="7183858"/>
            <a:ext cx="616957" cy="2074442"/>
            <a:chOff x="0" y="0"/>
            <a:chExt cx="822610" cy="2765923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63500" cy="1767642"/>
            </a:xfrm>
            <a:prstGeom prst="rect">
              <a:avLst/>
            </a:prstGeom>
            <a:solidFill>
              <a:srgbClr val="FFBD59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2310295"/>
              <a:ext cx="822610" cy="455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16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453474" y="5437343"/>
            <a:ext cx="11805826" cy="2143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spc="-225">
                <a:solidFill>
                  <a:srgbClr val="FFFFFF"/>
                </a:solidFill>
                <a:latin typeface="HK Grotesk Bold"/>
              </a:rPr>
              <a:t>A:It depends on the dopants used in “Source” and “Sink”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767679" y="1805785"/>
            <a:ext cx="9983344" cy="2143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spc="-225">
                <a:solidFill>
                  <a:srgbClr val="FFBD59"/>
                </a:solidFill>
                <a:latin typeface="HK Grotesk Bold"/>
              </a:rPr>
              <a:t>How to</a:t>
            </a:r>
            <a:r>
              <a:rPr lang="en-US" sz="7500" spc="-225">
                <a:solidFill>
                  <a:srgbClr val="FFFFFF"/>
                </a:solidFill>
                <a:latin typeface="HK Grotesk Bold"/>
              </a:rPr>
              <a:t> tell if an MOS is</a:t>
            </a:r>
          </a:p>
          <a:p>
            <a:pPr>
              <a:lnSpc>
                <a:spcPts val="8325"/>
              </a:lnSpc>
            </a:pPr>
            <a:r>
              <a:rPr lang="en-US" sz="7500" spc="-225">
                <a:solidFill>
                  <a:srgbClr val="FFFFFF"/>
                </a:solidFill>
                <a:latin typeface="HK Grotesk Bold"/>
              </a:rPr>
              <a:t>PMOS or NMOS?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627308">
            <a:off x="-6906184" y="-1872346"/>
            <a:ext cx="17016201" cy="6180151"/>
          </a:xfrm>
          <a:custGeom>
            <a:avLst/>
            <a:gdLst/>
            <a:ahLst/>
            <a:cxnLst/>
            <a:rect r="r" b="b" t="t" l="l"/>
            <a:pathLst>
              <a:path h="6180151" w="17016201">
                <a:moveTo>
                  <a:pt x="0" y="0"/>
                </a:moveTo>
                <a:lnTo>
                  <a:pt x="17016202" y="0"/>
                </a:lnTo>
                <a:lnTo>
                  <a:pt x="17016202" y="6180152"/>
                </a:lnTo>
                <a:lnTo>
                  <a:pt x="0" y="6180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84960" y="4236214"/>
            <a:ext cx="2360307" cy="1143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FFFFFF"/>
                </a:solidFill>
                <a:latin typeface="HK Grotesk Bold"/>
              </a:rPr>
              <a:t>Q&amp;A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627308">
            <a:off x="5445209" y="7487829"/>
            <a:ext cx="17016201" cy="6180151"/>
          </a:xfrm>
          <a:custGeom>
            <a:avLst/>
            <a:gdLst/>
            <a:ahLst/>
            <a:cxnLst/>
            <a:rect r="r" b="b" t="t" l="l"/>
            <a:pathLst>
              <a:path h="6180151" w="17016201">
                <a:moveTo>
                  <a:pt x="0" y="0"/>
                </a:moveTo>
                <a:lnTo>
                  <a:pt x="17016201" y="0"/>
                </a:lnTo>
                <a:lnTo>
                  <a:pt x="17016201" y="6180152"/>
                </a:lnTo>
                <a:lnTo>
                  <a:pt x="0" y="6180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84960" y="7183858"/>
            <a:ext cx="616957" cy="2074442"/>
            <a:chOff x="0" y="0"/>
            <a:chExt cx="822610" cy="2765923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63500" cy="1767642"/>
            </a:xfrm>
            <a:prstGeom prst="rect">
              <a:avLst/>
            </a:prstGeom>
            <a:solidFill>
              <a:srgbClr val="FFBD59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2310295"/>
              <a:ext cx="822610" cy="455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17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767679" y="1805785"/>
            <a:ext cx="13992804" cy="2936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59"/>
              </a:lnSpc>
            </a:pPr>
            <a:r>
              <a:rPr lang="en-US" sz="6900" spc="-207">
                <a:solidFill>
                  <a:srgbClr val="FFBD59"/>
                </a:solidFill>
                <a:latin typeface="HK Grotesk Bold"/>
              </a:rPr>
              <a:t>How many </a:t>
            </a:r>
            <a:r>
              <a:rPr lang="en-US" sz="6900" spc="-207">
                <a:solidFill>
                  <a:srgbClr val="FFFFFF"/>
                </a:solidFill>
                <a:latin typeface="HK Grotesk Bold"/>
              </a:rPr>
              <a:t>steps in the making process that don’t involve “photolithography” and “etching”?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627308">
            <a:off x="-6906184" y="-1872346"/>
            <a:ext cx="17016201" cy="6180151"/>
          </a:xfrm>
          <a:custGeom>
            <a:avLst/>
            <a:gdLst/>
            <a:ahLst/>
            <a:cxnLst/>
            <a:rect r="r" b="b" t="t" l="l"/>
            <a:pathLst>
              <a:path h="6180151" w="17016201">
                <a:moveTo>
                  <a:pt x="0" y="0"/>
                </a:moveTo>
                <a:lnTo>
                  <a:pt x="17016202" y="0"/>
                </a:lnTo>
                <a:lnTo>
                  <a:pt x="17016202" y="6180152"/>
                </a:lnTo>
                <a:lnTo>
                  <a:pt x="0" y="6180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84960" y="4236214"/>
            <a:ext cx="2360307" cy="1143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FFFFFF"/>
                </a:solidFill>
                <a:latin typeface="HK Grotesk Bold"/>
              </a:rPr>
              <a:t>Q&amp;A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627308">
            <a:off x="5445209" y="7487829"/>
            <a:ext cx="17016201" cy="6180151"/>
          </a:xfrm>
          <a:custGeom>
            <a:avLst/>
            <a:gdLst/>
            <a:ahLst/>
            <a:cxnLst/>
            <a:rect r="r" b="b" t="t" l="l"/>
            <a:pathLst>
              <a:path h="6180151" w="17016201">
                <a:moveTo>
                  <a:pt x="0" y="0"/>
                </a:moveTo>
                <a:lnTo>
                  <a:pt x="17016201" y="0"/>
                </a:lnTo>
                <a:lnTo>
                  <a:pt x="17016201" y="6180152"/>
                </a:lnTo>
                <a:lnTo>
                  <a:pt x="0" y="6180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84960" y="7183858"/>
            <a:ext cx="616957" cy="2074442"/>
            <a:chOff x="0" y="0"/>
            <a:chExt cx="822610" cy="2765923"/>
          </a:xfrm>
        </p:grpSpPr>
        <p:sp>
          <p:nvSpPr>
            <p:cNvPr name="AutoShape 6" id="6"/>
            <p:cNvSpPr/>
            <p:nvPr/>
          </p:nvSpPr>
          <p:spPr>
            <a:xfrm rot="0">
              <a:off x="0" y="0"/>
              <a:ext cx="63500" cy="1767642"/>
            </a:xfrm>
            <a:prstGeom prst="rect">
              <a:avLst/>
            </a:prstGeom>
            <a:solidFill>
              <a:srgbClr val="FFBD59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2310295"/>
              <a:ext cx="822610" cy="455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17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767679" y="1805785"/>
            <a:ext cx="13992804" cy="2936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59"/>
              </a:lnSpc>
            </a:pPr>
            <a:r>
              <a:rPr lang="en-US" sz="6900" spc="-207">
                <a:solidFill>
                  <a:srgbClr val="FFBD59"/>
                </a:solidFill>
                <a:latin typeface="HK Grotesk Bold"/>
              </a:rPr>
              <a:t>How many </a:t>
            </a:r>
            <a:r>
              <a:rPr lang="en-US" sz="6900" spc="-207">
                <a:solidFill>
                  <a:srgbClr val="FFFFFF"/>
                </a:solidFill>
                <a:latin typeface="HK Grotesk Bold"/>
              </a:rPr>
              <a:t>steps in the making process that don’t involve “photolithography” and “etching”?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972050" y="6190590"/>
            <a:ext cx="12466475" cy="993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59"/>
              </a:lnSpc>
            </a:pPr>
            <a:r>
              <a:rPr lang="en-US" sz="6900" spc="-207">
                <a:solidFill>
                  <a:srgbClr val="FFFFFF"/>
                </a:solidFill>
                <a:latin typeface="HK Grotesk Bold"/>
              </a:rPr>
              <a:t>A: Two(Oxidation&amp;Metallization)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74217" y="318883"/>
            <a:ext cx="19036434" cy="6437888"/>
          </a:xfrm>
          <a:custGeom>
            <a:avLst/>
            <a:gdLst/>
            <a:ahLst/>
            <a:cxnLst/>
            <a:rect r="r" b="b" t="t" l="l"/>
            <a:pathLst>
              <a:path h="6437888" w="19036434">
                <a:moveTo>
                  <a:pt x="0" y="0"/>
                </a:moveTo>
                <a:lnTo>
                  <a:pt x="19036434" y="0"/>
                </a:lnTo>
                <a:lnTo>
                  <a:pt x="19036434" y="6437888"/>
                </a:lnTo>
                <a:lnTo>
                  <a:pt x="0" y="6437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9744881" y="490048"/>
            <a:ext cx="8115300" cy="1143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880"/>
              </a:lnSpc>
            </a:pPr>
            <a:r>
              <a:rPr lang="en-US" sz="8000" spc="-240">
                <a:solidFill>
                  <a:srgbClr val="FFFFFF"/>
                </a:solidFill>
                <a:latin typeface="HK Grotesk Bold"/>
              </a:rPr>
              <a:t>Table of Contents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47548" y="7309383"/>
            <a:ext cx="16392903" cy="1948917"/>
            <a:chOff x="0" y="0"/>
            <a:chExt cx="21857205" cy="259855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38100"/>
              <a:ext cx="6387855" cy="6444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999">
                  <a:solidFill>
                    <a:srgbClr val="FFBD59"/>
                  </a:solidFill>
                  <a:latin typeface="HK Grotesk Bold"/>
                </a:rPr>
                <a:t>WHAT IS “MOSFET”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854424"/>
              <a:ext cx="6387855" cy="1301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99"/>
                </a:lnSpc>
              </a:pPr>
              <a:r>
                <a:rPr lang="en-US" sz="2999" spc="-59">
                  <a:solidFill>
                    <a:srgbClr val="FFFFFF"/>
                  </a:solidFill>
                  <a:latin typeface="HK Grotesk Light"/>
                </a:rPr>
                <a:t>Introducing “MOSFET”</a:t>
              </a:r>
            </a:p>
            <a:p>
              <a:pPr>
                <a:lnSpc>
                  <a:spcPts val="3900"/>
                </a:lnSpc>
              </a:pPr>
              <a:r>
                <a:rPr lang="en-US" sz="2999" spc="-59">
                  <a:solidFill>
                    <a:srgbClr val="FFFFFF"/>
                  </a:solidFill>
                  <a:latin typeface="HK Grotesk Light"/>
                </a:rPr>
                <a:t>“PMOS” vs. “NMOS”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3051230" y="-38100"/>
              <a:ext cx="6387855" cy="1301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899"/>
                </a:lnSpc>
              </a:pPr>
              <a:r>
                <a:rPr lang="en-US" sz="2999">
                  <a:solidFill>
                    <a:srgbClr val="FFBD59"/>
                  </a:solidFill>
                  <a:latin typeface="HK Grotesk Bold"/>
                </a:rPr>
                <a:t>HOW ARE SEMICONDUCTORS MADE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3051230" y="1296949"/>
              <a:ext cx="8805975" cy="1301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999" spc="-59">
                  <a:solidFill>
                    <a:srgbClr val="FFFFFF"/>
                  </a:solidFill>
                  <a:latin typeface="HK Grotesk Light"/>
                </a:rPr>
                <a:t>Getting know about the manufacturing process of semiconductors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914912">
            <a:off x="-1534103" y="1801518"/>
            <a:ext cx="21356206" cy="6874465"/>
          </a:xfrm>
          <a:custGeom>
            <a:avLst/>
            <a:gdLst/>
            <a:ahLst/>
            <a:cxnLst/>
            <a:rect r="r" b="b" t="t" l="l"/>
            <a:pathLst>
              <a:path h="6874465" w="21356206">
                <a:moveTo>
                  <a:pt x="0" y="0"/>
                </a:moveTo>
                <a:lnTo>
                  <a:pt x="21356206" y="0"/>
                </a:lnTo>
                <a:lnTo>
                  <a:pt x="21356206" y="6874464"/>
                </a:lnTo>
                <a:lnTo>
                  <a:pt x="0" y="6874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133475"/>
            <a:ext cx="10316071" cy="187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429"/>
              </a:lnSpc>
            </a:pPr>
            <a:r>
              <a:rPr lang="en-US" sz="12999" spc="-389">
                <a:solidFill>
                  <a:srgbClr val="FFBD59"/>
                </a:solidFill>
                <a:latin typeface="HK Grotesk Bold"/>
              </a:rPr>
              <a:t>Thanks </a:t>
            </a:r>
            <a:r>
              <a:rPr lang="en-US" sz="12999" spc="-389">
                <a:solidFill>
                  <a:srgbClr val="FFFFFF"/>
                </a:solidFill>
                <a:latin typeface="HK Grotesk Bold"/>
              </a:rPr>
              <a:t>for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635224" y="7386778"/>
            <a:ext cx="10316071" cy="1871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430"/>
              </a:lnSpc>
            </a:pPr>
            <a:r>
              <a:rPr lang="en-US" sz="13000" spc="-390">
                <a:solidFill>
                  <a:srgbClr val="FFFFFF"/>
                </a:solidFill>
                <a:latin typeface="HK Grotesk Bold"/>
              </a:rPr>
              <a:t>Watching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401603">
            <a:off x="12541094" y="78988"/>
            <a:ext cx="8645648" cy="2633121"/>
          </a:xfrm>
          <a:custGeom>
            <a:avLst/>
            <a:gdLst/>
            <a:ahLst/>
            <a:cxnLst/>
            <a:rect r="r" b="b" t="t" l="l"/>
            <a:pathLst>
              <a:path h="2633121" w="8645648">
                <a:moveTo>
                  <a:pt x="0" y="0"/>
                </a:moveTo>
                <a:lnTo>
                  <a:pt x="8645648" y="0"/>
                </a:lnTo>
                <a:lnTo>
                  <a:pt x="8645648" y="2633120"/>
                </a:lnTo>
                <a:lnTo>
                  <a:pt x="0" y="2633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84960" y="7183858"/>
            <a:ext cx="616957" cy="2074442"/>
            <a:chOff x="0" y="0"/>
            <a:chExt cx="822610" cy="2765923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63500" cy="1767642"/>
            </a:xfrm>
            <a:prstGeom prst="rect">
              <a:avLst/>
            </a:prstGeom>
            <a:solidFill>
              <a:srgbClr val="FFBD59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2310295"/>
              <a:ext cx="822610" cy="455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03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05025" y="4785224"/>
            <a:ext cx="5083989" cy="1840641"/>
            <a:chOff x="0" y="0"/>
            <a:chExt cx="1160965" cy="4203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60965" cy="420323"/>
            </a:xfrm>
            <a:custGeom>
              <a:avLst/>
              <a:gdLst/>
              <a:ahLst/>
              <a:cxnLst/>
              <a:rect r="r" b="b" t="t" l="l"/>
              <a:pathLst>
                <a:path h="420323" w="1160965">
                  <a:moveTo>
                    <a:pt x="0" y="0"/>
                  </a:moveTo>
                  <a:lnTo>
                    <a:pt x="1160965" y="0"/>
                  </a:lnTo>
                  <a:lnTo>
                    <a:pt x="1160965" y="420323"/>
                  </a:lnTo>
                  <a:lnTo>
                    <a:pt x="0" y="420323"/>
                  </a:lnTo>
                  <a:close/>
                </a:path>
              </a:pathLst>
            </a:custGeom>
            <a:solidFill>
              <a:srgbClr val="1A4C8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160965" cy="467948"/>
            </a:xfrm>
            <a:prstGeom prst="rect">
              <a:avLst/>
            </a:prstGeom>
          </p:spPr>
          <p:txBody>
            <a:bodyPr anchor="ctr" rtlCol="false" tIns="58590" lIns="58590" bIns="58590" rIns="5859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58004" y="4870821"/>
            <a:ext cx="4027312" cy="231223"/>
            <a:chOff x="0" y="0"/>
            <a:chExt cx="919665" cy="5280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19665" cy="52802"/>
            </a:xfrm>
            <a:custGeom>
              <a:avLst/>
              <a:gdLst/>
              <a:ahLst/>
              <a:cxnLst/>
              <a:rect r="r" b="b" t="t" l="l"/>
              <a:pathLst>
                <a:path h="52802" w="919665">
                  <a:moveTo>
                    <a:pt x="0" y="0"/>
                  </a:moveTo>
                  <a:lnTo>
                    <a:pt x="919665" y="0"/>
                  </a:lnTo>
                  <a:lnTo>
                    <a:pt x="919665" y="52802"/>
                  </a:lnTo>
                  <a:lnTo>
                    <a:pt x="0" y="52802"/>
                  </a:lnTo>
                  <a:close/>
                </a:path>
              </a:pathLst>
            </a:custGeom>
            <a:solidFill>
              <a:srgbClr val="5A89B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919665" cy="100427"/>
            </a:xfrm>
            <a:prstGeom prst="rect">
              <a:avLst/>
            </a:prstGeom>
          </p:spPr>
          <p:txBody>
            <a:bodyPr anchor="ctr" rtlCol="false" tIns="58590" lIns="58590" bIns="58590" rIns="5859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705025" y="4785224"/>
            <a:ext cx="5083989" cy="171195"/>
            <a:chOff x="0" y="0"/>
            <a:chExt cx="1160965" cy="3909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60965" cy="39094"/>
            </a:xfrm>
            <a:custGeom>
              <a:avLst/>
              <a:gdLst/>
              <a:ahLst/>
              <a:cxnLst/>
              <a:rect r="r" b="b" t="t" l="l"/>
              <a:pathLst>
                <a:path h="39094" w="1160965">
                  <a:moveTo>
                    <a:pt x="0" y="0"/>
                  </a:moveTo>
                  <a:lnTo>
                    <a:pt x="1160965" y="0"/>
                  </a:lnTo>
                  <a:lnTo>
                    <a:pt x="1160965" y="39094"/>
                  </a:lnTo>
                  <a:lnTo>
                    <a:pt x="0" y="39094"/>
                  </a:lnTo>
                  <a:close/>
                </a:path>
              </a:pathLst>
            </a:custGeom>
            <a:solidFill>
              <a:srgbClr val="99957D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160965" cy="86719"/>
            </a:xfrm>
            <a:prstGeom prst="rect">
              <a:avLst/>
            </a:prstGeom>
          </p:spPr>
          <p:txBody>
            <a:bodyPr anchor="ctr" rtlCol="false" tIns="58590" lIns="58590" bIns="58590" rIns="5859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42610" y="4956419"/>
            <a:ext cx="1986801" cy="852233"/>
            <a:chOff x="0" y="0"/>
            <a:chExt cx="453700" cy="19461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53700" cy="194613"/>
            </a:xfrm>
            <a:custGeom>
              <a:avLst/>
              <a:gdLst/>
              <a:ahLst/>
              <a:cxnLst/>
              <a:rect r="r" b="b" t="t" l="l"/>
              <a:pathLst>
                <a:path h="194613" w="453700">
                  <a:moveTo>
                    <a:pt x="0" y="0"/>
                  </a:moveTo>
                  <a:lnTo>
                    <a:pt x="453700" y="0"/>
                  </a:lnTo>
                  <a:lnTo>
                    <a:pt x="453700" y="194613"/>
                  </a:lnTo>
                  <a:lnTo>
                    <a:pt x="0" y="194613"/>
                  </a:lnTo>
                  <a:close/>
                </a:path>
              </a:pathLst>
            </a:custGeom>
            <a:solidFill>
              <a:srgbClr val="B3C4D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453700" cy="242238"/>
            </a:xfrm>
            <a:prstGeom prst="rect">
              <a:avLst/>
            </a:prstGeom>
          </p:spPr>
          <p:txBody>
            <a:bodyPr anchor="ctr" rtlCol="false" tIns="58590" lIns="58590" bIns="58590" rIns="58590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HK Grotesk Bold"/>
                </a:rPr>
                <a:t>SOURCE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564628" y="4956419"/>
            <a:ext cx="1986801" cy="852233"/>
            <a:chOff x="0" y="0"/>
            <a:chExt cx="453700" cy="19461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53700" cy="194613"/>
            </a:xfrm>
            <a:custGeom>
              <a:avLst/>
              <a:gdLst/>
              <a:ahLst/>
              <a:cxnLst/>
              <a:rect r="r" b="b" t="t" l="l"/>
              <a:pathLst>
                <a:path h="194613" w="453700">
                  <a:moveTo>
                    <a:pt x="0" y="0"/>
                  </a:moveTo>
                  <a:lnTo>
                    <a:pt x="453700" y="0"/>
                  </a:lnTo>
                  <a:lnTo>
                    <a:pt x="453700" y="194613"/>
                  </a:lnTo>
                  <a:lnTo>
                    <a:pt x="0" y="194613"/>
                  </a:lnTo>
                  <a:close/>
                </a:path>
              </a:pathLst>
            </a:custGeom>
            <a:solidFill>
              <a:srgbClr val="B3C4D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453700" cy="242238"/>
            </a:xfrm>
            <a:prstGeom prst="rect">
              <a:avLst/>
            </a:prstGeom>
          </p:spPr>
          <p:txBody>
            <a:bodyPr anchor="ctr" rtlCol="false" tIns="58590" lIns="58590" bIns="58590" rIns="58590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Inter Bold"/>
                </a:rPr>
                <a:t>SINK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253619" y="3932991"/>
            <a:ext cx="1986801" cy="852233"/>
            <a:chOff x="0" y="0"/>
            <a:chExt cx="453700" cy="19461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53700" cy="194613"/>
            </a:xfrm>
            <a:custGeom>
              <a:avLst/>
              <a:gdLst/>
              <a:ahLst/>
              <a:cxnLst/>
              <a:rect r="r" b="b" t="t" l="l"/>
              <a:pathLst>
                <a:path h="194613" w="453700">
                  <a:moveTo>
                    <a:pt x="0" y="0"/>
                  </a:moveTo>
                  <a:lnTo>
                    <a:pt x="453700" y="0"/>
                  </a:lnTo>
                  <a:lnTo>
                    <a:pt x="453700" y="194613"/>
                  </a:lnTo>
                  <a:lnTo>
                    <a:pt x="0" y="194613"/>
                  </a:lnTo>
                  <a:close/>
                </a:path>
              </a:pathLst>
            </a:custGeom>
            <a:solidFill>
              <a:srgbClr val="B3C4DB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453700" cy="242238"/>
            </a:xfrm>
            <a:prstGeom prst="rect">
              <a:avLst/>
            </a:prstGeom>
          </p:spPr>
          <p:txBody>
            <a:bodyPr anchor="ctr" rtlCol="false" tIns="58590" lIns="58590" bIns="58590" rIns="58590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HK Grotesk Bold"/>
                </a:rPr>
                <a:t>GATE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6606212" y="3689878"/>
            <a:ext cx="1582192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 spc="-84">
                <a:solidFill>
                  <a:srgbClr val="FFBD59"/>
                </a:solidFill>
                <a:latin typeface="HK Grotesk Bold"/>
              </a:rPr>
              <a:t>M</a:t>
            </a:r>
            <a:r>
              <a:rPr lang="en-US" sz="4200" spc="-84">
                <a:solidFill>
                  <a:srgbClr val="FFFFFF"/>
                </a:solidFill>
                <a:latin typeface="HK Grotesk Bold"/>
              </a:rPr>
              <a:t>etal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606212" y="4501514"/>
            <a:ext cx="1582192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 spc="-84">
                <a:solidFill>
                  <a:srgbClr val="FFBD59"/>
                </a:solidFill>
                <a:latin typeface="HK Grotesk Bold"/>
              </a:rPr>
              <a:t>O</a:t>
            </a:r>
            <a:r>
              <a:rPr lang="en-US" sz="4200" spc="-84">
                <a:solidFill>
                  <a:srgbClr val="FFFFFF"/>
                </a:solidFill>
                <a:latin typeface="HK Grotesk Bold"/>
              </a:rPr>
              <a:t>xide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606212" y="5840729"/>
            <a:ext cx="3561349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 spc="-84">
                <a:solidFill>
                  <a:srgbClr val="FFBD59"/>
                </a:solidFill>
                <a:latin typeface="HK Grotesk Bold"/>
              </a:rPr>
              <a:t>S</a:t>
            </a:r>
            <a:r>
              <a:rPr lang="en-US" sz="4200" spc="-84">
                <a:solidFill>
                  <a:srgbClr val="FFFFFF"/>
                </a:solidFill>
                <a:latin typeface="HK Grotesk Bold"/>
              </a:rPr>
              <a:t>emiconductor</a:t>
            </a:r>
          </a:p>
        </p:txBody>
      </p:sp>
      <p:sp>
        <p:nvSpPr>
          <p:cNvPr name="AutoShape 27" id="27"/>
          <p:cNvSpPr/>
          <p:nvPr/>
        </p:nvSpPr>
        <p:spPr>
          <a:xfrm flipV="true">
            <a:off x="4206822" y="3737503"/>
            <a:ext cx="2399390" cy="33528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8" id="28"/>
          <p:cNvSpPr/>
          <p:nvPr/>
        </p:nvSpPr>
        <p:spPr>
          <a:xfrm>
            <a:off x="5789191" y="4865369"/>
            <a:ext cx="817021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9" id="29"/>
          <p:cNvSpPr/>
          <p:nvPr/>
        </p:nvSpPr>
        <p:spPr>
          <a:xfrm>
            <a:off x="5789191" y="6223634"/>
            <a:ext cx="817021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30" id="30"/>
          <p:cNvSpPr txBox="true"/>
          <p:nvPr/>
        </p:nvSpPr>
        <p:spPr>
          <a:xfrm rot="0">
            <a:off x="1028700" y="1095375"/>
            <a:ext cx="8115300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FFBD59"/>
                </a:solidFill>
                <a:latin typeface="HK Grotesk Bold"/>
              </a:rPr>
              <a:t>MOS</a:t>
            </a:r>
            <a:r>
              <a:rPr lang="en-US" sz="8000" spc="-240">
                <a:solidFill>
                  <a:srgbClr val="FFFFFF"/>
                </a:solidFill>
                <a:latin typeface="HK Grotesk Bold"/>
              </a:rPr>
              <a:t>FET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28700" y="2239354"/>
            <a:ext cx="6924886" cy="1123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39"/>
              </a:lnSpc>
            </a:pPr>
            <a:r>
              <a:rPr lang="en-US" sz="3699">
                <a:solidFill>
                  <a:srgbClr val="99957D"/>
                </a:solidFill>
                <a:latin typeface="HK Grotesk"/>
              </a:rPr>
              <a:t>Metal-Oxide-Semiconductor Field-Effect Transistor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009269" y="3420638"/>
            <a:ext cx="7719918" cy="122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0422" indent="-410211" lvl="1">
              <a:lnSpc>
                <a:spcPts val="4940"/>
              </a:lnSpc>
              <a:buFont typeface="Arial"/>
              <a:buChar char="•"/>
            </a:pPr>
            <a:r>
              <a:rPr lang="en-US" sz="3800" spc="-76">
                <a:solidFill>
                  <a:srgbClr val="FFFFFF"/>
                </a:solidFill>
                <a:latin typeface="HK Grotesk Bold"/>
              </a:rPr>
              <a:t>Commonly used </a:t>
            </a:r>
            <a:r>
              <a:rPr lang="en-US" sz="3800" spc="-76">
                <a:solidFill>
                  <a:srgbClr val="FFFFFF"/>
                </a:solidFill>
                <a:latin typeface="HK Grotesk"/>
              </a:rPr>
              <a:t>in both analogue electronics and digital electronics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009269" y="4827269"/>
            <a:ext cx="7719918" cy="1228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0422" indent="-410211" lvl="1">
              <a:lnSpc>
                <a:spcPts val="4940"/>
              </a:lnSpc>
              <a:buFont typeface="Arial"/>
              <a:buChar char="•"/>
            </a:pPr>
            <a:r>
              <a:rPr lang="en-US" sz="3800" spc="-76">
                <a:solidFill>
                  <a:srgbClr val="FFFFFF"/>
                </a:solidFill>
                <a:latin typeface="HK Grotesk Bold"/>
              </a:rPr>
              <a:t>The metal in “MOS” </a:t>
            </a:r>
            <a:r>
              <a:rPr lang="en-US" sz="3800" spc="-76">
                <a:solidFill>
                  <a:srgbClr val="FFFFFF"/>
                </a:solidFill>
                <a:latin typeface="HK Grotesk"/>
              </a:rPr>
              <a:t>is usually replace by Poly-Silicon nowadays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042985" y="7035439"/>
            <a:ext cx="11821203" cy="1365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 spc="-84">
                <a:solidFill>
                  <a:srgbClr val="FFBD59"/>
                </a:solidFill>
                <a:latin typeface="HK Grotesk Bold"/>
              </a:rPr>
              <a:t>The type of MOS </a:t>
            </a:r>
            <a:r>
              <a:rPr lang="en-US" sz="4200" spc="-84">
                <a:solidFill>
                  <a:srgbClr val="FFFFFF"/>
                </a:solidFill>
                <a:latin typeface="HK Grotesk Bold"/>
              </a:rPr>
              <a:t>depends on the elements doped in “source” and “sink”</a:t>
            </a:r>
          </a:p>
        </p:txBody>
      </p:sp>
      <p:sp>
        <p:nvSpPr>
          <p:cNvPr name="AutoShape 35" id="35"/>
          <p:cNvSpPr/>
          <p:nvPr/>
        </p:nvSpPr>
        <p:spPr>
          <a:xfrm>
            <a:off x="9759051" y="9565415"/>
            <a:ext cx="817021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36" id="36"/>
          <p:cNvGrpSpPr/>
          <p:nvPr/>
        </p:nvGrpSpPr>
        <p:grpSpPr>
          <a:xfrm rot="0">
            <a:off x="2042985" y="8749030"/>
            <a:ext cx="6162491" cy="1090070"/>
            <a:chOff x="0" y="0"/>
            <a:chExt cx="8216655" cy="1453426"/>
          </a:xfrm>
        </p:grpSpPr>
        <p:sp>
          <p:nvSpPr>
            <p:cNvPr name="TextBox 37" id="37"/>
            <p:cNvSpPr txBox="true"/>
            <p:nvPr/>
          </p:nvSpPr>
          <p:spPr>
            <a:xfrm rot="0">
              <a:off x="0" y="-38100"/>
              <a:ext cx="8216655" cy="7171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734058" indent="-367029" lvl="1">
                <a:lnSpc>
                  <a:spcPts val="4419"/>
                </a:lnSpc>
                <a:buFont typeface="Arial"/>
                <a:buChar char="•"/>
              </a:pPr>
              <a:r>
                <a:rPr lang="en-US" sz="3399" spc="-67">
                  <a:solidFill>
                    <a:srgbClr val="FFFFFF"/>
                  </a:solidFill>
                  <a:latin typeface="HK Grotesk Light"/>
                </a:rPr>
                <a:t>doping with P-type elements</a:t>
              </a:r>
            </a:p>
          </p:txBody>
        </p:sp>
        <p:sp>
          <p:nvSpPr>
            <p:cNvPr name="AutoShape 38" id="38"/>
            <p:cNvSpPr/>
            <p:nvPr/>
          </p:nvSpPr>
          <p:spPr>
            <a:xfrm>
              <a:off x="516019" y="1113913"/>
              <a:ext cx="1089361" cy="0"/>
            </a:xfrm>
            <a:prstGeom prst="line">
              <a:avLst/>
            </a:prstGeom>
            <a:ln cap="flat" w="50800">
              <a:solidFill>
                <a:srgbClr val="FFFFFF"/>
              </a:solidFill>
              <a:prstDash val="solid"/>
              <a:headEnd type="none" len="sm" w="sm"/>
              <a:tailEnd type="triangle" len="med" w="lg"/>
            </a:ln>
          </p:spPr>
        </p:sp>
        <p:sp>
          <p:nvSpPr>
            <p:cNvPr name="TextBox 39" id="39"/>
            <p:cNvSpPr txBox="true"/>
            <p:nvPr/>
          </p:nvSpPr>
          <p:spPr>
            <a:xfrm rot="0">
              <a:off x="1873522" y="736299"/>
              <a:ext cx="4210781" cy="7171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19"/>
                </a:lnSpc>
              </a:pPr>
              <a:r>
                <a:rPr lang="en-US" sz="3399" spc="-67">
                  <a:solidFill>
                    <a:srgbClr val="FFFFFF"/>
                  </a:solidFill>
                  <a:latin typeface="HK Grotesk Light"/>
                </a:rPr>
                <a:t>PMOS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9381921" y="8620399"/>
            <a:ext cx="6162491" cy="1199650"/>
            <a:chOff x="0" y="0"/>
            <a:chExt cx="8216655" cy="1599534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0" y="-38100"/>
              <a:ext cx="8216655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47700" indent="-323850" lvl="1">
                <a:lnSpc>
                  <a:spcPts val="3900"/>
                </a:lnSpc>
                <a:buFont typeface="Arial"/>
                <a:buChar char="•"/>
              </a:pPr>
              <a:r>
                <a:rPr lang="en-US" sz="3000" spc="-60">
                  <a:solidFill>
                    <a:srgbClr val="FFFFFF"/>
                  </a:solidFill>
                  <a:latin typeface="HK Grotesk Light"/>
                </a:rPr>
                <a:t>doping with N-type elements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1858901" y="882407"/>
              <a:ext cx="4210781" cy="7171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19"/>
                </a:lnSpc>
              </a:pPr>
              <a:r>
                <a:rPr lang="en-US" sz="3399" spc="-67">
                  <a:solidFill>
                    <a:srgbClr val="FFFFFF"/>
                  </a:solidFill>
                  <a:latin typeface="HK Grotesk Light"/>
                </a:rPr>
                <a:t>NMOS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401603">
            <a:off x="12541094" y="78988"/>
            <a:ext cx="8645648" cy="2633121"/>
          </a:xfrm>
          <a:custGeom>
            <a:avLst/>
            <a:gdLst/>
            <a:ahLst/>
            <a:cxnLst/>
            <a:rect r="r" b="b" t="t" l="l"/>
            <a:pathLst>
              <a:path h="2633121" w="8645648">
                <a:moveTo>
                  <a:pt x="0" y="0"/>
                </a:moveTo>
                <a:lnTo>
                  <a:pt x="8645648" y="0"/>
                </a:lnTo>
                <a:lnTo>
                  <a:pt x="8645648" y="2633120"/>
                </a:lnTo>
                <a:lnTo>
                  <a:pt x="0" y="2633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84960" y="7183858"/>
            <a:ext cx="616957" cy="2074442"/>
            <a:chOff x="0" y="0"/>
            <a:chExt cx="822610" cy="2765923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63500" cy="1767642"/>
            </a:xfrm>
            <a:prstGeom prst="rect">
              <a:avLst/>
            </a:prstGeom>
            <a:solidFill>
              <a:srgbClr val="FFBD59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2310295"/>
              <a:ext cx="822610" cy="455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04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01917" y="3426563"/>
            <a:ext cx="4191602" cy="2220197"/>
            <a:chOff x="0" y="0"/>
            <a:chExt cx="5588803" cy="2960262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936855"/>
              <a:ext cx="5588803" cy="2023407"/>
              <a:chOff x="0" y="0"/>
              <a:chExt cx="1160965" cy="420323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160965" cy="420323"/>
              </a:xfrm>
              <a:custGeom>
                <a:avLst/>
                <a:gdLst/>
                <a:ahLst/>
                <a:cxnLst/>
                <a:rect r="r" b="b" t="t" l="l"/>
                <a:pathLst>
                  <a:path h="420323" w="1160965">
                    <a:moveTo>
                      <a:pt x="0" y="0"/>
                    </a:moveTo>
                    <a:lnTo>
                      <a:pt x="1160965" y="0"/>
                    </a:lnTo>
                    <a:lnTo>
                      <a:pt x="1160965" y="420323"/>
                    </a:lnTo>
                    <a:lnTo>
                      <a:pt x="0" y="420323"/>
                    </a:lnTo>
                    <a:close/>
                  </a:path>
                </a:pathLst>
              </a:custGeom>
              <a:solidFill>
                <a:srgbClr val="1A4C81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1160965" cy="467948"/>
              </a:xfrm>
              <a:prstGeom prst="rect">
                <a:avLst/>
              </a:prstGeom>
            </p:spPr>
            <p:txBody>
              <a:bodyPr anchor="ctr" rtlCol="false" tIns="58590" lIns="58590" bIns="58590" rIns="58590"/>
              <a:lstStyle/>
              <a:p>
                <a:pPr algn="ctr">
                  <a:lnSpc>
                    <a:spcPts val="3359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497958" y="1030952"/>
              <a:ext cx="4427204" cy="254183"/>
              <a:chOff x="0" y="0"/>
              <a:chExt cx="919665" cy="5280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919665" cy="52802"/>
              </a:xfrm>
              <a:custGeom>
                <a:avLst/>
                <a:gdLst/>
                <a:ahLst/>
                <a:cxnLst/>
                <a:rect r="r" b="b" t="t" l="l"/>
                <a:pathLst>
                  <a:path h="52802" w="919665">
                    <a:moveTo>
                      <a:pt x="0" y="0"/>
                    </a:moveTo>
                    <a:lnTo>
                      <a:pt x="919665" y="0"/>
                    </a:lnTo>
                    <a:lnTo>
                      <a:pt x="919665" y="52802"/>
                    </a:lnTo>
                    <a:lnTo>
                      <a:pt x="0" y="52802"/>
                    </a:lnTo>
                    <a:close/>
                  </a:path>
                </a:pathLst>
              </a:custGeom>
              <a:solidFill>
                <a:srgbClr val="5A89B6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47625"/>
                <a:ext cx="919665" cy="100427"/>
              </a:xfrm>
              <a:prstGeom prst="rect">
                <a:avLst/>
              </a:prstGeom>
            </p:spPr>
            <p:txBody>
              <a:bodyPr anchor="ctr" rtlCol="false" tIns="58590" lIns="58590" bIns="58590" rIns="58590"/>
              <a:lstStyle/>
              <a:p>
                <a:pPr algn="ctr">
                  <a:lnSpc>
                    <a:spcPts val="33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0" y="936855"/>
              <a:ext cx="5588803" cy="188194"/>
              <a:chOff x="0" y="0"/>
              <a:chExt cx="1160965" cy="39094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60965" cy="39094"/>
              </a:xfrm>
              <a:custGeom>
                <a:avLst/>
                <a:gdLst/>
                <a:ahLst/>
                <a:cxnLst/>
                <a:rect r="r" b="b" t="t" l="l"/>
                <a:pathLst>
                  <a:path h="39094" w="1160965">
                    <a:moveTo>
                      <a:pt x="0" y="0"/>
                    </a:moveTo>
                    <a:lnTo>
                      <a:pt x="1160965" y="0"/>
                    </a:lnTo>
                    <a:lnTo>
                      <a:pt x="1160965" y="39094"/>
                    </a:lnTo>
                    <a:lnTo>
                      <a:pt x="0" y="39094"/>
                    </a:lnTo>
                    <a:close/>
                  </a:path>
                </a:pathLst>
              </a:custGeom>
              <a:solidFill>
                <a:srgbClr val="99957D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47625"/>
                <a:ext cx="1160965" cy="86719"/>
              </a:xfrm>
              <a:prstGeom prst="rect">
                <a:avLst/>
              </a:prstGeom>
            </p:spPr>
            <p:txBody>
              <a:bodyPr anchor="ctr" rtlCol="false" tIns="58590" lIns="58590" bIns="58590" rIns="58590"/>
              <a:lstStyle/>
              <a:p>
                <a:pPr algn="ctr">
                  <a:lnSpc>
                    <a:spcPts val="33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61176" y="1125049"/>
              <a:ext cx="2184080" cy="936855"/>
              <a:chOff x="0" y="0"/>
              <a:chExt cx="453700" cy="19461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453700" cy="194613"/>
              </a:xfrm>
              <a:custGeom>
                <a:avLst/>
                <a:gdLst/>
                <a:ahLst/>
                <a:cxnLst/>
                <a:rect r="r" b="b" t="t" l="l"/>
                <a:pathLst>
                  <a:path h="194613" w="453700">
                    <a:moveTo>
                      <a:pt x="0" y="0"/>
                    </a:moveTo>
                    <a:lnTo>
                      <a:pt x="453700" y="0"/>
                    </a:lnTo>
                    <a:lnTo>
                      <a:pt x="453700" y="194613"/>
                    </a:lnTo>
                    <a:lnTo>
                      <a:pt x="0" y="194613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47625"/>
                <a:ext cx="453700" cy="242238"/>
              </a:xfrm>
              <a:prstGeom prst="rect">
                <a:avLst/>
              </a:prstGeom>
            </p:spPr>
            <p:txBody>
              <a:bodyPr anchor="ctr" rtlCol="false" tIns="58590" lIns="58590" bIns="58590" rIns="58590"/>
              <a:lstStyle/>
              <a:p>
                <a:pPr algn="ctr">
                  <a:lnSpc>
                    <a:spcPts val="3359"/>
                  </a:lnSpc>
                </a:pPr>
                <a:r>
                  <a:rPr lang="en-US" sz="2399">
                    <a:solidFill>
                      <a:srgbClr val="000000"/>
                    </a:solidFill>
                    <a:latin typeface="HK Grotesk Bold"/>
                  </a:rPr>
                  <a:t>SOURCE</a:t>
                </a: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3143547" y="1125049"/>
              <a:ext cx="2184080" cy="936855"/>
              <a:chOff x="0" y="0"/>
              <a:chExt cx="453700" cy="194613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453700" cy="194613"/>
              </a:xfrm>
              <a:custGeom>
                <a:avLst/>
                <a:gdLst/>
                <a:ahLst/>
                <a:cxnLst/>
                <a:rect r="r" b="b" t="t" l="l"/>
                <a:pathLst>
                  <a:path h="194613" w="453700">
                    <a:moveTo>
                      <a:pt x="0" y="0"/>
                    </a:moveTo>
                    <a:lnTo>
                      <a:pt x="453700" y="0"/>
                    </a:lnTo>
                    <a:lnTo>
                      <a:pt x="453700" y="194613"/>
                    </a:lnTo>
                    <a:lnTo>
                      <a:pt x="0" y="194613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47625"/>
                <a:ext cx="453700" cy="242238"/>
              </a:xfrm>
              <a:prstGeom prst="rect">
                <a:avLst/>
              </a:prstGeom>
            </p:spPr>
            <p:txBody>
              <a:bodyPr anchor="ctr" rtlCol="false" tIns="58590" lIns="58590" bIns="58590" rIns="58590"/>
              <a:lstStyle/>
              <a:p>
                <a:pPr algn="ctr">
                  <a:lnSpc>
                    <a:spcPts val="3359"/>
                  </a:lnSpc>
                </a:pPr>
                <a:r>
                  <a:rPr lang="en-US" sz="2399">
                    <a:solidFill>
                      <a:srgbClr val="000000"/>
                    </a:solidFill>
                    <a:latin typeface="Inter Bold"/>
                  </a:rPr>
                  <a:t>SINK</a:t>
                </a: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1702362" y="0"/>
              <a:ext cx="2184080" cy="936855"/>
              <a:chOff x="0" y="0"/>
              <a:chExt cx="453700" cy="194613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453700" cy="194613"/>
              </a:xfrm>
              <a:custGeom>
                <a:avLst/>
                <a:gdLst/>
                <a:ahLst/>
                <a:cxnLst/>
                <a:rect r="r" b="b" t="t" l="l"/>
                <a:pathLst>
                  <a:path h="194613" w="453700">
                    <a:moveTo>
                      <a:pt x="0" y="0"/>
                    </a:moveTo>
                    <a:lnTo>
                      <a:pt x="453700" y="0"/>
                    </a:lnTo>
                    <a:lnTo>
                      <a:pt x="453700" y="194613"/>
                    </a:lnTo>
                    <a:lnTo>
                      <a:pt x="0" y="194613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47625"/>
                <a:ext cx="453700" cy="242238"/>
              </a:xfrm>
              <a:prstGeom prst="rect">
                <a:avLst/>
              </a:prstGeom>
            </p:spPr>
            <p:txBody>
              <a:bodyPr anchor="ctr" rtlCol="false" tIns="58590" lIns="58590" bIns="58590" rIns="58590"/>
              <a:lstStyle/>
              <a:p>
                <a:pPr algn="ctr">
                  <a:lnSpc>
                    <a:spcPts val="3359"/>
                  </a:lnSpc>
                </a:pPr>
                <a:r>
                  <a:rPr lang="en-US" sz="2399">
                    <a:solidFill>
                      <a:srgbClr val="000000"/>
                    </a:solidFill>
                    <a:latin typeface="HK Grotesk Bold"/>
                  </a:rPr>
                  <a:t>GATE</a:t>
                </a:r>
              </a:p>
            </p:txBody>
          </p:sp>
        </p:grpSp>
      </p:grpSp>
      <p:grpSp>
        <p:nvGrpSpPr>
          <p:cNvPr name="Group 25" id="25"/>
          <p:cNvGrpSpPr/>
          <p:nvPr/>
        </p:nvGrpSpPr>
        <p:grpSpPr>
          <a:xfrm rot="0">
            <a:off x="10609548" y="3426563"/>
            <a:ext cx="4191602" cy="2220197"/>
            <a:chOff x="0" y="0"/>
            <a:chExt cx="5588803" cy="2960262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936855"/>
              <a:ext cx="5588803" cy="2023407"/>
              <a:chOff x="0" y="0"/>
              <a:chExt cx="1160965" cy="420323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1160965" cy="420323"/>
              </a:xfrm>
              <a:custGeom>
                <a:avLst/>
                <a:gdLst/>
                <a:ahLst/>
                <a:cxnLst/>
                <a:rect r="r" b="b" t="t" l="l"/>
                <a:pathLst>
                  <a:path h="420323" w="1160965">
                    <a:moveTo>
                      <a:pt x="0" y="0"/>
                    </a:moveTo>
                    <a:lnTo>
                      <a:pt x="1160965" y="0"/>
                    </a:lnTo>
                    <a:lnTo>
                      <a:pt x="1160965" y="420323"/>
                    </a:lnTo>
                    <a:lnTo>
                      <a:pt x="0" y="420323"/>
                    </a:lnTo>
                    <a:close/>
                  </a:path>
                </a:pathLst>
              </a:custGeom>
              <a:solidFill>
                <a:srgbClr val="1A4C81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47625"/>
                <a:ext cx="1160965" cy="467948"/>
              </a:xfrm>
              <a:prstGeom prst="rect">
                <a:avLst/>
              </a:prstGeom>
            </p:spPr>
            <p:txBody>
              <a:bodyPr anchor="ctr" rtlCol="false" tIns="58590" lIns="58590" bIns="58590" rIns="58590"/>
              <a:lstStyle/>
              <a:p>
                <a:pPr algn="ctr">
                  <a:lnSpc>
                    <a:spcPts val="3359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497958" y="1030952"/>
              <a:ext cx="4427204" cy="254183"/>
              <a:chOff x="0" y="0"/>
              <a:chExt cx="919665" cy="52802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919665" cy="52802"/>
              </a:xfrm>
              <a:custGeom>
                <a:avLst/>
                <a:gdLst/>
                <a:ahLst/>
                <a:cxnLst/>
                <a:rect r="r" b="b" t="t" l="l"/>
                <a:pathLst>
                  <a:path h="52802" w="919665">
                    <a:moveTo>
                      <a:pt x="0" y="0"/>
                    </a:moveTo>
                    <a:lnTo>
                      <a:pt x="919665" y="0"/>
                    </a:lnTo>
                    <a:lnTo>
                      <a:pt x="919665" y="52802"/>
                    </a:lnTo>
                    <a:lnTo>
                      <a:pt x="0" y="52802"/>
                    </a:lnTo>
                    <a:close/>
                  </a:path>
                </a:pathLst>
              </a:custGeom>
              <a:solidFill>
                <a:srgbClr val="5A89B6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47625"/>
                <a:ext cx="919665" cy="100427"/>
              </a:xfrm>
              <a:prstGeom prst="rect">
                <a:avLst/>
              </a:prstGeom>
            </p:spPr>
            <p:txBody>
              <a:bodyPr anchor="ctr" rtlCol="false" tIns="58590" lIns="58590" bIns="58590" rIns="58590"/>
              <a:lstStyle/>
              <a:p>
                <a:pPr algn="ctr">
                  <a:lnSpc>
                    <a:spcPts val="3359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0" y="936855"/>
              <a:ext cx="5588803" cy="188194"/>
              <a:chOff x="0" y="0"/>
              <a:chExt cx="1160965" cy="39094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1160965" cy="39094"/>
              </a:xfrm>
              <a:custGeom>
                <a:avLst/>
                <a:gdLst/>
                <a:ahLst/>
                <a:cxnLst/>
                <a:rect r="r" b="b" t="t" l="l"/>
                <a:pathLst>
                  <a:path h="39094" w="1160965">
                    <a:moveTo>
                      <a:pt x="0" y="0"/>
                    </a:moveTo>
                    <a:lnTo>
                      <a:pt x="1160965" y="0"/>
                    </a:lnTo>
                    <a:lnTo>
                      <a:pt x="1160965" y="39094"/>
                    </a:lnTo>
                    <a:lnTo>
                      <a:pt x="0" y="39094"/>
                    </a:lnTo>
                    <a:close/>
                  </a:path>
                </a:pathLst>
              </a:custGeom>
              <a:solidFill>
                <a:srgbClr val="99957D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47625"/>
                <a:ext cx="1160965" cy="86719"/>
              </a:xfrm>
              <a:prstGeom prst="rect">
                <a:avLst/>
              </a:prstGeom>
            </p:spPr>
            <p:txBody>
              <a:bodyPr anchor="ctr" rtlCol="false" tIns="58590" lIns="58590" bIns="58590" rIns="58590"/>
              <a:lstStyle/>
              <a:p>
                <a:pPr algn="ctr">
                  <a:lnSpc>
                    <a:spcPts val="3359"/>
                  </a:lnSpc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0">
              <a:off x="261176" y="1125049"/>
              <a:ext cx="2184080" cy="936855"/>
              <a:chOff x="0" y="0"/>
              <a:chExt cx="453700" cy="194613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453700" cy="194613"/>
              </a:xfrm>
              <a:custGeom>
                <a:avLst/>
                <a:gdLst/>
                <a:ahLst/>
                <a:cxnLst/>
                <a:rect r="r" b="b" t="t" l="l"/>
                <a:pathLst>
                  <a:path h="194613" w="453700">
                    <a:moveTo>
                      <a:pt x="0" y="0"/>
                    </a:moveTo>
                    <a:lnTo>
                      <a:pt x="453700" y="0"/>
                    </a:lnTo>
                    <a:lnTo>
                      <a:pt x="453700" y="194613"/>
                    </a:lnTo>
                    <a:lnTo>
                      <a:pt x="0" y="194613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47625"/>
                <a:ext cx="453700" cy="242238"/>
              </a:xfrm>
              <a:prstGeom prst="rect">
                <a:avLst/>
              </a:prstGeom>
            </p:spPr>
            <p:txBody>
              <a:bodyPr anchor="ctr" rtlCol="false" tIns="58590" lIns="58590" bIns="58590" rIns="58590"/>
              <a:lstStyle/>
              <a:p>
                <a:pPr algn="ctr">
                  <a:lnSpc>
                    <a:spcPts val="3359"/>
                  </a:lnSpc>
                </a:pPr>
                <a:r>
                  <a:rPr lang="en-US" sz="2399">
                    <a:solidFill>
                      <a:srgbClr val="000000"/>
                    </a:solidFill>
                    <a:latin typeface="HK Grotesk Bold"/>
                  </a:rPr>
                  <a:t>SOURCE</a:t>
                </a:r>
              </a:p>
            </p:txBody>
          </p:sp>
        </p:grpSp>
        <p:grpSp>
          <p:nvGrpSpPr>
            <p:cNvPr name="Group 38" id="38"/>
            <p:cNvGrpSpPr/>
            <p:nvPr/>
          </p:nvGrpSpPr>
          <p:grpSpPr>
            <a:xfrm rot="0">
              <a:off x="3143547" y="1125049"/>
              <a:ext cx="2184080" cy="936855"/>
              <a:chOff x="0" y="0"/>
              <a:chExt cx="453700" cy="194613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453700" cy="194613"/>
              </a:xfrm>
              <a:custGeom>
                <a:avLst/>
                <a:gdLst/>
                <a:ahLst/>
                <a:cxnLst/>
                <a:rect r="r" b="b" t="t" l="l"/>
                <a:pathLst>
                  <a:path h="194613" w="453700">
                    <a:moveTo>
                      <a:pt x="0" y="0"/>
                    </a:moveTo>
                    <a:lnTo>
                      <a:pt x="453700" y="0"/>
                    </a:lnTo>
                    <a:lnTo>
                      <a:pt x="453700" y="194613"/>
                    </a:lnTo>
                    <a:lnTo>
                      <a:pt x="0" y="194613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0" y="-47625"/>
                <a:ext cx="453700" cy="242238"/>
              </a:xfrm>
              <a:prstGeom prst="rect">
                <a:avLst/>
              </a:prstGeom>
            </p:spPr>
            <p:txBody>
              <a:bodyPr anchor="ctr" rtlCol="false" tIns="58590" lIns="58590" bIns="58590" rIns="58590"/>
              <a:lstStyle/>
              <a:p>
                <a:pPr algn="ctr">
                  <a:lnSpc>
                    <a:spcPts val="3359"/>
                  </a:lnSpc>
                </a:pPr>
                <a:r>
                  <a:rPr lang="en-US" sz="2399">
                    <a:solidFill>
                      <a:srgbClr val="000000"/>
                    </a:solidFill>
                    <a:latin typeface="Inter Bold"/>
                  </a:rPr>
                  <a:t>SINK</a:t>
                </a: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0">
              <a:off x="1702362" y="0"/>
              <a:ext cx="2184080" cy="936855"/>
              <a:chOff x="0" y="0"/>
              <a:chExt cx="453700" cy="194613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453700" cy="194613"/>
              </a:xfrm>
              <a:custGeom>
                <a:avLst/>
                <a:gdLst/>
                <a:ahLst/>
                <a:cxnLst/>
                <a:rect r="r" b="b" t="t" l="l"/>
                <a:pathLst>
                  <a:path h="194613" w="453700">
                    <a:moveTo>
                      <a:pt x="0" y="0"/>
                    </a:moveTo>
                    <a:lnTo>
                      <a:pt x="453700" y="0"/>
                    </a:lnTo>
                    <a:lnTo>
                      <a:pt x="453700" y="194613"/>
                    </a:lnTo>
                    <a:lnTo>
                      <a:pt x="0" y="194613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0" y="-47625"/>
                <a:ext cx="453700" cy="242238"/>
              </a:xfrm>
              <a:prstGeom prst="rect">
                <a:avLst/>
              </a:prstGeom>
            </p:spPr>
            <p:txBody>
              <a:bodyPr anchor="ctr" rtlCol="false" tIns="58590" lIns="58590" bIns="58590" rIns="58590"/>
              <a:lstStyle/>
              <a:p>
                <a:pPr algn="ctr">
                  <a:lnSpc>
                    <a:spcPts val="3359"/>
                  </a:lnSpc>
                </a:pPr>
                <a:r>
                  <a:rPr lang="en-US" sz="2399">
                    <a:solidFill>
                      <a:srgbClr val="000000"/>
                    </a:solidFill>
                    <a:latin typeface="HK Grotesk Bold"/>
                  </a:rPr>
                  <a:t>GATE</a:t>
                </a:r>
              </a:p>
            </p:txBody>
          </p:sp>
        </p:grpSp>
      </p:grpSp>
      <p:sp>
        <p:nvSpPr>
          <p:cNvPr name="AutoShape 44" id="44"/>
          <p:cNvSpPr/>
          <p:nvPr/>
        </p:nvSpPr>
        <p:spPr>
          <a:xfrm>
            <a:off x="11130755" y="8202029"/>
            <a:ext cx="817021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45" id="45"/>
          <p:cNvSpPr/>
          <p:nvPr/>
        </p:nvSpPr>
        <p:spPr>
          <a:xfrm>
            <a:off x="573226" y="5200649"/>
            <a:ext cx="6248985" cy="19050"/>
          </a:xfrm>
          <a:prstGeom prst="line">
            <a:avLst/>
          </a:prstGeom>
          <a:ln cap="flat" w="95250">
            <a:solidFill>
              <a:srgbClr val="FFBD59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46" id="46"/>
          <p:cNvSpPr/>
          <p:nvPr/>
        </p:nvSpPr>
        <p:spPr>
          <a:xfrm flipH="false" flipV="false" rot="0">
            <a:off x="11747562" y="4266460"/>
            <a:ext cx="1915576" cy="1915576"/>
          </a:xfrm>
          <a:custGeom>
            <a:avLst/>
            <a:gdLst/>
            <a:ahLst/>
            <a:cxnLst/>
            <a:rect r="r" b="b" t="t" l="l"/>
            <a:pathLst>
              <a:path h="1915576" w="1915576">
                <a:moveTo>
                  <a:pt x="0" y="0"/>
                </a:moveTo>
                <a:lnTo>
                  <a:pt x="1915575" y="0"/>
                </a:lnTo>
                <a:lnTo>
                  <a:pt x="1915575" y="1915576"/>
                </a:lnTo>
                <a:lnTo>
                  <a:pt x="0" y="1915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7" id="47"/>
          <p:cNvSpPr txBox="true"/>
          <p:nvPr/>
        </p:nvSpPr>
        <p:spPr>
          <a:xfrm rot="0">
            <a:off x="1293438" y="7145758"/>
            <a:ext cx="6336127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0422" indent="-410211" lvl="1">
              <a:lnSpc>
                <a:spcPts val="4940"/>
              </a:lnSpc>
              <a:buFont typeface="Arial"/>
              <a:buChar char="•"/>
            </a:pPr>
            <a:r>
              <a:rPr lang="en-US" sz="3800" spc="-76">
                <a:solidFill>
                  <a:srgbClr val="FFFFFF"/>
                </a:solidFill>
                <a:latin typeface="HK Grotesk Bold"/>
              </a:rPr>
              <a:t>Contains</a:t>
            </a:r>
            <a:r>
              <a:rPr lang="en-US" sz="3800" spc="-76">
                <a:solidFill>
                  <a:srgbClr val="FFFFFF"/>
                </a:solidFill>
                <a:latin typeface="HK Grotesk"/>
              </a:rPr>
              <a:t> an </a:t>
            </a:r>
            <a:r>
              <a:rPr lang="en-US" sz="3800" spc="-76">
                <a:solidFill>
                  <a:srgbClr val="FFBD59"/>
                </a:solidFill>
                <a:latin typeface="HK Grotesk"/>
              </a:rPr>
              <a:t>extra Electron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0609548" y="7145758"/>
            <a:ext cx="5364465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0422" indent="-410211" lvl="1">
              <a:lnSpc>
                <a:spcPts val="4940"/>
              </a:lnSpc>
              <a:buFont typeface="Arial"/>
              <a:buChar char="•"/>
            </a:pPr>
            <a:r>
              <a:rPr lang="en-US" sz="3800" spc="-76">
                <a:solidFill>
                  <a:srgbClr val="FFFFFF"/>
                </a:solidFill>
                <a:latin typeface="HK Grotesk Bold"/>
              </a:rPr>
              <a:t>Missing</a:t>
            </a:r>
            <a:r>
              <a:rPr lang="en-US" sz="3800" spc="-76">
                <a:solidFill>
                  <a:srgbClr val="FFFFFF"/>
                </a:solidFill>
                <a:latin typeface="HK Grotesk"/>
              </a:rPr>
              <a:t> one Electron</a:t>
            </a:r>
          </a:p>
        </p:txBody>
      </p:sp>
      <p:grpSp>
        <p:nvGrpSpPr>
          <p:cNvPr name="Group 49" id="49"/>
          <p:cNvGrpSpPr/>
          <p:nvPr/>
        </p:nvGrpSpPr>
        <p:grpSpPr>
          <a:xfrm rot="0">
            <a:off x="1028700" y="1028700"/>
            <a:ext cx="13815785" cy="1285029"/>
            <a:chOff x="0" y="0"/>
            <a:chExt cx="18421047" cy="1713372"/>
          </a:xfrm>
        </p:grpSpPr>
        <p:sp>
          <p:nvSpPr>
            <p:cNvPr name="TextBox 50" id="50"/>
            <p:cNvSpPr txBox="true"/>
            <p:nvPr/>
          </p:nvSpPr>
          <p:spPr>
            <a:xfrm rot="0">
              <a:off x="0" y="76200"/>
              <a:ext cx="5737229" cy="1637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388"/>
                </a:lnSpc>
              </a:pPr>
              <a:r>
                <a:rPr lang="en-US" sz="8458" spc="-253">
                  <a:solidFill>
                    <a:srgbClr val="FFBD59"/>
                  </a:solidFill>
                  <a:latin typeface="HK Grotesk Bold"/>
                </a:rPr>
                <a:t>P</a:t>
              </a:r>
              <a:r>
                <a:rPr lang="en-US" sz="8458" spc="-253">
                  <a:solidFill>
                    <a:srgbClr val="FFFFFF"/>
                  </a:solidFill>
                  <a:latin typeface="HK Grotesk Bold"/>
                </a:rPr>
                <a:t>MOS</a:t>
              </a:r>
            </a:p>
          </p:txBody>
        </p:sp>
        <p:sp>
          <p:nvSpPr>
            <p:cNvPr name="TextBox 51" id="51"/>
            <p:cNvSpPr txBox="true"/>
            <p:nvPr/>
          </p:nvSpPr>
          <p:spPr>
            <a:xfrm rot="0">
              <a:off x="12683818" y="76200"/>
              <a:ext cx="5737229" cy="1637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388"/>
                </a:lnSpc>
              </a:pPr>
              <a:r>
                <a:rPr lang="en-US" sz="8458" spc="-253">
                  <a:solidFill>
                    <a:srgbClr val="FFBD59"/>
                  </a:solidFill>
                  <a:latin typeface="HK Grotesk Bold"/>
                </a:rPr>
                <a:t>N</a:t>
              </a:r>
              <a:r>
                <a:rPr lang="en-US" sz="8458" spc="-253">
                  <a:solidFill>
                    <a:srgbClr val="FFFFFF"/>
                  </a:solidFill>
                  <a:latin typeface="HK Grotesk Bold"/>
                </a:rPr>
                <a:t>MOS</a:t>
              </a:r>
            </a:p>
          </p:txBody>
        </p:sp>
        <p:sp>
          <p:nvSpPr>
            <p:cNvPr name="TextBox 52" id="52"/>
            <p:cNvSpPr txBox="true"/>
            <p:nvPr/>
          </p:nvSpPr>
          <p:spPr>
            <a:xfrm rot="0">
              <a:off x="6341909" y="76200"/>
              <a:ext cx="5737229" cy="1637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388"/>
                </a:lnSpc>
              </a:pPr>
              <a:r>
                <a:rPr lang="en-US" sz="8458" spc="-253">
                  <a:solidFill>
                    <a:srgbClr val="FFFFFF"/>
                  </a:solidFill>
                  <a:latin typeface="HK Grotesk Bold"/>
                </a:rPr>
                <a:t>vs.</a:t>
              </a:r>
            </a:p>
          </p:txBody>
        </p:sp>
      </p:grpSp>
      <p:sp>
        <p:nvSpPr>
          <p:cNvPr name="TextBox 53" id="53"/>
          <p:cNvSpPr txBox="true"/>
          <p:nvPr/>
        </p:nvSpPr>
        <p:spPr>
          <a:xfrm rot="0">
            <a:off x="12118918" y="7878497"/>
            <a:ext cx="5364465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40"/>
              </a:lnSpc>
            </a:pPr>
            <a:r>
              <a:rPr lang="en-US" sz="3800" spc="-76">
                <a:solidFill>
                  <a:srgbClr val="FFFFFF"/>
                </a:solidFill>
                <a:latin typeface="HK Grotesk"/>
              </a:rPr>
              <a:t>create </a:t>
            </a:r>
            <a:r>
              <a:rPr lang="en-US" sz="3800" spc="-76">
                <a:solidFill>
                  <a:srgbClr val="FFBD59"/>
                </a:solidFill>
                <a:latin typeface="HK Grotesk"/>
              </a:rPr>
              <a:t>“Electron hole”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803522" y="2655674"/>
            <a:ext cx="3788391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0"/>
              </a:lnSpc>
            </a:pPr>
            <a:r>
              <a:rPr lang="en-US" sz="3800" spc="-76">
                <a:solidFill>
                  <a:srgbClr val="FFFFFF"/>
                </a:solidFill>
                <a:latin typeface="HK Grotesk Bold"/>
              </a:rPr>
              <a:t>Apply Voltage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0811154" y="2655674"/>
            <a:ext cx="3788391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0"/>
              </a:lnSpc>
            </a:pPr>
            <a:r>
              <a:rPr lang="en-US" sz="3800" spc="-76">
                <a:solidFill>
                  <a:srgbClr val="FFFFFF"/>
                </a:solidFill>
                <a:latin typeface="HK Grotesk Bold"/>
              </a:rPr>
              <a:t>Apply Voltage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803522" y="5162549"/>
            <a:ext cx="3788391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0"/>
              </a:lnSpc>
            </a:pPr>
            <a:r>
              <a:rPr lang="en-US" sz="3800" spc="-76">
                <a:solidFill>
                  <a:srgbClr val="FFFFFF"/>
                </a:solidFill>
                <a:latin typeface="HK Grotesk Bold"/>
              </a:rPr>
              <a:t>Current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84960" y="7183858"/>
            <a:ext cx="47625" cy="1325731"/>
          </a:xfrm>
          <a:prstGeom prst="rect">
            <a:avLst/>
          </a:prstGeom>
          <a:solidFill>
            <a:srgbClr val="FFBD59"/>
          </a:solidFill>
        </p:spPr>
      </p:sp>
      <p:sp>
        <p:nvSpPr>
          <p:cNvPr name="Freeform 3" id="3"/>
          <p:cNvSpPr/>
          <p:nvPr/>
        </p:nvSpPr>
        <p:spPr>
          <a:xfrm flipH="false" flipV="false" rot="-792178">
            <a:off x="-3184334" y="-1644671"/>
            <a:ext cx="11135343" cy="3391383"/>
          </a:xfrm>
          <a:custGeom>
            <a:avLst/>
            <a:gdLst/>
            <a:ahLst/>
            <a:cxnLst/>
            <a:rect r="r" b="b" t="t" l="l"/>
            <a:pathLst>
              <a:path h="3391383" w="11135343">
                <a:moveTo>
                  <a:pt x="0" y="0"/>
                </a:moveTo>
                <a:lnTo>
                  <a:pt x="11135343" y="0"/>
                </a:lnTo>
                <a:lnTo>
                  <a:pt x="11135343" y="3391383"/>
                </a:lnTo>
                <a:lnTo>
                  <a:pt x="0" y="3391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8138756" y="1028700"/>
            <a:ext cx="52381" cy="8229600"/>
          </a:xfrm>
          <a:prstGeom prst="rect">
            <a:avLst/>
          </a:prstGeom>
          <a:solidFill>
            <a:srgbClr val="FFBD59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008772" y="3618774"/>
            <a:ext cx="6547353" cy="2263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79"/>
              </a:lnSpc>
            </a:pPr>
            <a:r>
              <a:rPr lang="en-US" sz="7999" spc="-239">
                <a:solidFill>
                  <a:srgbClr val="FFFFFF"/>
                </a:solidFill>
                <a:latin typeface="HK Grotesk Bold"/>
              </a:rPr>
              <a:t>Manufacturing</a:t>
            </a:r>
          </a:p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FFFFFF"/>
                </a:solidFill>
                <a:latin typeface="HK Grotesk Bold"/>
              </a:rPr>
              <a:t>Process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84960" y="8921341"/>
            <a:ext cx="616957" cy="336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64"/>
              </a:lnSpc>
            </a:pPr>
            <a:r>
              <a:rPr lang="en-US" sz="2400">
                <a:solidFill>
                  <a:srgbClr val="FFFFFF"/>
                </a:solidFill>
                <a:latin typeface="HK Grotesk Bold"/>
              </a:rPr>
              <a:t>05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32585" y="5772775"/>
            <a:ext cx="4527159" cy="46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51"/>
              </a:lnSpc>
            </a:pPr>
            <a:r>
              <a:rPr lang="en-US" sz="3199">
                <a:solidFill>
                  <a:srgbClr val="99957D"/>
                </a:solidFill>
                <a:latin typeface="HK Grotesk Light"/>
              </a:rPr>
              <a:t>OF SEMICONDUCTORS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639260" y="1219226"/>
            <a:ext cx="4829152" cy="609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62"/>
              </a:lnSpc>
            </a:pPr>
            <a:r>
              <a:rPr lang="en-US" sz="4200" spc="-126">
                <a:solidFill>
                  <a:srgbClr val="FFFFFF"/>
                </a:solidFill>
                <a:latin typeface="HK Grotesk Bold"/>
              </a:rPr>
              <a:t>Oxidation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39260" y="2363573"/>
            <a:ext cx="4829152" cy="609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62"/>
              </a:lnSpc>
            </a:pPr>
            <a:r>
              <a:rPr lang="en-US" sz="4200" spc="-126">
                <a:solidFill>
                  <a:srgbClr val="FFFFFF"/>
                </a:solidFill>
                <a:latin typeface="HK Grotesk Bold"/>
              </a:rPr>
              <a:t>Metallization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39260" y="3506954"/>
            <a:ext cx="4829152" cy="609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62"/>
              </a:lnSpc>
            </a:pPr>
            <a:r>
              <a:rPr lang="en-US" sz="4200" spc="-126">
                <a:solidFill>
                  <a:srgbClr val="FFFFFF"/>
                </a:solidFill>
                <a:latin typeface="HK Grotesk Bold"/>
              </a:rPr>
              <a:t>Photolithography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639260" y="4745608"/>
            <a:ext cx="4829152" cy="609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62"/>
              </a:lnSpc>
            </a:pPr>
            <a:r>
              <a:rPr lang="en-US" sz="4200" spc="-126">
                <a:solidFill>
                  <a:srgbClr val="FFFFFF"/>
                </a:solidFill>
                <a:latin typeface="HK Grotesk Bold"/>
              </a:rPr>
              <a:t>Etching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639260" y="5984239"/>
            <a:ext cx="4829152" cy="609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62"/>
              </a:lnSpc>
            </a:pPr>
            <a:r>
              <a:rPr lang="en-US" sz="4200" spc="-126">
                <a:solidFill>
                  <a:srgbClr val="FFFFFF"/>
                </a:solidFill>
                <a:latin typeface="HK Grotesk Bold"/>
              </a:rPr>
              <a:t>Adding “Gate”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639260" y="7236743"/>
            <a:ext cx="4829152" cy="609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62"/>
              </a:lnSpc>
            </a:pPr>
            <a:r>
              <a:rPr lang="en-US" sz="4200" spc="-126">
                <a:solidFill>
                  <a:srgbClr val="FFFFFF"/>
                </a:solidFill>
                <a:latin typeface="HK Grotesk Bold"/>
              </a:rPr>
              <a:t>Ion Implantation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960345" y="1348165"/>
            <a:ext cx="409204" cy="7590670"/>
            <a:chOff x="0" y="0"/>
            <a:chExt cx="545605" cy="10120893"/>
          </a:xfrm>
        </p:grpSpPr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0" y="0"/>
              <a:ext cx="493225" cy="493225"/>
              <a:chOff x="6705600" y="1371600"/>
              <a:chExt cx="10972800" cy="1097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7" id="17"/>
            <p:cNvGrpSpPr>
              <a:grpSpLocks noChangeAspect="true"/>
            </p:cNvGrpSpPr>
            <p:nvPr/>
          </p:nvGrpSpPr>
          <p:grpSpPr>
            <a:xfrm rot="0">
              <a:off x="17460" y="1476067"/>
              <a:ext cx="493225" cy="493225"/>
              <a:chOff x="6705600" y="1371600"/>
              <a:chExt cx="10972800" cy="1097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0097EE"/>
              </a:solidFill>
            </p:spPr>
          </p:sp>
        </p:grpSp>
        <p:grpSp>
          <p:nvGrpSpPr>
            <p:cNvPr name="Group 19" id="19"/>
            <p:cNvGrpSpPr>
              <a:grpSpLocks noChangeAspect="true"/>
            </p:cNvGrpSpPr>
            <p:nvPr/>
          </p:nvGrpSpPr>
          <p:grpSpPr>
            <a:xfrm rot="0">
              <a:off x="17460" y="3021603"/>
              <a:ext cx="493225" cy="493225"/>
              <a:chOff x="6705600" y="1371600"/>
              <a:chExt cx="10972800" cy="1097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1" id="21"/>
            <p:cNvGrpSpPr>
              <a:grpSpLocks noChangeAspect="true"/>
            </p:cNvGrpSpPr>
            <p:nvPr/>
          </p:nvGrpSpPr>
          <p:grpSpPr>
            <a:xfrm rot="0">
              <a:off x="17460" y="4670528"/>
              <a:ext cx="493225" cy="493225"/>
              <a:chOff x="6705600" y="1371600"/>
              <a:chExt cx="10972800" cy="1097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0097EE"/>
              </a:solidFill>
            </p:spPr>
          </p:sp>
        </p:grpSp>
        <p:grpSp>
          <p:nvGrpSpPr>
            <p:cNvPr name="Group 23" id="23"/>
            <p:cNvGrpSpPr>
              <a:grpSpLocks noChangeAspect="true"/>
            </p:cNvGrpSpPr>
            <p:nvPr/>
          </p:nvGrpSpPr>
          <p:grpSpPr>
            <a:xfrm rot="0">
              <a:off x="52381" y="6319453"/>
              <a:ext cx="493225" cy="493225"/>
              <a:chOff x="6705600" y="1371600"/>
              <a:chExt cx="10972800" cy="1097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25" id="25"/>
            <p:cNvGrpSpPr>
              <a:grpSpLocks noChangeAspect="true"/>
            </p:cNvGrpSpPr>
            <p:nvPr/>
          </p:nvGrpSpPr>
          <p:grpSpPr>
            <a:xfrm rot="0">
              <a:off x="17460" y="8001560"/>
              <a:ext cx="493225" cy="493225"/>
              <a:chOff x="6705600" y="1371600"/>
              <a:chExt cx="10972800" cy="1097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0097EE"/>
              </a:solidFill>
            </p:spPr>
          </p:sp>
        </p:grpSp>
        <p:grpSp>
          <p:nvGrpSpPr>
            <p:cNvPr name="Group 27" id="27"/>
            <p:cNvGrpSpPr>
              <a:grpSpLocks noChangeAspect="true"/>
            </p:cNvGrpSpPr>
            <p:nvPr/>
          </p:nvGrpSpPr>
          <p:grpSpPr>
            <a:xfrm rot="0">
              <a:off x="17460" y="9627668"/>
              <a:ext cx="493225" cy="493225"/>
              <a:chOff x="6705600" y="1371600"/>
              <a:chExt cx="10972800" cy="1097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r="r" b="b" t="t" l="l"/>
                <a:pathLst>
                  <a:path h="11514742" w="10990383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TextBox 29" id="29"/>
          <p:cNvSpPr txBox="true"/>
          <p:nvPr/>
        </p:nvSpPr>
        <p:spPr>
          <a:xfrm rot="0">
            <a:off x="8639260" y="8470315"/>
            <a:ext cx="4829152" cy="609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62"/>
              </a:lnSpc>
            </a:pPr>
            <a:r>
              <a:rPr lang="en-US" sz="4200" spc="-126">
                <a:solidFill>
                  <a:srgbClr val="FFFFFF"/>
                </a:solidFill>
                <a:latin typeface="HK Grotesk Bold"/>
              </a:rPr>
              <a:t>Pad&amp;Protective layer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642343" y="7183858"/>
            <a:ext cx="616957" cy="2074442"/>
            <a:chOff x="0" y="0"/>
            <a:chExt cx="822610" cy="2765923"/>
          </a:xfrm>
        </p:grpSpPr>
        <p:sp>
          <p:nvSpPr>
            <p:cNvPr name="AutoShape 3" id="3"/>
            <p:cNvSpPr/>
            <p:nvPr/>
          </p:nvSpPr>
          <p:spPr>
            <a:xfrm rot="0">
              <a:off x="759110" y="0"/>
              <a:ext cx="63500" cy="1767642"/>
            </a:xfrm>
            <a:prstGeom prst="rect">
              <a:avLst/>
            </a:prstGeom>
            <a:solidFill>
              <a:srgbClr val="FFBD59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2310295"/>
              <a:ext cx="822610" cy="455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06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true" rot="1461512">
            <a:off x="8601563" y="92778"/>
            <a:ext cx="14662108" cy="4465495"/>
          </a:xfrm>
          <a:custGeom>
            <a:avLst/>
            <a:gdLst/>
            <a:ahLst/>
            <a:cxnLst/>
            <a:rect r="r" b="b" t="t" l="l"/>
            <a:pathLst>
              <a:path h="4465495" w="14662108">
                <a:moveTo>
                  <a:pt x="0" y="4465495"/>
                </a:moveTo>
                <a:lnTo>
                  <a:pt x="14662108" y="4465495"/>
                </a:lnTo>
                <a:lnTo>
                  <a:pt x="14662108" y="0"/>
                </a:lnTo>
                <a:lnTo>
                  <a:pt x="0" y="0"/>
                </a:lnTo>
                <a:lnTo>
                  <a:pt x="0" y="446549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902824" y="1634023"/>
            <a:ext cx="6587348" cy="7018953"/>
          </a:xfrm>
          <a:custGeom>
            <a:avLst/>
            <a:gdLst/>
            <a:ahLst/>
            <a:cxnLst/>
            <a:rect r="r" b="b" t="t" l="l"/>
            <a:pathLst>
              <a:path h="7018953" w="6587348">
                <a:moveTo>
                  <a:pt x="0" y="0"/>
                </a:moveTo>
                <a:lnTo>
                  <a:pt x="6587348" y="0"/>
                </a:lnTo>
                <a:lnTo>
                  <a:pt x="6587348" y="7018954"/>
                </a:lnTo>
                <a:lnTo>
                  <a:pt x="0" y="70189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9829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745826"/>
            <a:ext cx="6819900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FFBD59"/>
                </a:solidFill>
                <a:latin typeface="HK Grotesk Bold"/>
              </a:rPr>
              <a:t>Oxid</a:t>
            </a:r>
            <a:r>
              <a:rPr lang="en-US" sz="8000" spc="-240">
                <a:solidFill>
                  <a:srgbClr val="FFFFFF"/>
                </a:solidFill>
                <a:latin typeface="HK Grotesk Bold"/>
              </a:rPr>
              <a:t>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1987128"/>
            <a:ext cx="6924886" cy="56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39"/>
              </a:lnSpc>
            </a:pPr>
            <a:r>
              <a:rPr lang="en-US" sz="3699">
                <a:solidFill>
                  <a:srgbClr val="99957D"/>
                </a:solidFill>
                <a:latin typeface="HK Grotesk"/>
              </a:rPr>
              <a:t>Thermal Oxidation Method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028700" y="3203663"/>
            <a:ext cx="8115300" cy="5373316"/>
            <a:chOff x="0" y="0"/>
            <a:chExt cx="10820400" cy="7164421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3804093"/>
              <a:ext cx="10588131" cy="1502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755647" indent="-377824" lvl="1">
                <a:lnSpc>
                  <a:spcPts val="4549"/>
                </a:lnSpc>
                <a:buFont typeface="Arial"/>
                <a:buChar char="•"/>
              </a:pPr>
              <a:r>
                <a:rPr lang="en-US" sz="3499" spc="-69">
                  <a:solidFill>
                    <a:srgbClr val="FFFFFF"/>
                  </a:solidFill>
                  <a:latin typeface="HK Grotesk Bold"/>
                </a:rPr>
                <a:t>The thickness</a:t>
              </a:r>
              <a:r>
                <a:rPr lang="en-US" sz="3499" spc="-69">
                  <a:solidFill>
                    <a:srgbClr val="FFFFFF"/>
                  </a:solidFill>
                  <a:latin typeface="HK Grotesk Light"/>
                </a:rPr>
                <a:t> of oxidation layer is determined by the duration of heating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38100"/>
              <a:ext cx="10820400" cy="1502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755647" indent="-377824" lvl="1">
                <a:lnSpc>
                  <a:spcPts val="4549"/>
                </a:lnSpc>
                <a:buFont typeface="Arial"/>
                <a:buChar char="•"/>
              </a:pPr>
              <a:r>
                <a:rPr lang="en-US" sz="3499" spc="-69">
                  <a:solidFill>
                    <a:srgbClr val="FFFFFF"/>
                  </a:solidFill>
                  <a:latin typeface="HK Grotesk Bold"/>
                </a:rPr>
                <a:t>Using heat</a:t>
              </a:r>
              <a:r>
                <a:rPr lang="en-US" sz="3499" spc="-69">
                  <a:solidFill>
                    <a:srgbClr val="FFFFFF"/>
                  </a:solidFill>
                  <a:latin typeface="HK Grotesk Light"/>
                </a:rPr>
                <a:t> to create an layer of “Silicon dioxide” on the top of the wafer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5661587"/>
              <a:ext cx="10588131" cy="1502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755647" indent="-377824" lvl="1">
                <a:lnSpc>
                  <a:spcPts val="4549"/>
                </a:lnSpc>
                <a:buFont typeface="Arial"/>
                <a:buChar char="•"/>
              </a:pPr>
              <a:r>
                <a:rPr lang="en-US" sz="3499" spc="-69">
                  <a:solidFill>
                    <a:srgbClr val="FFFFFF"/>
                  </a:solidFill>
                  <a:latin typeface="HK Grotesk Bold"/>
                </a:rPr>
                <a:t>Normally, </a:t>
              </a:r>
              <a:r>
                <a:rPr lang="en-US" sz="3499" spc="-69">
                  <a:solidFill>
                    <a:srgbClr val="FFFFFF"/>
                  </a:solidFill>
                  <a:latin typeface="HK Grotesk Light"/>
                </a:rPr>
                <a:t>the temperature of the heating is between 900-1000℃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882996"/>
              <a:ext cx="10588131" cy="1502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755647" indent="-377824" lvl="1">
                <a:lnSpc>
                  <a:spcPts val="4549"/>
                </a:lnSpc>
                <a:buFont typeface="Arial"/>
                <a:buChar char="•"/>
              </a:pPr>
              <a:r>
                <a:rPr lang="en-US" sz="3499" spc="-69">
                  <a:solidFill>
                    <a:srgbClr val="FFFFFF"/>
                  </a:solidFill>
                  <a:latin typeface="HK Grotesk Bold"/>
                </a:rPr>
                <a:t>Silicon dioxide </a:t>
              </a:r>
              <a:r>
                <a:rPr lang="en-US" sz="3499" spc="-69">
                  <a:solidFill>
                    <a:srgbClr val="FFFFFF"/>
                  </a:solidFill>
                  <a:latin typeface="HK Grotesk Light"/>
                </a:rPr>
                <a:t>layer and protect and insulate the wafer’s surface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9144000" y="8839200"/>
            <a:ext cx="6924886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799">
                <a:solidFill>
                  <a:srgbClr val="99957D"/>
                </a:solidFill>
                <a:latin typeface="HK Grotesk"/>
              </a:rPr>
              <a:t>Image source: Samsung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436445">
            <a:off x="9495003" y="4047277"/>
            <a:ext cx="14076813" cy="4531262"/>
          </a:xfrm>
          <a:custGeom>
            <a:avLst/>
            <a:gdLst/>
            <a:ahLst/>
            <a:cxnLst/>
            <a:rect r="r" b="b" t="t" l="l"/>
            <a:pathLst>
              <a:path h="4531262" w="14076813">
                <a:moveTo>
                  <a:pt x="0" y="0"/>
                </a:moveTo>
                <a:lnTo>
                  <a:pt x="14076813" y="0"/>
                </a:lnTo>
                <a:lnTo>
                  <a:pt x="14076813" y="4531262"/>
                </a:lnTo>
                <a:lnTo>
                  <a:pt x="0" y="4531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950821" y="7544387"/>
            <a:ext cx="616957" cy="2074442"/>
            <a:chOff x="0" y="0"/>
            <a:chExt cx="822610" cy="2765923"/>
          </a:xfrm>
        </p:grpSpPr>
        <p:sp>
          <p:nvSpPr>
            <p:cNvPr name="AutoShape 4" id="4"/>
            <p:cNvSpPr/>
            <p:nvPr/>
          </p:nvSpPr>
          <p:spPr>
            <a:xfrm rot="0">
              <a:off x="759110" y="0"/>
              <a:ext cx="63500" cy="1767642"/>
            </a:xfrm>
            <a:prstGeom prst="rect">
              <a:avLst/>
            </a:prstGeom>
            <a:solidFill>
              <a:srgbClr val="FFBD59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2310295"/>
              <a:ext cx="822610" cy="455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07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9682955" y="4270375"/>
            <a:ext cx="7941099" cy="170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47" indent="-377824" lvl="1">
              <a:lnSpc>
                <a:spcPts val="4549"/>
              </a:lnSpc>
              <a:buFont typeface="Arial"/>
              <a:buChar char="•"/>
            </a:pPr>
            <a:r>
              <a:rPr lang="en-US" sz="3499" spc="-69">
                <a:solidFill>
                  <a:srgbClr val="FFFFFF"/>
                </a:solidFill>
                <a:latin typeface="HK Grotesk Bold"/>
              </a:rPr>
              <a:t>Common </a:t>
            </a:r>
            <a:r>
              <a:rPr lang="en-US" sz="3499" spc="-69">
                <a:solidFill>
                  <a:srgbClr val="FFFFFF"/>
                </a:solidFill>
                <a:latin typeface="HK Grotesk Light"/>
              </a:rPr>
              <a:t>materials:</a:t>
            </a:r>
          </a:p>
          <a:p>
            <a:pPr marL="1511295" indent="-503765" lvl="2">
              <a:lnSpc>
                <a:spcPts val="4549"/>
              </a:lnSpc>
              <a:buFont typeface="Arial"/>
              <a:buChar char="⚬"/>
            </a:pPr>
            <a:r>
              <a:rPr lang="en-US" sz="3499" spc="-69">
                <a:solidFill>
                  <a:srgbClr val="FFFFFF"/>
                </a:solidFill>
                <a:latin typeface="HK Grotesk Light"/>
              </a:rPr>
              <a:t>Aluminum/Aluminum Alloy</a:t>
            </a:r>
          </a:p>
          <a:p>
            <a:pPr marL="1511295" indent="-503765" lvl="2">
              <a:lnSpc>
                <a:spcPts val="4549"/>
              </a:lnSpc>
              <a:buFont typeface="Arial"/>
              <a:buChar char="⚬"/>
            </a:pPr>
            <a:r>
              <a:rPr lang="en-US" sz="3499" spc="-69">
                <a:solidFill>
                  <a:srgbClr val="FFFFFF"/>
                </a:solidFill>
                <a:latin typeface="HK Grotesk"/>
              </a:rPr>
              <a:t>Copper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359764" y="5953125"/>
            <a:ext cx="9462536" cy="3035442"/>
            <a:chOff x="0" y="0"/>
            <a:chExt cx="12616715" cy="4047256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1593069"/>
              <a:ext cx="6778652" cy="2454188"/>
              <a:chOff x="0" y="0"/>
              <a:chExt cx="1160965" cy="42032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60965" cy="420323"/>
              </a:xfrm>
              <a:custGeom>
                <a:avLst/>
                <a:gdLst/>
                <a:ahLst/>
                <a:cxnLst/>
                <a:rect r="r" b="b" t="t" l="l"/>
                <a:pathLst>
                  <a:path h="420323" w="1160965">
                    <a:moveTo>
                      <a:pt x="0" y="0"/>
                    </a:moveTo>
                    <a:lnTo>
                      <a:pt x="1160965" y="0"/>
                    </a:lnTo>
                    <a:lnTo>
                      <a:pt x="1160965" y="420323"/>
                    </a:lnTo>
                    <a:lnTo>
                      <a:pt x="0" y="420323"/>
                    </a:lnTo>
                    <a:close/>
                  </a:path>
                </a:pathLst>
              </a:custGeom>
              <a:solidFill>
                <a:srgbClr val="1A4C81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47625"/>
                <a:ext cx="1160965" cy="467948"/>
              </a:xfrm>
              <a:prstGeom prst="rect">
                <a:avLst/>
              </a:prstGeom>
            </p:spPr>
            <p:txBody>
              <a:bodyPr anchor="ctr" rtlCol="false" tIns="58590" lIns="58590" bIns="58590" rIns="58590"/>
              <a:lstStyle/>
              <a:p>
                <a:pPr algn="ctr">
                  <a:lnSpc>
                    <a:spcPts val="33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603972" y="1707199"/>
              <a:ext cx="5369750" cy="308298"/>
              <a:chOff x="0" y="0"/>
              <a:chExt cx="919665" cy="52802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919665" cy="52802"/>
              </a:xfrm>
              <a:custGeom>
                <a:avLst/>
                <a:gdLst/>
                <a:ahLst/>
                <a:cxnLst/>
                <a:rect r="r" b="b" t="t" l="l"/>
                <a:pathLst>
                  <a:path h="52802" w="919665">
                    <a:moveTo>
                      <a:pt x="0" y="0"/>
                    </a:moveTo>
                    <a:lnTo>
                      <a:pt x="919665" y="0"/>
                    </a:lnTo>
                    <a:lnTo>
                      <a:pt x="919665" y="52802"/>
                    </a:lnTo>
                    <a:lnTo>
                      <a:pt x="0" y="52802"/>
                    </a:lnTo>
                    <a:close/>
                  </a:path>
                </a:pathLst>
              </a:custGeom>
              <a:solidFill>
                <a:srgbClr val="5A89B6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47625"/>
                <a:ext cx="919665" cy="100427"/>
              </a:xfrm>
              <a:prstGeom prst="rect">
                <a:avLst/>
              </a:prstGeom>
            </p:spPr>
            <p:txBody>
              <a:bodyPr anchor="ctr" rtlCol="false" tIns="58590" lIns="58590" bIns="58590" rIns="58590"/>
              <a:lstStyle/>
              <a:p>
                <a:pPr algn="ctr">
                  <a:lnSpc>
                    <a:spcPts val="33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0" y="1593069"/>
              <a:ext cx="6778652" cy="228260"/>
              <a:chOff x="0" y="0"/>
              <a:chExt cx="1160965" cy="3909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160965" cy="39094"/>
              </a:xfrm>
              <a:custGeom>
                <a:avLst/>
                <a:gdLst/>
                <a:ahLst/>
                <a:cxnLst/>
                <a:rect r="r" b="b" t="t" l="l"/>
                <a:pathLst>
                  <a:path h="39094" w="1160965">
                    <a:moveTo>
                      <a:pt x="0" y="0"/>
                    </a:moveTo>
                    <a:lnTo>
                      <a:pt x="1160965" y="0"/>
                    </a:lnTo>
                    <a:lnTo>
                      <a:pt x="1160965" y="39094"/>
                    </a:lnTo>
                    <a:lnTo>
                      <a:pt x="0" y="39094"/>
                    </a:lnTo>
                    <a:close/>
                  </a:path>
                </a:pathLst>
              </a:custGeom>
              <a:solidFill>
                <a:srgbClr val="99957D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47625"/>
                <a:ext cx="1160965" cy="86719"/>
              </a:xfrm>
              <a:prstGeom prst="rect">
                <a:avLst/>
              </a:prstGeom>
            </p:spPr>
            <p:txBody>
              <a:bodyPr anchor="ctr" rtlCol="false" tIns="58590" lIns="58590" bIns="58590" rIns="58590"/>
              <a:lstStyle/>
              <a:p>
                <a:pPr algn="ctr">
                  <a:lnSpc>
                    <a:spcPts val="3359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316780" y="1821329"/>
              <a:ext cx="2649067" cy="1136310"/>
              <a:chOff x="0" y="0"/>
              <a:chExt cx="453700" cy="194613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453700" cy="194613"/>
              </a:xfrm>
              <a:custGeom>
                <a:avLst/>
                <a:gdLst/>
                <a:ahLst/>
                <a:cxnLst/>
                <a:rect r="r" b="b" t="t" l="l"/>
                <a:pathLst>
                  <a:path h="194613" w="453700">
                    <a:moveTo>
                      <a:pt x="0" y="0"/>
                    </a:moveTo>
                    <a:lnTo>
                      <a:pt x="453700" y="0"/>
                    </a:lnTo>
                    <a:lnTo>
                      <a:pt x="453700" y="194613"/>
                    </a:lnTo>
                    <a:lnTo>
                      <a:pt x="0" y="194613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47625"/>
                <a:ext cx="453700" cy="242238"/>
              </a:xfrm>
              <a:prstGeom prst="rect">
                <a:avLst/>
              </a:prstGeom>
            </p:spPr>
            <p:txBody>
              <a:bodyPr anchor="ctr" rtlCol="false" tIns="58590" lIns="58590" bIns="58590" rIns="58590"/>
              <a:lstStyle/>
              <a:p>
                <a:pPr algn="ctr">
                  <a:lnSpc>
                    <a:spcPts val="3359"/>
                  </a:lnSpc>
                </a:pPr>
                <a:r>
                  <a:rPr lang="en-US" sz="2399">
                    <a:solidFill>
                      <a:srgbClr val="000000"/>
                    </a:solidFill>
                    <a:latin typeface="HK Grotesk Bold"/>
                  </a:rPr>
                  <a:t>SOURCE</a:t>
                </a: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3812804" y="1821329"/>
              <a:ext cx="2649067" cy="1136310"/>
              <a:chOff x="0" y="0"/>
              <a:chExt cx="453700" cy="194613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453700" cy="194613"/>
              </a:xfrm>
              <a:custGeom>
                <a:avLst/>
                <a:gdLst/>
                <a:ahLst/>
                <a:cxnLst/>
                <a:rect r="r" b="b" t="t" l="l"/>
                <a:pathLst>
                  <a:path h="194613" w="453700">
                    <a:moveTo>
                      <a:pt x="0" y="0"/>
                    </a:moveTo>
                    <a:lnTo>
                      <a:pt x="453700" y="0"/>
                    </a:lnTo>
                    <a:lnTo>
                      <a:pt x="453700" y="194613"/>
                    </a:lnTo>
                    <a:lnTo>
                      <a:pt x="0" y="194613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47625"/>
                <a:ext cx="453700" cy="242238"/>
              </a:xfrm>
              <a:prstGeom prst="rect">
                <a:avLst/>
              </a:prstGeom>
            </p:spPr>
            <p:txBody>
              <a:bodyPr anchor="ctr" rtlCol="false" tIns="58590" lIns="58590" bIns="58590" rIns="58590"/>
              <a:lstStyle/>
              <a:p>
                <a:pPr algn="ctr">
                  <a:lnSpc>
                    <a:spcPts val="3359"/>
                  </a:lnSpc>
                </a:pPr>
                <a:r>
                  <a:rPr lang="en-US" sz="2399">
                    <a:solidFill>
                      <a:srgbClr val="000000"/>
                    </a:solidFill>
                    <a:latin typeface="Inter Bold"/>
                  </a:rPr>
                  <a:t>SINK</a:t>
                </a: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2064792" y="456758"/>
              <a:ext cx="2649067" cy="1136310"/>
              <a:chOff x="0" y="0"/>
              <a:chExt cx="453700" cy="19461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453700" cy="194613"/>
              </a:xfrm>
              <a:custGeom>
                <a:avLst/>
                <a:gdLst/>
                <a:ahLst/>
                <a:cxnLst/>
                <a:rect r="r" b="b" t="t" l="l"/>
                <a:pathLst>
                  <a:path h="194613" w="453700">
                    <a:moveTo>
                      <a:pt x="0" y="0"/>
                    </a:moveTo>
                    <a:lnTo>
                      <a:pt x="453700" y="0"/>
                    </a:lnTo>
                    <a:lnTo>
                      <a:pt x="453700" y="194613"/>
                    </a:lnTo>
                    <a:lnTo>
                      <a:pt x="0" y="194613"/>
                    </a:lnTo>
                    <a:close/>
                  </a:path>
                </a:pathLst>
              </a:custGeom>
              <a:solidFill>
                <a:srgbClr val="B3C4DB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47625"/>
                <a:ext cx="453700" cy="242238"/>
              </a:xfrm>
              <a:prstGeom prst="rect">
                <a:avLst/>
              </a:prstGeom>
            </p:spPr>
            <p:txBody>
              <a:bodyPr anchor="ctr" rtlCol="false" tIns="58590" lIns="58590" bIns="58590" rIns="58590"/>
              <a:lstStyle/>
              <a:p>
                <a:pPr algn="ctr">
                  <a:lnSpc>
                    <a:spcPts val="3359"/>
                  </a:lnSpc>
                </a:pPr>
                <a:r>
                  <a:rPr lang="en-US" sz="2399">
                    <a:solidFill>
                      <a:srgbClr val="000000"/>
                    </a:solidFill>
                    <a:latin typeface="HK Grotesk Bold"/>
                  </a:rPr>
                  <a:t>GATE</a:t>
                </a: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7868249" y="148483"/>
              <a:ext cx="2109589" cy="8909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460"/>
                </a:lnSpc>
              </a:pPr>
              <a:r>
                <a:rPr lang="en-US" sz="4200" spc="-84">
                  <a:solidFill>
                    <a:srgbClr val="FFBD59"/>
                  </a:solidFill>
                  <a:latin typeface="HK Grotesk Bold"/>
                </a:rPr>
                <a:t>M</a:t>
              </a:r>
              <a:r>
                <a:rPr lang="en-US" sz="4200" spc="-84">
                  <a:solidFill>
                    <a:srgbClr val="FFFFFF"/>
                  </a:solidFill>
                  <a:latin typeface="HK Grotesk Bold"/>
                </a:rPr>
                <a:t>etal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7868249" y="1230664"/>
              <a:ext cx="2109589" cy="8909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460"/>
                </a:lnSpc>
              </a:pPr>
              <a:r>
                <a:rPr lang="en-US" sz="4200" spc="-84">
                  <a:solidFill>
                    <a:srgbClr val="FFBD59"/>
                  </a:solidFill>
                  <a:latin typeface="HK Grotesk Bold"/>
                </a:rPr>
                <a:t>O</a:t>
              </a:r>
              <a:r>
                <a:rPr lang="en-US" sz="4200" spc="-84">
                  <a:solidFill>
                    <a:srgbClr val="FFFFFF"/>
                  </a:solidFill>
                  <a:latin typeface="HK Grotesk Bold"/>
                </a:rPr>
                <a:t>xide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7868249" y="3016284"/>
              <a:ext cx="4748466" cy="8909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460"/>
                </a:lnSpc>
              </a:pPr>
              <a:r>
                <a:rPr lang="en-US" sz="4200" spc="-84">
                  <a:solidFill>
                    <a:srgbClr val="FFBD59"/>
                  </a:solidFill>
                  <a:latin typeface="HK Grotesk Bold"/>
                </a:rPr>
                <a:t>S</a:t>
              </a:r>
              <a:r>
                <a:rPr lang="en-US" sz="4200" spc="-84">
                  <a:solidFill>
                    <a:srgbClr val="FFFFFF"/>
                  </a:solidFill>
                  <a:latin typeface="HK Grotesk Bold"/>
                </a:rPr>
                <a:t>emiconductor</a:t>
              </a:r>
            </a:p>
          </p:txBody>
        </p:sp>
        <p:sp>
          <p:nvSpPr>
            <p:cNvPr name="AutoShape 29" id="29"/>
            <p:cNvSpPr/>
            <p:nvPr/>
          </p:nvSpPr>
          <p:spPr>
            <a:xfrm flipV="true">
              <a:off x="4669063" y="617748"/>
              <a:ext cx="3199186" cy="25400"/>
            </a:xfrm>
            <a:prstGeom prst="line">
              <a:avLst/>
            </a:prstGeom>
            <a:ln cap="flat" w="38100">
              <a:solidFill>
                <a:srgbClr val="FFFFFF"/>
              </a:solidFill>
              <a:prstDash val="solid"/>
              <a:headEnd type="none" len="sm" w="sm"/>
              <a:tailEnd type="triangle" len="med" w="lg"/>
            </a:ln>
          </p:spPr>
        </p:sp>
        <p:sp>
          <p:nvSpPr>
            <p:cNvPr name="AutoShape 30" id="30"/>
            <p:cNvSpPr/>
            <p:nvPr/>
          </p:nvSpPr>
          <p:spPr>
            <a:xfrm>
              <a:off x="6778888" y="1699929"/>
              <a:ext cx="1089361" cy="0"/>
            </a:xfrm>
            <a:prstGeom prst="line">
              <a:avLst/>
            </a:prstGeom>
            <a:ln cap="flat" w="38100">
              <a:solidFill>
                <a:srgbClr val="FFFFFF"/>
              </a:solidFill>
              <a:prstDash val="solid"/>
              <a:headEnd type="none" len="sm" w="sm"/>
              <a:tailEnd type="triangle" len="med" w="lg"/>
            </a:ln>
          </p:spPr>
        </p:sp>
        <p:sp>
          <p:nvSpPr>
            <p:cNvPr name="AutoShape 31" id="31"/>
            <p:cNvSpPr/>
            <p:nvPr/>
          </p:nvSpPr>
          <p:spPr>
            <a:xfrm>
              <a:off x="6778888" y="3510949"/>
              <a:ext cx="1089361" cy="0"/>
            </a:xfrm>
            <a:prstGeom prst="line">
              <a:avLst/>
            </a:prstGeom>
            <a:ln cap="flat" w="38100">
              <a:solidFill>
                <a:srgbClr val="FFFFFF"/>
              </a:solidFill>
              <a:prstDash val="solid"/>
              <a:headEnd type="none" len="sm" w="sm"/>
              <a:tailEnd type="triangle" len="med" w="lg"/>
            </a:ln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4921845" y="853964"/>
              <a:ext cx="5035915" cy="256374"/>
            </a:xfrm>
            <a:custGeom>
              <a:avLst/>
              <a:gdLst/>
              <a:ahLst/>
              <a:cxnLst/>
              <a:rect r="r" b="b" t="t" l="l"/>
              <a:pathLst>
                <a:path h="256374" w="5035915">
                  <a:moveTo>
                    <a:pt x="0" y="0"/>
                  </a:moveTo>
                  <a:lnTo>
                    <a:pt x="5035915" y="0"/>
                  </a:lnTo>
                  <a:lnTo>
                    <a:pt x="5035915" y="256374"/>
                  </a:lnTo>
                  <a:lnTo>
                    <a:pt x="0" y="256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1721561" y="0"/>
              <a:ext cx="3555262" cy="1900449"/>
            </a:xfrm>
            <a:custGeom>
              <a:avLst/>
              <a:gdLst/>
              <a:ahLst/>
              <a:cxnLst/>
              <a:rect r="r" b="b" t="t" l="l"/>
              <a:pathLst>
                <a:path h="1900449" w="3555262">
                  <a:moveTo>
                    <a:pt x="0" y="0"/>
                  </a:moveTo>
                  <a:lnTo>
                    <a:pt x="3555262" y="0"/>
                  </a:lnTo>
                  <a:lnTo>
                    <a:pt x="3555262" y="1900449"/>
                  </a:lnTo>
                  <a:lnTo>
                    <a:pt x="0" y="1900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1028700" y="947865"/>
            <a:ext cx="5910916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FFBD59"/>
                </a:solidFill>
                <a:latin typeface="HK Grotesk Bold"/>
              </a:rPr>
              <a:t>Metal</a:t>
            </a:r>
            <a:r>
              <a:rPr lang="en-US" sz="8000" spc="-240">
                <a:solidFill>
                  <a:srgbClr val="FFFFFF"/>
                </a:solidFill>
                <a:latin typeface="HK Grotesk Bold"/>
              </a:rPr>
              <a:t>lization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9682955" y="2886075"/>
            <a:ext cx="8115300" cy="1136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47" indent="-377824" lvl="1">
              <a:lnSpc>
                <a:spcPts val="4549"/>
              </a:lnSpc>
              <a:buFont typeface="Arial"/>
              <a:buChar char="•"/>
            </a:pPr>
            <a:r>
              <a:rPr lang="en-US" sz="3499" spc="-69">
                <a:solidFill>
                  <a:srgbClr val="FFFFFF"/>
                </a:solidFill>
                <a:latin typeface="HK Grotesk Bold"/>
              </a:rPr>
              <a:t>Using heat</a:t>
            </a:r>
            <a:r>
              <a:rPr lang="en-US" sz="3499" spc="-69">
                <a:solidFill>
                  <a:srgbClr val="FFFFFF"/>
                </a:solidFill>
                <a:latin typeface="HK Grotesk Light"/>
              </a:rPr>
              <a:t> to grow an conductive layer on the top of Silicon dioxode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866408" y="2863850"/>
            <a:ext cx="8277592" cy="227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47" indent="-377824" lvl="1">
              <a:lnSpc>
                <a:spcPts val="4549"/>
              </a:lnSpc>
              <a:buFont typeface="Arial"/>
              <a:buChar char="•"/>
            </a:pPr>
            <a:r>
              <a:rPr lang="en-US" sz="3499" spc="-69">
                <a:solidFill>
                  <a:srgbClr val="FFFFFF"/>
                </a:solidFill>
                <a:latin typeface="HK Grotesk Bold"/>
              </a:rPr>
              <a:t>Requires </a:t>
            </a:r>
            <a:r>
              <a:rPr lang="en-US" sz="3499" spc="-69">
                <a:solidFill>
                  <a:srgbClr val="FFFFFF"/>
                </a:solidFill>
                <a:latin typeface="HK Grotesk"/>
              </a:rPr>
              <a:t>materials </a:t>
            </a:r>
            <a:r>
              <a:rPr lang="en-US" sz="3499" spc="-69">
                <a:solidFill>
                  <a:srgbClr val="FFFFFF"/>
                </a:solidFill>
                <a:latin typeface="HK Grotesk Light"/>
              </a:rPr>
              <a:t>that are: </a:t>
            </a:r>
          </a:p>
          <a:p>
            <a:pPr marL="1511295" indent="-503765" lvl="2">
              <a:lnSpc>
                <a:spcPts val="4549"/>
              </a:lnSpc>
              <a:buFont typeface="Arial"/>
              <a:buChar char="⚬"/>
            </a:pPr>
            <a:r>
              <a:rPr lang="en-US" sz="3499" spc="-69">
                <a:solidFill>
                  <a:srgbClr val="FFFFFF"/>
                </a:solidFill>
                <a:latin typeface="HK Grotesk Light"/>
              </a:rPr>
              <a:t>having low resistance</a:t>
            </a:r>
          </a:p>
          <a:p>
            <a:pPr marL="1511295" indent="-503765" lvl="2">
              <a:lnSpc>
                <a:spcPts val="4549"/>
              </a:lnSpc>
              <a:buFont typeface="Arial"/>
              <a:buChar char="⚬"/>
            </a:pPr>
            <a:r>
              <a:rPr lang="en-US" sz="3499" spc="-69">
                <a:solidFill>
                  <a:srgbClr val="FFFFFF"/>
                </a:solidFill>
                <a:latin typeface="HK Grotesk Light"/>
              </a:rPr>
              <a:t>well adhered with the insulating layer</a:t>
            </a:r>
          </a:p>
          <a:p>
            <a:pPr marL="1511295" indent="-503765" lvl="2">
              <a:lnSpc>
                <a:spcPts val="4549"/>
              </a:lnSpc>
              <a:buFont typeface="Arial"/>
              <a:buChar char="⚬"/>
            </a:pPr>
            <a:r>
              <a:rPr lang="en-US" sz="3499" spc="-69">
                <a:solidFill>
                  <a:srgbClr val="FFFFFF"/>
                </a:solidFill>
                <a:latin typeface="HK Grotesk"/>
              </a:rPr>
              <a:t>won’t penetrate the insulting layer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083025">
            <a:off x="8727638" y="-3030138"/>
            <a:ext cx="15055088" cy="5091446"/>
          </a:xfrm>
          <a:custGeom>
            <a:avLst/>
            <a:gdLst/>
            <a:ahLst/>
            <a:cxnLst/>
            <a:rect r="r" b="b" t="t" l="l"/>
            <a:pathLst>
              <a:path h="5091446" w="15055088">
                <a:moveTo>
                  <a:pt x="15055088" y="0"/>
                </a:moveTo>
                <a:lnTo>
                  <a:pt x="0" y="0"/>
                </a:lnTo>
                <a:lnTo>
                  <a:pt x="0" y="5091446"/>
                </a:lnTo>
                <a:lnTo>
                  <a:pt x="15055088" y="5091446"/>
                </a:lnTo>
                <a:lnTo>
                  <a:pt x="1505508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20221" y="7663283"/>
            <a:ext cx="616957" cy="2074442"/>
            <a:chOff x="0" y="0"/>
            <a:chExt cx="822610" cy="2765923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63500" cy="1767642"/>
            </a:xfrm>
            <a:prstGeom prst="rect">
              <a:avLst/>
            </a:prstGeom>
            <a:solidFill>
              <a:srgbClr val="FFBD59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2310295"/>
              <a:ext cx="822610" cy="455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08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7294" y="6577732"/>
            <a:ext cx="3672001" cy="812644"/>
            <a:chOff x="0" y="0"/>
            <a:chExt cx="943315" cy="20876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43315" cy="208763"/>
            </a:xfrm>
            <a:custGeom>
              <a:avLst/>
              <a:gdLst/>
              <a:ahLst/>
              <a:cxnLst/>
              <a:rect r="r" b="b" t="t" l="l"/>
              <a:pathLst>
                <a:path h="208763" w="943315">
                  <a:moveTo>
                    <a:pt x="0" y="0"/>
                  </a:moveTo>
                  <a:lnTo>
                    <a:pt x="943315" y="0"/>
                  </a:lnTo>
                  <a:lnTo>
                    <a:pt x="943315" y="208763"/>
                  </a:lnTo>
                  <a:lnTo>
                    <a:pt x="0" y="208763"/>
                  </a:lnTo>
                  <a:close/>
                </a:path>
              </a:pathLst>
            </a:custGeom>
            <a:solidFill>
              <a:srgbClr val="1A4C8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943315" cy="284963"/>
            </a:xfrm>
            <a:prstGeom prst="rect">
              <a:avLst/>
            </a:prstGeom>
          </p:spPr>
          <p:txBody>
            <a:bodyPr anchor="ctr" rtlCol="false" tIns="52082" lIns="52082" bIns="52082" rIns="52082"/>
            <a:lstStyle/>
            <a:p>
              <a:pPr algn="ctr">
                <a:lnSpc>
                  <a:spcPts val="4760"/>
                </a:lnSpc>
              </a:pPr>
              <a:r>
                <a:rPr lang="en-US" sz="3400">
                  <a:solidFill>
                    <a:srgbClr val="FFFFFF"/>
                  </a:solidFill>
                  <a:latin typeface="Inter Bold"/>
                </a:rPr>
                <a:t>SILICON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27294" y="6045091"/>
            <a:ext cx="3672001" cy="532640"/>
            <a:chOff x="0" y="0"/>
            <a:chExt cx="943315" cy="13683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43315" cy="136832"/>
            </a:xfrm>
            <a:custGeom>
              <a:avLst/>
              <a:gdLst/>
              <a:ahLst/>
              <a:cxnLst/>
              <a:rect r="r" b="b" t="t" l="l"/>
              <a:pathLst>
                <a:path h="136832" w="943315">
                  <a:moveTo>
                    <a:pt x="0" y="0"/>
                  </a:moveTo>
                  <a:lnTo>
                    <a:pt x="943315" y="0"/>
                  </a:lnTo>
                  <a:lnTo>
                    <a:pt x="943315" y="136832"/>
                  </a:lnTo>
                  <a:lnTo>
                    <a:pt x="0" y="136832"/>
                  </a:lnTo>
                  <a:close/>
                </a:path>
              </a:pathLst>
            </a:custGeom>
            <a:solidFill>
              <a:srgbClr val="99957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943315" cy="184457"/>
            </a:xfrm>
            <a:prstGeom prst="rect">
              <a:avLst/>
            </a:prstGeom>
          </p:spPr>
          <p:txBody>
            <a:bodyPr anchor="ctr" rtlCol="false" tIns="52082" lIns="52082" bIns="52082" rIns="52082"/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Inter Bold"/>
                </a:rPr>
                <a:t>SILICON DIOXIDE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27294" y="5450821"/>
            <a:ext cx="3672001" cy="594270"/>
            <a:chOff x="0" y="0"/>
            <a:chExt cx="943315" cy="15266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43315" cy="152664"/>
            </a:xfrm>
            <a:custGeom>
              <a:avLst/>
              <a:gdLst/>
              <a:ahLst/>
              <a:cxnLst/>
              <a:rect r="r" b="b" t="t" l="l"/>
              <a:pathLst>
                <a:path h="152664" w="943315">
                  <a:moveTo>
                    <a:pt x="0" y="0"/>
                  </a:moveTo>
                  <a:lnTo>
                    <a:pt x="943315" y="0"/>
                  </a:lnTo>
                  <a:lnTo>
                    <a:pt x="943315" y="152664"/>
                  </a:lnTo>
                  <a:lnTo>
                    <a:pt x="0" y="152664"/>
                  </a:lnTo>
                  <a:close/>
                </a:path>
              </a:pathLst>
            </a:custGeom>
            <a:solidFill>
              <a:srgbClr val="B3C4DB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943315" cy="200289"/>
            </a:xfrm>
            <a:prstGeom prst="rect">
              <a:avLst/>
            </a:prstGeom>
          </p:spPr>
          <p:txBody>
            <a:bodyPr anchor="ctr" rtlCol="false" tIns="52082" lIns="52082" bIns="52082" rIns="52082"/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000000"/>
                  </a:solidFill>
                  <a:latin typeface="HK Grotesk Bold"/>
                </a:rPr>
                <a:t>METAL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1500428">
            <a:off x="3608813" y="3556182"/>
            <a:ext cx="1492572" cy="1492572"/>
          </a:xfrm>
          <a:custGeom>
            <a:avLst/>
            <a:gdLst/>
            <a:ahLst/>
            <a:cxnLst/>
            <a:rect r="r" b="b" t="t" l="l"/>
            <a:pathLst>
              <a:path h="1492572" w="1492572">
                <a:moveTo>
                  <a:pt x="0" y="0"/>
                </a:moveTo>
                <a:lnTo>
                  <a:pt x="1492571" y="0"/>
                </a:lnTo>
                <a:lnTo>
                  <a:pt x="1492571" y="1492572"/>
                </a:lnTo>
                <a:lnTo>
                  <a:pt x="0" y="14925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197191" y="4695712"/>
            <a:ext cx="332207" cy="436071"/>
          </a:xfrm>
          <a:custGeom>
            <a:avLst/>
            <a:gdLst/>
            <a:ahLst/>
            <a:cxnLst/>
            <a:rect r="r" b="b" t="t" l="l"/>
            <a:pathLst>
              <a:path h="436071" w="332207">
                <a:moveTo>
                  <a:pt x="0" y="0"/>
                </a:moveTo>
                <a:lnTo>
                  <a:pt x="332207" y="0"/>
                </a:lnTo>
                <a:lnTo>
                  <a:pt x="332207" y="436071"/>
                </a:lnTo>
                <a:lnTo>
                  <a:pt x="0" y="4360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527294" y="5131783"/>
            <a:ext cx="3672001" cy="324976"/>
            <a:chOff x="0" y="0"/>
            <a:chExt cx="967111" cy="8559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67111" cy="85590"/>
            </a:xfrm>
            <a:custGeom>
              <a:avLst/>
              <a:gdLst/>
              <a:ahLst/>
              <a:cxnLst/>
              <a:rect r="r" b="b" t="t" l="l"/>
              <a:pathLst>
                <a:path h="85590" w="967111">
                  <a:moveTo>
                    <a:pt x="0" y="0"/>
                  </a:moveTo>
                  <a:lnTo>
                    <a:pt x="967111" y="0"/>
                  </a:lnTo>
                  <a:lnTo>
                    <a:pt x="967111" y="85590"/>
                  </a:lnTo>
                  <a:lnTo>
                    <a:pt x="0" y="85590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19050"/>
              <a:ext cx="967111" cy="665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64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954077" y="7666601"/>
            <a:ext cx="4890620" cy="1008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9"/>
              </a:lnSpc>
            </a:pPr>
            <a:r>
              <a:rPr lang="en-US" sz="3099" spc="-61">
                <a:solidFill>
                  <a:srgbClr val="FFFFFF"/>
                </a:solidFill>
                <a:latin typeface="HK Grotesk Bold"/>
              </a:rPr>
              <a:t>1.Paint the wafer’s surface with “photoresist”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20221" y="691288"/>
            <a:ext cx="8577916" cy="1148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80"/>
              </a:lnSpc>
            </a:pPr>
            <a:r>
              <a:rPr lang="en-US" sz="8000" spc="-240">
                <a:solidFill>
                  <a:srgbClr val="FFBD59"/>
                </a:solidFill>
                <a:latin typeface="HK Grotesk Bold"/>
              </a:rPr>
              <a:t>Photo</a:t>
            </a:r>
            <a:r>
              <a:rPr lang="en-US" sz="8000" spc="-240">
                <a:solidFill>
                  <a:srgbClr val="FFFFFF"/>
                </a:solidFill>
                <a:latin typeface="HK Grotesk Bold"/>
              </a:rPr>
              <a:t>lithography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20221" y="1944779"/>
            <a:ext cx="14561220" cy="1365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 spc="-84">
                <a:solidFill>
                  <a:srgbClr val="99957D"/>
                </a:solidFill>
                <a:latin typeface="HK Grotesk Bold"/>
              </a:rPr>
              <a:t>This process is aimed to create an protective layer on the designated area of the wafer’s surface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844698" y="4431541"/>
            <a:ext cx="11414602" cy="1986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72"/>
              </a:lnSpc>
            </a:pPr>
            <a:r>
              <a:rPr lang="en-US" sz="4055" spc="-81">
                <a:solidFill>
                  <a:srgbClr val="FFBD59"/>
                </a:solidFill>
                <a:latin typeface="HK Grotesk Bold"/>
              </a:rPr>
              <a:t>Photoresist </a:t>
            </a:r>
            <a:r>
              <a:rPr lang="en-US" sz="4055" spc="-81">
                <a:solidFill>
                  <a:srgbClr val="FFFFFF"/>
                </a:solidFill>
                <a:latin typeface="HK Grotesk Bold"/>
              </a:rPr>
              <a:t>is made with </a:t>
            </a:r>
            <a:r>
              <a:rPr lang="en-US" sz="4055" spc="-81">
                <a:solidFill>
                  <a:srgbClr val="FFBD59"/>
                </a:solidFill>
                <a:latin typeface="HK Grotesk Bold"/>
              </a:rPr>
              <a:t>light-sensitive materials, </a:t>
            </a:r>
            <a:r>
              <a:rPr lang="en-US" sz="4055" spc="-81">
                <a:solidFill>
                  <a:srgbClr val="FFFFFF"/>
                </a:solidFill>
                <a:latin typeface="HK Grotesk Bold"/>
              </a:rPr>
              <a:t>and it’s design to change it chemical properties after being exposed to light.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844698" y="6580311"/>
            <a:ext cx="12135081" cy="1320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72"/>
              </a:lnSpc>
            </a:pPr>
            <a:r>
              <a:rPr lang="en-US" sz="4055" spc="-81">
                <a:solidFill>
                  <a:srgbClr val="FFFFFF"/>
                </a:solidFill>
                <a:latin typeface="HK Grotesk Bold"/>
              </a:rPr>
              <a:t>You can create the pattern you want by controlling which part shall be exposed to light with </a:t>
            </a:r>
            <a:r>
              <a:rPr lang="en-US" sz="4055" spc="-81">
                <a:solidFill>
                  <a:srgbClr val="FFBD59"/>
                </a:solidFill>
                <a:latin typeface="HK Grotesk Bold"/>
              </a:rPr>
              <a:t>“photomask”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414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401603">
            <a:off x="12541094" y="78988"/>
            <a:ext cx="8645648" cy="2633121"/>
          </a:xfrm>
          <a:custGeom>
            <a:avLst/>
            <a:gdLst/>
            <a:ahLst/>
            <a:cxnLst/>
            <a:rect r="r" b="b" t="t" l="l"/>
            <a:pathLst>
              <a:path h="2633121" w="8645648">
                <a:moveTo>
                  <a:pt x="0" y="0"/>
                </a:moveTo>
                <a:lnTo>
                  <a:pt x="8645648" y="0"/>
                </a:lnTo>
                <a:lnTo>
                  <a:pt x="8645648" y="2633120"/>
                </a:lnTo>
                <a:lnTo>
                  <a:pt x="0" y="2633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84960" y="7183858"/>
            <a:ext cx="616957" cy="2074442"/>
            <a:chOff x="0" y="0"/>
            <a:chExt cx="822610" cy="2765923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63500" cy="1767642"/>
            </a:xfrm>
            <a:prstGeom prst="rect">
              <a:avLst/>
            </a:prstGeom>
            <a:solidFill>
              <a:srgbClr val="FFBD59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2310295"/>
              <a:ext cx="822610" cy="455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4"/>
                </a:lnSpc>
              </a:pPr>
              <a:r>
                <a:rPr lang="en-US" sz="2400">
                  <a:solidFill>
                    <a:srgbClr val="FFFFFF"/>
                  </a:solidFill>
                  <a:latin typeface="HK Grotesk Bold"/>
                </a:rPr>
                <a:t>09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757658" y="8517006"/>
            <a:ext cx="11504303" cy="1482587"/>
            <a:chOff x="0" y="0"/>
            <a:chExt cx="15339071" cy="197678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67972"/>
              <a:ext cx="15339071" cy="1908811"/>
            </a:xfrm>
            <a:custGeom>
              <a:avLst/>
              <a:gdLst/>
              <a:ahLst/>
              <a:cxnLst/>
              <a:rect r="r" b="b" t="t" l="l"/>
              <a:pathLst>
                <a:path h="1908811" w="15339071">
                  <a:moveTo>
                    <a:pt x="0" y="0"/>
                  </a:moveTo>
                  <a:lnTo>
                    <a:pt x="15339071" y="0"/>
                  </a:lnTo>
                  <a:lnTo>
                    <a:pt x="15339071" y="1908811"/>
                  </a:lnTo>
                  <a:lnTo>
                    <a:pt x="0" y="1908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43818" r="0" b="0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1914233" y="0"/>
              <a:ext cx="751988" cy="1029652"/>
              <a:chOff x="0" y="0"/>
              <a:chExt cx="148541" cy="203388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48541" cy="203388"/>
              </a:xfrm>
              <a:custGeom>
                <a:avLst/>
                <a:gdLst/>
                <a:ahLst/>
                <a:cxnLst/>
                <a:rect r="r" b="b" t="t" l="l"/>
                <a:pathLst>
                  <a:path h="203388" w="148541">
                    <a:moveTo>
                      <a:pt x="0" y="0"/>
                    </a:moveTo>
                    <a:lnTo>
                      <a:pt x="148541" y="0"/>
                    </a:lnTo>
                    <a:lnTo>
                      <a:pt x="148541" y="203388"/>
                    </a:lnTo>
                    <a:lnTo>
                      <a:pt x="0" y="203388"/>
                    </a:lnTo>
                    <a:close/>
                  </a:path>
                </a:pathLst>
              </a:custGeom>
              <a:solidFill>
                <a:srgbClr val="14141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19050"/>
                <a:ext cx="148541" cy="18433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4557578" y="0"/>
              <a:ext cx="751988" cy="1029652"/>
              <a:chOff x="0" y="0"/>
              <a:chExt cx="148541" cy="203388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48541" cy="203388"/>
              </a:xfrm>
              <a:custGeom>
                <a:avLst/>
                <a:gdLst/>
                <a:ahLst/>
                <a:cxnLst/>
                <a:rect r="r" b="b" t="t" l="l"/>
                <a:pathLst>
                  <a:path h="203388" w="148541">
                    <a:moveTo>
                      <a:pt x="0" y="0"/>
                    </a:moveTo>
                    <a:lnTo>
                      <a:pt x="148541" y="0"/>
                    </a:lnTo>
                    <a:lnTo>
                      <a:pt x="148541" y="203388"/>
                    </a:lnTo>
                    <a:lnTo>
                      <a:pt x="0" y="203388"/>
                    </a:lnTo>
                    <a:close/>
                  </a:path>
                </a:pathLst>
              </a:custGeom>
              <a:solidFill>
                <a:srgbClr val="141414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19050"/>
                <a:ext cx="148541" cy="18433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4"/>
                  </a:lnSpc>
                </a:pPr>
              </a:p>
            </p:txBody>
          </p:sp>
        </p:grpSp>
      </p:grpSp>
      <p:sp>
        <p:nvSpPr>
          <p:cNvPr name="Freeform 14" id="14"/>
          <p:cNvSpPr/>
          <p:nvPr/>
        </p:nvSpPr>
        <p:spPr>
          <a:xfrm flipH="false" flipV="false" rot="0">
            <a:off x="5391728" y="2686790"/>
            <a:ext cx="6220524" cy="3616584"/>
          </a:xfrm>
          <a:custGeom>
            <a:avLst/>
            <a:gdLst/>
            <a:ahLst/>
            <a:cxnLst/>
            <a:rect r="r" b="b" t="t" l="l"/>
            <a:pathLst>
              <a:path h="3616584" w="6220524">
                <a:moveTo>
                  <a:pt x="0" y="0"/>
                </a:moveTo>
                <a:lnTo>
                  <a:pt x="6220524" y="0"/>
                </a:lnTo>
                <a:lnTo>
                  <a:pt x="6220524" y="3616583"/>
                </a:lnTo>
                <a:lnTo>
                  <a:pt x="0" y="36165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8144" t="-139906" r="-51163" b="-138123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845602" y="3830196"/>
            <a:ext cx="4761450" cy="184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40"/>
              </a:lnSpc>
            </a:pPr>
            <a:r>
              <a:rPr lang="en-US" sz="3800" spc="-76">
                <a:solidFill>
                  <a:srgbClr val="FFFFFF"/>
                </a:solidFill>
                <a:latin typeface="HK Grotesk Bold"/>
              </a:rPr>
              <a:t>Pattern:</a:t>
            </a:r>
          </a:p>
          <a:p>
            <a:pPr>
              <a:lnSpc>
                <a:spcPts val="4940"/>
              </a:lnSpc>
            </a:pPr>
            <a:r>
              <a:rPr lang="en-US" sz="3800" spc="-76">
                <a:solidFill>
                  <a:srgbClr val="FFFFFF"/>
                </a:solidFill>
                <a:latin typeface="HK Grotesk Bold"/>
              </a:rPr>
              <a:t>S</a:t>
            </a:r>
            <a:r>
              <a:rPr lang="en-US" sz="3800" spc="-76">
                <a:solidFill>
                  <a:srgbClr val="FFFFFF"/>
                </a:solidFill>
                <a:latin typeface="HK Grotesk Bold"/>
              </a:rPr>
              <a:t>ame as the photomask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171942" y="3830196"/>
            <a:ext cx="5364465" cy="1847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40"/>
              </a:lnSpc>
            </a:pPr>
            <a:r>
              <a:rPr lang="en-US" sz="3800" spc="-76">
                <a:solidFill>
                  <a:srgbClr val="FFFFFF"/>
                </a:solidFill>
                <a:latin typeface="HK Grotesk Bold"/>
              </a:rPr>
              <a:t>Pattern:</a:t>
            </a:r>
          </a:p>
          <a:p>
            <a:pPr>
              <a:lnSpc>
                <a:spcPts val="4940"/>
              </a:lnSpc>
            </a:pPr>
            <a:r>
              <a:rPr lang="en-US" sz="3800" spc="-76">
                <a:solidFill>
                  <a:srgbClr val="FFFFFF"/>
                </a:solidFill>
                <a:latin typeface="HK Grotesk Bold"/>
              </a:rPr>
              <a:t>In contrast with the photomask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601917" y="1276662"/>
            <a:ext cx="13815785" cy="968502"/>
            <a:chOff x="0" y="0"/>
            <a:chExt cx="18421047" cy="1291336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47625"/>
              <a:ext cx="5737229" cy="12437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03"/>
                </a:lnSpc>
              </a:pPr>
              <a:r>
                <a:rPr lang="en-US" sz="6399" spc="-191">
                  <a:solidFill>
                    <a:srgbClr val="FFBD59"/>
                  </a:solidFill>
                  <a:latin typeface="HK Grotesk Bold"/>
                </a:rPr>
                <a:t>P</a:t>
              </a:r>
              <a:r>
                <a:rPr lang="en-US" sz="6399" spc="-191">
                  <a:solidFill>
                    <a:srgbClr val="FFFFFF"/>
                  </a:solidFill>
                  <a:latin typeface="HK Grotesk Bold"/>
                </a:rPr>
                <a:t>ositive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12683818" y="47625"/>
              <a:ext cx="5737229" cy="12437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03"/>
                </a:lnSpc>
              </a:pPr>
              <a:r>
                <a:rPr lang="en-US" sz="6399" spc="-191">
                  <a:solidFill>
                    <a:srgbClr val="FFBD59"/>
                  </a:solidFill>
                  <a:latin typeface="HK Grotesk Bold"/>
                </a:rPr>
                <a:t>N</a:t>
              </a:r>
              <a:r>
                <a:rPr lang="en-US" sz="6399" spc="-191">
                  <a:solidFill>
                    <a:srgbClr val="FFFFFF"/>
                  </a:solidFill>
                  <a:latin typeface="HK Grotesk Bold"/>
                </a:rPr>
                <a:t>egative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6341909" y="47625"/>
              <a:ext cx="5737229" cy="12437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03"/>
                </a:lnSpc>
              </a:pPr>
              <a:r>
                <a:rPr lang="en-US" sz="6399" spc="-191">
                  <a:solidFill>
                    <a:srgbClr val="FFFFFF"/>
                  </a:solidFill>
                  <a:latin typeface="HK Grotesk Bold"/>
                </a:rPr>
                <a:t>vs.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984960" y="348615"/>
            <a:ext cx="14561220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 spc="-84">
                <a:solidFill>
                  <a:srgbClr val="99957D"/>
                </a:solidFill>
                <a:latin typeface="HK Grotesk Bold"/>
              </a:rPr>
              <a:t>Two types of photoresist</a:t>
            </a:r>
          </a:p>
        </p:txBody>
      </p:sp>
      <p:sp>
        <p:nvSpPr>
          <p:cNvPr name="AutoShape 22" id="22"/>
          <p:cNvSpPr/>
          <p:nvPr/>
        </p:nvSpPr>
        <p:spPr>
          <a:xfrm>
            <a:off x="5391728" y="7194353"/>
            <a:ext cx="0" cy="1322653"/>
          </a:xfrm>
          <a:prstGeom prst="line">
            <a:avLst/>
          </a:prstGeom>
          <a:ln cap="flat" w="238125">
            <a:solidFill>
              <a:srgbClr val="FCFCFD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3" id="23"/>
          <p:cNvSpPr/>
          <p:nvPr/>
        </p:nvSpPr>
        <p:spPr>
          <a:xfrm>
            <a:off x="11612779" y="7183858"/>
            <a:ext cx="0" cy="1322653"/>
          </a:xfrm>
          <a:prstGeom prst="line">
            <a:avLst/>
          </a:prstGeom>
          <a:ln cap="flat" w="238125">
            <a:solidFill>
              <a:srgbClr val="FCFCFD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4" id="24"/>
          <p:cNvSpPr txBox="true"/>
          <p:nvPr/>
        </p:nvSpPr>
        <p:spPr>
          <a:xfrm rot="0">
            <a:off x="11114890" y="9258300"/>
            <a:ext cx="6924886" cy="8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799">
                <a:solidFill>
                  <a:srgbClr val="99957D"/>
                </a:solidFill>
                <a:latin typeface="HK Grotesk"/>
              </a:rPr>
              <a:t>Image source: </a:t>
            </a:r>
          </a:p>
          <a:p>
            <a:pPr algn="r">
              <a:lnSpc>
                <a:spcPts val="3359"/>
              </a:lnSpc>
            </a:pPr>
            <a:r>
              <a:rPr lang="en-US" sz="2799">
                <a:solidFill>
                  <a:srgbClr val="99957D"/>
                </a:solidFill>
                <a:latin typeface="HK Grotesk"/>
              </a:rPr>
              <a:t>Wikipedia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DAF4ejsrT3g</dc:identifier>
  <dcterms:modified xsi:type="dcterms:W3CDTF">2011-08-01T06:04:30Z</dcterms:modified>
  <cp:revision>1</cp:revision>
  <dc:title>Most sophisticated sculpture  in the world——the making of semiconductor</dc:title>
</cp:coreProperties>
</file>