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Heebo" panose="02020500000000000000" charset="-79"/>
      <p:regular r:id="rId15"/>
    </p:embeddedFont>
    <p:embeddedFont>
      <p:font typeface="Montserrat" panose="02020500000000000000" charset="0"/>
      <p:regular r:id="rId16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3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318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4030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30E33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10" y="2465308"/>
            <a:ext cx="4869061" cy="32988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350437" y="1442442"/>
            <a:ext cx="6634163" cy="21293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8350"/>
              </a:lnSpc>
              <a:buNone/>
            </a:pPr>
            <a:r>
              <a:rPr lang="en-US" sz="6700" dirty="0" err="1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半導</a:t>
            </a:r>
            <a:r>
              <a:rPr lang="zh-TW" altLang="en-US" sz="67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九電</a:t>
            </a:r>
            <a:endParaRPr lang="en-US" altLang="zh-TW" sz="6700" dirty="0">
              <a:solidFill>
                <a:srgbClr val="F2F0F4"/>
              </a:solidFill>
              <a:latin typeface="Montserrat" pitchFamily="34" charset="0"/>
              <a:ea typeface="Montserrat" pitchFamily="34" charset="-122"/>
              <a:cs typeface="Montserrat" pitchFamily="34" charset="-120"/>
            </a:endParaRPr>
          </a:p>
          <a:p>
            <a:pPr marL="0" indent="0">
              <a:lnSpc>
                <a:spcPts val="8350"/>
              </a:lnSpc>
              <a:buNone/>
            </a:pPr>
            <a:r>
              <a:rPr lang="zh-TW" altLang="en-US" sz="67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   </a:t>
            </a:r>
            <a:r>
              <a:rPr lang="en-US" altLang="zh-TW" sz="67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-</a:t>
            </a:r>
            <a:r>
              <a:rPr lang="zh-TW" altLang="en-US" sz="670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未來可見        </a:t>
            </a:r>
            <a:endParaRPr lang="en-US" sz="6700" dirty="0"/>
          </a:p>
        </p:txBody>
      </p:sp>
      <p:sp>
        <p:nvSpPr>
          <p:cNvPr id="5" name="Text 1"/>
          <p:cNvSpPr/>
          <p:nvPr/>
        </p:nvSpPr>
        <p:spPr>
          <a:xfrm>
            <a:off x="6350437" y="3942040"/>
            <a:ext cx="74159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歡迎來到半導體的奇妙世界！這個看不見的小小英雄，讓我們的生活變得更便利、更精彩。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6350437" y="5009793"/>
            <a:ext cx="74159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從智慧型手機到電腦，從汽車到太空船，半導體無處不在。</a:t>
            </a:r>
            <a:endParaRPr lang="en-US" sz="1900" dirty="0"/>
          </a:p>
        </p:txBody>
      </p:sp>
      <p:sp>
        <p:nvSpPr>
          <p:cNvPr id="7" name="Text 3"/>
          <p:cNvSpPr/>
          <p:nvPr/>
        </p:nvSpPr>
        <p:spPr>
          <a:xfrm>
            <a:off x="6350437" y="5682496"/>
            <a:ext cx="74159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讓我們一起踏上探索半導體製造的奇妙旅程吧！</a:t>
            </a:r>
            <a:endParaRPr lang="en-US" sz="1900" dirty="0"/>
          </a:p>
        </p:txBody>
      </p:sp>
      <p:sp>
        <p:nvSpPr>
          <p:cNvPr id="8" name="Shape 4"/>
          <p:cNvSpPr/>
          <p:nvPr/>
        </p:nvSpPr>
        <p:spPr>
          <a:xfrm>
            <a:off x="6350437" y="6373654"/>
            <a:ext cx="394930" cy="394930"/>
          </a:xfrm>
          <a:prstGeom prst="roundRect">
            <a:avLst>
              <a:gd name="adj" fmla="val 23151155"/>
            </a:avLst>
          </a:prstGeom>
          <a:solidFill>
            <a:srgbClr val="F058AE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6450330" y="6522363"/>
            <a:ext cx="195024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endParaRPr lang="en-US" sz="750" dirty="0"/>
          </a:p>
        </p:txBody>
      </p:sp>
      <p:sp>
        <p:nvSpPr>
          <p:cNvPr id="10" name="Text 6"/>
          <p:cNvSpPr/>
          <p:nvPr/>
        </p:nvSpPr>
        <p:spPr>
          <a:xfrm>
            <a:off x="6868716" y="6355199"/>
            <a:ext cx="4185880" cy="4319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zh-TW" altLang="en-US" sz="2400" b="1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高雄市楠陽國小 簡正一 </a:t>
            </a:r>
            <a:r>
              <a:rPr lang="en-US" altLang="zh-TW" sz="2400" b="1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/</a:t>
            </a:r>
            <a:r>
              <a:rPr lang="zh-TW" altLang="en-US" sz="2400" b="1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 臺南市</a:t>
            </a:r>
            <a:r>
              <a:rPr lang="en-US" sz="2400" b="1" dirty="0" err="1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永康復興國小</a:t>
            </a:r>
            <a:r>
              <a:rPr lang="zh-TW" altLang="en-US" sz="2400" b="1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周群堯</a:t>
            </a:r>
            <a:endParaRPr lang="en-US" sz="24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3080" y="228600"/>
            <a:ext cx="1188720" cy="285274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B39B94DC-8D21-4772-9BEB-1D97EA1744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19" name="橢圓 18">
            <a:extLst>
              <a:ext uri="{FF2B5EF4-FFF2-40B4-BE49-F238E27FC236}">
                <a16:creationId xmlns:a16="http://schemas.microsoft.com/office/drawing/2014/main" id="{3FABE302-F684-4AA6-80DC-9D7D7321A882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957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699" y="2665333"/>
            <a:ext cx="4962882" cy="2899172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219468" y="575905"/>
            <a:ext cx="6765131" cy="13089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150"/>
              </a:lnSpc>
              <a:buNone/>
            </a:pPr>
            <a:r>
              <a:rPr lang="en-US" sz="41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從沙子到晶圓：材料的神奇之旅</a:t>
            </a:r>
            <a:endParaRPr lang="en-US" sz="4100" dirty="0"/>
          </a:p>
        </p:txBody>
      </p:sp>
      <p:sp>
        <p:nvSpPr>
          <p:cNvPr id="5" name="Shape 1"/>
          <p:cNvSpPr/>
          <p:nvPr/>
        </p:nvSpPr>
        <p:spPr>
          <a:xfrm>
            <a:off x="6522125" y="2198965"/>
            <a:ext cx="22860" cy="5455087"/>
          </a:xfrm>
          <a:prstGeom prst="roundRect">
            <a:avLst>
              <a:gd name="adj" fmla="val 384813"/>
            </a:avLst>
          </a:prstGeom>
          <a:solidFill>
            <a:srgbClr val="53466B"/>
          </a:solidFill>
          <a:ln/>
        </p:spPr>
      </p:sp>
      <p:sp>
        <p:nvSpPr>
          <p:cNvPr id="6" name="Shape 2"/>
          <p:cNvSpPr/>
          <p:nvPr/>
        </p:nvSpPr>
        <p:spPr>
          <a:xfrm>
            <a:off x="6746319" y="2658785"/>
            <a:ext cx="733068" cy="22860"/>
          </a:xfrm>
          <a:prstGeom prst="roundRect">
            <a:avLst>
              <a:gd name="adj" fmla="val 384813"/>
            </a:avLst>
          </a:prstGeom>
          <a:solidFill>
            <a:srgbClr val="53466B"/>
          </a:solidFill>
          <a:ln/>
        </p:spPr>
      </p:sp>
      <p:sp>
        <p:nvSpPr>
          <p:cNvPr id="7" name="Shape 3"/>
          <p:cNvSpPr/>
          <p:nvPr/>
        </p:nvSpPr>
        <p:spPr>
          <a:xfrm>
            <a:off x="6297930" y="2434590"/>
            <a:ext cx="471249" cy="471249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6476762" y="2513052"/>
            <a:ext cx="113467" cy="3142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2450" dirty="0"/>
          </a:p>
        </p:txBody>
      </p:sp>
      <p:sp>
        <p:nvSpPr>
          <p:cNvPr id="9" name="Text 5"/>
          <p:cNvSpPr/>
          <p:nvPr/>
        </p:nvSpPr>
        <p:spPr>
          <a:xfrm>
            <a:off x="7685484" y="2408396"/>
            <a:ext cx="2618065" cy="327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收集沙子</a:t>
            </a:r>
            <a:endParaRPr lang="en-US" sz="2050" dirty="0"/>
          </a:p>
        </p:txBody>
      </p:sp>
      <p:sp>
        <p:nvSpPr>
          <p:cNvPr id="10" name="Text 6"/>
          <p:cNvSpPr/>
          <p:nvPr/>
        </p:nvSpPr>
        <p:spPr>
          <a:xfrm>
            <a:off x="7685484" y="2861191"/>
            <a:ext cx="6211848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我們從海灘上收集含有矽的沙子，這是半導體的原材料。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6746319" y="4074914"/>
            <a:ext cx="733068" cy="22860"/>
          </a:xfrm>
          <a:prstGeom prst="roundRect">
            <a:avLst>
              <a:gd name="adj" fmla="val 384813"/>
            </a:avLst>
          </a:prstGeom>
          <a:solidFill>
            <a:srgbClr val="53466B"/>
          </a:solidFill>
          <a:ln/>
        </p:spPr>
      </p:sp>
      <p:sp>
        <p:nvSpPr>
          <p:cNvPr id="12" name="Shape 8"/>
          <p:cNvSpPr/>
          <p:nvPr/>
        </p:nvSpPr>
        <p:spPr>
          <a:xfrm>
            <a:off x="6297930" y="3850719"/>
            <a:ext cx="471249" cy="471249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6444258" y="3929182"/>
            <a:ext cx="178475" cy="3142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2450" dirty="0"/>
          </a:p>
        </p:txBody>
      </p:sp>
      <p:sp>
        <p:nvSpPr>
          <p:cNvPr id="14" name="Text 10"/>
          <p:cNvSpPr/>
          <p:nvPr/>
        </p:nvSpPr>
        <p:spPr>
          <a:xfrm>
            <a:off x="7685484" y="3824526"/>
            <a:ext cx="2618065" cy="327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提煉純矽</a:t>
            </a:r>
            <a:endParaRPr lang="en-US" sz="2050" dirty="0"/>
          </a:p>
        </p:txBody>
      </p:sp>
      <p:sp>
        <p:nvSpPr>
          <p:cNvPr id="15" name="Text 11"/>
          <p:cNvSpPr/>
          <p:nvPr/>
        </p:nvSpPr>
        <p:spPr>
          <a:xfrm>
            <a:off x="7685484" y="4277320"/>
            <a:ext cx="6211848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通過高溫熔煉，我們得到純度極高的矽。</a:t>
            </a:r>
            <a:endParaRPr lang="en-US" sz="1600" dirty="0"/>
          </a:p>
        </p:txBody>
      </p:sp>
      <p:sp>
        <p:nvSpPr>
          <p:cNvPr id="16" name="Shape 12"/>
          <p:cNvSpPr/>
          <p:nvPr/>
        </p:nvSpPr>
        <p:spPr>
          <a:xfrm>
            <a:off x="6746319" y="5491043"/>
            <a:ext cx="733068" cy="22860"/>
          </a:xfrm>
          <a:prstGeom prst="roundRect">
            <a:avLst>
              <a:gd name="adj" fmla="val 384813"/>
            </a:avLst>
          </a:prstGeom>
          <a:solidFill>
            <a:srgbClr val="53466B"/>
          </a:solidFill>
          <a:ln/>
        </p:spPr>
      </p:sp>
      <p:sp>
        <p:nvSpPr>
          <p:cNvPr id="17" name="Shape 13"/>
          <p:cNvSpPr/>
          <p:nvPr/>
        </p:nvSpPr>
        <p:spPr>
          <a:xfrm>
            <a:off x="6297930" y="5266849"/>
            <a:ext cx="471249" cy="471249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6444972" y="5345311"/>
            <a:ext cx="177165" cy="3142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2450" dirty="0"/>
          </a:p>
        </p:txBody>
      </p:sp>
      <p:sp>
        <p:nvSpPr>
          <p:cNvPr id="19" name="Text 15"/>
          <p:cNvSpPr/>
          <p:nvPr/>
        </p:nvSpPr>
        <p:spPr>
          <a:xfrm>
            <a:off x="7685484" y="5240655"/>
            <a:ext cx="2618065" cy="327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生長晶體</a:t>
            </a:r>
            <a:endParaRPr lang="en-US" sz="2050" dirty="0"/>
          </a:p>
        </p:txBody>
      </p:sp>
      <p:sp>
        <p:nvSpPr>
          <p:cNvPr id="20" name="Text 16"/>
          <p:cNvSpPr/>
          <p:nvPr/>
        </p:nvSpPr>
        <p:spPr>
          <a:xfrm>
            <a:off x="7685484" y="5693450"/>
            <a:ext cx="6211848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將純矽加熱融化，慢慢冷卻，形成完美的晶體結構。</a:t>
            </a:r>
            <a:endParaRPr lang="en-US" sz="1600" dirty="0"/>
          </a:p>
        </p:txBody>
      </p:sp>
      <p:sp>
        <p:nvSpPr>
          <p:cNvPr id="21" name="Shape 17"/>
          <p:cNvSpPr/>
          <p:nvPr/>
        </p:nvSpPr>
        <p:spPr>
          <a:xfrm>
            <a:off x="6746319" y="6907173"/>
            <a:ext cx="733068" cy="22860"/>
          </a:xfrm>
          <a:prstGeom prst="roundRect">
            <a:avLst>
              <a:gd name="adj" fmla="val 384813"/>
            </a:avLst>
          </a:prstGeom>
          <a:solidFill>
            <a:srgbClr val="53466B"/>
          </a:solidFill>
          <a:ln/>
        </p:spPr>
      </p:sp>
      <p:sp>
        <p:nvSpPr>
          <p:cNvPr id="22" name="Shape 18"/>
          <p:cNvSpPr/>
          <p:nvPr/>
        </p:nvSpPr>
        <p:spPr>
          <a:xfrm>
            <a:off x="6297930" y="6682978"/>
            <a:ext cx="471249" cy="471249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6429732" y="6761440"/>
            <a:ext cx="207645" cy="3142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2450" dirty="0"/>
          </a:p>
        </p:txBody>
      </p:sp>
      <p:sp>
        <p:nvSpPr>
          <p:cNvPr id="24" name="Text 20"/>
          <p:cNvSpPr/>
          <p:nvPr/>
        </p:nvSpPr>
        <p:spPr>
          <a:xfrm>
            <a:off x="7685484" y="6656784"/>
            <a:ext cx="2618065" cy="327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切割晶圓</a:t>
            </a:r>
            <a:endParaRPr lang="en-US" sz="2050" dirty="0"/>
          </a:p>
        </p:txBody>
      </p:sp>
      <p:sp>
        <p:nvSpPr>
          <p:cNvPr id="25" name="Text 21"/>
          <p:cNvSpPr/>
          <p:nvPr/>
        </p:nvSpPr>
        <p:spPr>
          <a:xfrm>
            <a:off x="7685484" y="7109579"/>
            <a:ext cx="6211848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將晶體切成薄薄的圓片，就得到了閃閃發光的矽晶圓。</a:t>
            </a:r>
            <a:endParaRPr lang="en-US" sz="1600" dirty="0"/>
          </a:p>
        </p:txBody>
      </p:sp>
      <p:pic>
        <p:nvPicPr>
          <p:cNvPr id="2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3080" y="228600"/>
            <a:ext cx="1188720" cy="285274"/>
          </a:xfrm>
          <a:prstGeom prst="rect">
            <a:avLst/>
          </a:prstGeom>
        </p:spPr>
      </p:pic>
      <p:pic>
        <p:nvPicPr>
          <p:cNvPr id="28" name="圖片 27">
            <a:extLst>
              <a:ext uri="{FF2B5EF4-FFF2-40B4-BE49-F238E27FC236}">
                <a16:creationId xmlns:a16="http://schemas.microsoft.com/office/drawing/2014/main" id="{F3F7728B-FC88-45A1-ADAE-E0BCCCBF65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34784" y="7067158"/>
            <a:ext cx="2095616" cy="1193922"/>
          </a:xfrm>
          <a:prstGeom prst="rect">
            <a:avLst/>
          </a:prstGeom>
        </p:spPr>
      </p:pic>
      <p:sp>
        <p:nvSpPr>
          <p:cNvPr id="29" name="橢圓 28">
            <a:extLst>
              <a:ext uri="{FF2B5EF4-FFF2-40B4-BE49-F238E27FC236}">
                <a16:creationId xmlns:a16="http://schemas.microsoft.com/office/drawing/2014/main" id="{C7CF0358-E352-45BF-9EED-534C3A77AA15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2610" y="2288858"/>
            <a:ext cx="4869180" cy="365188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64037" y="919996"/>
            <a:ext cx="7406759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無塵室：半導體的潔淨天堂</a:t>
            </a:r>
            <a:endParaRPr lang="en-US" sz="4850" dirty="0"/>
          </a:p>
        </p:txBody>
      </p:sp>
      <p:sp>
        <p:nvSpPr>
          <p:cNvPr id="5" name="Shape 1"/>
          <p:cNvSpPr/>
          <p:nvPr/>
        </p:nvSpPr>
        <p:spPr>
          <a:xfrm>
            <a:off x="864037" y="2061805"/>
            <a:ext cx="7415927" cy="1848088"/>
          </a:xfrm>
          <a:prstGeom prst="roundRect">
            <a:avLst>
              <a:gd name="adj" fmla="val 5611"/>
            </a:avLst>
          </a:prstGeom>
          <a:solidFill>
            <a:srgbClr val="3A2D52"/>
          </a:solidFill>
          <a:ln w="15240">
            <a:solidFill>
              <a:srgbClr val="53466B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1126093" y="2323862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超級乾淨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1126093" y="2857738"/>
            <a:ext cx="689181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無塵室內的灰塵比普通房間少一百萬倍！連頭髮絲都不允許進入。</a:t>
            </a:r>
            <a:endParaRPr lang="en-US" sz="1900" dirty="0"/>
          </a:p>
        </p:txBody>
      </p:sp>
      <p:sp>
        <p:nvSpPr>
          <p:cNvPr id="8" name="Shape 4"/>
          <p:cNvSpPr/>
          <p:nvPr/>
        </p:nvSpPr>
        <p:spPr>
          <a:xfrm>
            <a:off x="864037" y="4156710"/>
            <a:ext cx="7415927" cy="1453039"/>
          </a:xfrm>
          <a:prstGeom prst="roundRect">
            <a:avLst>
              <a:gd name="adj" fmla="val 7136"/>
            </a:avLst>
          </a:prstGeom>
          <a:solidFill>
            <a:srgbClr val="3A2D52"/>
          </a:solidFill>
          <a:ln w="15240">
            <a:solidFill>
              <a:srgbClr val="53466B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1126093" y="4418767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特殊服裝</a:t>
            </a:r>
            <a:endParaRPr lang="en-US" sz="2400" dirty="0"/>
          </a:p>
        </p:txBody>
      </p:sp>
      <p:sp>
        <p:nvSpPr>
          <p:cNvPr id="10" name="Text 6"/>
          <p:cNvSpPr/>
          <p:nvPr/>
        </p:nvSpPr>
        <p:spPr>
          <a:xfrm>
            <a:off x="1126093" y="4952643"/>
            <a:ext cx="6891814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工作人員穿著像太空人一樣的無塵服，連眉毛都要遮住。</a:t>
            </a:r>
            <a:endParaRPr lang="en-US" sz="1900" dirty="0"/>
          </a:p>
        </p:txBody>
      </p:sp>
      <p:sp>
        <p:nvSpPr>
          <p:cNvPr id="11" name="Shape 7"/>
          <p:cNvSpPr/>
          <p:nvPr/>
        </p:nvSpPr>
        <p:spPr>
          <a:xfrm>
            <a:off x="864037" y="5856565"/>
            <a:ext cx="7415927" cy="1453039"/>
          </a:xfrm>
          <a:prstGeom prst="roundRect">
            <a:avLst>
              <a:gd name="adj" fmla="val 7136"/>
            </a:avLst>
          </a:prstGeom>
          <a:solidFill>
            <a:srgbClr val="3A2D52"/>
          </a:solidFill>
          <a:ln w="15240">
            <a:solidFill>
              <a:srgbClr val="53466B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1126093" y="6118622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空氣過濾</a:t>
            </a:r>
            <a:endParaRPr lang="en-US" sz="2400" dirty="0"/>
          </a:p>
        </p:txBody>
      </p:sp>
      <p:sp>
        <p:nvSpPr>
          <p:cNvPr id="13" name="Text 9"/>
          <p:cNvSpPr/>
          <p:nvPr/>
        </p:nvSpPr>
        <p:spPr>
          <a:xfrm>
            <a:off x="1126093" y="6652498"/>
            <a:ext cx="6891814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特殊的空氣過濾系統不斷清潔空氣，確保環境絕對乾淨。</a:t>
            </a:r>
            <a:endParaRPr lang="en-US" sz="1900" dirty="0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4C19B464-D85A-455B-8849-925F386D5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16" name="橢圓 15">
            <a:extLst>
              <a:ext uri="{FF2B5EF4-FFF2-40B4-BE49-F238E27FC236}">
                <a16:creationId xmlns:a16="http://schemas.microsoft.com/office/drawing/2014/main" id="{FF668B87-2CEF-433B-9F7B-CAD21730C817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5347" y="2576393"/>
            <a:ext cx="4883587" cy="3076694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43677" y="664488"/>
            <a:ext cx="6027063" cy="7533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900"/>
              </a:lnSpc>
              <a:buNone/>
            </a:pPr>
            <a:r>
              <a:rPr lang="en-US" sz="47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光刻技術：用光畫電路</a:t>
            </a:r>
            <a:endParaRPr lang="en-US" sz="4700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677" y="1779389"/>
            <a:ext cx="1205389" cy="1928574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2410658" y="2020372"/>
            <a:ext cx="3013472" cy="376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3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塗抹感光材料</a:t>
            </a:r>
            <a:endParaRPr lang="en-US" sz="2350" dirty="0"/>
          </a:p>
        </p:txBody>
      </p:sp>
      <p:sp>
        <p:nvSpPr>
          <p:cNvPr id="7" name="Text 2"/>
          <p:cNvSpPr/>
          <p:nvPr/>
        </p:nvSpPr>
        <p:spPr>
          <a:xfrm>
            <a:off x="2410658" y="2541508"/>
            <a:ext cx="5889665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在晶圓上塗上一層對光敏感的材料。</a:t>
            </a:r>
            <a:endParaRPr lang="en-US" sz="18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677" y="3707963"/>
            <a:ext cx="1205389" cy="1928574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2410658" y="3948946"/>
            <a:ext cx="3013472" cy="376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3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投影電路圖案</a:t>
            </a:r>
            <a:endParaRPr lang="en-US" sz="2350" dirty="0"/>
          </a:p>
        </p:txBody>
      </p:sp>
      <p:sp>
        <p:nvSpPr>
          <p:cNvPr id="10" name="Text 4"/>
          <p:cNvSpPr/>
          <p:nvPr/>
        </p:nvSpPr>
        <p:spPr>
          <a:xfrm>
            <a:off x="2410658" y="4470082"/>
            <a:ext cx="5889665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用特殊的光照射晶圓，就像用投影機放電影一樣。</a:t>
            </a:r>
            <a:endParaRPr lang="en-US" sz="185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677" y="5636538"/>
            <a:ext cx="1205389" cy="1928574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2410658" y="5877520"/>
            <a:ext cx="3013472" cy="376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3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顯影</a:t>
            </a:r>
            <a:endParaRPr lang="en-US" sz="2350" dirty="0"/>
          </a:p>
        </p:txBody>
      </p:sp>
      <p:sp>
        <p:nvSpPr>
          <p:cNvPr id="13" name="Text 6"/>
          <p:cNvSpPr/>
          <p:nvPr/>
        </p:nvSpPr>
        <p:spPr>
          <a:xfrm>
            <a:off x="2410658" y="6398657"/>
            <a:ext cx="5889665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被光照到的地方會發生化學反應，形成電路的圖案。</a:t>
            </a:r>
            <a:endParaRPr lang="en-US" sz="1850" dirty="0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B209B23E-EF4A-4AF2-AE4B-B6E5E8595E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16" name="橢圓 15">
            <a:extLst>
              <a:ext uri="{FF2B5EF4-FFF2-40B4-BE49-F238E27FC236}">
                <a16:creationId xmlns:a16="http://schemas.microsoft.com/office/drawing/2014/main" id="{87AC6A96-EF89-4EC0-8EB5-3919830DD2D8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3915" y="2340173"/>
            <a:ext cx="4946452" cy="3549134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55809" y="615553"/>
            <a:ext cx="7016353" cy="674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300"/>
              </a:lnSpc>
              <a:buNone/>
            </a:pPr>
            <a:r>
              <a:rPr lang="en-US" sz="425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蝕刻技術：微觀世界的雕刻師</a:t>
            </a:r>
            <a:endParaRPr lang="en-US" sz="4250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809" y="1614130"/>
            <a:ext cx="539829" cy="539829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755809" y="2369820"/>
            <a:ext cx="2699266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精確定位</a:t>
            </a:r>
            <a:endParaRPr lang="en-US" sz="2100" dirty="0"/>
          </a:p>
        </p:txBody>
      </p:sp>
      <p:sp>
        <p:nvSpPr>
          <p:cNvPr id="7" name="Text 2"/>
          <p:cNvSpPr/>
          <p:nvPr/>
        </p:nvSpPr>
        <p:spPr>
          <a:xfrm>
            <a:off x="755809" y="2836664"/>
            <a:ext cx="7632383" cy="3455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使用精密儀器，確定需要雕刻的位置。</a:t>
            </a:r>
            <a:endParaRPr lang="en-US" sz="17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09" y="3830003"/>
            <a:ext cx="539829" cy="539829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755809" y="4585692"/>
            <a:ext cx="2699266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雷射雕刻</a:t>
            </a:r>
            <a:endParaRPr lang="en-US" sz="2100" dirty="0"/>
          </a:p>
        </p:txBody>
      </p:sp>
      <p:sp>
        <p:nvSpPr>
          <p:cNvPr id="10" name="Text 4"/>
          <p:cNvSpPr/>
          <p:nvPr/>
        </p:nvSpPr>
        <p:spPr>
          <a:xfrm>
            <a:off x="755809" y="5052536"/>
            <a:ext cx="7632383" cy="3455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用強大的雷射或化學物質，將多餘的材料去除。</a:t>
            </a:r>
            <a:endParaRPr lang="en-US" sz="170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809" y="6045875"/>
            <a:ext cx="539829" cy="539829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755809" y="6801564"/>
            <a:ext cx="2699266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形成電路</a:t>
            </a:r>
            <a:endParaRPr lang="en-US" sz="2100" dirty="0"/>
          </a:p>
        </p:txBody>
      </p:sp>
      <p:sp>
        <p:nvSpPr>
          <p:cNvPr id="13" name="Text 6"/>
          <p:cNvSpPr/>
          <p:nvPr/>
        </p:nvSpPr>
        <p:spPr>
          <a:xfrm>
            <a:off x="755809" y="7268408"/>
            <a:ext cx="7632383" cy="3455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雕刻完成後，精細的電路圖案就會顯現出來。</a:t>
            </a:r>
            <a:endParaRPr lang="en-US" sz="1700" dirty="0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BA44790B-7902-47CD-BDAF-1EB334095B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16" name="橢圓 15">
            <a:extLst>
              <a:ext uri="{FF2B5EF4-FFF2-40B4-BE49-F238E27FC236}">
                <a16:creationId xmlns:a16="http://schemas.microsoft.com/office/drawing/2014/main" id="{E0CB27D9-FC93-4E64-BE16-D474B2A81AF6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2598063"/>
            <a:ext cx="7406759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摻雜技術：改變材料的魔法</a:t>
            </a:r>
            <a:endParaRPr lang="en-US" sz="4850" dirty="0"/>
          </a:p>
        </p:txBody>
      </p:sp>
      <p:sp>
        <p:nvSpPr>
          <p:cNvPr id="3" name="Text 1"/>
          <p:cNvSpPr/>
          <p:nvPr/>
        </p:nvSpPr>
        <p:spPr>
          <a:xfrm>
            <a:off x="864037" y="3986689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純矽的限制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4037" y="4619268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純矽不是理想的半導體材料。它需要一些"魔法"來提高性能。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5372695" y="3986689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加入特殊元素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5372695" y="4619268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我們加入微量的磷或硼，就像在蛋糕裡加入調味料。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881354" y="3986689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改變電性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9881354" y="4619268"/>
            <a:ext cx="389882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這些特殊元素能改變矽的電性，讓它成為優秀的半導體材料。</a:t>
            </a:r>
            <a:endParaRPr lang="en-US" sz="190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3080" y="228600"/>
            <a:ext cx="1188720" cy="285274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AC2A1BA1-ED4C-4E2D-9C20-ABBA3D274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12" name="橢圓 11">
            <a:extLst>
              <a:ext uri="{FF2B5EF4-FFF2-40B4-BE49-F238E27FC236}">
                <a16:creationId xmlns:a16="http://schemas.microsoft.com/office/drawing/2014/main" id="{15F3C2E7-DFF7-4DA7-9EA7-9AD6486AED47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416" y="2370296"/>
            <a:ext cx="4931450" cy="348900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263164" y="711160"/>
            <a:ext cx="6656546" cy="6935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50"/>
              </a:lnSpc>
              <a:buNone/>
            </a:pPr>
            <a:r>
              <a:rPr lang="en-US" sz="435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薄膜沉積：層層堆疊的藝術</a:t>
            </a:r>
            <a:endParaRPr lang="en-US" sz="4350" dirty="0"/>
          </a:p>
        </p:txBody>
      </p:sp>
      <p:sp>
        <p:nvSpPr>
          <p:cNvPr id="5" name="Shape 1"/>
          <p:cNvSpPr/>
          <p:nvPr/>
        </p:nvSpPr>
        <p:spPr>
          <a:xfrm>
            <a:off x="6580823" y="1737598"/>
            <a:ext cx="30480" cy="5780723"/>
          </a:xfrm>
          <a:prstGeom prst="roundRect">
            <a:avLst>
              <a:gd name="adj" fmla="val 305814"/>
            </a:avLst>
          </a:prstGeom>
          <a:solidFill>
            <a:srgbClr val="53466B"/>
          </a:solidFill>
          <a:ln/>
        </p:spPr>
      </p:sp>
      <p:sp>
        <p:nvSpPr>
          <p:cNvPr id="6" name="Shape 2"/>
          <p:cNvSpPr/>
          <p:nvPr/>
        </p:nvSpPr>
        <p:spPr>
          <a:xfrm>
            <a:off x="6815257" y="2221706"/>
            <a:ext cx="776764" cy="30480"/>
          </a:xfrm>
          <a:prstGeom prst="roundRect">
            <a:avLst>
              <a:gd name="adj" fmla="val 305814"/>
            </a:avLst>
          </a:prstGeom>
          <a:solidFill>
            <a:srgbClr val="53466B"/>
          </a:solidFill>
          <a:ln/>
        </p:spPr>
      </p:sp>
      <p:sp>
        <p:nvSpPr>
          <p:cNvPr id="7" name="Shape 3"/>
          <p:cNvSpPr/>
          <p:nvPr/>
        </p:nvSpPr>
        <p:spPr>
          <a:xfrm>
            <a:off x="6346388" y="1987272"/>
            <a:ext cx="499348" cy="499348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6535936" y="2070497"/>
            <a:ext cx="120134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2600" dirty="0"/>
          </a:p>
        </p:txBody>
      </p:sp>
      <p:sp>
        <p:nvSpPr>
          <p:cNvPr id="9" name="Text 5"/>
          <p:cNvSpPr/>
          <p:nvPr/>
        </p:nvSpPr>
        <p:spPr>
          <a:xfrm>
            <a:off x="7816691" y="1959531"/>
            <a:ext cx="2774156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準備材料</a:t>
            </a:r>
            <a:endParaRPr lang="en-US" sz="2150" dirty="0"/>
          </a:p>
        </p:txBody>
      </p:sp>
      <p:sp>
        <p:nvSpPr>
          <p:cNvPr id="10" name="Text 6"/>
          <p:cNvSpPr/>
          <p:nvPr/>
        </p:nvSpPr>
        <p:spPr>
          <a:xfrm>
            <a:off x="7816691" y="2439352"/>
            <a:ext cx="6036945" cy="355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選擇適合的材料，如金屬或絕緣體。</a:t>
            </a:r>
            <a:endParaRPr lang="en-US" sz="1700" dirty="0"/>
          </a:p>
        </p:txBody>
      </p:sp>
      <p:sp>
        <p:nvSpPr>
          <p:cNvPr id="11" name="Shape 7"/>
          <p:cNvSpPr/>
          <p:nvPr/>
        </p:nvSpPr>
        <p:spPr>
          <a:xfrm>
            <a:off x="6815257" y="3722370"/>
            <a:ext cx="776764" cy="30480"/>
          </a:xfrm>
          <a:prstGeom prst="roundRect">
            <a:avLst>
              <a:gd name="adj" fmla="val 305814"/>
            </a:avLst>
          </a:prstGeom>
          <a:solidFill>
            <a:srgbClr val="53466B"/>
          </a:solidFill>
          <a:ln/>
        </p:spPr>
      </p:sp>
      <p:sp>
        <p:nvSpPr>
          <p:cNvPr id="12" name="Shape 8"/>
          <p:cNvSpPr/>
          <p:nvPr/>
        </p:nvSpPr>
        <p:spPr>
          <a:xfrm>
            <a:off x="6346388" y="3487936"/>
            <a:ext cx="499348" cy="499348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6501527" y="3571161"/>
            <a:ext cx="189071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2600" dirty="0"/>
          </a:p>
        </p:txBody>
      </p:sp>
      <p:sp>
        <p:nvSpPr>
          <p:cNvPr id="14" name="Text 10"/>
          <p:cNvSpPr/>
          <p:nvPr/>
        </p:nvSpPr>
        <p:spPr>
          <a:xfrm>
            <a:off x="7816691" y="3460194"/>
            <a:ext cx="2774156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氣化</a:t>
            </a:r>
            <a:endParaRPr lang="en-US" sz="2150" dirty="0"/>
          </a:p>
        </p:txBody>
      </p:sp>
      <p:sp>
        <p:nvSpPr>
          <p:cNvPr id="15" name="Text 11"/>
          <p:cNvSpPr/>
          <p:nvPr/>
        </p:nvSpPr>
        <p:spPr>
          <a:xfrm>
            <a:off x="7816691" y="3940016"/>
            <a:ext cx="6036945" cy="355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將材料加熱或用化學方法變成氣體。</a:t>
            </a:r>
            <a:endParaRPr lang="en-US" sz="1700" dirty="0"/>
          </a:p>
        </p:txBody>
      </p:sp>
      <p:sp>
        <p:nvSpPr>
          <p:cNvPr id="16" name="Shape 12"/>
          <p:cNvSpPr/>
          <p:nvPr/>
        </p:nvSpPr>
        <p:spPr>
          <a:xfrm>
            <a:off x="6815257" y="5223034"/>
            <a:ext cx="776764" cy="30480"/>
          </a:xfrm>
          <a:prstGeom prst="roundRect">
            <a:avLst>
              <a:gd name="adj" fmla="val 305814"/>
            </a:avLst>
          </a:prstGeom>
          <a:solidFill>
            <a:srgbClr val="53466B"/>
          </a:solidFill>
          <a:ln/>
        </p:spPr>
      </p:sp>
      <p:sp>
        <p:nvSpPr>
          <p:cNvPr id="17" name="Shape 13"/>
          <p:cNvSpPr/>
          <p:nvPr/>
        </p:nvSpPr>
        <p:spPr>
          <a:xfrm>
            <a:off x="6346388" y="4988600"/>
            <a:ext cx="499348" cy="499348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6502122" y="5071824"/>
            <a:ext cx="187762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2600" dirty="0"/>
          </a:p>
        </p:txBody>
      </p:sp>
      <p:sp>
        <p:nvSpPr>
          <p:cNvPr id="19" name="Text 15"/>
          <p:cNvSpPr/>
          <p:nvPr/>
        </p:nvSpPr>
        <p:spPr>
          <a:xfrm>
            <a:off x="7816691" y="4960858"/>
            <a:ext cx="2774156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沉積</a:t>
            </a:r>
            <a:endParaRPr lang="en-US" sz="2150" dirty="0"/>
          </a:p>
        </p:txBody>
      </p:sp>
      <p:sp>
        <p:nvSpPr>
          <p:cNvPr id="20" name="Text 16"/>
          <p:cNvSpPr/>
          <p:nvPr/>
        </p:nvSpPr>
        <p:spPr>
          <a:xfrm>
            <a:off x="7816691" y="5440680"/>
            <a:ext cx="6036945" cy="355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氣體在晶圓表面冷卻，形成均勻的薄膜。</a:t>
            </a:r>
            <a:endParaRPr lang="en-US" sz="1700" dirty="0"/>
          </a:p>
        </p:txBody>
      </p:sp>
      <p:sp>
        <p:nvSpPr>
          <p:cNvPr id="21" name="Shape 17"/>
          <p:cNvSpPr/>
          <p:nvPr/>
        </p:nvSpPr>
        <p:spPr>
          <a:xfrm>
            <a:off x="6815257" y="6723697"/>
            <a:ext cx="776764" cy="30480"/>
          </a:xfrm>
          <a:prstGeom prst="roundRect">
            <a:avLst>
              <a:gd name="adj" fmla="val 305814"/>
            </a:avLst>
          </a:prstGeom>
          <a:solidFill>
            <a:srgbClr val="53466B"/>
          </a:solidFill>
          <a:ln/>
        </p:spPr>
      </p:sp>
      <p:sp>
        <p:nvSpPr>
          <p:cNvPr id="22" name="Shape 18"/>
          <p:cNvSpPr/>
          <p:nvPr/>
        </p:nvSpPr>
        <p:spPr>
          <a:xfrm>
            <a:off x="6346388" y="6489263"/>
            <a:ext cx="499348" cy="499348"/>
          </a:xfrm>
          <a:prstGeom prst="roundRect">
            <a:avLst>
              <a:gd name="adj" fmla="val 18667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6486049" y="6572488"/>
            <a:ext cx="220028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2600" dirty="0"/>
          </a:p>
        </p:txBody>
      </p:sp>
      <p:sp>
        <p:nvSpPr>
          <p:cNvPr id="24" name="Text 20"/>
          <p:cNvSpPr/>
          <p:nvPr/>
        </p:nvSpPr>
        <p:spPr>
          <a:xfrm>
            <a:off x="7816691" y="6461522"/>
            <a:ext cx="2774156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重複堆疊</a:t>
            </a:r>
            <a:endParaRPr lang="en-US" sz="2150" dirty="0"/>
          </a:p>
        </p:txBody>
      </p:sp>
      <p:sp>
        <p:nvSpPr>
          <p:cNvPr id="25" name="Text 21"/>
          <p:cNvSpPr/>
          <p:nvPr/>
        </p:nvSpPr>
        <p:spPr>
          <a:xfrm>
            <a:off x="7816691" y="6941344"/>
            <a:ext cx="6036945" cy="355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不斷重複這個過程，形成複雜的多層結構。</a:t>
            </a:r>
            <a:endParaRPr lang="en-US" sz="1700" dirty="0"/>
          </a:p>
        </p:txBody>
      </p:sp>
      <p:pic>
        <p:nvPicPr>
          <p:cNvPr id="2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3080" y="228600"/>
            <a:ext cx="1188720" cy="285274"/>
          </a:xfrm>
          <a:prstGeom prst="rect">
            <a:avLst/>
          </a:prstGeom>
        </p:spPr>
      </p:pic>
      <p:pic>
        <p:nvPicPr>
          <p:cNvPr id="28" name="圖片 27">
            <a:extLst>
              <a:ext uri="{FF2B5EF4-FFF2-40B4-BE49-F238E27FC236}">
                <a16:creationId xmlns:a16="http://schemas.microsoft.com/office/drawing/2014/main" id="{6B407474-A5D6-4194-90D2-D9C0357E37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29" name="橢圓 28">
            <a:extLst>
              <a:ext uri="{FF2B5EF4-FFF2-40B4-BE49-F238E27FC236}">
                <a16:creationId xmlns:a16="http://schemas.microsoft.com/office/drawing/2014/main" id="{DE92302C-AAEF-4602-8F40-87419ECC13C4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07" y="2460308"/>
            <a:ext cx="4914067" cy="330886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287691" y="821055"/>
            <a:ext cx="6295787" cy="715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600"/>
              </a:lnSpc>
              <a:buNone/>
            </a:pPr>
            <a:r>
              <a:rPr lang="en-US" sz="450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晶片的誕生：測試與封裝</a:t>
            </a:r>
            <a:endParaRPr lang="en-US" sz="4500" dirty="0"/>
          </a:p>
        </p:txBody>
      </p:sp>
      <p:sp>
        <p:nvSpPr>
          <p:cNvPr id="5" name="Shape 1"/>
          <p:cNvSpPr/>
          <p:nvPr/>
        </p:nvSpPr>
        <p:spPr>
          <a:xfrm>
            <a:off x="6287691" y="2137529"/>
            <a:ext cx="515064" cy="515064"/>
          </a:xfrm>
          <a:prstGeom prst="roundRect">
            <a:avLst>
              <a:gd name="adj" fmla="val 18670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6483191" y="2223254"/>
            <a:ext cx="124063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2700" dirty="0"/>
          </a:p>
        </p:txBody>
      </p:sp>
      <p:sp>
        <p:nvSpPr>
          <p:cNvPr id="7" name="Text 3"/>
          <p:cNvSpPr/>
          <p:nvPr/>
        </p:nvSpPr>
        <p:spPr>
          <a:xfrm>
            <a:off x="7031712" y="2137529"/>
            <a:ext cx="2862024" cy="357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嚴格測試</a:t>
            </a:r>
            <a:endParaRPr lang="en-US" sz="2250" dirty="0"/>
          </a:p>
        </p:txBody>
      </p:sp>
      <p:sp>
        <p:nvSpPr>
          <p:cNvPr id="8" name="Text 4"/>
          <p:cNvSpPr/>
          <p:nvPr/>
        </p:nvSpPr>
        <p:spPr>
          <a:xfrm>
            <a:off x="7031712" y="2632591"/>
            <a:ext cx="6797397" cy="7324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每個晶片都要通過上百次的測試，確保品質。就像考試一樣，不及格就不能畢業！</a:t>
            </a:r>
            <a:endParaRPr lang="en-US" sz="1800" dirty="0"/>
          </a:p>
        </p:txBody>
      </p:sp>
      <p:sp>
        <p:nvSpPr>
          <p:cNvPr id="9" name="Shape 5"/>
          <p:cNvSpPr/>
          <p:nvPr/>
        </p:nvSpPr>
        <p:spPr>
          <a:xfrm>
            <a:off x="6287691" y="3851553"/>
            <a:ext cx="515064" cy="515064"/>
          </a:xfrm>
          <a:prstGeom prst="roundRect">
            <a:avLst>
              <a:gd name="adj" fmla="val 18670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6447592" y="3937278"/>
            <a:ext cx="195143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2700" dirty="0"/>
          </a:p>
        </p:txBody>
      </p:sp>
      <p:sp>
        <p:nvSpPr>
          <p:cNvPr id="11" name="Text 7"/>
          <p:cNvSpPr/>
          <p:nvPr/>
        </p:nvSpPr>
        <p:spPr>
          <a:xfrm>
            <a:off x="7031712" y="3851553"/>
            <a:ext cx="2862024" cy="357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切割分離</a:t>
            </a:r>
            <a:endParaRPr lang="en-US" sz="2250" dirty="0"/>
          </a:p>
        </p:txBody>
      </p:sp>
      <p:sp>
        <p:nvSpPr>
          <p:cNvPr id="12" name="Text 8"/>
          <p:cNvSpPr/>
          <p:nvPr/>
        </p:nvSpPr>
        <p:spPr>
          <a:xfrm>
            <a:off x="7031712" y="4346615"/>
            <a:ext cx="6797397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將晶圓上的每個晶片切開，變成獨立的小方塊。</a:t>
            </a:r>
            <a:endParaRPr lang="en-US" sz="1800" dirty="0"/>
          </a:p>
        </p:txBody>
      </p:sp>
      <p:sp>
        <p:nvSpPr>
          <p:cNvPr id="13" name="Shape 9"/>
          <p:cNvSpPr/>
          <p:nvPr/>
        </p:nvSpPr>
        <p:spPr>
          <a:xfrm>
            <a:off x="6287691" y="5199340"/>
            <a:ext cx="515064" cy="515064"/>
          </a:xfrm>
          <a:prstGeom prst="roundRect">
            <a:avLst>
              <a:gd name="adj" fmla="val 18670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6448306" y="5285065"/>
            <a:ext cx="193715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2700" dirty="0"/>
          </a:p>
        </p:txBody>
      </p:sp>
      <p:sp>
        <p:nvSpPr>
          <p:cNvPr id="15" name="Text 11"/>
          <p:cNvSpPr/>
          <p:nvPr/>
        </p:nvSpPr>
        <p:spPr>
          <a:xfrm>
            <a:off x="7031712" y="5199340"/>
            <a:ext cx="2862024" cy="357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保護封裝</a:t>
            </a:r>
            <a:endParaRPr lang="en-US" sz="2250" dirty="0"/>
          </a:p>
        </p:txBody>
      </p:sp>
      <p:sp>
        <p:nvSpPr>
          <p:cNvPr id="16" name="Text 12"/>
          <p:cNvSpPr/>
          <p:nvPr/>
        </p:nvSpPr>
        <p:spPr>
          <a:xfrm>
            <a:off x="7031712" y="5694402"/>
            <a:ext cx="6797397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用特殊材料將晶片封裝起來，保護它不受損壞。</a:t>
            </a:r>
            <a:endParaRPr lang="en-US" sz="1800" dirty="0"/>
          </a:p>
        </p:txBody>
      </p:sp>
      <p:sp>
        <p:nvSpPr>
          <p:cNvPr id="17" name="Shape 13"/>
          <p:cNvSpPr/>
          <p:nvPr/>
        </p:nvSpPr>
        <p:spPr>
          <a:xfrm>
            <a:off x="6287691" y="6547128"/>
            <a:ext cx="515064" cy="515064"/>
          </a:xfrm>
          <a:prstGeom prst="roundRect">
            <a:avLst>
              <a:gd name="adj" fmla="val 18670"/>
            </a:avLst>
          </a:prstGeom>
          <a:solidFill>
            <a:srgbClr val="3A2D52"/>
          </a:solidFill>
          <a:ln w="7620">
            <a:solidFill>
              <a:srgbClr val="53466B"/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6431637" y="6632853"/>
            <a:ext cx="227052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2700" dirty="0"/>
          </a:p>
        </p:txBody>
      </p:sp>
      <p:sp>
        <p:nvSpPr>
          <p:cNvPr id="19" name="Text 15"/>
          <p:cNvSpPr/>
          <p:nvPr/>
        </p:nvSpPr>
        <p:spPr>
          <a:xfrm>
            <a:off x="7031712" y="6547128"/>
            <a:ext cx="2862024" cy="357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DCD7E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最後檢查</a:t>
            </a:r>
            <a:endParaRPr lang="en-US" sz="2250" dirty="0"/>
          </a:p>
        </p:txBody>
      </p:sp>
      <p:sp>
        <p:nvSpPr>
          <p:cNvPr id="20" name="Text 16"/>
          <p:cNvSpPr/>
          <p:nvPr/>
        </p:nvSpPr>
        <p:spPr>
          <a:xfrm>
            <a:off x="7031712" y="7042190"/>
            <a:ext cx="6797397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DCD7E5"/>
                </a:solidFill>
                <a:latin typeface="Heebo" pitchFamily="34" charset="0"/>
                <a:ea typeface="Heebo" pitchFamily="34" charset="-122"/>
                <a:cs typeface="Heebo" pitchFamily="34" charset="-120"/>
              </a:rPr>
              <a:t>再次測試封裝後的晶片，確保一切正常後才能出貨。</a:t>
            </a:r>
            <a:endParaRPr lang="en-US" sz="1800" dirty="0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3080" y="228600"/>
            <a:ext cx="1188720" cy="285274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D143DED5-D872-405B-B489-992CAB238A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6204" y="7028086"/>
            <a:ext cx="2164196" cy="1232994"/>
          </a:xfrm>
          <a:prstGeom prst="rect">
            <a:avLst/>
          </a:prstGeom>
        </p:spPr>
      </p:pic>
      <p:sp>
        <p:nvSpPr>
          <p:cNvPr id="24" name="橢圓 23">
            <a:extLst>
              <a:ext uri="{FF2B5EF4-FFF2-40B4-BE49-F238E27FC236}">
                <a16:creationId xmlns:a16="http://schemas.microsoft.com/office/drawing/2014/main" id="{DB05CF96-FA88-45D3-B1B2-DDCB55F2FA7D}"/>
              </a:ext>
            </a:extLst>
          </p:cNvPr>
          <p:cNvSpPr/>
          <p:nvPr/>
        </p:nvSpPr>
        <p:spPr>
          <a:xfrm>
            <a:off x="13043968" y="100007"/>
            <a:ext cx="1511018" cy="790099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202</Words>
  <Application>Microsoft Office PowerPoint</Application>
  <PresentationFormat>自訂</PresentationFormat>
  <Paragraphs>81</Paragraphs>
  <Slides>8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4" baseType="lpstr">
      <vt:lpstr>Montserrat</vt:lpstr>
      <vt:lpstr>Arial</vt:lpstr>
      <vt:lpstr>Heebo</vt:lpstr>
      <vt:lpstr>Calibri</vt:lpstr>
      <vt:lpstr>新細明體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5A88</cp:lastModifiedBy>
  <cp:revision>6</cp:revision>
  <dcterms:created xsi:type="dcterms:W3CDTF">2024-09-24T23:47:16Z</dcterms:created>
  <dcterms:modified xsi:type="dcterms:W3CDTF">2025-03-03T06:35:36Z</dcterms:modified>
</cp:coreProperties>
</file>