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Noto Sans T Chinese" panose="02020500000000000000" charset="-120"/>
      <p:regular r:id="rId16"/>
    </p:embeddedFont>
    <p:embeddedFont>
      <p:font typeface="Noto Sans T Chinese Bold" panose="02020500000000000000" charset="-12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 Bold" panose="02020500000000000000" charset="0"/>
      <p:regular r:id="rId22"/>
    </p:embeddedFont>
    <p:embeddedFont>
      <p:font typeface="Proxima Nova" panose="02020500000000000000" charset="0"/>
      <p:regular r:id="rId23"/>
    </p:embeddedFont>
    <p:embeddedFont>
      <p:font typeface="Proxima Nova Bold" panose="0202050000000000000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14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14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.svg"/><Relationship Id="rId4" Type="http://schemas.openxmlformats.org/officeDocument/2006/relationships/image" Target="../media/image32.sv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.svg"/><Relationship Id="rId4" Type="http://schemas.openxmlformats.org/officeDocument/2006/relationships/image" Target="../media/image32.sv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4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5551" y="891010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61968" y="-1381976"/>
            <a:ext cx="5394589" cy="5372111"/>
          </a:xfrm>
          <a:custGeom>
            <a:avLst/>
            <a:gdLst/>
            <a:ahLst/>
            <a:cxnLst/>
            <a:rect l="l" t="t" r="r" b="b"/>
            <a:pathLst>
              <a:path w="5394589" h="5372111">
                <a:moveTo>
                  <a:pt x="0" y="0"/>
                </a:moveTo>
                <a:lnTo>
                  <a:pt x="5394588" y="0"/>
                </a:lnTo>
                <a:lnTo>
                  <a:pt x="5394588" y="5372111"/>
                </a:lnTo>
                <a:lnTo>
                  <a:pt x="0" y="5372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771610"/>
            <a:ext cx="11922696" cy="218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24"/>
              </a:lnSpc>
            </a:pPr>
            <a:r>
              <a:rPr lang="en-US" sz="12803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導體? </a:t>
            </a:r>
            <a:r>
              <a:rPr lang="en-US" sz="12803" b="1">
                <a:solidFill>
                  <a:srgbClr val="FFBD5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半導體?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8915" y="5076825"/>
            <a:ext cx="15730171" cy="62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3"/>
              </a:lnSpc>
            </a:pPr>
            <a:r>
              <a:rPr lang="en-US" sz="3737" spc="385">
                <a:solidFill>
                  <a:srgbClr val="05F4F9"/>
                </a:solidFill>
                <a:latin typeface="Proxima Nova"/>
                <a:ea typeface="Proxima Nova"/>
                <a:cs typeface="Proxima Nova"/>
                <a:sym typeface="Proxima Nova"/>
              </a:rPr>
              <a:t>AI智聯感測暨半導體IC科普全國聯賽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3592" y="6150478"/>
            <a:ext cx="7520408" cy="68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3"/>
              </a:lnSpc>
            </a:pPr>
            <a:r>
              <a:rPr lang="en-US" sz="408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半導體IC科普組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79905" y="1566700"/>
            <a:ext cx="1329734" cy="4866262"/>
          </a:xfrm>
          <a:custGeom>
            <a:avLst/>
            <a:gdLst/>
            <a:ahLst/>
            <a:cxnLst/>
            <a:rect l="l" t="t" r="r" b="b"/>
            <a:pathLst>
              <a:path w="1329734" h="4866262">
                <a:moveTo>
                  <a:pt x="0" y="0"/>
                </a:moveTo>
                <a:lnTo>
                  <a:pt x="1329734" y="0"/>
                </a:lnTo>
                <a:lnTo>
                  <a:pt x="1329734" y="4866262"/>
                </a:lnTo>
                <a:lnTo>
                  <a:pt x="0" y="48662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90480" y="1946213"/>
            <a:ext cx="3137668" cy="4735289"/>
          </a:xfrm>
          <a:custGeom>
            <a:avLst/>
            <a:gdLst/>
            <a:ahLst/>
            <a:cxnLst/>
            <a:rect l="l" t="t" r="r" b="b"/>
            <a:pathLst>
              <a:path w="3137668" h="4735289">
                <a:moveTo>
                  <a:pt x="0" y="0"/>
                </a:moveTo>
                <a:lnTo>
                  <a:pt x="3137668" y="0"/>
                </a:lnTo>
                <a:lnTo>
                  <a:pt x="3137668" y="4735289"/>
                </a:lnTo>
                <a:lnTo>
                  <a:pt x="0" y="4735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42771" y="3738194"/>
            <a:ext cx="1940321" cy="1405306"/>
          </a:xfrm>
          <a:custGeom>
            <a:avLst/>
            <a:gdLst/>
            <a:ahLst/>
            <a:cxnLst/>
            <a:rect l="l" t="t" r="r" b="b"/>
            <a:pathLst>
              <a:path w="1940321" h="1405306">
                <a:moveTo>
                  <a:pt x="0" y="0"/>
                </a:moveTo>
                <a:lnTo>
                  <a:pt x="1940321" y="0"/>
                </a:lnTo>
                <a:lnTo>
                  <a:pt x="1940321" y="1405306"/>
                </a:lnTo>
                <a:lnTo>
                  <a:pt x="0" y="1405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遊戲二: 我是神射手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949145"/>
            <a:ext cx="76206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弓箭射力電力給右方圓球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43099" y="6949145"/>
            <a:ext cx="743318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充滿電的球碰到半導體後, 就能使半導體導電。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59692" y="5714865"/>
            <a:ext cx="60945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無電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95747" y="3782661"/>
            <a:ext cx="12189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電壓不足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95747" y="2121517"/>
            <a:ext cx="12189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電壓充足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705657"/>
            <a:ext cx="7620655" cy="5310163"/>
          </a:xfrm>
          <a:custGeom>
            <a:avLst/>
            <a:gdLst/>
            <a:ahLst/>
            <a:cxnLst/>
            <a:rect l="l" t="t" r="r" b="b"/>
            <a:pathLst>
              <a:path w="7620655" h="5310163">
                <a:moveTo>
                  <a:pt x="0" y="0"/>
                </a:moveTo>
                <a:lnTo>
                  <a:pt x="7620655" y="0"/>
                </a:lnTo>
                <a:lnTo>
                  <a:pt x="7620655" y="5310163"/>
                </a:lnTo>
                <a:lnTo>
                  <a:pt x="0" y="5310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4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遊戲二: 我是神射手</a:t>
            </a:r>
          </a:p>
        </p:txBody>
      </p:sp>
      <p:sp>
        <p:nvSpPr>
          <p:cNvPr id="9" name="Freeform 9"/>
          <p:cNvSpPr/>
          <p:nvPr/>
        </p:nvSpPr>
        <p:spPr>
          <a:xfrm>
            <a:off x="9443099" y="1697823"/>
            <a:ext cx="7535864" cy="5317998"/>
          </a:xfrm>
          <a:custGeom>
            <a:avLst/>
            <a:gdLst/>
            <a:ahLst/>
            <a:cxnLst/>
            <a:rect l="l" t="t" r="r" b="b"/>
            <a:pathLst>
              <a:path w="7535864" h="5317998">
                <a:moveTo>
                  <a:pt x="0" y="0"/>
                </a:moveTo>
                <a:lnTo>
                  <a:pt x="7535864" y="0"/>
                </a:lnTo>
                <a:lnTo>
                  <a:pt x="7535864" y="5317997"/>
                </a:lnTo>
                <a:lnTo>
                  <a:pt x="0" y="5317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17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43099" y="1705657"/>
            <a:ext cx="7276460" cy="1266059"/>
          </a:xfrm>
          <a:custGeom>
            <a:avLst/>
            <a:gdLst/>
            <a:ahLst/>
            <a:cxnLst/>
            <a:rect l="l" t="t" r="r" b="b"/>
            <a:pathLst>
              <a:path w="7276460" h="1266059">
                <a:moveTo>
                  <a:pt x="0" y="0"/>
                </a:moveTo>
                <a:lnTo>
                  <a:pt x="7276460" y="0"/>
                </a:lnTo>
                <a:lnTo>
                  <a:pt x="7276460" y="1266059"/>
                </a:lnTo>
                <a:lnTo>
                  <a:pt x="0" y="1266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46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6949145"/>
            <a:ext cx="76206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上方的半導體原本不導電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43099" y="6949145"/>
            <a:ext cx="743318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充滿電的球碰到半導體後, 半導體就能導電，並輸送電力至另一端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18207" y="6210351"/>
            <a:ext cx="889685" cy="889685"/>
          </a:xfrm>
          <a:custGeom>
            <a:avLst/>
            <a:gdLst/>
            <a:ahLst/>
            <a:cxnLst/>
            <a:rect l="l" t="t" r="r" b="b"/>
            <a:pathLst>
              <a:path w="889685" h="889685">
                <a:moveTo>
                  <a:pt x="0" y="0"/>
                </a:moveTo>
                <a:lnTo>
                  <a:pt x="889686" y="0"/>
                </a:lnTo>
                <a:lnTo>
                  <a:pt x="889686" y="889685"/>
                </a:lnTo>
                <a:lnTo>
                  <a:pt x="0" y="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5881" y="6210351"/>
            <a:ext cx="838158" cy="889685"/>
          </a:xfrm>
          <a:custGeom>
            <a:avLst/>
            <a:gdLst/>
            <a:ahLst/>
            <a:cxnLst/>
            <a:rect l="l" t="t" r="r" b="b"/>
            <a:pathLst>
              <a:path w="838158" h="889685">
                <a:moveTo>
                  <a:pt x="0" y="0"/>
                </a:moveTo>
                <a:lnTo>
                  <a:pt x="838158" y="0"/>
                </a:lnTo>
                <a:lnTo>
                  <a:pt x="838158" y="889685"/>
                </a:lnTo>
                <a:lnTo>
                  <a:pt x="0" y="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遊戲二核心科普:   臨界電壓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3219" y="2857500"/>
            <a:ext cx="11547548" cy="4790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80"/>
              </a:lnSpc>
              <a:spcBef>
                <a:spcPct val="0"/>
              </a:spcBef>
            </a:pP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半導體最迷人的特性在於「可被控制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」。</a:t>
            </a:r>
          </a:p>
          <a:p>
            <a:pPr algn="l">
              <a:lnSpc>
                <a:spcPts val="6280"/>
              </a:lnSpc>
              <a:spcBef>
                <a:spcPct val="0"/>
              </a:spcBef>
            </a:pPr>
            <a:endParaRPr lang="en-US" sz="4486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就像我們遊戲中的設計:並不是所有的球都</a:t>
            </a:r>
            <a:endParaRPr lang="en-US" sz="4486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6280"/>
              </a:lnSpc>
              <a:spcBef>
                <a:spcPct val="0"/>
              </a:spcBef>
            </a:pP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能通過。唯有能量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</a:t>
            </a: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電壓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)</a:t>
            </a: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超過特定的門檻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</a:t>
            </a:r>
          </a:p>
          <a:p>
            <a:pPr algn="l">
              <a:lnSpc>
                <a:spcPts val="6280"/>
              </a:lnSpc>
              <a:spcBef>
                <a:spcPct val="0"/>
              </a:spcBef>
            </a:pP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半導體才會從絕緣狀態轉變為導通狀態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。</a:t>
            </a:r>
          </a:p>
          <a:p>
            <a:pPr algn="l">
              <a:lnSpc>
                <a:spcPts val="6280"/>
              </a:lnSpc>
              <a:spcBef>
                <a:spcPct val="0"/>
              </a:spcBef>
            </a:pP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這就是現代晶片開關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(O與1)</a:t>
            </a:r>
            <a:r>
              <a:rPr lang="en-US" sz="448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的基礎</a:t>
            </a:r>
            <a:r>
              <a:rPr lang="en-US" sz="448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18207" y="6210351"/>
            <a:ext cx="889685" cy="889685"/>
          </a:xfrm>
          <a:custGeom>
            <a:avLst/>
            <a:gdLst/>
            <a:ahLst/>
            <a:cxnLst/>
            <a:rect l="l" t="t" r="r" b="b"/>
            <a:pathLst>
              <a:path w="889685" h="889685">
                <a:moveTo>
                  <a:pt x="0" y="0"/>
                </a:moveTo>
                <a:lnTo>
                  <a:pt x="889686" y="0"/>
                </a:lnTo>
                <a:lnTo>
                  <a:pt x="889686" y="889685"/>
                </a:lnTo>
                <a:lnTo>
                  <a:pt x="0" y="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5881" y="6210351"/>
            <a:ext cx="838158" cy="889685"/>
          </a:xfrm>
          <a:custGeom>
            <a:avLst/>
            <a:gdLst/>
            <a:ahLst/>
            <a:cxnLst/>
            <a:rect l="l" t="t" r="r" b="b"/>
            <a:pathLst>
              <a:path w="838158" h="889685">
                <a:moveTo>
                  <a:pt x="0" y="0"/>
                </a:moveTo>
                <a:lnTo>
                  <a:pt x="838158" y="0"/>
                </a:lnTo>
                <a:lnTo>
                  <a:pt x="838158" y="889685"/>
                </a:lnTo>
                <a:lnTo>
                  <a:pt x="0" y="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2463" y="2736095"/>
            <a:ext cx="12940070" cy="5758331"/>
          </a:xfrm>
          <a:custGeom>
            <a:avLst/>
            <a:gdLst/>
            <a:ahLst/>
            <a:cxnLst/>
            <a:rect l="l" t="t" r="r" b="b"/>
            <a:pathLst>
              <a:path w="12940070" h="5758331">
                <a:moveTo>
                  <a:pt x="0" y="0"/>
                </a:moveTo>
                <a:lnTo>
                  <a:pt x="12940070" y="0"/>
                </a:lnTo>
                <a:lnTo>
                  <a:pt x="12940070" y="5758331"/>
                </a:lnTo>
                <a:lnTo>
                  <a:pt x="0" y="5758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教學場域與推廣效益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5551" y="891010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0314" y="4854373"/>
            <a:ext cx="10111821" cy="9475619"/>
          </a:xfrm>
          <a:custGeom>
            <a:avLst/>
            <a:gdLst/>
            <a:ahLst/>
            <a:cxnLst/>
            <a:rect l="l" t="t" r="r" b="b"/>
            <a:pathLst>
              <a:path w="10111821" h="9475619">
                <a:moveTo>
                  <a:pt x="0" y="0"/>
                </a:moveTo>
                <a:lnTo>
                  <a:pt x="10111822" y="0"/>
                </a:lnTo>
                <a:lnTo>
                  <a:pt x="10111822" y="9475619"/>
                </a:lnTo>
                <a:lnTo>
                  <a:pt x="0" y="9475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76999" y="5989564"/>
            <a:ext cx="6994027" cy="208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95"/>
              </a:lnSpc>
            </a:pPr>
            <a:r>
              <a:rPr lang="en-US" sz="1221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Thank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39616" y="5989564"/>
            <a:ext cx="3899878" cy="208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5"/>
              </a:lnSpc>
            </a:pPr>
            <a:r>
              <a:rPr lang="en-US" sz="12210" b="1">
                <a:solidFill>
                  <a:srgbClr val="05F4F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58458" y="3332546"/>
            <a:ext cx="11854832" cy="181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我們希望透過這個遊戲，讓艱澀的半導體知識，變得像遊戲一樣有趣。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566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79255" y="-144623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91884" y="3784538"/>
            <a:ext cx="7644771" cy="5934622"/>
          </a:xfrm>
          <a:custGeom>
            <a:avLst/>
            <a:gdLst/>
            <a:ahLst/>
            <a:cxnLst/>
            <a:rect l="l" t="t" r="r" b="b"/>
            <a:pathLst>
              <a:path w="7644771" h="5934622">
                <a:moveTo>
                  <a:pt x="0" y="0"/>
                </a:moveTo>
                <a:lnTo>
                  <a:pt x="7644771" y="0"/>
                </a:lnTo>
                <a:lnTo>
                  <a:pt x="7644771" y="5934622"/>
                </a:lnTo>
                <a:lnTo>
                  <a:pt x="0" y="5934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3662" y="464555"/>
            <a:ext cx="6466659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設計動機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6792" y="2591633"/>
            <a:ext cx="10485922" cy="177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1"/>
              </a:lnSpc>
              <a:spcBef>
                <a:spcPct val="0"/>
              </a:spcBef>
            </a:pPr>
            <a:r>
              <a:rPr lang="en-US" sz="34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「</a:t>
            </a:r>
            <a:r>
              <a:rPr lang="en-US" sz="3401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導體、半導體、絕緣體」這些電學概念,對我們小學生</a:t>
            </a:r>
            <a:endParaRPr lang="en-US" sz="3401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761"/>
              </a:lnSpc>
              <a:spcBef>
                <a:spcPct val="0"/>
              </a:spcBef>
            </a:pPr>
            <a:r>
              <a:rPr lang="en-US" sz="3401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來說非常抽象,缺乏生活經驗的對應</a:t>
            </a:r>
            <a:r>
              <a:rPr lang="en-US" sz="34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。</a:t>
            </a:r>
          </a:p>
          <a:p>
            <a:pPr algn="l">
              <a:lnSpc>
                <a:spcPts val="4761"/>
              </a:lnSpc>
              <a:spcBef>
                <a:spcPct val="0"/>
              </a:spcBef>
            </a:pPr>
            <a:endParaRPr lang="en-US" sz="3401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5845" y="4762500"/>
            <a:ext cx="9486517" cy="2129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3"/>
              </a:lnSpc>
              <a:spcBef>
                <a:spcPct val="0"/>
              </a:spcBef>
            </a:pPr>
            <a:r>
              <a:rPr lang="en-US" sz="306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我們的解決方案:</a:t>
            </a:r>
          </a:p>
          <a:p>
            <a:pPr algn="l">
              <a:lnSpc>
                <a:spcPts val="4293"/>
              </a:lnSpc>
              <a:spcBef>
                <a:spcPct val="0"/>
              </a:spcBef>
            </a:pPr>
            <a:r>
              <a:rPr lang="en-US" sz="306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設計「遊戲式學習」教材!結合 Scratch 與 Rabboni 感</a:t>
            </a:r>
          </a:p>
          <a:p>
            <a:pPr algn="l">
              <a:lnSpc>
                <a:spcPts val="4293"/>
              </a:lnSpc>
              <a:spcBef>
                <a:spcPct val="0"/>
              </a:spcBef>
            </a:pPr>
            <a:r>
              <a:rPr lang="en-US" sz="306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測器,將看不見的電壓與電流,變成看得到、玩得到的互</a:t>
            </a:r>
          </a:p>
          <a:p>
            <a:pPr algn="l">
              <a:lnSpc>
                <a:spcPts val="4293"/>
              </a:lnSpc>
              <a:spcBef>
                <a:spcPct val="0"/>
              </a:spcBef>
            </a:pPr>
            <a:r>
              <a:rPr lang="en-US" sz="306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動遊戲。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8044" y="2753795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4"/>
                </a:lnTo>
                <a:lnTo>
                  <a:pt x="0" y="467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18830" y="2753795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4"/>
                </a:lnTo>
                <a:lnTo>
                  <a:pt x="0" y="467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93801" y="3533469"/>
            <a:ext cx="4797520" cy="4439559"/>
          </a:xfrm>
          <a:custGeom>
            <a:avLst/>
            <a:gdLst/>
            <a:ahLst/>
            <a:cxnLst/>
            <a:rect l="l" t="t" r="r" b="b"/>
            <a:pathLst>
              <a:path w="4797520" h="4439559">
                <a:moveTo>
                  <a:pt x="0" y="0"/>
                </a:moveTo>
                <a:lnTo>
                  <a:pt x="4797520" y="0"/>
                </a:lnTo>
                <a:lnTo>
                  <a:pt x="4797520" y="4439560"/>
                </a:lnTo>
                <a:lnTo>
                  <a:pt x="0" y="44395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56" b="-34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92611" y="3533469"/>
            <a:ext cx="4766000" cy="4439559"/>
          </a:xfrm>
          <a:custGeom>
            <a:avLst/>
            <a:gdLst/>
            <a:ahLst/>
            <a:cxnLst/>
            <a:rect l="l" t="t" r="r" b="b"/>
            <a:pathLst>
              <a:path w="4766000" h="4439559">
                <a:moveTo>
                  <a:pt x="0" y="0"/>
                </a:moveTo>
                <a:lnTo>
                  <a:pt x="4766001" y="0"/>
                </a:lnTo>
                <a:lnTo>
                  <a:pt x="4766001" y="4439560"/>
                </a:lnTo>
                <a:lnTo>
                  <a:pt x="0" y="44395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91" b="-314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8612" y="3533469"/>
            <a:ext cx="4673504" cy="4262116"/>
          </a:xfrm>
          <a:custGeom>
            <a:avLst/>
            <a:gdLst/>
            <a:ahLst/>
            <a:cxnLst/>
            <a:rect l="l" t="t" r="r" b="b"/>
            <a:pathLst>
              <a:path w="4673504" h="4262116">
                <a:moveTo>
                  <a:pt x="0" y="0"/>
                </a:moveTo>
                <a:lnTo>
                  <a:pt x="4673503" y="0"/>
                </a:lnTo>
                <a:lnTo>
                  <a:pt x="4673503" y="4262116"/>
                </a:lnTo>
                <a:lnTo>
                  <a:pt x="0" y="4262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163" b="-575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核心觀念: 三個材料的秘密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35414" y="1431025"/>
            <a:ext cx="11811000" cy="8440241"/>
          </a:xfrm>
          <a:custGeom>
            <a:avLst/>
            <a:gdLst/>
            <a:ahLst/>
            <a:cxnLst/>
            <a:rect l="l" t="t" r="r" b="b"/>
            <a:pathLst>
              <a:path w="7944411" h="5802971">
                <a:moveTo>
                  <a:pt x="0" y="0"/>
                </a:moveTo>
                <a:lnTo>
                  <a:pt x="7944412" y="0"/>
                </a:lnTo>
                <a:lnTo>
                  <a:pt x="7944412" y="5802970"/>
                </a:lnTo>
                <a:lnTo>
                  <a:pt x="0" y="5802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</a:t>
            </a:r>
            <a:r>
              <a:rPr lang="zh-TW" altLang="en-US" sz="6500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戲主選單</a:t>
            </a:r>
            <a:endParaRPr lang="en-US" sz="6500" b="1" dirty="0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48919" y="1611895"/>
            <a:ext cx="8954158" cy="6734118"/>
          </a:xfrm>
          <a:custGeom>
            <a:avLst/>
            <a:gdLst/>
            <a:ahLst/>
            <a:cxnLst/>
            <a:rect l="l" t="t" r="r" b="b"/>
            <a:pathLst>
              <a:path w="8954158" h="6734118">
                <a:moveTo>
                  <a:pt x="0" y="0"/>
                </a:moveTo>
                <a:lnTo>
                  <a:pt x="8954157" y="0"/>
                </a:lnTo>
                <a:lnTo>
                  <a:pt x="8954157" y="6734118"/>
                </a:lnTo>
                <a:lnTo>
                  <a:pt x="0" y="67341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遊戲一: 終極賽車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9343" y="1990138"/>
            <a:ext cx="7238999" cy="5286962"/>
          </a:xfrm>
          <a:custGeom>
            <a:avLst/>
            <a:gdLst/>
            <a:ahLst/>
            <a:cxnLst/>
            <a:rect l="l" t="t" r="r" b="b"/>
            <a:pathLst>
              <a:path w="6802956" h="5025683">
                <a:moveTo>
                  <a:pt x="0" y="0"/>
                </a:moveTo>
                <a:lnTo>
                  <a:pt x="6802956" y="0"/>
                </a:lnTo>
                <a:lnTo>
                  <a:pt x="6802956" y="5025683"/>
                </a:lnTo>
                <a:lnTo>
                  <a:pt x="0" y="50256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1812" y="3579435"/>
            <a:ext cx="6983180" cy="1847087"/>
          </a:xfrm>
          <a:custGeom>
            <a:avLst/>
            <a:gdLst/>
            <a:ahLst/>
            <a:cxnLst/>
            <a:rect l="l" t="t" r="r" b="b"/>
            <a:pathLst>
              <a:path w="6983180" h="1847087">
                <a:moveTo>
                  <a:pt x="0" y="0"/>
                </a:moveTo>
                <a:lnTo>
                  <a:pt x="6983180" y="0"/>
                </a:lnTo>
                <a:lnTo>
                  <a:pt x="6983180" y="1847087"/>
                </a:lnTo>
                <a:lnTo>
                  <a:pt x="0" y="1847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56966" y="6177905"/>
            <a:ext cx="813863" cy="839837"/>
          </a:xfrm>
          <a:custGeom>
            <a:avLst/>
            <a:gdLst/>
            <a:ahLst/>
            <a:cxnLst/>
            <a:rect l="l" t="t" r="r" b="b"/>
            <a:pathLst>
              <a:path w="813863" h="839837">
                <a:moveTo>
                  <a:pt x="0" y="0"/>
                </a:moveTo>
                <a:lnTo>
                  <a:pt x="813862" y="0"/>
                </a:lnTo>
                <a:lnTo>
                  <a:pt x="813862" y="839837"/>
                </a:lnTo>
                <a:lnTo>
                  <a:pt x="0" y="83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遊戲一: 終極賽車</a:t>
            </a:r>
          </a:p>
        </p:txBody>
      </p:sp>
      <p:sp>
        <p:nvSpPr>
          <p:cNvPr id="9" name="Freeform 9"/>
          <p:cNvSpPr/>
          <p:nvPr/>
        </p:nvSpPr>
        <p:spPr>
          <a:xfrm>
            <a:off x="13183733" y="7017742"/>
            <a:ext cx="813863" cy="839837"/>
          </a:xfrm>
          <a:custGeom>
            <a:avLst/>
            <a:gdLst/>
            <a:ahLst/>
            <a:cxnLst/>
            <a:rect l="l" t="t" r="r" b="b"/>
            <a:pathLst>
              <a:path w="813863" h="839837">
                <a:moveTo>
                  <a:pt x="0" y="0"/>
                </a:moveTo>
                <a:lnTo>
                  <a:pt x="813863" y="0"/>
                </a:lnTo>
                <a:lnTo>
                  <a:pt x="813863" y="839837"/>
                </a:lnTo>
                <a:lnTo>
                  <a:pt x="0" y="83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83733" y="6177905"/>
            <a:ext cx="813863" cy="839837"/>
          </a:xfrm>
          <a:custGeom>
            <a:avLst/>
            <a:gdLst/>
            <a:ahLst/>
            <a:cxnLst/>
            <a:rect l="l" t="t" r="r" b="b"/>
            <a:pathLst>
              <a:path w="813863" h="839837">
                <a:moveTo>
                  <a:pt x="0" y="0"/>
                </a:moveTo>
                <a:lnTo>
                  <a:pt x="813863" y="0"/>
                </a:lnTo>
                <a:lnTo>
                  <a:pt x="813863" y="839837"/>
                </a:lnTo>
                <a:lnTo>
                  <a:pt x="0" y="83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92841" y="6902624"/>
            <a:ext cx="813863" cy="839837"/>
          </a:xfrm>
          <a:custGeom>
            <a:avLst/>
            <a:gdLst/>
            <a:ahLst/>
            <a:cxnLst/>
            <a:rect l="l" t="t" r="r" b="b"/>
            <a:pathLst>
              <a:path w="813863" h="839837">
                <a:moveTo>
                  <a:pt x="0" y="0"/>
                </a:moveTo>
                <a:lnTo>
                  <a:pt x="813862" y="0"/>
                </a:lnTo>
                <a:lnTo>
                  <a:pt x="813862" y="839837"/>
                </a:lnTo>
                <a:lnTo>
                  <a:pt x="0" y="83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92841" y="6062787"/>
            <a:ext cx="813863" cy="839837"/>
          </a:xfrm>
          <a:custGeom>
            <a:avLst/>
            <a:gdLst/>
            <a:ahLst/>
            <a:cxnLst/>
            <a:rect l="l" t="t" r="r" b="b"/>
            <a:pathLst>
              <a:path w="813863" h="839837">
                <a:moveTo>
                  <a:pt x="0" y="0"/>
                </a:moveTo>
                <a:lnTo>
                  <a:pt x="813862" y="0"/>
                </a:lnTo>
                <a:lnTo>
                  <a:pt x="813862" y="839837"/>
                </a:lnTo>
                <a:lnTo>
                  <a:pt x="0" y="83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92841" y="7740824"/>
            <a:ext cx="813863" cy="839837"/>
          </a:xfrm>
          <a:custGeom>
            <a:avLst/>
            <a:gdLst/>
            <a:ahLst/>
            <a:cxnLst/>
            <a:rect l="l" t="t" r="r" b="b"/>
            <a:pathLst>
              <a:path w="813863" h="839837">
                <a:moveTo>
                  <a:pt x="0" y="0"/>
                </a:moveTo>
                <a:lnTo>
                  <a:pt x="813862" y="0"/>
                </a:lnTo>
                <a:lnTo>
                  <a:pt x="813862" y="839837"/>
                </a:lnTo>
                <a:lnTo>
                  <a:pt x="0" y="83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975570" y="1923462"/>
            <a:ext cx="6802956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車子將收集到的電力數量</a:t>
            </a:r>
            <a:r>
              <a:rPr lang="en-US" sz="33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，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顯示在車上，最多3個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632" y="7770020"/>
            <a:ext cx="7239000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車子在路上跑，沿途有電力要收集</a:t>
            </a:r>
            <a:r>
              <a:rPr lang="en-US" sz="33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，</a:t>
            </a:r>
          </a:p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還有不同的門要穿過</a:t>
            </a:r>
            <a:r>
              <a:rPr lang="en-US" sz="33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89648" y="2614734"/>
            <a:ext cx="4150445" cy="3365226"/>
          </a:xfrm>
          <a:custGeom>
            <a:avLst/>
            <a:gdLst/>
            <a:ahLst/>
            <a:cxnLst/>
            <a:rect l="l" t="t" r="r" b="b"/>
            <a:pathLst>
              <a:path w="4150445" h="3365226">
                <a:moveTo>
                  <a:pt x="0" y="0"/>
                </a:moveTo>
                <a:lnTo>
                  <a:pt x="4150445" y="0"/>
                </a:lnTo>
                <a:lnTo>
                  <a:pt x="4150445" y="3365225"/>
                </a:lnTo>
                <a:lnTo>
                  <a:pt x="0" y="3365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44700" y="2624136"/>
            <a:ext cx="4341923" cy="3346420"/>
          </a:xfrm>
          <a:custGeom>
            <a:avLst/>
            <a:gdLst/>
            <a:ahLst/>
            <a:cxnLst/>
            <a:rect l="l" t="t" r="r" b="b"/>
            <a:pathLst>
              <a:path w="4341923" h="3346420">
                <a:moveTo>
                  <a:pt x="0" y="0"/>
                </a:moveTo>
                <a:lnTo>
                  <a:pt x="4341923" y="0"/>
                </a:lnTo>
                <a:lnTo>
                  <a:pt x="4341923" y="3346421"/>
                </a:lnTo>
                <a:lnTo>
                  <a:pt x="0" y="3346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27395" y="2654752"/>
            <a:ext cx="4311640" cy="3315804"/>
          </a:xfrm>
          <a:custGeom>
            <a:avLst/>
            <a:gdLst/>
            <a:ahLst/>
            <a:cxnLst/>
            <a:rect l="l" t="t" r="r" b="b"/>
            <a:pathLst>
              <a:path w="4311640" h="3315804">
                <a:moveTo>
                  <a:pt x="0" y="0"/>
                </a:moveTo>
                <a:lnTo>
                  <a:pt x="4311639" y="0"/>
                </a:lnTo>
                <a:lnTo>
                  <a:pt x="4311639" y="3315805"/>
                </a:lnTo>
                <a:lnTo>
                  <a:pt x="0" y="3315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三個不同材料的門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206039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3039824" y="6124496"/>
            <a:ext cx="302240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車子可直接通過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17131" y="6192959"/>
            <a:ext cx="259065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車子不能通過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57885" y="6192959"/>
            <a:ext cx="302240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車子有條件通過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27395" y="7091876"/>
            <a:ext cx="455741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要集滿3個電，才能通過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3351" y="6012921"/>
            <a:ext cx="1190749" cy="876689"/>
          </a:xfrm>
          <a:custGeom>
            <a:avLst/>
            <a:gdLst/>
            <a:ahLst/>
            <a:cxnLst/>
            <a:rect l="l" t="t" r="r" b="b"/>
            <a:pathLst>
              <a:path w="1190749" h="876689">
                <a:moveTo>
                  <a:pt x="0" y="0"/>
                </a:moveTo>
                <a:lnTo>
                  <a:pt x="1190748" y="0"/>
                </a:lnTo>
                <a:lnTo>
                  <a:pt x="1190748" y="876689"/>
                </a:lnTo>
                <a:lnTo>
                  <a:pt x="0" y="876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1056" y="3170676"/>
            <a:ext cx="7858801" cy="5047438"/>
          </a:xfrm>
          <a:custGeom>
            <a:avLst/>
            <a:gdLst/>
            <a:ahLst/>
            <a:cxnLst/>
            <a:rect l="l" t="t" r="r" b="b"/>
            <a:pathLst>
              <a:path w="7858801" h="5047438">
                <a:moveTo>
                  <a:pt x="0" y="0"/>
                </a:moveTo>
                <a:lnTo>
                  <a:pt x="7858801" y="0"/>
                </a:lnTo>
                <a:lnTo>
                  <a:pt x="7858801" y="5047437"/>
                </a:lnTo>
                <a:lnTo>
                  <a:pt x="0" y="5047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244" b="-265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33700" y="3170676"/>
            <a:ext cx="8306731" cy="5047438"/>
          </a:xfrm>
          <a:custGeom>
            <a:avLst/>
            <a:gdLst/>
            <a:ahLst/>
            <a:cxnLst/>
            <a:rect l="l" t="t" r="r" b="b"/>
            <a:pathLst>
              <a:path w="8306731" h="5047438">
                <a:moveTo>
                  <a:pt x="0" y="0"/>
                </a:moveTo>
                <a:lnTo>
                  <a:pt x="8306731" y="0"/>
                </a:lnTo>
                <a:lnTo>
                  <a:pt x="8306731" y="5047437"/>
                </a:lnTo>
                <a:lnTo>
                  <a:pt x="0" y="5047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10" b="-446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47952" y="3827500"/>
            <a:ext cx="10367" cy="1708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18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 dirty="0" err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</a:t>
            </a:r>
            <a:r>
              <a:rPr lang="zh-TW" altLang="en-US" sz="6500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一</a:t>
            </a:r>
            <a:r>
              <a:rPr lang="en-US" sz="6500" b="1" dirty="0" err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核心科普</a:t>
            </a:r>
            <a:r>
              <a:rPr lang="en-US" sz="6500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: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4132" y="6210351"/>
            <a:ext cx="1094017" cy="805470"/>
          </a:xfrm>
          <a:custGeom>
            <a:avLst/>
            <a:gdLst/>
            <a:ahLst/>
            <a:cxnLst/>
            <a:rect l="l" t="t" r="r" b="b"/>
            <a:pathLst>
              <a:path w="1094017" h="805470">
                <a:moveTo>
                  <a:pt x="0" y="0"/>
                </a:moveTo>
                <a:lnTo>
                  <a:pt x="1094016" y="0"/>
                </a:lnTo>
                <a:lnTo>
                  <a:pt x="1094016" y="805469"/>
                </a:lnTo>
                <a:lnTo>
                  <a:pt x="0" y="805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7528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39346" y="2338687"/>
            <a:ext cx="4696703" cy="4677134"/>
          </a:xfrm>
          <a:custGeom>
            <a:avLst/>
            <a:gdLst/>
            <a:ahLst/>
            <a:cxnLst/>
            <a:rect l="l" t="t" r="r" b="b"/>
            <a:pathLst>
              <a:path w="4696703" h="4677134">
                <a:moveTo>
                  <a:pt x="0" y="0"/>
                </a:moveTo>
                <a:lnTo>
                  <a:pt x="4696703" y="0"/>
                </a:lnTo>
                <a:lnTo>
                  <a:pt x="4696703" y="4677133"/>
                </a:lnTo>
                <a:lnTo>
                  <a:pt x="0" y="467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960" y="1336515"/>
            <a:ext cx="2977075" cy="275379"/>
          </a:xfrm>
          <a:custGeom>
            <a:avLst/>
            <a:gdLst/>
            <a:ahLst/>
            <a:cxnLst/>
            <a:rect l="l" t="t" r="r" b="b"/>
            <a:pathLst>
              <a:path w="2977075" h="275379">
                <a:moveTo>
                  <a:pt x="0" y="0"/>
                </a:moveTo>
                <a:lnTo>
                  <a:pt x="2977074" y="0"/>
                </a:lnTo>
                <a:lnTo>
                  <a:pt x="2977074" y="275380"/>
                </a:lnTo>
                <a:lnTo>
                  <a:pt x="0" y="275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9174" y="2019300"/>
            <a:ext cx="9591755" cy="7442225"/>
          </a:xfrm>
          <a:custGeom>
            <a:avLst/>
            <a:gdLst/>
            <a:ahLst/>
            <a:cxnLst/>
            <a:rect l="l" t="t" r="r" b="b"/>
            <a:pathLst>
              <a:path w="9028193" h="6766433">
                <a:moveTo>
                  <a:pt x="0" y="0"/>
                </a:moveTo>
                <a:lnTo>
                  <a:pt x="9028193" y="0"/>
                </a:lnTo>
                <a:lnTo>
                  <a:pt x="9028193" y="6766433"/>
                </a:lnTo>
                <a:lnTo>
                  <a:pt x="0" y="6766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1056" y="464555"/>
            <a:ext cx="12963751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0"/>
              </a:lnSpc>
            </a:pPr>
            <a:r>
              <a:rPr lang="en-US" sz="6500" b="1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遊戲二: 我是神射手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147</Words>
  <Application>Microsoft Office PowerPoint</Application>
  <PresentationFormat>自訂</PresentationFormat>
  <Paragraphs>45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Proxima Nova Bold</vt:lpstr>
      <vt:lpstr>Calibri</vt:lpstr>
      <vt:lpstr>Canva Sans Bold</vt:lpstr>
      <vt:lpstr>Proxima Nova</vt:lpstr>
      <vt:lpstr>Arial</vt:lpstr>
      <vt:lpstr>Noto Sans T Chinese Bold</vt:lpstr>
      <vt:lpstr>Noto Sans T Chinese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導體? 半導體?</dc:title>
  <dc:creator>User</dc:creator>
  <cp:lastModifiedBy>User</cp:lastModifiedBy>
  <cp:revision>2</cp:revision>
  <dcterms:created xsi:type="dcterms:W3CDTF">2006-08-16T00:00:00Z</dcterms:created>
  <dcterms:modified xsi:type="dcterms:W3CDTF">2025-11-23T07:22:50Z</dcterms:modified>
  <dc:identifier>DAG5e2Xz8NY</dc:identifier>
</cp:coreProperties>
</file>