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9" r:id="rId5"/>
    <p:sldId id="263" r:id="rId6"/>
    <p:sldId id="259" r:id="rId7"/>
    <p:sldId id="270" r:id="rId8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9" d="100"/>
          <a:sy n="39" d="100"/>
        </p:scale>
        <p:origin x="36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1.svg"/><Relationship Id="rId7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F4659">
                <a:alpha val="100000"/>
              </a:srgbClr>
            </a:gs>
            <a:gs pos="100000">
              <a:srgbClr val="1C1F28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450361" flipH="1">
            <a:off x="-4153347" y="6009170"/>
            <a:ext cx="8063679" cy="6934764"/>
          </a:xfrm>
          <a:custGeom>
            <a:avLst/>
            <a:gdLst/>
            <a:ahLst/>
            <a:cxnLst/>
            <a:rect l="l" t="t" r="r" b="b"/>
            <a:pathLst>
              <a:path w="8063679" h="6934764">
                <a:moveTo>
                  <a:pt x="8063678" y="0"/>
                </a:moveTo>
                <a:lnTo>
                  <a:pt x="0" y="0"/>
                </a:lnTo>
                <a:lnTo>
                  <a:pt x="0" y="6934764"/>
                </a:lnTo>
                <a:lnTo>
                  <a:pt x="8063678" y="6934764"/>
                </a:lnTo>
                <a:lnTo>
                  <a:pt x="8063678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711">
            <a:off x="-791536" y="-2600627"/>
            <a:ext cx="8952001" cy="7698720"/>
          </a:xfrm>
          <a:custGeom>
            <a:avLst/>
            <a:gdLst/>
            <a:ahLst/>
            <a:cxnLst/>
            <a:rect l="l" t="t" r="r" b="b"/>
            <a:pathLst>
              <a:path w="8952001" h="7698720">
                <a:moveTo>
                  <a:pt x="0" y="0"/>
                </a:moveTo>
                <a:lnTo>
                  <a:pt x="8952001" y="0"/>
                </a:lnTo>
                <a:lnTo>
                  <a:pt x="8952001" y="7698721"/>
                </a:lnTo>
                <a:lnTo>
                  <a:pt x="0" y="76987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352628" y="2123040"/>
            <a:ext cx="6668708" cy="666870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FFFFFF"/>
              </a:solidFill>
              <a:prstDash val="dash"/>
              <a:miter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596657" y="2367069"/>
            <a:ext cx="6180650" cy="6180650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2212115" y="2982527"/>
            <a:ext cx="4949734" cy="4949734"/>
            <a:chOff x="0" y="0"/>
            <a:chExt cx="14840029" cy="14840029"/>
          </a:xfrm>
        </p:grpSpPr>
        <p:sp>
          <p:nvSpPr>
            <p:cNvPr id="11" name="Freeform 11"/>
            <p:cNvSpPr/>
            <p:nvPr/>
          </p:nvSpPr>
          <p:spPr>
            <a:xfrm>
              <a:off x="-366471" y="-11891"/>
              <a:ext cx="15572971" cy="14863810"/>
            </a:xfrm>
            <a:custGeom>
              <a:avLst/>
              <a:gdLst/>
              <a:ahLst/>
              <a:cxnLst/>
              <a:rect l="l" t="t" r="r" b="b"/>
              <a:pathLst>
                <a:path w="15572971" h="14863810">
                  <a:moveTo>
                    <a:pt x="7786486" y="11891"/>
                  </a:moveTo>
                  <a:cubicBezTo>
                    <a:pt x="5127664" y="0"/>
                    <a:pt x="2665709" y="1411641"/>
                    <a:pt x="1332855" y="3712286"/>
                  </a:cubicBezTo>
                  <a:cubicBezTo>
                    <a:pt x="0" y="6012931"/>
                    <a:pt x="0" y="8850880"/>
                    <a:pt x="1332855" y="11151525"/>
                  </a:cubicBezTo>
                  <a:cubicBezTo>
                    <a:pt x="2665709" y="13452170"/>
                    <a:pt x="5127664" y="14863811"/>
                    <a:pt x="7786486" y="14851920"/>
                  </a:cubicBezTo>
                  <a:cubicBezTo>
                    <a:pt x="10445306" y="14863811"/>
                    <a:pt x="12907262" y="13452170"/>
                    <a:pt x="14240117" y="11151525"/>
                  </a:cubicBezTo>
                  <a:cubicBezTo>
                    <a:pt x="15572971" y="8850880"/>
                    <a:pt x="15572971" y="6012931"/>
                    <a:pt x="14240117" y="3712286"/>
                  </a:cubicBezTo>
                  <a:cubicBezTo>
                    <a:pt x="12907262" y="1411641"/>
                    <a:pt x="10445306" y="0"/>
                    <a:pt x="7786486" y="11891"/>
                  </a:cubicBezTo>
                  <a:close/>
                </a:path>
              </a:pathLst>
            </a:custGeom>
            <a:solidFill>
              <a:srgbClr val="293A56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-156193" y="188812"/>
              <a:ext cx="15152415" cy="14462405"/>
            </a:xfrm>
            <a:custGeom>
              <a:avLst/>
              <a:gdLst/>
              <a:ahLst/>
              <a:cxnLst/>
              <a:rect l="l" t="t" r="r" b="b"/>
              <a:pathLst>
                <a:path w="15152415" h="14462405">
                  <a:moveTo>
                    <a:pt x="7576208" y="11570"/>
                  </a:moveTo>
                  <a:cubicBezTo>
                    <a:pt x="4989189" y="0"/>
                    <a:pt x="2593721" y="1373519"/>
                    <a:pt x="1296860" y="3612034"/>
                  </a:cubicBezTo>
                  <a:cubicBezTo>
                    <a:pt x="0" y="5850548"/>
                    <a:pt x="0" y="8611857"/>
                    <a:pt x="1296860" y="10850372"/>
                  </a:cubicBezTo>
                  <a:cubicBezTo>
                    <a:pt x="2593721" y="13088886"/>
                    <a:pt x="4989189" y="14462405"/>
                    <a:pt x="7576208" y="14450835"/>
                  </a:cubicBezTo>
                  <a:cubicBezTo>
                    <a:pt x="10163226" y="14462405"/>
                    <a:pt x="12558694" y="13088886"/>
                    <a:pt x="13855555" y="10850372"/>
                  </a:cubicBezTo>
                  <a:cubicBezTo>
                    <a:pt x="15152416" y="8611857"/>
                    <a:pt x="15152416" y="5850548"/>
                    <a:pt x="13855555" y="3612034"/>
                  </a:cubicBezTo>
                  <a:cubicBezTo>
                    <a:pt x="12558694" y="1373519"/>
                    <a:pt x="10163226" y="0"/>
                    <a:pt x="7576208" y="1157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223301" y="551024"/>
              <a:ext cx="14393427" cy="13737979"/>
            </a:xfrm>
            <a:custGeom>
              <a:avLst/>
              <a:gdLst/>
              <a:ahLst/>
              <a:cxnLst/>
              <a:rect l="l" t="t" r="r" b="b"/>
              <a:pathLst>
                <a:path w="14393427" h="13737979">
                  <a:moveTo>
                    <a:pt x="7196714" y="10990"/>
                  </a:moveTo>
                  <a:cubicBezTo>
                    <a:pt x="4739280" y="0"/>
                    <a:pt x="2463801" y="1304719"/>
                    <a:pt x="1231900" y="3431106"/>
                  </a:cubicBezTo>
                  <a:cubicBezTo>
                    <a:pt x="0" y="5557493"/>
                    <a:pt x="0" y="8180487"/>
                    <a:pt x="1231900" y="10306874"/>
                  </a:cubicBezTo>
                  <a:cubicBezTo>
                    <a:pt x="2463801" y="12433261"/>
                    <a:pt x="4739280" y="13737980"/>
                    <a:pt x="7196714" y="13726990"/>
                  </a:cubicBezTo>
                  <a:cubicBezTo>
                    <a:pt x="9654147" y="13737980"/>
                    <a:pt x="11929626" y="12433261"/>
                    <a:pt x="13161527" y="10306874"/>
                  </a:cubicBezTo>
                  <a:cubicBezTo>
                    <a:pt x="14393427" y="8180487"/>
                    <a:pt x="14393427" y="5557493"/>
                    <a:pt x="13161527" y="3431106"/>
                  </a:cubicBezTo>
                  <a:cubicBezTo>
                    <a:pt x="11929626" y="1304719"/>
                    <a:pt x="9654147" y="0"/>
                    <a:pt x="7196714" y="10990"/>
                  </a:cubicBezTo>
                  <a:close/>
                </a:path>
              </a:pathLst>
            </a:custGeom>
            <a:blipFill>
              <a:blip r:embed="rId4"/>
              <a:stretch>
                <a:fillRect l="-24572" r="-24572"/>
              </a:stretch>
            </a:blipFill>
          </p:spPr>
        </p:sp>
      </p:grpSp>
      <p:sp>
        <p:nvSpPr>
          <p:cNvPr id="14" name="Freeform 14"/>
          <p:cNvSpPr/>
          <p:nvPr/>
        </p:nvSpPr>
        <p:spPr>
          <a:xfrm flipH="1">
            <a:off x="938274" y="1782005"/>
            <a:ext cx="3675388" cy="7350777"/>
          </a:xfrm>
          <a:custGeom>
            <a:avLst/>
            <a:gdLst/>
            <a:ahLst/>
            <a:cxnLst/>
            <a:rect l="l" t="t" r="r" b="b"/>
            <a:pathLst>
              <a:path w="3675388" h="7350777">
                <a:moveTo>
                  <a:pt x="3675388" y="0"/>
                </a:moveTo>
                <a:lnTo>
                  <a:pt x="0" y="0"/>
                </a:lnTo>
                <a:lnTo>
                  <a:pt x="0" y="7350777"/>
                </a:lnTo>
                <a:lnTo>
                  <a:pt x="3675388" y="7350777"/>
                </a:lnTo>
                <a:lnTo>
                  <a:pt x="3675388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>
            <a:off x="4441576" y="8960696"/>
            <a:ext cx="344172" cy="344172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4441576" y="1632228"/>
            <a:ext cx="344172" cy="34417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797995" y="-1532449"/>
            <a:ext cx="2414087" cy="2414087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5100419" y="9715673"/>
            <a:ext cx="1637332" cy="1637332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7926294" y="8175059"/>
            <a:ext cx="571577" cy="571577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9144000" y="918565"/>
            <a:ext cx="619662" cy="619662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7089891" y="8003274"/>
            <a:ext cx="9495957" cy="788473"/>
            <a:chOff x="0" y="0"/>
            <a:chExt cx="2500993" cy="207664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500993" cy="207664"/>
            </a:xfrm>
            <a:custGeom>
              <a:avLst/>
              <a:gdLst/>
              <a:ahLst/>
              <a:cxnLst/>
              <a:rect l="l" t="t" r="r" b="b"/>
              <a:pathLst>
                <a:path w="2500993" h="207664">
                  <a:moveTo>
                    <a:pt x="81529" y="0"/>
                  </a:moveTo>
                  <a:lnTo>
                    <a:pt x="2419464" y="0"/>
                  </a:lnTo>
                  <a:cubicBezTo>
                    <a:pt x="2464491" y="0"/>
                    <a:pt x="2500993" y="36502"/>
                    <a:pt x="2500993" y="81529"/>
                  </a:cubicBezTo>
                  <a:lnTo>
                    <a:pt x="2500993" y="126135"/>
                  </a:lnTo>
                  <a:cubicBezTo>
                    <a:pt x="2500993" y="171162"/>
                    <a:pt x="2464491" y="207664"/>
                    <a:pt x="2419464" y="207664"/>
                  </a:cubicBezTo>
                  <a:lnTo>
                    <a:pt x="81529" y="207664"/>
                  </a:lnTo>
                  <a:cubicBezTo>
                    <a:pt x="36502" y="207664"/>
                    <a:pt x="0" y="171162"/>
                    <a:pt x="0" y="126135"/>
                  </a:cubicBezTo>
                  <a:lnTo>
                    <a:pt x="0" y="81529"/>
                  </a:lnTo>
                  <a:cubicBezTo>
                    <a:pt x="0" y="36502"/>
                    <a:pt x="36502" y="0"/>
                    <a:pt x="81529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0" y="-38100"/>
              <a:ext cx="2500993" cy="2457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6" name="Freeform 36"/>
          <p:cNvSpPr/>
          <p:nvPr/>
        </p:nvSpPr>
        <p:spPr>
          <a:xfrm>
            <a:off x="6565250" y="1710313"/>
            <a:ext cx="888185" cy="349723"/>
          </a:xfrm>
          <a:custGeom>
            <a:avLst/>
            <a:gdLst/>
            <a:ahLst/>
            <a:cxnLst/>
            <a:rect l="l" t="t" r="r" b="b"/>
            <a:pathLst>
              <a:path w="888185" h="349723">
                <a:moveTo>
                  <a:pt x="0" y="0"/>
                </a:moveTo>
                <a:lnTo>
                  <a:pt x="888185" y="0"/>
                </a:lnTo>
                <a:lnTo>
                  <a:pt x="888185" y="349722"/>
                </a:lnTo>
                <a:lnTo>
                  <a:pt x="0" y="34972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8745635" y="2238292"/>
            <a:ext cx="7670613" cy="5359402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</p:spPr>
      </p:sp>
      <p:sp>
        <p:nvSpPr>
          <p:cNvPr id="38" name="TextBox 38"/>
          <p:cNvSpPr txBox="1"/>
          <p:nvPr/>
        </p:nvSpPr>
        <p:spPr>
          <a:xfrm>
            <a:off x="7219388" y="947612"/>
            <a:ext cx="9647731" cy="12888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664"/>
              </a:lnSpc>
              <a:spcBef>
                <a:spcPct val="0"/>
              </a:spcBef>
            </a:pPr>
            <a:r>
              <a:rPr lang="en-US" sz="6903" b="1" dirty="0" err="1">
                <a:solidFill>
                  <a:srgbClr val="78BACE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在元宇宙遇見半導體IC</a:t>
            </a:r>
            <a:endParaRPr lang="en-US" sz="6903" b="1" dirty="0">
              <a:solidFill>
                <a:srgbClr val="78BACE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2830CD9D-586A-484A-AD47-65A680A0B608}"/>
              </a:ext>
            </a:extLst>
          </p:cNvPr>
          <p:cNvSpPr txBox="1"/>
          <p:nvPr/>
        </p:nvSpPr>
        <p:spPr>
          <a:xfrm>
            <a:off x="10201494" y="8360314"/>
            <a:ext cx="72253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新竹縣十興國小 鄭苓巧</a:t>
            </a:r>
            <a:endParaRPr lang="en-US" altLang="zh-TW" sz="32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32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新竹縣博愛國中 曾琳富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F4659">
                <a:alpha val="100000"/>
              </a:srgbClr>
            </a:gs>
            <a:gs pos="100000">
              <a:srgbClr val="1C1F28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51298" y="-2830981"/>
            <a:ext cx="10113837" cy="8697900"/>
          </a:xfrm>
          <a:custGeom>
            <a:avLst/>
            <a:gdLst/>
            <a:ahLst/>
            <a:cxnLst/>
            <a:rect l="l" t="t" r="r" b="b"/>
            <a:pathLst>
              <a:path w="10113837" h="8697900">
                <a:moveTo>
                  <a:pt x="0" y="0"/>
                </a:moveTo>
                <a:lnTo>
                  <a:pt x="10113837" y="0"/>
                </a:lnTo>
                <a:lnTo>
                  <a:pt x="10113837" y="8697900"/>
                </a:lnTo>
                <a:lnTo>
                  <a:pt x="0" y="86979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5400000">
            <a:off x="7936464" y="1108203"/>
            <a:ext cx="223322" cy="819531"/>
          </a:xfrm>
          <a:custGeom>
            <a:avLst/>
            <a:gdLst/>
            <a:ahLst/>
            <a:cxnLst/>
            <a:rect l="l" t="t" r="r" b="b"/>
            <a:pathLst>
              <a:path w="223322" h="819531">
                <a:moveTo>
                  <a:pt x="0" y="0"/>
                </a:moveTo>
                <a:lnTo>
                  <a:pt x="223322" y="0"/>
                </a:lnTo>
                <a:lnTo>
                  <a:pt x="223322" y="819531"/>
                </a:lnTo>
                <a:lnTo>
                  <a:pt x="0" y="81953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13" name="Image 0" descr="preencoded.png">
            <a:extLst>
              <a:ext uri="{FF2B5EF4-FFF2-40B4-BE49-F238E27FC236}">
                <a16:creationId xmlns:a16="http://schemas.microsoft.com/office/drawing/2014/main" id="{A7536BEB-9DF1-48CA-8FED-C42551CB95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650" y="1028700"/>
            <a:ext cx="5486400" cy="8229600"/>
          </a:xfrm>
          <a:prstGeom prst="rect">
            <a:avLst/>
          </a:prstGeom>
        </p:spPr>
      </p:pic>
      <p:sp>
        <p:nvSpPr>
          <p:cNvPr id="36" name="Text 0">
            <a:extLst>
              <a:ext uri="{FF2B5EF4-FFF2-40B4-BE49-F238E27FC236}">
                <a16:creationId xmlns:a16="http://schemas.microsoft.com/office/drawing/2014/main" id="{50255F0E-4231-49DF-9E92-21834AE05D84}"/>
              </a:ext>
            </a:extLst>
          </p:cNvPr>
          <p:cNvSpPr/>
          <p:nvPr/>
        </p:nvSpPr>
        <p:spPr>
          <a:xfrm>
            <a:off x="8763000" y="1201607"/>
            <a:ext cx="5112663" cy="6390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en-US" sz="6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Instrument Sans Semi Bold" pitchFamily="34" charset="-120"/>
              </a:rPr>
              <a:t>設計動機、理念與目的</a:t>
            </a:r>
            <a:endParaRPr lang="en-US" sz="64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7" name="Shape 2">
            <a:extLst>
              <a:ext uri="{FF2B5EF4-FFF2-40B4-BE49-F238E27FC236}">
                <a16:creationId xmlns:a16="http://schemas.microsoft.com/office/drawing/2014/main" id="{1979F84F-746D-4F11-9D45-3F86A0A5F3BC}"/>
              </a:ext>
            </a:extLst>
          </p:cNvPr>
          <p:cNvSpPr/>
          <p:nvPr/>
        </p:nvSpPr>
        <p:spPr>
          <a:xfrm>
            <a:off x="7605247" y="3144442"/>
            <a:ext cx="715685" cy="22860"/>
          </a:xfrm>
          <a:prstGeom prst="roundRect">
            <a:avLst>
              <a:gd name="adj" fmla="val 375739"/>
            </a:avLst>
          </a:prstGeom>
          <a:solidFill>
            <a:srgbClr val="C8C9CF"/>
          </a:solidFill>
          <a:ln/>
        </p:spPr>
      </p:sp>
      <p:sp>
        <p:nvSpPr>
          <p:cNvPr id="38" name="Shape 3">
            <a:extLst>
              <a:ext uri="{FF2B5EF4-FFF2-40B4-BE49-F238E27FC236}">
                <a16:creationId xmlns:a16="http://schemas.microsoft.com/office/drawing/2014/main" id="{E64423FD-DA85-4215-878F-C7A8FBBDFDA2}"/>
              </a:ext>
            </a:extLst>
          </p:cNvPr>
          <p:cNvSpPr/>
          <p:nvPr/>
        </p:nvSpPr>
        <p:spPr>
          <a:xfrm>
            <a:off x="7168050" y="2925843"/>
            <a:ext cx="460058" cy="460057"/>
          </a:xfrm>
          <a:prstGeom prst="roundRect">
            <a:avLst>
              <a:gd name="adj" fmla="val 1867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sp>
        <p:nvSpPr>
          <p:cNvPr id="39" name="Text 4">
            <a:extLst>
              <a:ext uri="{FF2B5EF4-FFF2-40B4-BE49-F238E27FC236}">
                <a16:creationId xmlns:a16="http://schemas.microsoft.com/office/drawing/2014/main" id="{09F3F239-BE08-4CCA-B173-038B99C54245}"/>
              </a:ext>
            </a:extLst>
          </p:cNvPr>
          <p:cNvSpPr/>
          <p:nvPr/>
        </p:nvSpPr>
        <p:spPr>
          <a:xfrm>
            <a:off x="7326225" y="3066337"/>
            <a:ext cx="118705" cy="3067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3200" b="1" dirty="0">
                <a:solidFill>
                  <a:srgbClr val="FFC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1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40" name="Text 5">
            <a:extLst>
              <a:ext uri="{FF2B5EF4-FFF2-40B4-BE49-F238E27FC236}">
                <a16:creationId xmlns:a16="http://schemas.microsoft.com/office/drawing/2014/main" id="{9AF648D3-E30A-4A8D-A2F8-C57825A8A6DE}"/>
              </a:ext>
            </a:extLst>
          </p:cNvPr>
          <p:cNvSpPr/>
          <p:nvPr/>
        </p:nvSpPr>
        <p:spPr>
          <a:xfrm>
            <a:off x="8522862" y="2900245"/>
            <a:ext cx="2556272" cy="319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3200" dirty="0">
                <a:solidFill>
                  <a:schemeClr val="accent2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設計動機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1" name="Text 6">
            <a:extLst>
              <a:ext uri="{FF2B5EF4-FFF2-40B4-BE49-F238E27FC236}">
                <a16:creationId xmlns:a16="http://schemas.microsoft.com/office/drawing/2014/main" id="{D4F4F928-A4BD-408A-954B-38814E00F275}"/>
              </a:ext>
            </a:extLst>
          </p:cNvPr>
          <p:cNvSpPr/>
          <p:nvPr/>
        </p:nvSpPr>
        <p:spPr>
          <a:xfrm>
            <a:off x="8522862" y="3342324"/>
            <a:ext cx="8933488" cy="654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3200" dirty="0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傳統教學方式難以激發學生對抽象科技概念的興趣，VR技術可將其具象化，促進理解。</a:t>
            </a:r>
            <a:endParaRPr lang="en-US" sz="3200" dirty="0">
              <a:solidFill>
                <a:srgbClr val="00B0F0"/>
              </a:solidFill>
            </a:endParaRPr>
          </a:p>
        </p:txBody>
      </p:sp>
      <p:sp>
        <p:nvSpPr>
          <p:cNvPr id="42" name="Shape 7">
            <a:extLst>
              <a:ext uri="{FF2B5EF4-FFF2-40B4-BE49-F238E27FC236}">
                <a16:creationId xmlns:a16="http://schemas.microsoft.com/office/drawing/2014/main" id="{6CF24AB1-269C-40F2-A9AB-F8FFC5DBBBA5}"/>
              </a:ext>
            </a:extLst>
          </p:cNvPr>
          <p:cNvSpPr/>
          <p:nvPr/>
        </p:nvSpPr>
        <p:spPr>
          <a:xfrm>
            <a:off x="7605247" y="4930498"/>
            <a:ext cx="715685" cy="22860"/>
          </a:xfrm>
          <a:prstGeom prst="roundRect">
            <a:avLst>
              <a:gd name="adj" fmla="val 375739"/>
            </a:avLst>
          </a:prstGeom>
          <a:solidFill>
            <a:srgbClr val="C8C9CF"/>
          </a:solidFill>
          <a:ln/>
        </p:spPr>
      </p:sp>
      <p:sp>
        <p:nvSpPr>
          <p:cNvPr id="43" name="Shape 8">
            <a:extLst>
              <a:ext uri="{FF2B5EF4-FFF2-40B4-BE49-F238E27FC236}">
                <a16:creationId xmlns:a16="http://schemas.microsoft.com/office/drawing/2014/main" id="{E8FFA092-5CDE-4815-8A03-80A3003BC7B7}"/>
              </a:ext>
            </a:extLst>
          </p:cNvPr>
          <p:cNvSpPr/>
          <p:nvPr/>
        </p:nvSpPr>
        <p:spPr>
          <a:xfrm>
            <a:off x="7168050" y="4711899"/>
            <a:ext cx="460058" cy="460057"/>
          </a:xfrm>
          <a:prstGeom prst="roundRect">
            <a:avLst>
              <a:gd name="adj" fmla="val 1867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sp>
        <p:nvSpPr>
          <p:cNvPr id="44" name="Text 9">
            <a:extLst>
              <a:ext uri="{FF2B5EF4-FFF2-40B4-BE49-F238E27FC236}">
                <a16:creationId xmlns:a16="http://schemas.microsoft.com/office/drawing/2014/main" id="{930485B5-0FB7-4C96-8714-14CABB3317C9}"/>
              </a:ext>
            </a:extLst>
          </p:cNvPr>
          <p:cNvSpPr/>
          <p:nvPr/>
        </p:nvSpPr>
        <p:spPr>
          <a:xfrm>
            <a:off x="7296745" y="4836795"/>
            <a:ext cx="170855" cy="3067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3200" b="1" dirty="0">
                <a:solidFill>
                  <a:srgbClr val="FFC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2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45" name="Text 10">
            <a:extLst>
              <a:ext uri="{FF2B5EF4-FFF2-40B4-BE49-F238E27FC236}">
                <a16:creationId xmlns:a16="http://schemas.microsoft.com/office/drawing/2014/main" id="{987671BC-D693-487E-9F8F-647EB5DD407C}"/>
              </a:ext>
            </a:extLst>
          </p:cNvPr>
          <p:cNvSpPr/>
          <p:nvPr/>
        </p:nvSpPr>
        <p:spPr>
          <a:xfrm>
            <a:off x="8522862" y="4686300"/>
            <a:ext cx="2556272" cy="319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3200" dirty="0">
                <a:solidFill>
                  <a:schemeClr val="accent2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設計理念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6" name="Text 11">
            <a:extLst>
              <a:ext uri="{FF2B5EF4-FFF2-40B4-BE49-F238E27FC236}">
                <a16:creationId xmlns:a16="http://schemas.microsoft.com/office/drawing/2014/main" id="{06A30B33-2B11-4883-A3EC-CBFC65940B1E}"/>
              </a:ext>
            </a:extLst>
          </p:cNvPr>
          <p:cNvSpPr/>
          <p:nvPr/>
        </p:nvSpPr>
        <p:spPr>
          <a:xfrm>
            <a:off x="8522862" y="5128380"/>
            <a:ext cx="8933488" cy="654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3200" dirty="0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利用MAKAR VR平台，將傳統半導體與IC教材轉化為沉浸式VR體驗，提升學生的主動學習和理解能力。</a:t>
            </a:r>
            <a:endParaRPr lang="en-US" sz="3200" dirty="0">
              <a:solidFill>
                <a:srgbClr val="00B0F0"/>
              </a:solidFill>
            </a:endParaRPr>
          </a:p>
        </p:txBody>
      </p:sp>
      <p:sp>
        <p:nvSpPr>
          <p:cNvPr id="47" name="Shape 12">
            <a:extLst>
              <a:ext uri="{FF2B5EF4-FFF2-40B4-BE49-F238E27FC236}">
                <a16:creationId xmlns:a16="http://schemas.microsoft.com/office/drawing/2014/main" id="{8277B14C-A92C-4984-94D0-51021312311D}"/>
              </a:ext>
            </a:extLst>
          </p:cNvPr>
          <p:cNvSpPr/>
          <p:nvPr/>
        </p:nvSpPr>
        <p:spPr>
          <a:xfrm>
            <a:off x="7605247" y="7209234"/>
            <a:ext cx="715685" cy="22860"/>
          </a:xfrm>
          <a:prstGeom prst="roundRect">
            <a:avLst>
              <a:gd name="adj" fmla="val 375739"/>
            </a:avLst>
          </a:prstGeom>
          <a:solidFill>
            <a:srgbClr val="C8C9CF"/>
          </a:solidFill>
          <a:ln/>
        </p:spPr>
      </p:sp>
      <p:sp>
        <p:nvSpPr>
          <p:cNvPr id="48" name="Shape 13">
            <a:extLst>
              <a:ext uri="{FF2B5EF4-FFF2-40B4-BE49-F238E27FC236}">
                <a16:creationId xmlns:a16="http://schemas.microsoft.com/office/drawing/2014/main" id="{A5384B27-9A00-4E75-9BF1-72BBD0C4B0CF}"/>
              </a:ext>
            </a:extLst>
          </p:cNvPr>
          <p:cNvSpPr/>
          <p:nvPr/>
        </p:nvSpPr>
        <p:spPr>
          <a:xfrm>
            <a:off x="7168050" y="6990635"/>
            <a:ext cx="460058" cy="460057"/>
          </a:xfrm>
          <a:prstGeom prst="roundRect">
            <a:avLst>
              <a:gd name="adj" fmla="val 1867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sp>
        <p:nvSpPr>
          <p:cNvPr id="49" name="Text 14">
            <a:extLst>
              <a:ext uri="{FF2B5EF4-FFF2-40B4-BE49-F238E27FC236}">
                <a16:creationId xmlns:a16="http://schemas.microsoft.com/office/drawing/2014/main" id="{EF5B527D-60CF-4810-8778-76F1159BE3DD}"/>
              </a:ext>
            </a:extLst>
          </p:cNvPr>
          <p:cNvSpPr/>
          <p:nvPr/>
        </p:nvSpPr>
        <p:spPr>
          <a:xfrm>
            <a:off x="7289959" y="7124700"/>
            <a:ext cx="177641" cy="3067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3200" b="1" dirty="0">
                <a:solidFill>
                  <a:srgbClr val="FFC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3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50" name="Text 15">
            <a:extLst>
              <a:ext uri="{FF2B5EF4-FFF2-40B4-BE49-F238E27FC236}">
                <a16:creationId xmlns:a16="http://schemas.microsoft.com/office/drawing/2014/main" id="{B43A35D9-D87F-4118-96FF-8CC37220B1F2}"/>
              </a:ext>
            </a:extLst>
          </p:cNvPr>
          <p:cNvSpPr/>
          <p:nvPr/>
        </p:nvSpPr>
        <p:spPr>
          <a:xfrm>
            <a:off x="8522862" y="6965037"/>
            <a:ext cx="2556272" cy="319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3200" dirty="0" err="1">
                <a:solidFill>
                  <a:schemeClr val="accent2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視覺化</a:t>
            </a:r>
            <a:r>
              <a:rPr lang="zh-TW" altLang="en-US" sz="3200" dirty="0">
                <a:solidFill>
                  <a:schemeClr val="accent2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、</a:t>
            </a:r>
            <a:r>
              <a:rPr lang="en-US" altLang="zh-TW" sz="3200" dirty="0" err="1">
                <a:solidFill>
                  <a:schemeClr val="accent2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沉浸式學習</a:t>
            </a:r>
            <a:endParaRPr lang="en-US" altLang="zh-TW" sz="3200" dirty="0">
              <a:solidFill>
                <a:schemeClr val="accent2"/>
              </a:solidFill>
            </a:endParaRPr>
          </a:p>
          <a:p>
            <a:pPr marL="0" indent="0" algn="l">
              <a:lnSpc>
                <a:spcPts val="2500"/>
              </a:lnSpc>
              <a:buNone/>
            </a:pPr>
            <a:endParaRPr lang="en-US" sz="3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Text 16">
            <a:extLst>
              <a:ext uri="{FF2B5EF4-FFF2-40B4-BE49-F238E27FC236}">
                <a16:creationId xmlns:a16="http://schemas.microsoft.com/office/drawing/2014/main" id="{3F1CFB81-910D-4926-AEE8-8C725248DF2E}"/>
              </a:ext>
            </a:extLst>
          </p:cNvPr>
          <p:cNvSpPr/>
          <p:nvPr/>
        </p:nvSpPr>
        <p:spPr>
          <a:xfrm>
            <a:off x="8522862" y="7407116"/>
            <a:ext cx="6281142" cy="3271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600"/>
              </a:lnSpc>
            </a:pPr>
            <a:r>
              <a:rPr lang="en-US" altLang="zh-TW" sz="3200" dirty="0" err="1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VR提供的沉浸感可以讓學生身臨其境，提高注意</a:t>
            </a:r>
            <a:br>
              <a:rPr lang="en-US" altLang="zh-TW" sz="3200" dirty="0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</a:br>
            <a:r>
              <a:rPr lang="en-US" altLang="zh-TW" sz="3200" dirty="0" err="1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力和學習效果</a:t>
            </a:r>
            <a:r>
              <a:rPr lang="en-US" altLang="zh-TW" sz="3200" dirty="0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。</a:t>
            </a:r>
            <a:endParaRPr lang="en-US" altLang="zh-TW" sz="3200" dirty="0">
              <a:solidFill>
                <a:srgbClr val="00B0F0"/>
              </a:solidFill>
            </a:endParaRPr>
          </a:p>
          <a:p>
            <a:pPr marL="0" indent="0" algn="l">
              <a:lnSpc>
                <a:spcPts val="2550"/>
              </a:lnSpc>
              <a:buNone/>
            </a:pPr>
            <a:endParaRPr lang="en-US" sz="3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5" name="Text 20">
            <a:extLst>
              <a:ext uri="{FF2B5EF4-FFF2-40B4-BE49-F238E27FC236}">
                <a16:creationId xmlns:a16="http://schemas.microsoft.com/office/drawing/2014/main" id="{E9764026-952A-4645-B1C7-7439F5007287}"/>
              </a:ext>
            </a:extLst>
          </p:cNvPr>
          <p:cNvSpPr/>
          <p:nvPr/>
        </p:nvSpPr>
        <p:spPr>
          <a:xfrm>
            <a:off x="8522862" y="6864074"/>
            <a:ext cx="2556272" cy="319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endParaRPr lang="en-US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F4659">
                <a:alpha val="100000"/>
              </a:srgbClr>
            </a:gs>
            <a:gs pos="100000">
              <a:srgbClr val="1C1F28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0246867" y="-3327826"/>
            <a:ext cx="19086045" cy="9677835"/>
            <a:chOff x="0" y="0"/>
            <a:chExt cx="11387671" cy="577427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387709" cy="5774309"/>
            </a:xfrm>
            <a:custGeom>
              <a:avLst/>
              <a:gdLst/>
              <a:ahLst/>
              <a:cxnLst/>
              <a:rect l="l" t="t" r="r" b="b"/>
              <a:pathLst>
                <a:path w="11387709" h="5774309">
                  <a:moveTo>
                    <a:pt x="0" y="0"/>
                  </a:moveTo>
                  <a:lnTo>
                    <a:pt x="0" y="1794891"/>
                  </a:lnTo>
                  <a:lnTo>
                    <a:pt x="2302891" y="5774309"/>
                  </a:lnTo>
                  <a:lnTo>
                    <a:pt x="9118600" y="5774309"/>
                  </a:lnTo>
                  <a:lnTo>
                    <a:pt x="11387709" y="1794891"/>
                  </a:lnTo>
                  <a:lnTo>
                    <a:pt x="11387709" y="0"/>
                  </a:lnTo>
                  <a:close/>
                </a:path>
              </a:pathLst>
            </a:custGeom>
            <a:gradFill rotWithShape="1">
              <a:gsLst>
                <a:gs pos="0">
                  <a:srgbClr val="78BACE">
                    <a:alpha val="100000"/>
                  </a:srgbClr>
                </a:gs>
                <a:gs pos="100000">
                  <a:srgbClr val="38567B">
                    <a:alpha val="100000"/>
                  </a:srgbClr>
                </a:gs>
              </a:gsLst>
              <a:lin ang="0"/>
            </a:gradFill>
            <a:ln w="12700">
              <a:solidFill>
                <a:srgbClr val="000000"/>
              </a:solidFill>
            </a:ln>
          </p:spPr>
        </p:sp>
      </p:grpSp>
      <p:grpSp>
        <p:nvGrpSpPr>
          <p:cNvPr id="5" name="Group 5"/>
          <p:cNvGrpSpPr/>
          <p:nvPr/>
        </p:nvGrpSpPr>
        <p:grpSpPr>
          <a:xfrm>
            <a:off x="10736392" y="-3472721"/>
            <a:ext cx="18274454" cy="9266306"/>
            <a:chOff x="0" y="0"/>
            <a:chExt cx="11387671" cy="577427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387709" cy="5774309"/>
            </a:xfrm>
            <a:custGeom>
              <a:avLst/>
              <a:gdLst/>
              <a:ahLst/>
              <a:cxnLst/>
              <a:rect l="l" t="t" r="r" b="b"/>
              <a:pathLst>
                <a:path w="11387709" h="5774309">
                  <a:moveTo>
                    <a:pt x="0" y="0"/>
                  </a:moveTo>
                  <a:lnTo>
                    <a:pt x="0" y="1794891"/>
                  </a:lnTo>
                  <a:lnTo>
                    <a:pt x="2302891" y="5774309"/>
                  </a:lnTo>
                  <a:lnTo>
                    <a:pt x="9118600" y="5774309"/>
                  </a:lnTo>
                  <a:lnTo>
                    <a:pt x="11387709" y="1794891"/>
                  </a:lnTo>
                  <a:lnTo>
                    <a:pt x="11387709" y="0"/>
                  </a:lnTo>
                  <a:close/>
                </a:path>
              </a:pathLst>
            </a:custGeom>
            <a:blipFill>
              <a:blip r:embed="rId2"/>
              <a:stretch>
                <a:fillRect b="-31393"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9372600" y="431404"/>
            <a:ext cx="8188736" cy="1079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60"/>
              </a:lnSpc>
              <a:spcBef>
                <a:spcPct val="0"/>
              </a:spcBef>
            </a:pPr>
            <a:r>
              <a:rPr lang="zh-TW" altLang="en-US" sz="6400" b="1" dirty="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製作流程圖</a:t>
            </a:r>
            <a:r>
              <a:rPr lang="en-US" sz="6400" b="1" dirty="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 </a:t>
            </a:r>
          </a:p>
        </p:txBody>
      </p:sp>
      <p:sp>
        <p:nvSpPr>
          <p:cNvPr id="15" name="Freeform 15"/>
          <p:cNvSpPr/>
          <p:nvPr/>
        </p:nvSpPr>
        <p:spPr>
          <a:xfrm>
            <a:off x="16334679" y="9429393"/>
            <a:ext cx="924621" cy="127135"/>
          </a:xfrm>
          <a:custGeom>
            <a:avLst/>
            <a:gdLst/>
            <a:ahLst/>
            <a:cxnLst/>
            <a:rect l="l" t="t" r="r" b="b"/>
            <a:pathLst>
              <a:path w="924621" h="127135">
                <a:moveTo>
                  <a:pt x="0" y="0"/>
                </a:moveTo>
                <a:lnTo>
                  <a:pt x="924621" y="0"/>
                </a:lnTo>
                <a:lnTo>
                  <a:pt x="924621" y="127136"/>
                </a:lnTo>
                <a:lnTo>
                  <a:pt x="0" y="1271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5" name="Shape 11">
            <a:extLst>
              <a:ext uri="{FF2B5EF4-FFF2-40B4-BE49-F238E27FC236}">
                <a16:creationId xmlns:a16="http://schemas.microsoft.com/office/drawing/2014/main" id="{42DBA2D1-82E8-414D-AD0C-187B32CE3B0C}"/>
              </a:ext>
            </a:extLst>
          </p:cNvPr>
          <p:cNvSpPr/>
          <p:nvPr/>
        </p:nvSpPr>
        <p:spPr>
          <a:xfrm>
            <a:off x="6240899" y="2477095"/>
            <a:ext cx="22860" cy="5790605"/>
          </a:xfrm>
          <a:prstGeom prst="roundRect">
            <a:avLst>
              <a:gd name="adj" fmla="val 299692"/>
            </a:avLst>
          </a:prstGeom>
          <a:solidFill>
            <a:srgbClr val="C8C9CF"/>
          </a:solidFill>
          <a:ln/>
        </p:spPr>
      </p:sp>
      <p:sp>
        <p:nvSpPr>
          <p:cNvPr id="46" name="Shape 12">
            <a:extLst>
              <a:ext uri="{FF2B5EF4-FFF2-40B4-BE49-F238E27FC236}">
                <a16:creationId xmlns:a16="http://schemas.microsoft.com/office/drawing/2014/main" id="{0CF8B45E-0A24-4383-B063-F41102B3D00D}"/>
              </a:ext>
            </a:extLst>
          </p:cNvPr>
          <p:cNvSpPr/>
          <p:nvPr/>
        </p:nvSpPr>
        <p:spPr>
          <a:xfrm>
            <a:off x="5520809" y="2832616"/>
            <a:ext cx="570905" cy="22860"/>
          </a:xfrm>
          <a:prstGeom prst="roundRect">
            <a:avLst>
              <a:gd name="adj" fmla="val 299692"/>
            </a:avLst>
          </a:prstGeom>
          <a:solidFill>
            <a:srgbClr val="C8C9CF"/>
          </a:solidFill>
          <a:ln/>
        </p:spPr>
      </p:sp>
      <p:sp>
        <p:nvSpPr>
          <p:cNvPr id="47" name="Shape 13">
            <a:extLst>
              <a:ext uri="{FF2B5EF4-FFF2-40B4-BE49-F238E27FC236}">
                <a16:creationId xmlns:a16="http://schemas.microsoft.com/office/drawing/2014/main" id="{97224937-00BC-45D4-AFA7-FE680A093C1B}"/>
              </a:ext>
            </a:extLst>
          </p:cNvPr>
          <p:cNvSpPr/>
          <p:nvPr/>
        </p:nvSpPr>
        <p:spPr>
          <a:xfrm>
            <a:off x="6068854" y="2660570"/>
            <a:ext cx="366951" cy="366951"/>
          </a:xfrm>
          <a:prstGeom prst="roundRect">
            <a:avLst>
              <a:gd name="adj" fmla="val 1867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sp>
        <p:nvSpPr>
          <p:cNvPr id="48" name="Text 14">
            <a:extLst>
              <a:ext uri="{FF2B5EF4-FFF2-40B4-BE49-F238E27FC236}">
                <a16:creationId xmlns:a16="http://schemas.microsoft.com/office/drawing/2014/main" id="{B370C1D2-CA2A-4446-9C2B-84A3F21483DE}"/>
              </a:ext>
            </a:extLst>
          </p:cNvPr>
          <p:cNvSpPr/>
          <p:nvPr/>
        </p:nvSpPr>
        <p:spPr>
          <a:xfrm>
            <a:off x="6183630" y="2813447"/>
            <a:ext cx="94655" cy="2446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3200" b="1" dirty="0">
                <a:solidFill>
                  <a:srgbClr val="FFC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1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49" name="Text 15">
            <a:extLst>
              <a:ext uri="{FF2B5EF4-FFF2-40B4-BE49-F238E27FC236}">
                <a16:creationId xmlns:a16="http://schemas.microsoft.com/office/drawing/2014/main" id="{69872D98-3494-4900-B6AC-88E4B749E1BC}"/>
              </a:ext>
            </a:extLst>
          </p:cNvPr>
          <p:cNvSpPr/>
          <p:nvPr/>
        </p:nvSpPr>
        <p:spPr>
          <a:xfrm>
            <a:off x="118586" y="2716530"/>
            <a:ext cx="5236607" cy="5219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050"/>
              </a:lnSpc>
              <a:buNone/>
            </a:pPr>
            <a:r>
              <a:rPr lang="en-US" sz="4000" dirty="0" err="1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資料收集與問題探究</a:t>
            </a: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50" name="Text 16">
            <a:extLst>
              <a:ext uri="{FF2B5EF4-FFF2-40B4-BE49-F238E27FC236}">
                <a16:creationId xmlns:a16="http://schemas.microsoft.com/office/drawing/2014/main" id="{2E0AB0B4-9257-4505-992F-F58285D90322}"/>
              </a:ext>
            </a:extLst>
          </p:cNvPr>
          <p:cNvSpPr/>
          <p:nvPr/>
        </p:nvSpPr>
        <p:spPr>
          <a:xfrm>
            <a:off x="2979658" y="3308985"/>
            <a:ext cx="2375535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050"/>
              </a:lnSpc>
              <a:buNone/>
            </a:pP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51" name="Shape 17">
            <a:extLst>
              <a:ext uri="{FF2B5EF4-FFF2-40B4-BE49-F238E27FC236}">
                <a16:creationId xmlns:a16="http://schemas.microsoft.com/office/drawing/2014/main" id="{3DA823E9-7218-49F8-97AE-A31B8EB807D6}"/>
              </a:ext>
            </a:extLst>
          </p:cNvPr>
          <p:cNvSpPr/>
          <p:nvPr/>
        </p:nvSpPr>
        <p:spPr>
          <a:xfrm>
            <a:off x="6412945" y="3648194"/>
            <a:ext cx="570905" cy="22860"/>
          </a:xfrm>
          <a:prstGeom prst="roundRect">
            <a:avLst>
              <a:gd name="adj" fmla="val 299692"/>
            </a:avLst>
          </a:prstGeom>
          <a:solidFill>
            <a:srgbClr val="C8C9CF"/>
          </a:solidFill>
          <a:ln/>
        </p:spPr>
      </p:sp>
      <p:sp>
        <p:nvSpPr>
          <p:cNvPr id="52" name="Shape 18">
            <a:extLst>
              <a:ext uri="{FF2B5EF4-FFF2-40B4-BE49-F238E27FC236}">
                <a16:creationId xmlns:a16="http://schemas.microsoft.com/office/drawing/2014/main" id="{73D3E982-2214-428E-A1E2-1B3F6135092F}"/>
              </a:ext>
            </a:extLst>
          </p:cNvPr>
          <p:cNvSpPr/>
          <p:nvPr/>
        </p:nvSpPr>
        <p:spPr>
          <a:xfrm>
            <a:off x="6068854" y="3476148"/>
            <a:ext cx="366951" cy="366951"/>
          </a:xfrm>
          <a:prstGeom prst="roundRect">
            <a:avLst>
              <a:gd name="adj" fmla="val 1867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sp>
        <p:nvSpPr>
          <p:cNvPr id="53" name="Text 19">
            <a:extLst>
              <a:ext uri="{FF2B5EF4-FFF2-40B4-BE49-F238E27FC236}">
                <a16:creationId xmlns:a16="http://schemas.microsoft.com/office/drawing/2014/main" id="{E6A9D645-6C5C-4A8B-80AF-10A43E1F20A5}"/>
              </a:ext>
            </a:extLst>
          </p:cNvPr>
          <p:cNvSpPr/>
          <p:nvPr/>
        </p:nvSpPr>
        <p:spPr>
          <a:xfrm>
            <a:off x="6184582" y="3618905"/>
            <a:ext cx="136327" cy="2446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3200" b="1" dirty="0">
                <a:solidFill>
                  <a:srgbClr val="FFC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2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54" name="Text 20">
            <a:extLst>
              <a:ext uri="{FF2B5EF4-FFF2-40B4-BE49-F238E27FC236}">
                <a16:creationId xmlns:a16="http://schemas.microsoft.com/office/drawing/2014/main" id="{3F513D66-D770-4751-B058-F17548093152}"/>
              </a:ext>
            </a:extLst>
          </p:cNvPr>
          <p:cNvSpPr/>
          <p:nvPr/>
        </p:nvSpPr>
        <p:spPr>
          <a:xfrm>
            <a:off x="7149465" y="3455789"/>
            <a:ext cx="2375535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4000" dirty="0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共同討論決定作品功能</a:t>
            </a: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55" name="Text 21">
            <a:extLst>
              <a:ext uri="{FF2B5EF4-FFF2-40B4-BE49-F238E27FC236}">
                <a16:creationId xmlns:a16="http://schemas.microsoft.com/office/drawing/2014/main" id="{512793C5-575F-4B07-A4F5-1FBA4E7E8985}"/>
              </a:ext>
            </a:extLst>
          </p:cNvPr>
          <p:cNvSpPr/>
          <p:nvPr/>
        </p:nvSpPr>
        <p:spPr>
          <a:xfrm>
            <a:off x="7149465" y="3863578"/>
            <a:ext cx="2375535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56" name="Shape 22">
            <a:extLst>
              <a:ext uri="{FF2B5EF4-FFF2-40B4-BE49-F238E27FC236}">
                <a16:creationId xmlns:a16="http://schemas.microsoft.com/office/drawing/2014/main" id="{26841D5A-CA9C-498A-A193-86C2AA4FEB9F}"/>
              </a:ext>
            </a:extLst>
          </p:cNvPr>
          <p:cNvSpPr/>
          <p:nvPr/>
        </p:nvSpPr>
        <p:spPr>
          <a:xfrm>
            <a:off x="5520809" y="4382214"/>
            <a:ext cx="570905" cy="22860"/>
          </a:xfrm>
          <a:prstGeom prst="roundRect">
            <a:avLst>
              <a:gd name="adj" fmla="val 299692"/>
            </a:avLst>
          </a:prstGeom>
          <a:solidFill>
            <a:srgbClr val="C8C9CF"/>
          </a:solidFill>
          <a:ln/>
        </p:spPr>
      </p:sp>
      <p:sp>
        <p:nvSpPr>
          <p:cNvPr id="57" name="Shape 23">
            <a:extLst>
              <a:ext uri="{FF2B5EF4-FFF2-40B4-BE49-F238E27FC236}">
                <a16:creationId xmlns:a16="http://schemas.microsoft.com/office/drawing/2014/main" id="{91764AC7-75F0-4304-8D76-6282FF07D1BD}"/>
              </a:ext>
            </a:extLst>
          </p:cNvPr>
          <p:cNvSpPr/>
          <p:nvPr/>
        </p:nvSpPr>
        <p:spPr>
          <a:xfrm>
            <a:off x="6068854" y="4210169"/>
            <a:ext cx="366951" cy="366951"/>
          </a:xfrm>
          <a:prstGeom prst="roundRect">
            <a:avLst>
              <a:gd name="adj" fmla="val 1867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sp>
        <p:nvSpPr>
          <p:cNvPr id="58" name="Text 24">
            <a:extLst>
              <a:ext uri="{FF2B5EF4-FFF2-40B4-BE49-F238E27FC236}">
                <a16:creationId xmlns:a16="http://schemas.microsoft.com/office/drawing/2014/main" id="{61ED7600-E830-457F-A522-47FB0028C4E9}"/>
              </a:ext>
            </a:extLst>
          </p:cNvPr>
          <p:cNvSpPr/>
          <p:nvPr/>
        </p:nvSpPr>
        <p:spPr>
          <a:xfrm>
            <a:off x="6175374" y="4345508"/>
            <a:ext cx="141684" cy="2446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3200" b="1" dirty="0">
                <a:solidFill>
                  <a:srgbClr val="FFC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3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59" name="Text 25">
            <a:extLst>
              <a:ext uri="{FF2B5EF4-FFF2-40B4-BE49-F238E27FC236}">
                <a16:creationId xmlns:a16="http://schemas.microsoft.com/office/drawing/2014/main" id="{875D6772-923E-4CE9-998F-2434262160B9}"/>
              </a:ext>
            </a:extLst>
          </p:cNvPr>
          <p:cNvSpPr/>
          <p:nvPr/>
        </p:nvSpPr>
        <p:spPr>
          <a:xfrm>
            <a:off x="285561" y="4240530"/>
            <a:ext cx="5105400" cy="5219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050"/>
              </a:lnSpc>
              <a:buNone/>
            </a:pPr>
            <a:r>
              <a:rPr lang="en-US" sz="4000" dirty="0" err="1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半導體IC科普架構QA</a:t>
            </a: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60" name="Text 26">
            <a:extLst>
              <a:ext uri="{FF2B5EF4-FFF2-40B4-BE49-F238E27FC236}">
                <a16:creationId xmlns:a16="http://schemas.microsoft.com/office/drawing/2014/main" id="{9A195D94-421E-42E4-8C57-72F02546A4A1}"/>
              </a:ext>
            </a:extLst>
          </p:cNvPr>
          <p:cNvSpPr/>
          <p:nvPr/>
        </p:nvSpPr>
        <p:spPr>
          <a:xfrm>
            <a:off x="2979658" y="4858583"/>
            <a:ext cx="2375535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050"/>
              </a:lnSpc>
              <a:buNone/>
            </a:pP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61" name="Shape 27">
            <a:extLst>
              <a:ext uri="{FF2B5EF4-FFF2-40B4-BE49-F238E27FC236}">
                <a16:creationId xmlns:a16="http://schemas.microsoft.com/office/drawing/2014/main" id="{D8B1F245-B159-4643-9DBF-1BF35C6C8100}"/>
              </a:ext>
            </a:extLst>
          </p:cNvPr>
          <p:cNvSpPr/>
          <p:nvPr/>
        </p:nvSpPr>
        <p:spPr>
          <a:xfrm>
            <a:off x="6412945" y="5116234"/>
            <a:ext cx="570905" cy="22860"/>
          </a:xfrm>
          <a:prstGeom prst="roundRect">
            <a:avLst>
              <a:gd name="adj" fmla="val 299692"/>
            </a:avLst>
          </a:prstGeom>
          <a:solidFill>
            <a:srgbClr val="C8C9CF"/>
          </a:solidFill>
          <a:ln/>
        </p:spPr>
      </p:sp>
      <p:sp>
        <p:nvSpPr>
          <p:cNvPr id="62" name="Shape 28">
            <a:extLst>
              <a:ext uri="{FF2B5EF4-FFF2-40B4-BE49-F238E27FC236}">
                <a16:creationId xmlns:a16="http://schemas.microsoft.com/office/drawing/2014/main" id="{096CFE12-3784-4317-9722-BA4F33A01707}"/>
              </a:ext>
            </a:extLst>
          </p:cNvPr>
          <p:cNvSpPr/>
          <p:nvPr/>
        </p:nvSpPr>
        <p:spPr>
          <a:xfrm>
            <a:off x="6068854" y="4944189"/>
            <a:ext cx="366951" cy="366951"/>
          </a:xfrm>
          <a:prstGeom prst="roundRect">
            <a:avLst>
              <a:gd name="adj" fmla="val 1867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sp>
        <p:nvSpPr>
          <p:cNvPr id="63" name="Text 29">
            <a:extLst>
              <a:ext uri="{FF2B5EF4-FFF2-40B4-BE49-F238E27FC236}">
                <a16:creationId xmlns:a16="http://schemas.microsoft.com/office/drawing/2014/main" id="{21BA6AAE-968B-4256-930D-69F6F59C8198}"/>
              </a:ext>
            </a:extLst>
          </p:cNvPr>
          <p:cNvSpPr/>
          <p:nvPr/>
        </p:nvSpPr>
        <p:spPr>
          <a:xfrm>
            <a:off x="6154212" y="5086945"/>
            <a:ext cx="150495" cy="2446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3200" b="1" dirty="0">
                <a:solidFill>
                  <a:srgbClr val="FFC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4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64" name="Text 30">
            <a:extLst>
              <a:ext uri="{FF2B5EF4-FFF2-40B4-BE49-F238E27FC236}">
                <a16:creationId xmlns:a16="http://schemas.microsoft.com/office/drawing/2014/main" id="{671F1C36-2F72-4FE7-A956-5D959FFFED62}"/>
              </a:ext>
            </a:extLst>
          </p:cNvPr>
          <p:cNvSpPr/>
          <p:nvPr/>
        </p:nvSpPr>
        <p:spPr>
          <a:xfrm>
            <a:off x="7149465" y="4923829"/>
            <a:ext cx="2375535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4000" dirty="0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半導體IC科普影片錄製</a:t>
            </a: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65" name="Text 31">
            <a:extLst>
              <a:ext uri="{FF2B5EF4-FFF2-40B4-BE49-F238E27FC236}">
                <a16:creationId xmlns:a16="http://schemas.microsoft.com/office/drawing/2014/main" id="{8EB873A8-A2AA-4F02-9541-C070CA7D2FA9}"/>
              </a:ext>
            </a:extLst>
          </p:cNvPr>
          <p:cNvSpPr/>
          <p:nvPr/>
        </p:nvSpPr>
        <p:spPr>
          <a:xfrm>
            <a:off x="7149465" y="5331618"/>
            <a:ext cx="2375535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66" name="Shape 32">
            <a:extLst>
              <a:ext uri="{FF2B5EF4-FFF2-40B4-BE49-F238E27FC236}">
                <a16:creationId xmlns:a16="http://schemas.microsoft.com/office/drawing/2014/main" id="{3362855F-9B17-408E-A5A0-9790FB79E2BD}"/>
              </a:ext>
            </a:extLst>
          </p:cNvPr>
          <p:cNvSpPr/>
          <p:nvPr/>
        </p:nvSpPr>
        <p:spPr>
          <a:xfrm>
            <a:off x="5520809" y="5850255"/>
            <a:ext cx="570905" cy="22860"/>
          </a:xfrm>
          <a:prstGeom prst="roundRect">
            <a:avLst>
              <a:gd name="adj" fmla="val 299692"/>
            </a:avLst>
          </a:prstGeom>
          <a:solidFill>
            <a:srgbClr val="C8C9CF"/>
          </a:solidFill>
          <a:ln/>
        </p:spPr>
      </p:sp>
      <p:sp>
        <p:nvSpPr>
          <p:cNvPr id="67" name="Shape 33">
            <a:extLst>
              <a:ext uri="{FF2B5EF4-FFF2-40B4-BE49-F238E27FC236}">
                <a16:creationId xmlns:a16="http://schemas.microsoft.com/office/drawing/2014/main" id="{D45AE850-9626-4E07-AC80-1D60F36CFD84}"/>
              </a:ext>
            </a:extLst>
          </p:cNvPr>
          <p:cNvSpPr/>
          <p:nvPr/>
        </p:nvSpPr>
        <p:spPr>
          <a:xfrm>
            <a:off x="6068854" y="5678209"/>
            <a:ext cx="366951" cy="366951"/>
          </a:xfrm>
          <a:prstGeom prst="roundRect">
            <a:avLst>
              <a:gd name="adj" fmla="val 1867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sp>
        <p:nvSpPr>
          <p:cNvPr id="68" name="Text 34">
            <a:extLst>
              <a:ext uri="{FF2B5EF4-FFF2-40B4-BE49-F238E27FC236}">
                <a16:creationId xmlns:a16="http://schemas.microsoft.com/office/drawing/2014/main" id="{B8ED9B9D-6326-404C-A6BB-CCB830349A44}"/>
              </a:ext>
            </a:extLst>
          </p:cNvPr>
          <p:cNvSpPr/>
          <p:nvPr/>
        </p:nvSpPr>
        <p:spPr>
          <a:xfrm>
            <a:off x="6172883" y="5820966"/>
            <a:ext cx="142161" cy="2446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3200" b="1" dirty="0">
                <a:solidFill>
                  <a:srgbClr val="FFC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5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69" name="Text 35">
            <a:extLst>
              <a:ext uri="{FF2B5EF4-FFF2-40B4-BE49-F238E27FC236}">
                <a16:creationId xmlns:a16="http://schemas.microsoft.com/office/drawing/2014/main" id="{C35612BA-1751-4D7C-8C86-B84CA1CBE3EB}"/>
              </a:ext>
            </a:extLst>
          </p:cNvPr>
          <p:cNvSpPr/>
          <p:nvPr/>
        </p:nvSpPr>
        <p:spPr>
          <a:xfrm>
            <a:off x="2979658" y="5657850"/>
            <a:ext cx="2375535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050"/>
              </a:lnSpc>
              <a:buNone/>
            </a:pPr>
            <a:r>
              <a:rPr lang="en-US" sz="4000" dirty="0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創建VR內容</a:t>
            </a: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70" name="Text 36">
            <a:extLst>
              <a:ext uri="{FF2B5EF4-FFF2-40B4-BE49-F238E27FC236}">
                <a16:creationId xmlns:a16="http://schemas.microsoft.com/office/drawing/2014/main" id="{368BC9C0-7AB1-4FFA-8F2A-4785E31F2114}"/>
              </a:ext>
            </a:extLst>
          </p:cNvPr>
          <p:cNvSpPr/>
          <p:nvPr/>
        </p:nvSpPr>
        <p:spPr>
          <a:xfrm>
            <a:off x="2979658" y="6065639"/>
            <a:ext cx="2375535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050"/>
              </a:lnSpc>
              <a:buNone/>
            </a:pP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71" name="Shape 37">
            <a:extLst>
              <a:ext uri="{FF2B5EF4-FFF2-40B4-BE49-F238E27FC236}">
                <a16:creationId xmlns:a16="http://schemas.microsoft.com/office/drawing/2014/main" id="{74EA1ABC-5327-4BD4-917D-71E54187316C}"/>
              </a:ext>
            </a:extLst>
          </p:cNvPr>
          <p:cNvSpPr/>
          <p:nvPr/>
        </p:nvSpPr>
        <p:spPr>
          <a:xfrm>
            <a:off x="6412945" y="6584275"/>
            <a:ext cx="570905" cy="22860"/>
          </a:xfrm>
          <a:prstGeom prst="roundRect">
            <a:avLst>
              <a:gd name="adj" fmla="val 299692"/>
            </a:avLst>
          </a:prstGeom>
          <a:solidFill>
            <a:srgbClr val="C8C9CF"/>
          </a:solidFill>
          <a:ln/>
        </p:spPr>
      </p:sp>
      <p:sp>
        <p:nvSpPr>
          <p:cNvPr id="72" name="Shape 38">
            <a:extLst>
              <a:ext uri="{FF2B5EF4-FFF2-40B4-BE49-F238E27FC236}">
                <a16:creationId xmlns:a16="http://schemas.microsoft.com/office/drawing/2014/main" id="{558BD3CE-48F4-4607-B374-EE86770F1DF4}"/>
              </a:ext>
            </a:extLst>
          </p:cNvPr>
          <p:cNvSpPr/>
          <p:nvPr/>
        </p:nvSpPr>
        <p:spPr>
          <a:xfrm>
            <a:off x="6068854" y="6412230"/>
            <a:ext cx="366951" cy="366951"/>
          </a:xfrm>
          <a:prstGeom prst="roundRect">
            <a:avLst>
              <a:gd name="adj" fmla="val 1867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sp>
        <p:nvSpPr>
          <p:cNvPr id="73" name="Text 39">
            <a:extLst>
              <a:ext uri="{FF2B5EF4-FFF2-40B4-BE49-F238E27FC236}">
                <a16:creationId xmlns:a16="http://schemas.microsoft.com/office/drawing/2014/main" id="{9DBB1942-477F-4459-957F-05D466FCED59}"/>
              </a:ext>
            </a:extLst>
          </p:cNvPr>
          <p:cNvSpPr/>
          <p:nvPr/>
        </p:nvSpPr>
        <p:spPr>
          <a:xfrm>
            <a:off x="6165651" y="6546046"/>
            <a:ext cx="150495" cy="2446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3200" b="1" dirty="0">
                <a:solidFill>
                  <a:srgbClr val="FFC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6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74" name="Text 40">
            <a:extLst>
              <a:ext uri="{FF2B5EF4-FFF2-40B4-BE49-F238E27FC236}">
                <a16:creationId xmlns:a16="http://schemas.microsoft.com/office/drawing/2014/main" id="{4A03291E-0194-4070-AF11-0AAF7D42F7F6}"/>
              </a:ext>
            </a:extLst>
          </p:cNvPr>
          <p:cNvSpPr/>
          <p:nvPr/>
        </p:nvSpPr>
        <p:spPr>
          <a:xfrm>
            <a:off x="7149465" y="6391870"/>
            <a:ext cx="2375535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4000" dirty="0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測試除錯</a:t>
            </a: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75" name="Text 41">
            <a:extLst>
              <a:ext uri="{FF2B5EF4-FFF2-40B4-BE49-F238E27FC236}">
                <a16:creationId xmlns:a16="http://schemas.microsoft.com/office/drawing/2014/main" id="{AB2636DB-E04D-4949-BEA1-58302BCB184D}"/>
              </a:ext>
            </a:extLst>
          </p:cNvPr>
          <p:cNvSpPr/>
          <p:nvPr/>
        </p:nvSpPr>
        <p:spPr>
          <a:xfrm>
            <a:off x="7149465" y="6799659"/>
            <a:ext cx="2375535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endParaRPr lang="en-US" sz="4000" dirty="0">
              <a:solidFill>
                <a:srgbClr val="00B0F0"/>
              </a:solidFill>
            </a:endParaRPr>
          </a:p>
        </p:txBody>
      </p:sp>
      <p:sp>
        <p:nvSpPr>
          <p:cNvPr id="76" name="Shape 42">
            <a:extLst>
              <a:ext uri="{FF2B5EF4-FFF2-40B4-BE49-F238E27FC236}">
                <a16:creationId xmlns:a16="http://schemas.microsoft.com/office/drawing/2014/main" id="{29ACFBC5-D958-45E0-8811-7A40C3AC9BE2}"/>
              </a:ext>
            </a:extLst>
          </p:cNvPr>
          <p:cNvSpPr/>
          <p:nvPr/>
        </p:nvSpPr>
        <p:spPr>
          <a:xfrm>
            <a:off x="5520809" y="7318295"/>
            <a:ext cx="570905" cy="22860"/>
          </a:xfrm>
          <a:prstGeom prst="roundRect">
            <a:avLst>
              <a:gd name="adj" fmla="val 299692"/>
            </a:avLst>
          </a:prstGeom>
          <a:solidFill>
            <a:srgbClr val="C8C9CF"/>
          </a:solidFill>
          <a:ln/>
        </p:spPr>
      </p:sp>
      <p:sp>
        <p:nvSpPr>
          <p:cNvPr id="77" name="Shape 43">
            <a:extLst>
              <a:ext uri="{FF2B5EF4-FFF2-40B4-BE49-F238E27FC236}">
                <a16:creationId xmlns:a16="http://schemas.microsoft.com/office/drawing/2014/main" id="{CC24CD88-541C-4CC1-ACAF-CE1356D46450}"/>
              </a:ext>
            </a:extLst>
          </p:cNvPr>
          <p:cNvSpPr/>
          <p:nvPr/>
        </p:nvSpPr>
        <p:spPr>
          <a:xfrm>
            <a:off x="6068854" y="7146250"/>
            <a:ext cx="366951" cy="366951"/>
          </a:xfrm>
          <a:prstGeom prst="roundRect">
            <a:avLst>
              <a:gd name="adj" fmla="val 18670"/>
            </a:avLst>
          </a:prstGeom>
          <a:solidFill>
            <a:srgbClr val="E2E3E9"/>
          </a:solidFill>
          <a:ln w="7620">
            <a:solidFill>
              <a:srgbClr val="C8C9CF"/>
            </a:solidFill>
            <a:prstDash val="solid"/>
          </a:ln>
        </p:spPr>
      </p:sp>
      <p:sp>
        <p:nvSpPr>
          <p:cNvPr id="78" name="Text 44">
            <a:extLst>
              <a:ext uri="{FF2B5EF4-FFF2-40B4-BE49-F238E27FC236}">
                <a16:creationId xmlns:a16="http://schemas.microsoft.com/office/drawing/2014/main" id="{26300C6A-1CC0-45A5-8F8E-7A0EDDEF9B07}"/>
              </a:ext>
            </a:extLst>
          </p:cNvPr>
          <p:cNvSpPr/>
          <p:nvPr/>
        </p:nvSpPr>
        <p:spPr>
          <a:xfrm>
            <a:off x="6183630" y="7295641"/>
            <a:ext cx="137279" cy="2446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3200" b="1" dirty="0">
                <a:solidFill>
                  <a:srgbClr val="FFC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7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79" name="Text 45">
            <a:extLst>
              <a:ext uri="{FF2B5EF4-FFF2-40B4-BE49-F238E27FC236}">
                <a16:creationId xmlns:a16="http://schemas.microsoft.com/office/drawing/2014/main" id="{A0C1CE22-9ED8-4F0D-8035-38C6D2EF7522}"/>
              </a:ext>
            </a:extLst>
          </p:cNvPr>
          <p:cNvSpPr/>
          <p:nvPr/>
        </p:nvSpPr>
        <p:spPr>
          <a:xfrm>
            <a:off x="745233" y="7177491"/>
            <a:ext cx="4648200" cy="5219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050"/>
              </a:lnSpc>
              <a:buNone/>
            </a:pPr>
            <a:r>
              <a:rPr lang="en-US" sz="4000" dirty="0" err="1">
                <a:solidFill>
                  <a:srgbClr val="00B0F0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課堂實際運用及修正</a:t>
            </a:r>
            <a:endParaRPr lang="en-US" sz="4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F4659">
                <a:alpha val="100000"/>
              </a:srgbClr>
            </a:gs>
            <a:gs pos="100000">
              <a:srgbClr val="1C1F28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 flipH="1" flipV="1">
            <a:off x="7062589" y="5556509"/>
            <a:ext cx="7474686" cy="6428230"/>
          </a:xfrm>
          <a:custGeom>
            <a:avLst/>
            <a:gdLst/>
            <a:ahLst/>
            <a:cxnLst/>
            <a:rect l="l" t="t" r="r" b="b"/>
            <a:pathLst>
              <a:path w="7474686" h="6428230">
                <a:moveTo>
                  <a:pt x="7474685" y="6428230"/>
                </a:moveTo>
                <a:lnTo>
                  <a:pt x="0" y="6428230"/>
                </a:lnTo>
                <a:lnTo>
                  <a:pt x="0" y="0"/>
                </a:lnTo>
                <a:lnTo>
                  <a:pt x="7474685" y="0"/>
                </a:lnTo>
                <a:lnTo>
                  <a:pt x="7474685" y="642823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5400000">
            <a:off x="11781453" y="-4063826"/>
            <a:ext cx="10651566" cy="9160347"/>
          </a:xfrm>
          <a:custGeom>
            <a:avLst/>
            <a:gdLst/>
            <a:ahLst/>
            <a:cxnLst/>
            <a:rect l="l" t="t" r="r" b="b"/>
            <a:pathLst>
              <a:path w="10651566" h="9160347">
                <a:moveTo>
                  <a:pt x="0" y="0"/>
                </a:moveTo>
                <a:lnTo>
                  <a:pt x="10651566" y="0"/>
                </a:lnTo>
                <a:lnTo>
                  <a:pt x="10651566" y="9160347"/>
                </a:lnTo>
                <a:lnTo>
                  <a:pt x="0" y="91603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1026497" y="944616"/>
            <a:ext cx="6668708" cy="6668708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FFFFFF"/>
              </a:solidFill>
              <a:prstDash val="dash"/>
              <a:miter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270526" y="1188645"/>
            <a:ext cx="6180650" cy="6180650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8BACE">
                    <a:alpha val="100000"/>
                  </a:srgbClr>
                </a:gs>
                <a:gs pos="100000">
                  <a:srgbClr val="38567B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1885984" y="1804103"/>
            <a:ext cx="4949734" cy="4949734"/>
            <a:chOff x="0" y="0"/>
            <a:chExt cx="14840029" cy="14840029"/>
          </a:xfrm>
        </p:grpSpPr>
        <p:sp>
          <p:nvSpPr>
            <p:cNvPr id="14" name="Freeform 14"/>
            <p:cNvSpPr/>
            <p:nvPr/>
          </p:nvSpPr>
          <p:spPr>
            <a:xfrm>
              <a:off x="-366471" y="-11891"/>
              <a:ext cx="15572971" cy="14863810"/>
            </a:xfrm>
            <a:custGeom>
              <a:avLst/>
              <a:gdLst/>
              <a:ahLst/>
              <a:cxnLst/>
              <a:rect l="l" t="t" r="r" b="b"/>
              <a:pathLst>
                <a:path w="15572971" h="14863810">
                  <a:moveTo>
                    <a:pt x="7786486" y="11891"/>
                  </a:moveTo>
                  <a:cubicBezTo>
                    <a:pt x="5127664" y="0"/>
                    <a:pt x="2665709" y="1411641"/>
                    <a:pt x="1332855" y="3712286"/>
                  </a:cubicBezTo>
                  <a:cubicBezTo>
                    <a:pt x="0" y="6012931"/>
                    <a:pt x="0" y="8850880"/>
                    <a:pt x="1332855" y="11151525"/>
                  </a:cubicBezTo>
                  <a:cubicBezTo>
                    <a:pt x="2665709" y="13452170"/>
                    <a:pt x="5127664" y="14863811"/>
                    <a:pt x="7786486" y="14851920"/>
                  </a:cubicBezTo>
                  <a:cubicBezTo>
                    <a:pt x="10445306" y="14863811"/>
                    <a:pt x="12907262" y="13452170"/>
                    <a:pt x="14240117" y="11151525"/>
                  </a:cubicBezTo>
                  <a:cubicBezTo>
                    <a:pt x="15572971" y="8850880"/>
                    <a:pt x="15572971" y="6012931"/>
                    <a:pt x="14240117" y="3712286"/>
                  </a:cubicBezTo>
                  <a:cubicBezTo>
                    <a:pt x="12907262" y="1411641"/>
                    <a:pt x="10445306" y="0"/>
                    <a:pt x="7786486" y="11891"/>
                  </a:cubicBezTo>
                  <a:close/>
                </a:path>
              </a:pathLst>
            </a:custGeom>
            <a:solidFill>
              <a:srgbClr val="293A56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-156193" y="188812"/>
              <a:ext cx="15152415" cy="14462405"/>
            </a:xfrm>
            <a:custGeom>
              <a:avLst/>
              <a:gdLst/>
              <a:ahLst/>
              <a:cxnLst/>
              <a:rect l="l" t="t" r="r" b="b"/>
              <a:pathLst>
                <a:path w="15152415" h="14462405">
                  <a:moveTo>
                    <a:pt x="7576208" y="11570"/>
                  </a:moveTo>
                  <a:cubicBezTo>
                    <a:pt x="4989189" y="0"/>
                    <a:pt x="2593721" y="1373519"/>
                    <a:pt x="1296860" y="3612034"/>
                  </a:cubicBezTo>
                  <a:cubicBezTo>
                    <a:pt x="0" y="5850548"/>
                    <a:pt x="0" y="8611857"/>
                    <a:pt x="1296860" y="10850372"/>
                  </a:cubicBezTo>
                  <a:cubicBezTo>
                    <a:pt x="2593721" y="13088886"/>
                    <a:pt x="4989189" y="14462405"/>
                    <a:pt x="7576208" y="14450835"/>
                  </a:cubicBezTo>
                  <a:cubicBezTo>
                    <a:pt x="10163226" y="14462405"/>
                    <a:pt x="12558694" y="13088886"/>
                    <a:pt x="13855555" y="10850372"/>
                  </a:cubicBezTo>
                  <a:cubicBezTo>
                    <a:pt x="15152416" y="8611857"/>
                    <a:pt x="15152416" y="5850548"/>
                    <a:pt x="13855555" y="3612034"/>
                  </a:cubicBezTo>
                  <a:cubicBezTo>
                    <a:pt x="12558694" y="1373519"/>
                    <a:pt x="10163226" y="0"/>
                    <a:pt x="7576208" y="1157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223301" y="551024"/>
              <a:ext cx="14393427" cy="13737979"/>
            </a:xfrm>
            <a:custGeom>
              <a:avLst/>
              <a:gdLst/>
              <a:ahLst/>
              <a:cxnLst/>
              <a:rect l="l" t="t" r="r" b="b"/>
              <a:pathLst>
                <a:path w="14393427" h="13737979">
                  <a:moveTo>
                    <a:pt x="7196714" y="10990"/>
                  </a:moveTo>
                  <a:cubicBezTo>
                    <a:pt x="4739280" y="0"/>
                    <a:pt x="2463801" y="1304719"/>
                    <a:pt x="1231900" y="3431106"/>
                  </a:cubicBezTo>
                  <a:cubicBezTo>
                    <a:pt x="0" y="5557493"/>
                    <a:pt x="0" y="8180487"/>
                    <a:pt x="1231900" y="10306874"/>
                  </a:cubicBezTo>
                  <a:cubicBezTo>
                    <a:pt x="2463801" y="12433261"/>
                    <a:pt x="4739280" y="13737980"/>
                    <a:pt x="7196714" y="13726990"/>
                  </a:cubicBezTo>
                  <a:cubicBezTo>
                    <a:pt x="9654147" y="13737980"/>
                    <a:pt x="11929626" y="12433261"/>
                    <a:pt x="13161527" y="10306874"/>
                  </a:cubicBezTo>
                  <a:cubicBezTo>
                    <a:pt x="14393427" y="8180487"/>
                    <a:pt x="14393427" y="5557493"/>
                    <a:pt x="13161527" y="3431106"/>
                  </a:cubicBezTo>
                  <a:cubicBezTo>
                    <a:pt x="11929626" y="1304719"/>
                    <a:pt x="9654147" y="0"/>
                    <a:pt x="7196714" y="10990"/>
                  </a:cubicBezTo>
                  <a:close/>
                </a:path>
              </a:pathLst>
            </a:custGeom>
            <a:blipFill>
              <a:blip r:embed="rId4"/>
              <a:stretch>
                <a:fillRect l="-24572" r="-24572"/>
              </a:stretch>
            </a:blipFill>
          </p:spPr>
        </p:sp>
      </p:grpSp>
      <p:sp>
        <p:nvSpPr>
          <p:cNvPr id="19" name="TextBox 19"/>
          <p:cNvSpPr txBox="1"/>
          <p:nvPr/>
        </p:nvSpPr>
        <p:spPr>
          <a:xfrm>
            <a:off x="1120485" y="287787"/>
            <a:ext cx="9521773" cy="2360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541"/>
              </a:lnSpc>
              <a:spcBef>
                <a:spcPct val="0"/>
              </a:spcBef>
            </a:pPr>
            <a:r>
              <a:rPr lang="en-US" altLang="zh-TW" sz="6400" dirty="0" err="1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Instrument Sans Semi Bold" pitchFamily="34" charset="-120"/>
              </a:rPr>
              <a:t>半導體IC科普影片架構</a:t>
            </a:r>
            <a:endParaRPr lang="en-US" altLang="zh-TW" sz="64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l">
              <a:lnSpc>
                <a:spcPts val="9541"/>
              </a:lnSpc>
              <a:spcBef>
                <a:spcPct val="0"/>
              </a:spcBef>
            </a:pPr>
            <a:endParaRPr lang="en-US" sz="6815" b="1" dirty="0">
              <a:solidFill>
                <a:schemeClr val="bg1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391994" y="9500591"/>
            <a:ext cx="888185" cy="349723"/>
          </a:xfrm>
          <a:custGeom>
            <a:avLst/>
            <a:gdLst/>
            <a:ahLst/>
            <a:cxnLst/>
            <a:rect l="l" t="t" r="r" b="b"/>
            <a:pathLst>
              <a:path w="888185" h="349723">
                <a:moveTo>
                  <a:pt x="0" y="0"/>
                </a:moveTo>
                <a:lnTo>
                  <a:pt x="888185" y="0"/>
                </a:lnTo>
                <a:lnTo>
                  <a:pt x="888185" y="349722"/>
                </a:lnTo>
                <a:lnTo>
                  <a:pt x="0" y="34972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9911747" y="1277017"/>
            <a:ext cx="888185" cy="349723"/>
          </a:xfrm>
          <a:custGeom>
            <a:avLst/>
            <a:gdLst/>
            <a:ahLst/>
            <a:cxnLst/>
            <a:rect l="l" t="t" r="r" b="b"/>
            <a:pathLst>
              <a:path w="888185" h="349723">
                <a:moveTo>
                  <a:pt x="0" y="0"/>
                </a:moveTo>
                <a:lnTo>
                  <a:pt x="888184" y="0"/>
                </a:lnTo>
                <a:lnTo>
                  <a:pt x="888184" y="349723"/>
                </a:lnTo>
                <a:lnTo>
                  <a:pt x="0" y="34972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26" name="Image 0" descr="preencoded.png">
            <a:extLst>
              <a:ext uri="{FF2B5EF4-FFF2-40B4-BE49-F238E27FC236}">
                <a16:creationId xmlns:a16="http://schemas.microsoft.com/office/drawing/2014/main" id="{E73CFA26-EC6A-4E53-83A6-3906BC77DE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406" y="1746933"/>
            <a:ext cx="10899894" cy="79753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F4659">
                <a:alpha val="100000"/>
              </a:srgbClr>
            </a:gs>
            <a:gs pos="100000">
              <a:srgbClr val="1C1F28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-2017887" y="-849966"/>
            <a:ext cx="8952001" cy="7698720"/>
          </a:xfrm>
          <a:custGeom>
            <a:avLst/>
            <a:gdLst/>
            <a:ahLst/>
            <a:cxnLst/>
            <a:rect l="l" t="t" r="r" b="b"/>
            <a:pathLst>
              <a:path w="8952001" h="7698720">
                <a:moveTo>
                  <a:pt x="0" y="0"/>
                </a:moveTo>
                <a:lnTo>
                  <a:pt x="8952001" y="0"/>
                </a:lnTo>
                <a:lnTo>
                  <a:pt x="8952001" y="7698721"/>
                </a:lnTo>
                <a:lnTo>
                  <a:pt x="0" y="76987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8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3" name="TextBox 3"/>
          <p:cNvSpPr txBox="1"/>
          <p:nvPr/>
        </p:nvSpPr>
        <p:spPr>
          <a:xfrm>
            <a:off x="1028700" y="800100"/>
            <a:ext cx="8188736" cy="1079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60"/>
              </a:lnSpc>
              <a:spcBef>
                <a:spcPct val="0"/>
              </a:spcBef>
            </a:pPr>
            <a:r>
              <a:rPr lang="zh-TW" altLang="en-US" sz="6400" b="1" dirty="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作品展示</a:t>
            </a:r>
            <a:endParaRPr lang="en-US" sz="6400" b="1" dirty="0">
              <a:solidFill>
                <a:srgbClr val="FFFFFF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9355702" y="-3015294"/>
            <a:ext cx="11451639" cy="11437325"/>
          </a:xfrm>
          <a:custGeom>
            <a:avLst/>
            <a:gdLst/>
            <a:ahLst/>
            <a:cxnLst/>
            <a:rect l="l" t="t" r="r" b="b"/>
            <a:pathLst>
              <a:path w="11451639" h="11437325">
                <a:moveTo>
                  <a:pt x="0" y="0"/>
                </a:moveTo>
                <a:lnTo>
                  <a:pt x="11451639" y="0"/>
                </a:lnTo>
                <a:lnTo>
                  <a:pt x="11451639" y="11437324"/>
                </a:lnTo>
                <a:lnTo>
                  <a:pt x="0" y="1143732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23000"/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0548331" y="-5325371"/>
            <a:ext cx="14167628" cy="15226613"/>
            <a:chOff x="0" y="0"/>
            <a:chExt cx="812800" cy="87355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73554"/>
            </a:xfrm>
            <a:custGeom>
              <a:avLst/>
              <a:gdLst/>
              <a:ahLst/>
              <a:cxnLst/>
              <a:rect l="l" t="t" r="r" b="b"/>
              <a:pathLst>
                <a:path w="812800" h="873554">
                  <a:moveTo>
                    <a:pt x="406400" y="0"/>
                  </a:moveTo>
                  <a:cubicBezTo>
                    <a:pt x="181951" y="0"/>
                    <a:pt x="0" y="195552"/>
                    <a:pt x="0" y="436777"/>
                  </a:cubicBezTo>
                  <a:cubicBezTo>
                    <a:pt x="0" y="678002"/>
                    <a:pt x="181951" y="873554"/>
                    <a:pt x="406400" y="873554"/>
                  </a:cubicBezTo>
                  <a:cubicBezTo>
                    <a:pt x="630849" y="873554"/>
                    <a:pt x="812800" y="678002"/>
                    <a:pt x="812800" y="436777"/>
                  </a:cubicBezTo>
                  <a:cubicBezTo>
                    <a:pt x="812800" y="195552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2F4659">
                    <a:alpha val="100000"/>
                  </a:srgbClr>
                </a:gs>
                <a:gs pos="100000">
                  <a:srgbClr val="1C1F28">
                    <a:alpha val="100000"/>
                  </a:srgbClr>
                </a:gs>
              </a:gsLst>
              <a:lin ang="2700000"/>
            </a:gradFill>
          </p:spPr>
        </p:sp>
        <p:sp>
          <p:nvSpPr>
            <p:cNvPr id="7" name="TextBox 7"/>
            <p:cNvSpPr txBox="1"/>
            <p:nvPr/>
          </p:nvSpPr>
          <p:spPr>
            <a:xfrm>
              <a:off x="76200" y="43796"/>
              <a:ext cx="660400" cy="7478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3" name="Freeform 33"/>
          <p:cNvSpPr/>
          <p:nvPr/>
        </p:nvSpPr>
        <p:spPr>
          <a:xfrm>
            <a:off x="15372366" y="1449740"/>
            <a:ext cx="1191153" cy="163784"/>
          </a:xfrm>
          <a:custGeom>
            <a:avLst/>
            <a:gdLst/>
            <a:ahLst/>
            <a:cxnLst/>
            <a:rect l="l" t="t" r="r" b="b"/>
            <a:pathLst>
              <a:path w="1191153" h="163784">
                <a:moveTo>
                  <a:pt x="0" y="0"/>
                </a:moveTo>
                <a:lnTo>
                  <a:pt x="1191153" y="0"/>
                </a:lnTo>
                <a:lnTo>
                  <a:pt x="1191153" y="163783"/>
                </a:lnTo>
                <a:lnTo>
                  <a:pt x="0" y="16378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 flipH="1">
            <a:off x="11075956" y="3430313"/>
            <a:ext cx="8952001" cy="7698720"/>
          </a:xfrm>
          <a:custGeom>
            <a:avLst/>
            <a:gdLst/>
            <a:ahLst/>
            <a:cxnLst/>
            <a:rect l="l" t="t" r="r" b="b"/>
            <a:pathLst>
              <a:path w="8952001" h="7698720">
                <a:moveTo>
                  <a:pt x="8952001" y="0"/>
                </a:moveTo>
                <a:lnTo>
                  <a:pt x="0" y="0"/>
                </a:lnTo>
                <a:lnTo>
                  <a:pt x="0" y="7698721"/>
                </a:lnTo>
                <a:lnTo>
                  <a:pt x="8952001" y="7698721"/>
                </a:lnTo>
                <a:lnTo>
                  <a:pt x="8952001" y="0"/>
                </a:lnTo>
                <a:close/>
              </a:path>
            </a:pathLst>
          </a:custGeom>
          <a:blipFill>
            <a:blip r:embed="rId2">
              <a:alphaModFix amt="38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F4659">
                <a:alpha val="100000"/>
              </a:srgbClr>
            </a:gs>
            <a:gs pos="100000">
              <a:srgbClr val="1C1F28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9807681" y="-1201343"/>
            <a:ext cx="13169448" cy="13169448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8BACE">
                    <a:alpha val="98000"/>
                  </a:srgbClr>
                </a:gs>
                <a:gs pos="100000">
                  <a:srgbClr val="38567B">
                    <a:alpha val="98000"/>
                  </a:srgbClr>
                </a:gs>
              </a:gsLst>
              <a:lin ang="0"/>
            </a:gradFill>
          </p:spPr>
        </p:sp>
        <p:sp>
          <p:nvSpPr>
            <p:cNvPr id="4" name="TextBox 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5400000">
            <a:off x="6062865" y="5567227"/>
            <a:ext cx="4259163" cy="2614061"/>
          </a:xfrm>
          <a:custGeom>
            <a:avLst/>
            <a:gdLst/>
            <a:ahLst/>
            <a:cxnLst/>
            <a:rect l="l" t="t" r="r" b="b"/>
            <a:pathLst>
              <a:path w="4259163" h="2614061">
                <a:moveTo>
                  <a:pt x="0" y="0"/>
                </a:moveTo>
                <a:lnTo>
                  <a:pt x="4259163" y="0"/>
                </a:lnTo>
                <a:lnTo>
                  <a:pt x="4259163" y="2614061"/>
                </a:lnTo>
                <a:lnTo>
                  <a:pt x="0" y="26140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883225" y="4847438"/>
            <a:ext cx="10059858" cy="4654143"/>
            <a:chOff x="0" y="0"/>
            <a:chExt cx="2649510" cy="122578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649510" cy="1225782"/>
            </a:xfrm>
            <a:custGeom>
              <a:avLst/>
              <a:gdLst/>
              <a:ahLst/>
              <a:cxnLst/>
              <a:rect l="l" t="t" r="r" b="b"/>
              <a:pathLst>
                <a:path w="2649510" h="1225782">
                  <a:moveTo>
                    <a:pt x="28475" y="0"/>
                  </a:moveTo>
                  <a:lnTo>
                    <a:pt x="2621035" y="0"/>
                  </a:lnTo>
                  <a:cubicBezTo>
                    <a:pt x="2636761" y="0"/>
                    <a:pt x="2649510" y="12749"/>
                    <a:pt x="2649510" y="28475"/>
                  </a:cubicBezTo>
                  <a:lnTo>
                    <a:pt x="2649510" y="1197308"/>
                  </a:lnTo>
                  <a:cubicBezTo>
                    <a:pt x="2649510" y="1213034"/>
                    <a:pt x="2636761" y="1225782"/>
                    <a:pt x="2621035" y="1225782"/>
                  </a:cubicBezTo>
                  <a:lnTo>
                    <a:pt x="28475" y="1225782"/>
                  </a:lnTo>
                  <a:cubicBezTo>
                    <a:pt x="12749" y="1225782"/>
                    <a:pt x="0" y="1213034"/>
                    <a:pt x="0" y="1197308"/>
                  </a:cubicBezTo>
                  <a:lnTo>
                    <a:pt x="0" y="28475"/>
                  </a:lnTo>
                  <a:cubicBezTo>
                    <a:pt x="0" y="12749"/>
                    <a:pt x="12749" y="0"/>
                    <a:pt x="2847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8BACE">
                    <a:alpha val="100000"/>
                  </a:srgbClr>
                </a:gs>
                <a:gs pos="100000">
                  <a:srgbClr val="38567B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2649510" cy="12638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8829509" y="1015344"/>
            <a:ext cx="1392155" cy="191421"/>
          </a:xfrm>
          <a:custGeom>
            <a:avLst/>
            <a:gdLst/>
            <a:ahLst/>
            <a:cxnLst/>
            <a:rect l="l" t="t" r="r" b="b"/>
            <a:pathLst>
              <a:path w="1392155" h="191421">
                <a:moveTo>
                  <a:pt x="0" y="0"/>
                </a:moveTo>
                <a:lnTo>
                  <a:pt x="1392155" y="0"/>
                </a:lnTo>
                <a:lnTo>
                  <a:pt x="1392155" y="191421"/>
                </a:lnTo>
                <a:lnTo>
                  <a:pt x="0" y="1914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165146" y="248774"/>
            <a:ext cx="7662607" cy="24077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659"/>
              </a:lnSpc>
              <a:spcBef>
                <a:spcPct val="0"/>
              </a:spcBef>
            </a:pPr>
            <a:r>
              <a:rPr lang="en-US" altLang="zh-TW" sz="6400" dirty="0" err="1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Instrument Sans Semi Bold" pitchFamily="34" charset="-120"/>
              </a:rPr>
              <a:t>教育價值／推廣性</a:t>
            </a:r>
            <a:endParaRPr lang="en-US" altLang="zh-TW" sz="64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l">
              <a:lnSpc>
                <a:spcPts val="9659"/>
              </a:lnSpc>
              <a:spcBef>
                <a:spcPct val="0"/>
              </a:spcBef>
            </a:pPr>
            <a:endParaRPr lang="en-US" sz="6400" b="1" dirty="0">
              <a:solidFill>
                <a:schemeClr val="bg1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</p:txBody>
      </p:sp>
      <p:sp>
        <p:nvSpPr>
          <p:cNvPr id="19" name="Freeform 19"/>
          <p:cNvSpPr/>
          <p:nvPr/>
        </p:nvSpPr>
        <p:spPr>
          <a:xfrm rot="-5400000">
            <a:off x="3420081" y="-1814185"/>
            <a:ext cx="4654142" cy="10972801"/>
          </a:xfrm>
          <a:custGeom>
            <a:avLst/>
            <a:gdLst/>
            <a:ahLst/>
            <a:cxnLst/>
            <a:rect l="l" t="t" r="r" b="b"/>
            <a:pathLst>
              <a:path w="4259163" h="2614061">
                <a:moveTo>
                  <a:pt x="0" y="0"/>
                </a:moveTo>
                <a:lnTo>
                  <a:pt x="4259163" y="0"/>
                </a:lnTo>
                <a:lnTo>
                  <a:pt x="4259163" y="2614061"/>
                </a:lnTo>
                <a:lnTo>
                  <a:pt x="0" y="26140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7599416" y="2507677"/>
            <a:ext cx="888185" cy="349723"/>
          </a:xfrm>
          <a:custGeom>
            <a:avLst/>
            <a:gdLst/>
            <a:ahLst/>
            <a:cxnLst/>
            <a:rect l="l" t="t" r="r" b="b"/>
            <a:pathLst>
              <a:path w="888185" h="349723">
                <a:moveTo>
                  <a:pt x="0" y="0"/>
                </a:moveTo>
                <a:lnTo>
                  <a:pt x="888185" y="0"/>
                </a:lnTo>
                <a:lnTo>
                  <a:pt x="888185" y="349722"/>
                </a:lnTo>
                <a:lnTo>
                  <a:pt x="0" y="34972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39" name="Image 0" descr="preencoded.png">
            <a:extLst>
              <a:ext uri="{FF2B5EF4-FFF2-40B4-BE49-F238E27FC236}">
                <a16:creationId xmlns:a16="http://schemas.microsoft.com/office/drawing/2014/main" id="{5B468B24-EC1E-4D73-B30C-E3EF7ACF2D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24023" y="519311"/>
            <a:ext cx="6654524" cy="4990800"/>
          </a:xfrm>
          <a:prstGeom prst="roundRect">
            <a:avLst/>
          </a:prstGeom>
        </p:spPr>
      </p:pic>
      <p:pic>
        <p:nvPicPr>
          <p:cNvPr id="40" name="Image 1" descr="preencoded.png">
            <a:extLst>
              <a:ext uri="{FF2B5EF4-FFF2-40B4-BE49-F238E27FC236}">
                <a16:creationId xmlns:a16="http://schemas.microsoft.com/office/drawing/2014/main" id="{E7D8B7A0-7309-4090-B5BB-F547431A2D6A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10553289" y="4411280"/>
            <a:ext cx="6322190" cy="6322190"/>
          </a:xfrm>
          <a:prstGeom prst="ellipse">
            <a:avLst/>
          </a:prstGeom>
        </p:spPr>
      </p:pic>
      <p:grpSp>
        <p:nvGrpSpPr>
          <p:cNvPr id="54" name="Group 21">
            <a:extLst>
              <a:ext uri="{FF2B5EF4-FFF2-40B4-BE49-F238E27FC236}">
                <a16:creationId xmlns:a16="http://schemas.microsoft.com/office/drawing/2014/main" id="{101CA014-43D8-4417-9068-5D78AF8C79C2}"/>
              </a:ext>
            </a:extLst>
          </p:cNvPr>
          <p:cNvGrpSpPr/>
          <p:nvPr/>
        </p:nvGrpSpPr>
        <p:grpSpPr>
          <a:xfrm>
            <a:off x="1612646" y="1907967"/>
            <a:ext cx="8345727" cy="3295005"/>
            <a:chOff x="0" y="0"/>
            <a:chExt cx="704518" cy="938840"/>
          </a:xfrm>
        </p:grpSpPr>
        <p:sp>
          <p:nvSpPr>
            <p:cNvPr id="55" name="Freeform 22">
              <a:extLst>
                <a:ext uri="{FF2B5EF4-FFF2-40B4-BE49-F238E27FC236}">
                  <a16:creationId xmlns:a16="http://schemas.microsoft.com/office/drawing/2014/main" id="{C345141B-132F-4C7D-9CF5-C08C735A0943}"/>
                </a:ext>
              </a:extLst>
            </p:cNvPr>
            <p:cNvSpPr/>
            <p:nvPr/>
          </p:nvSpPr>
          <p:spPr>
            <a:xfrm>
              <a:off x="0" y="0"/>
              <a:ext cx="704518" cy="938840"/>
            </a:xfrm>
            <a:custGeom>
              <a:avLst/>
              <a:gdLst/>
              <a:ahLst/>
              <a:cxnLst/>
              <a:rect l="l" t="t" r="r" b="b"/>
              <a:pathLst>
                <a:path w="704518" h="938840">
                  <a:moveTo>
                    <a:pt x="72355" y="0"/>
                  </a:moveTo>
                  <a:lnTo>
                    <a:pt x="632162" y="0"/>
                  </a:lnTo>
                  <a:cubicBezTo>
                    <a:pt x="651352" y="0"/>
                    <a:pt x="669756" y="7623"/>
                    <a:pt x="683325" y="21192"/>
                  </a:cubicBezTo>
                  <a:cubicBezTo>
                    <a:pt x="696895" y="34762"/>
                    <a:pt x="704518" y="53166"/>
                    <a:pt x="704518" y="72355"/>
                  </a:cubicBezTo>
                  <a:lnTo>
                    <a:pt x="704518" y="866485"/>
                  </a:lnTo>
                  <a:cubicBezTo>
                    <a:pt x="704518" y="906445"/>
                    <a:pt x="672123" y="938840"/>
                    <a:pt x="632162" y="938840"/>
                  </a:cubicBezTo>
                  <a:lnTo>
                    <a:pt x="72355" y="938840"/>
                  </a:lnTo>
                  <a:cubicBezTo>
                    <a:pt x="32395" y="938840"/>
                    <a:pt x="0" y="906445"/>
                    <a:pt x="0" y="866485"/>
                  </a:cubicBezTo>
                  <a:lnTo>
                    <a:pt x="0" y="72355"/>
                  </a:lnTo>
                  <a:cubicBezTo>
                    <a:pt x="0" y="32395"/>
                    <a:pt x="32395" y="0"/>
                    <a:pt x="7235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6" name="TextBox 23">
              <a:extLst>
                <a:ext uri="{FF2B5EF4-FFF2-40B4-BE49-F238E27FC236}">
                  <a16:creationId xmlns:a16="http://schemas.microsoft.com/office/drawing/2014/main" id="{1536A90C-CCCF-4C2C-98C9-9B7DE8E96A4B}"/>
                </a:ext>
              </a:extLst>
            </p:cNvPr>
            <p:cNvSpPr txBox="1"/>
            <p:nvPr/>
          </p:nvSpPr>
          <p:spPr>
            <a:xfrm>
              <a:off x="0" y="-38100"/>
              <a:ext cx="704518" cy="9769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1" name="Freeform 19">
            <a:extLst>
              <a:ext uri="{FF2B5EF4-FFF2-40B4-BE49-F238E27FC236}">
                <a16:creationId xmlns:a16="http://schemas.microsoft.com/office/drawing/2014/main" id="{0E4F693A-2B9A-47A9-A1BB-F82DA524D471}"/>
              </a:ext>
            </a:extLst>
          </p:cNvPr>
          <p:cNvSpPr/>
          <p:nvPr/>
        </p:nvSpPr>
        <p:spPr>
          <a:xfrm rot="-5400000">
            <a:off x="3420082" y="1928020"/>
            <a:ext cx="4654142" cy="10972801"/>
          </a:xfrm>
          <a:custGeom>
            <a:avLst/>
            <a:gdLst/>
            <a:ahLst/>
            <a:cxnLst/>
            <a:rect l="l" t="t" r="r" b="b"/>
            <a:pathLst>
              <a:path w="4259163" h="2614061">
                <a:moveTo>
                  <a:pt x="0" y="0"/>
                </a:moveTo>
                <a:lnTo>
                  <a:pt x="4259163" y="0"/>
                </a:lnTo>
                <a:lnTo>
                  <a:pt x="4259163" y="2614061"/>
                </a:lnTo>
                <a:lnTo>
                  <a:pt x="0" y="26140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2" name="Freeform 22">
            <a:extLst>
              <a:ext uri="{FF2B5EF4-FFF2-40B4-BE49-F238E27FC236}">
                <a16:creationId xmlns:a16="http://schemas.microsoft.com/office/drawing/2014/main" id="{EA0916ED-E26C-4855-BE3E-2811002994BF}"/>
              </a:ext>
            </a:extLst>
          </p:cNvPr>
          <p:cNvSpPr/>
          <p:nvPr/>
        </p:nvSpPr>
        <p:spPr>
          <a:xfrm>
            <a:off x="1574288" y="5654294"/>
            <a:ext cx="8345727" cy="3295005"/>
          </a:xfrm>
          <a:custGeom>
            <a:avLst/>
            <a:gdLst/>
            <a:ahLst/>
            <a:cxnLst/>
            <a:rect l="l" t="t" r="r" b="b"/>
            <a:pathLst>
              <a:path w="704518" h="938840">
                <a:moveTo>
                  <a:pt x="72355" y="0"/>
                </a:moveTo>
                <a:lnTo>
                  <a:pt x="632162" y="0"/>
                </a:lnTo>
                <a:cubicBezTo>
                  <a:pt x="651352" y="0"/>
                  <a:pt x="669756" y="7623"/>
                  <a:pt x="683325" y="21192"/>
                </a:cubicBezTo>
                <a:cubicBezTo>
                  <a:pt x="696895" y="34762"/>
                  <a:pt x="704518" y="53166"/>
                  <a:pt x="704518" y="72355"/>
                </a:cubicBezTo>
                <a:lnTo>
                  <a:pt x="704518" y="866485"/>
                </a:lnTo>
                <a:cubicBezTo>
                  <a:pt x="704518" y="906445"/>
                  <a:pt x="672123" y="938840"/>
                  <a:pt x="632162" y="938840"/>
                </a:cubicBezTo>
                <a:lnTo>
                  <a:pt x="72355" y="938840"/>
                </a:lnTo>
                <a:cubicBezTo>
                  <a:pt x="32395" y="938840"/>
                  <a:pt x="0" y="906445"/>
                  <a:pt x="0" y="866485"/>
                </a:cubicBezTo>
                <a:lnTo>
                  <a:pt x="0" y="72355"/>
                </a:lnTo>
                <a:cubicBezTo>
                  <a:pt x="0" y="32395"/>
                  <a:pt x="32395" y="0"/>
                  <a:pt x="72355" y="0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63" name="Text 2">
            <a:extLst>
              <a:ext uri="{FF2B5EF4-FFF2-40B4-BE49-F238E27FC236}">
                <a16:creationId xmlns:a16="http://schemas.microsoft.com/office/drawing/2014/main" id="{E5C939AB-B60A-4F5E-87B2-45E314464E30}"/>
              </a:ext>
            </a:extLst>
          </p:cNvPr>
          <p:cNvSpPr/>
          <p:nvPr/>
        </p:nvSpPr>
        <p:spPr>
          <a:xfrm>
            <a:off x="1875949" y="2438400"/>
            <a:ext cx="6506051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4400" dirty="0">
                <a:solidFill>
                  <a:srgbClr val="5B5F71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強化學生對科技的理解與興趣</a:t>
            </a:r>
            <a:endParaRPr lang="en-US" sz="4400" dirty="0"/>
          </a:p>
        </p:txBody>
      </p:sp>
      <p:sp>
        <p:nvSpPr>
          <p:cNvPr id="64" name="Text 3">
            <a:extLst>
              <a:ext uri="{FF2B5EF4-FFF2-40B4-BE49-F238E27FC236}">
                <a16:creationId xmlns:a16="http://schemas.microsoft.com/office/drawing/2014/main" id="{82BD9E9F-514B-4BB1-AE25-CF95CB2BF0B2}"/>
              </a:ext>
            </a:extLst>
          </p:cNvPr>
          <p:cNvSpPr/>
          <p:nvPr/>
        </p:nvSpPr>
        <p:spPr>
          <a:xfrm>
            <a:off x="1875949" y="3124200"/>
            <a:ext cx="6506051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4400" dirty="0">
                <a:solidFill>
                  <a:srgbClr val="5B5F71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促進探究式與自主學習</a:t>
            </a:r>
            <a:endParaRPr lang="en-US" sz="4400" dirty="0"/>
          </a:p>
        </p:txBody>
      </p:sp>
      <p:sp>
        <p:nvSpPr>
          <p:cNvPr id="65" name="Text 4">
            <a:extLst>
              <a:ext uri="{FF2B5EF4-FFF2-40B4-BE49-F238E27FC236}">
                <a16:creationId xmlns:a16="http://schemas.microsoft.com/office/drawing/2014/main" id="{3F436BE0-2E81-41F1-8161-5BCBC79F1B33}"/>
              </a:ext>
            </a:extLst>
          </p:cNvPr>
          <p:cNvSpPr/>
          <p:nvPr/>
        </p:nvSpPr>
        <p:spPr>
          <a:xfrm>
            <a:off x="1875949" y="3886200"/>
            <a:ext cx="6506051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4400" dirty="0">
                <a:solidFill>
                  <a:srgbClr val="5B5F71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多感官的學習體驗</a:t>
            </a:r>
            <a:endParaRPr lang="en-US" sz="4400" dirty="0"/>
          </a:p>
        </p:txBody>
      </p:sp>
      <p:sp>
        <p:nvSpPr>
          <p:cNvPr id="66" name="Text 5">
            <a:extLst>
              <a:ext uri="{FF2B5EF4-FFF2-40B4-BE49-F238E27FC236}">
                <a16:creationId xmlns:a16="http://schemas.microsoft.com/office/drawing/2014/main" id="{DFF69272-AA6B-4757-A953-461F06F6AE0C}"/>
              </a:ext>
            </a:extLst>
          </p:cNvPr>
          <p:cNvSpPr/>
          <p:nvPr/>
        </p:nvSpPr>
        <p:spPr>
          <a:xfrm>
            <a:off x="1875949" y="4572000"/>
            <a:ext cx="6506051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4400" dirty="0">
                <a:solidFill>
                  <a:srgbClr val="5B5F71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技職教育與未來職業規劃</a:t>
            </a:r>
            <a:endParaRPr lang="en-US" sz="4400" dirty="0"/>
          </a:p>
        </p:txBody>
      </p:sp>
      <p:sp>
        <p:nvSpPr>
          <p:cNvPr id="67" name="Text 7">
            <a:extLst>
              <a:ext uri="{FF2B5EF4-FFF2-40B4-BE49-F238E27FC236}">
                <a16:creationId xmlns:a16="http://schemas.microsoft.com/office/drawing/2014/main" id="{260512C6-C2EE-4668-9D00-00E992775A49}"/>
              </a:ext>
            </a:extLst>
          </p:cNvPr>
          <p:cNvSpPr/>
          <p:nvPr/>
        </p:nvSpPr>
        <p:spPr>
          <a:xfrm>
            <a:off x="1905000" y="6172200"/>
            <a:ext cx="6506051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4400" dirty="0">
                <a:solidFill>
                  <a:srgbClr val="5B5F71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適用多種教學場景</a:t>
            </a:r>
            <a:endParaRPr lang="en-US" sz="4400" dirty="0"/>
          </a:p>
        </p:txBody>
      </p:sp>
      <p:sp>
        <p:nvSpPr>
          <p:cNvPr id="68" name="Text 8">
            <a:extLst>
              <a:ext uri="{FF2B5EF4-FFF2-40B4-BE49-F238E27FC236}">
                <a16:creationId xmlns:a16="http://schemas.microsoft.com/office/drawing/2014/main" id="{09D9FFDF-D68B-4472-97C1-4BEA99FA614F}"/>
              </a:ext>
            </a:extLst>
          </p:cNvPr>
          <p:cNvSpPr/>
          <p:nvPr/>
        </p:nvSpPr>
        <p:spPr>
          <a:xfrm>
            <a:off x="1905000" y="6934200"/>
            <a:ext cx="6506051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4400" dirty="0" err="1">
                <a:solidFill>
                  <a:srgbClr val="5B5F71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結合現有科技領域課綱並提升</a:t>
            </a:r>
            <a:br>
              <a:rPr lang="en-US" sz="4400" dirty="0">
                <a:solidFill>
                  <a:srgbClr val="5B5F71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</a:br>
            <a:endParaRPr lang="en-US" sz="4400" dirty="0">
              <a:solidFill>
                <a:srgbClr val="5B5F71"/>
              </a:solidFill>
              <a:latin typeface="Instrument Sans Medium" pitchFamily="34" charset="0"/>
              <a:ea typeface="Instrument Sans Medium" pitchFamily="34" charset="-122"/>
              <a:cs typeface="Instrument Sans Medium" pitchFamily="34" charset="-120"/>
            </a:endParaRPr>
          </a:p>
          <a:p>
            <a:pPr algn="l">
              <a:lnSpc>
                <a:spcPts val="2150"/>
              </a:lnSpc>
              <a:buSzPct val="100000"/>
            </a:pPr>
            <a:endParaRPr lang="en-US" sz="4400" dirty="0">
              <a:solidFill>
                <a:srgbClr val="5B5F71"/>
              </a:solidFill>
              <a:latin typeface="Instrument Sans Medium" pitchFamily="34" charset="0"/>
              <a:ea typeface="Instrument Sans Medium" pitchFamily="34" charset="-122"/>
              <a:cs typeface="Instrument Sans Medium" pitchFamily="34" charset="-120"/>
            </a:endParaRPr>
          </a:p>
          <a:p>
            <a:pPr algn="l">
              <a:lnSpc>
                <a:spcPts val="2150"/>
              </a:lnSpc>
              <a:buSzPct val="100000"/>
            </a:pPr>
            <a:r>
              <a:rPr lang="en-US" sz="4400" dirty="0">
                <a:solidFill>
                  <a:srgbClr val="5B5F71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   </a:t>
            </a:r>
            <a:r>
              <a:rPr lang="en-US" sz="4400" dirty="0" err="1">
                <a:solidFill>
                  <a:srgbClr val="5B5F71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學生科技素養</a:t>
            </a:r>
            <a:endParaRPr lang="en-US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F4659">
                <a:alpha val="100000"/>
              </a:srgbClr>
            </a:gs>
            <a:gs pos="100000">
              <a:srgbClr val="1C1F28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450361" flipH="1">
            <a:off x="-4153347" y="6009170"/>
            <a:ext cx="8063679" cy="6934764"/>
          </a:xfrm>
          <a:custGeom>
            <a:avLst/>
            <a:gdLst/>
            <a:ahLst/>
            <a:cxnLst/>
            <a:rect l="l" t="t" r="r" b="b"/>
            <a:pathLst>
              <a:path w="8063679" h="6934764">
                <a:moveTo>
                  <a:pt x="8063678" y="0"/>
                </a:moveTo>
                <a:lnTo>
                  <a:pt x="0" y="0"/>
                </a:lnTo>
                <a:lnTo>
                  <a:pt x="0" y="6934764"/>
                </a:lnTo>
                <a:lnTo>
                  <a:pt x="8063678" y="6934764"/>
                </a:lnTo>
                <a:lnTo>
                  <a:pt x="8063678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214711">
            <a:off x="-791536" y="-2600627"/>
            <a:ext cx="8952001" cy="7698720"/>
          </a:xfrm>
          <a:custGeom>
            <a:avLst/>
            <a:gdLst/>
            <a:ahLst/>
            <a:cxnLst/>
            <a:rect l="l" t="t" r="r" b="b"/>
            <a:pathLst>
              <a:path w="8952001" h="7698720">
                <a:moveTo>
                  <a:pt x="0" y="0"/>
                </a:moveTo>
                <a:lnTo>
                  <a:pt x="8952001" y="0"/>
                </a:lnTo>
                <a:lnTo>
                  <a:pt x="8952001" y="7698721"/>
                </a:lnTo>
                <a:lnTo>
                  <a:pt x="0" y="76987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352628" y="2123040"/>
            <a:ext cx="6668708" cy="666870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FFFFFF"/>
              </a:solidFill>
              <a:prstDash val="dash"/>
              <a:miter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596657" y="2367069"/>
            <a:ext cx="6180650" cy="6180650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8BACE">
                    <a:alpha val="100000"/>
                  </a:srgbClr>
                </a:gs>
                <a:gs pos="100000">
                  <a:srgbClr val="38567B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2212115" y="2982527"/>
            <a:ext cx="4949734" cy="4949734"/>
            <a:chOff x="0" y="0"/>
            <a:chExt cx="14840029" cy="14840029"/>
          </a:xfrm>
        </p:grpSpPr>
        <p:sp>
          <p:nvSpPr>
            <p:cNvPr id="11" name="Freeform 11"/>
            <p:cNvSpPr/>
            <p:nvPr/>
          </p:nvSpPr>
          <p:spPr>
            <a:xfrm>
              <a:off x="-366471" y="-11891"/>
              <a:ext cx="15572971" cy="14863810"/>
            </a:xfrm>
            <a:custGeom>
              <a:avLst/>
              <a:gdLst/>
              <a:ahLst/>
              <a:cxnLst/>
              <a:rect l="l" t="t" r="r" b="b"/>
              <a:pathLst>
                <a:path w="15572971" h="14863810">
                  <a:moveTo>
                    <a:pt x="7786486" y="11891"/>
                  </a:moveTo>
                  <a:cubicBezTo>
                    <a:pt x="5127664" y="0"/>
                    <a:pt x="2665709" y="1411641"/>
                    <a:pt x="1332855" y="3712286"/>
                  </a:cubicBezTo>
                  <a:cubicBezTo>
                    <a:pt x="0" y="6012931"/>
                    <a:pt x="0" y="8850880"/>
                    <a:pt x="1332855" y="11151525"/>
                  </a:cubicBezTo>
                  <a:cubicBezTo>
                    <a:pt x="2665709" y="13452170"/>
                    <a:pt x="5127664" y="14863811"/>
                    <a:pt x="7786486" y="14851920"/>
                  </a:cubicBezTo>
                  <a:cubicBezTo>
                    <a:pt x="10445306" y="14863811"/>
                    <a:pt x="12907262" y="13452170"/>
                    <a:pt x="14240117" y="11151525"/>
                  </a:cubicBezTo>
                  <a:cubicBezTo>
                    <a:pt x="15572971" y="8850880"/>
                    <a:pt x="15572971" y="6012931"/>
                    <a:pt x="14240117" y="3712286"/>
                  </a:cubicBezTo>
                  <a:cubicBezTo>
                    <a:pt x="12907262" y="1411641"/>
                    <a:pt x="10445306" y="0"/>
                    <a:pt x="7786486" y="11891"/>
                  </a:cubicBezTo>
                  <a:close/>
                </a:path>
              </a:pathLst>
            </a:custGeom>
            <a:solidFill>
              <a:srgbClr val="293A56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-156193" y="188812"/>
              <a:ext cx="15152415" cy="14462405"/>
            </a:xfrm>
            <a:custGeom>
              <a:avLst/>
              <a:gdLst/>
              <a:ahLst/>
              <a:cxnLst/>
              <a:rect l="l" t="t" r="r" b="b"/>
              <a:pathLst>
                <a:path w="15152415" h="14462405">
                  <a:moveTo>
                    <a:pt x="7576208" y="11570"/>
                  </a:moveTo>
                  <a:cubicBezTo>
                    <a:pt x="4989189" y="0"/>
                    <a:pt x="2593721" y="1373519"/>
                    <a:pt x="1296860" y="3612034"/>
                  </a:cubicBezTo>
                  <a:cubicBezTo>
                    <a:pt x="0" y="5850548"/>
                    <a:pt x="0" y="8611857"/>
                    <a:pt x="1296860" y="10850372"/>
                  </a:cubicBezTo>
                  <a:cubicBezTo>
                    <a:pt x="2593721" y="13088886"/>
                    <a:pt x="4989189" y="14462405"/>
                    <a:pt x="7576208" y="14450835"/>
                  </a:cubicBezTo>
                  <a:cubicBezTo>
                    <a:pt x="10163226" y="14462405"/>
                    <a:pt x="12558694" y="13088886"/>
                    <a:pt x="13855555" y="10850372"/>
                  </a:cubicBezTo>
                  <a:cubicBezTo>
                    <a:pt x="15152416" y="8611857"/>
                    <a:pt x="15152416" y="5850548"/>
                    <a:pt x="13855555" y="3612034"/>
                  </a:cubicBezTo>
                  <a:cubicBezTo>
                    <a:pt x="12558694" y="1373519"/>
                    <a:pt x="10163226" y="0"/>
                    <a:pt x="7576208" y="1157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223301" y="551024"/>
              <a:ext cx="14393427" cy="13737979"/>
            </a:xfrm>
            <a:custGeom>
              <a:avLst/>
              <a:gdLst/>
              <a:ahLst/>
              <a:cxnLst/>
              <a:rect l="l" t="t" r="r" b="b"/>
              <a:pathLst>
                <a:path w="14393427" h="13737979">
                  <a:moveTo>
                    <a:pt x="7196714" y="10990"/>
                  </a:moveTo>
                  <a:cubicBezTo>
                    <a:pt x="4739280" y="0"/>
                    <a:pt x="2463801" y="1304719"/>
                    <a:pt x="1231900" y="3431106"/>
                  </a:cubicBezTo>
                  <a:cubicBezTo>
                    <a:pt x="0" y="5557493"/>
                    <a:pt x="0" y="8180487"/>
                    <a:pt x="1231900" y="10306874"/>
                  </a:cubicBezTo>
                  <a:cubicBezTo>
                    <a:pt x="2463801" y="12433261"/>
                    <a:pt x="4739280" y="13737980"/>
                    <a:pt x="7196714" y="13726990"/>
                  </a:cubicBezTo>
                  <a:cubicBezTo>
                    <a:pt x="9654147" y="13737980"/>
                    <a:pt x="11929626" y="12433261"/>
                    <a:pt x="13161527" y="10306874"/>
                  </a:cubicBezTo>
                  <a:cubicBezTo>
                    <a:pt x="14393427" y="8180487"/>
                    <a:pt x="14393427" y="5557493"/>
                    <a:pt x="13161527" y="3431106"/>
                  </a:cubicBezTo>
                  <a:cubicBezTo>
                    <a:pt x="11929626" y="1304719"/>
                    <a:pt x="9654147" y="0"/>
                    <a:pt x="7196714" y="10990"/>
                  </a:cubicBezTo>
                  <a:close/>
                </a:path>
              </a:pathLst>
            </a:custGeom>
            <a:blipFill>
              <a:blip r:embed="rId4"/>
              <a:stretch>
                <a:fillRect l="-24572" r="-24572"/>
              </a:stretch>
            </a:blipFill>
          </p:spPr>
        </p:sp>
      </p:grpSp>
      <p:sp>
        <p:nvSpPr>
          <p:cNvPr id="14" name="Freeform 14"/>
          <p:cNvSpPr/>
          <p:nvPr/>
        </p:nvSpPr>
        <p:spPr>
          <a:xfrm flipH="1">
            <a:off x="938274" y="1782005"/>
            <a:ext cx="3675388" cy="7350777"/>
          </a:xfrm>
          <a:custGeom>
            <a:avLst/>
            <a:gdLst/>
            <a:ahLst/>
            <a:cxnLst/>
            <a:rect l="l" t="t" r="r" b="b"/>
            <a:pathLst>
              <a:path w="3675388" h="7350777">
                <a:moveTo>
                  <a:pt x="3675388" y="0"/>
                </a:moveTo>
                <a:lnTo>
                  <a:pt x="0" y="0"/>
                </a:lnTo>
                <a:lnTo>
                  <a:pt x="0" y="7350777"/>
                </a:lnTo>
                <a:lnTo>
                  <a:pt x="3675388" y="7350777"/>
                </a:lnTo>
                <a:lnTo>
                  <a:pt x="3675388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>
            <a:off x="4441576" y="8960696"/>
            <a:ext cx="344172" cy="344172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4441576" y="1632228"/>
            <a:ext cx="344172" cy="34417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5797995" y="-1532449"/>
            <a:ext cx="2414087" cy="2414087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8BACE">
                    <a:alpha val="100000"/>
                  </a:srgbClr>
                </a:gs>
                <a:gs pos="100000">
                  <a:srgbClr val="38567B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24" name="TextBox 2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5100419" y="9715673"/>
            <a:ext cx="1637332" cy="1637332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8BACE">
                    <a:alpha val="100000"/>
                  </a:srgbClr>
                </a:gs>
                <a:gs pos="100000">
                  <a:srgbClr val="38567B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27" name="TextBox 2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7926294" y="8175059"/>
            <a:ext cx="571577" cy="571577"/>
            <a:chOff x="0" y="0"/>
            <a:chExt cx="812800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9144000" y="918565"/>
            <a:ext cx="619662" cy="619662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8BACE"/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11234027" y="2520082"/>
            <a:ext cx="6209262" cy="1692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738"/>
              </a:lnSpc>
              <a:spcBef>
                <a:spcPct val="0"/>
              </a:spcBef>
            </a:pPr>
            <a:r>
              <a:rPr lang="en-US" sz="9098" b="1" dirty="0">
                <a:solidFill>
                  <a:srgbClr val="78BACE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Thankyou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8516122" y="3754360"/>
            <a:ext cx="8927167" cy="1398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372"/>
              </a:lnSpc>
              <a:spcBef>
                <a:spcPct val="0"/>
              </a:spcBef>
            </a:pPr>
            <a:r>
              <a:rPr lang="en-US" sz="7409" b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For Your Attention</a:t>
            </a:r>
          </a:p>
        </p:txBody>
      </p:sp>
      <p:sp>
        <p:nvSpPr>
          <p:cNvPr id="42" name="Freeform 42"/>
          <p:cNvSpPr/>
          <p:nvPr/>
        </p:nvSpPr>
        <p:spPr>
          <a:xfrm>
            <a:off x="6565250" y="1710313"/>
            <a:ext cx="888185" cy="349723"/>
          </a:xfrm>
          <a:custGeom>
            <a:avLst/>
            <a:gdLst/>
            <a:ahLst/>
            <a:cxnLst/>
            <a:rect l="l" t="t" r="r" b="b"/>
            <a:pathLst>
              <a:path w="888185" h="349723">
                <a:moveTo>
                  <a:pt x="0" y="0"/>
                </a:moveTo>
                <a:lnTo>
                  <a:pt x="888185" y="0"/>
                </a:lnTo>
                <a:lnTo>
                  <a:pt x="888185" y="349722"/>
                </a:lnTo>
                <a:lnTo>
                  <a:pt x="0" y="34972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9763662" y="8795030"/>
            <a:ext cx="888185" cy="349723"/>
          </a:xfrm>
          <a:custGeom>
            <a:avLst/>
            <a:gdLst/>
            <a:ahLst/>
            <a:cxnLst/>
            <a:rect l="l" t="t" r="r" b="b"/>
            <a:pathLst>
              <a:path w="888185" h="349723">
                <a:moveTo>
                  <a:pt x="0" y="0"/>
                </a:moveTo>
                <a:lnTo>
                  <a:pt x="888184" y="0"/>
                </a:lnTo>
                <a:lnTo>
                  <a:pt x="888184" y="349723"/>
                </a:lnTo>
                <a:lnTo>
                  <a:pt x="0" y="3497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95</Words>
  <Application>Microsoft Office PowerPoint</Application>
  <PresentationFormat>自訂</PresentationFormat>
  <Paragraphs>41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5" baseType="lpstr">
      <vt:lpstr>Codec Pro Bold</vt:lpstr>
      <vt:lpstr>Codec Pro Ultra-Bold</vt:lpstr>
      <vt:lpstr>Instrument Sans Medium</vt:lpstr>
      <vt:lpstr>Instrument Sans Semi Bold</vt:lpstr>
      <vt:lpstr>標楷體</vt:lpstr>
      <vt:lpstr>Arial</vt:lpstr>
      <vt:lpstr>Calibri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在元宇宙遇見半導體IC</dc:title>
  <dc:creator>Fu</dc:creator>
  <cp:lastModifiedBy>琳富 曾</cp:lastModifiedBy>
  <cp:revision>26</cp:revision>
  <dcterms:created xsi:type="dcterms:W3CDTF">2006-08-16T00:00:00Z</dcterms:created>
  <dcterms:modified xsi:type="dcterms:W3CDTF">2024-12-24T06:33:55Z</dcterms:modified>
  <dc:identifier>DAGXDXtJcCw</dc:identifier>
</cp:coreProperties>
</file>