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96" r:id="rId3"/>
    <p:sldId id="258" r:id="rId4"/>
    <p:sldId id="257" r:id="rId5"/>
    <p:sldId id="308" r:id="rId6"/>
    <p:sldId id="268" r:id="rId7"/>
    <p:sldId id="295" r:id="rId8"/>
    <p:sldId id="274" r:id="rId9"/>
    <p:sldId id="280" r:id="rId10"/>
    <p:sldId id="303" r:id="rId11"/>
    <p:sldId id="304" r:id="rId12"/>
    <p:sldId id="265" r:id="rId13"/>
    <p:sldId id="305" r:id="rId14"/>
    <p:sldId id="306" r:id="rId15"/>
    <p:sldId id="272" r:id="rId16"/>
    <p:sldId id="273" r:id="rId17"/>
    <p:sldId id="275" r:id="rId18"/>
    <p:sldId id="276" r:id="rId19"/>
    <p:sldId id="266" r:id="rId20"/>
    <p:sldId id="261" r:id="rId21"/>
    <p:sldId id="290" r:id="rId22"/>
    <p:sldId id="291" r:id="rId23"/>
    <p:sldId id="263" r:id="rId24"/>
    <p:sldId id="29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BFBB3"/>
    <a:srgbClr val="7E5226"/>
    <a:srgbClr val="A76D33"/>
    <a:srgbClr val="0000CC"/>
    <a:srgbClr val="0000FF"/>
    <a:srgbClr val="25353B"/>
    <a:srgbClr val="430B69"/>
    <a:srgbClr val="590F8B"/>
    <a:srgbClr val="009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86493D-A967-4F22-8762-14293955A2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7779" y="785365"/>
            <a:ext cx="8637073" cy="2541431"/>
          </a:xfrm>
        </p:spPr>
        <p:txBody>
          <a:bodyPr>
            <a:normAutofit/>
          </a:bodyPr>
          <a:lstStyle/>
          <a:p>
            <a:pPr algn="dist"/>
            <a:r>
              <a:rPr lang="zh-TW" altLang="zh-TW" sz="9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心移抖轉</a:t>
            </a:r>
            <a:endParaRPr lang="zh-TW" altLang="en-US" sz="9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3A81299-EAE5-41FC-8C3F-8D1B764ED3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2136171"/>
          </a:xfrm>
        </p:spPr>
        <p:txBody>
          <a:bodyPr>
            <a:normAutofit/>
          </a:bodyPr>
          <a:lstStyle/>
          <a:p>
            <a:r>
              <a:rPr lang="zh-TW" altLang="en-US" sz="4200" dirty="0">
                <a:latin typeface="標楷體" panose="03000509000000000000" pitchFamily="65" charset="-120"/>
                <a:ea typeface="標楷體" panose="03000509000000000000" pitchFamily="65" charset="-120"/>
              </a:rPr>
              <a:t>組別：教師組    作品編號：</a:t>
            </a:r>
            <a:r>
              <a:rPr lang="en-US" altLang="zh-TW" sz="4200" dirty="0">
                <a:latin typeface="標楷體" panose="03000509000000000000" pitchFamily="65" charset="-120"/>
                <a:ea typeface="標楷體" panose="03000509000000000000" pitchFamily="65" charset="-120"/>
              </a:rPr>
              <a:t>00030</a:t>
            </a:r>
          </a:p>
          <a:p>
            <a:r>
              <a:rPr lang="zh-TW" altLang="en-US" sz="4200" dirty="0">
                <a:latin typeface="標楷體" panose="03000509000000000000" pitchFamily="65" charset="-120"/>
                <a:ea typeface="標楷體" panose="03000509000000000000" pitchFamily="65" charset="-120"/>
              </a:rPr>
              <a:t>臺北市立建國高級中學  陳佑華</a:t>
            </a:r>
          </a:p>
        </p:txBody>
      </p:sp>
    </p:spTree>
    <p:extLst>
      <p:ext uri="{BB962C8B-B14F-4D97-AF65-F5344CB8AC3E}">
        <p14:creationId xmlns:p14="http://schemas.microsoft.com/office/powerpoint/2010/main" val="515263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7159E9F-DF16-456C-892D-1C423F3720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3" t="6857"/>
          <a:stretch/>
        </p:blipFill>
        <p:spPr>
          <a:xfrm>
            <a:off x="9901" y="1763927"/>
            <a:ext cx="6096000" cy="4624173"/>
          </a:xfrm>
          <a:prstGeom prst="rect">
            <a:avLst/>
          </a:prstGeom>
        </p:spPr>
      </p:pic>
      <p:pic>
        <p:nvPicPr>
          <p:cNvPr id="5" name="圖片 4" descr="C:\Users\user\Desktop\文文盃照片\IMG_4207.JPG">
            <a:extLst>
              <a:ext uri="{FF2B5EF4-FFF2-40B4-BE49-F238E27FC236}">
                <a16:creationId xmlns:a16="http://schemas.microsoft.com/office/drawing/2014/main" id="{5D6B1080-07B0-4B8A-85AA-755F4DBE09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3" t="26154" r="14409" b="33887"/>
          <a:stretch/>
        </p:blipFill>
        <p:spPr bwMode="auto">
          <a:xfrm rot="5400000">
            <a:off x="5735567" y="395737"/>
            <a:ext cx="6839468" cy="604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861D1E8C-7C19-4217-91EE-2582C3693279}"/>
              </a:ext>
            </a:extLst>
          </p:cNvPr>
          <p:cNvSpPr txBox="1"/>
          <p:nvPr/>
        </p:nvSpPr>
        <p:spPr>
          <a:xfrm>
            <a:off x="6327399" y="190500"/>
            <a:ext cx="25626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光獸體色色光呈現</a:t>
            </a:r>
          </a:p>
        </p:txBody>
      </p:sp>
      <p:sp>
        <p:nvSpPr>
          <p:cNvPr id="7" name="圖說文字: 直線 6">
            <a:extLst>
              <a:ext uri="{FF2B5EF4-FFF2-40B4-BE49-F238E27FC236}">
                <a16:creationId xmlns:a16="http://schemas.microsoft.com/office/drawing/2014/main" id="{55152A0C-093F-4B88-B596-A6A57A99B1DB}"/>
              </a:ext>
            </a:extLst>
          </p:cNvPr>
          <p:cNvSpPr/>
          <p:nvPr/>
        </p:nvSpPr>
        <p:spPr>
          <a:xfrm>
            <a:off x="9410700" y="5848350"/>
            <a:ext cx="2527300" cy="800100"/>
          </a:xfrm>
          <a:prstGeom prst="borderCallout1">
            <a:avLst>
              <a:gd name="adj1" fmla="val -14584"/>
              <a:gd name="adj2" fmla="val 13778"/>
              <a:gd name="adj3" fmla="val -106546"/>
              <a:gd name="adj4" fmla="val 28588"/>
            </a:avLst>
          </a:prstGeom>
          <a:solidFill>
            <a:srgbClr val="FBFBB3"/>
          </a:solidFill>
          <a:ln w="101600">
            <a:solidFill>
              <a:srgbClr val="FBFB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40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40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題答對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476F0B9F-A477-4917-A626-3F1FD6E91F7A}"/>
              </a:ext>
            </a:extLst>
          </p:cNvPr>
          <p:cNvSpPr txBox="1"/>
          <p:nvPr/>
        </p:nvSpPr>
        <p:spPr>
          <a:xfrm>
            <a:off x="381000" y="359777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虛實整合</a:t>
            </a:r>
          </a:p>
        </p:txBody>
      </p:sp>
    </p:spTree>
    <p:extLst>
      <p:ext uri="{BB962C8B-B14F-4D97-AF65-F5344CB8AC3E}">
        <p14:creationId xmlns:p14="http://schemas.microsoft.com/office/powerpoint/2010/main" val="3452644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C566D7C-DFE6-4215-992E-2CE2F50D82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3" t="6769"/>
          <a:stretch/>
        </p:blipFill>
        <p:spPr>
          <a:xfrm>
            <a:off x="-2" y="1786673"/>
            <a:ext cx="6096000" cy="4571651"/>
          </a:xfrm>
          <a:prstGeom prst="rect">
            <a:avLst/>
          </a:prstGeom>
        </p:spPr>
      </p:pic>
      <p:pic>
        <p:nvPicPr>
          <p:cNvPr id="3" name="圖片 2" descr="C:\Users\user\Desktop\文文盃照片\IMG_4202.JPG">
            <a:extLst>
              <a:ext uri="{FF2B5EF4-FFF2-40B4-BE49-F238E27FC236}">
                <a16:creationId xmlns:a16="http://schemas.microsoft.com/office/drawing/2014/main" id="{DC5A4CBD-783C-4CC6-9347-24D3DE7800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4" t="25972" r="17057" b="25859"/>
          <a:stretch/>
        </p:blipFill>
        <p:spPr bwMode="auto">
          <a:xfrm rot="5400000">
            <a:off x="5732074" y="381001"/>
            <a:ext cx="6823848" cy="6095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F5401E5-1DFE-45B0-9E7F-12ACD25B1EF0}"/>
              </a:ext>
            </a:extLst>
          </p:cNvPr>
          <p:cNvSpPr txBox="1"/>
          <p:nvPr/>
        </p:nvSpPr>
        <p:spPr>
          <a:xfrm>
            <a:off x="381000" y="359777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虛實整合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A3EB319-3BD2-414D-BEB0-099520BECB09}"/>
              </a:ext>
            </a:extLst>
          </p:cNvPr>
          <p:cNvSpPr txBox="1"/>
          <p:nvPr/>
        </p:nvSpPr>
        <p:spPr>
          <a:xfrm>
            <a:off x="9436100" y="6004381"/>
            <a:ext cx="2374900" cy="707886"/>
          </a:xfrm>
          <a:prstGeom prst="rect">
            <a:avLst/>
          </a:prstGeom>
          <a:solidFill>
            <a:srgbClr val="FBFBB3"/>
          </a:solidFill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三題全對</a:t>
            </a:r>
          </a:p>
        </p:txBody>
      </p:sp>
    </p:spTree>
    <p:extLst>
      <p:ext uri="{BB962C8B-B14F-4D97-AF65-F5344CB8AC3E}">
        <p14:creationId xmlns:p14="http://schemas.microsoft.com/office/powerpoint/2010/main" val="3633777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7E5F586E-D683-49D5-AF07-D2F4A877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239" y="1756130"/>
            <a:ext cx="9356636" cy="1887950"/>
          </a:xfrm>
        </p:spPr>
        <p:txBody>
          <a:bodyPr>
            <a:normAutofit/>
          </a:bodyPr>
          <a:lstStyle/>
          <a:p>
            <a:r>
              <a:rPr lang="zh-TW" altLang="en-U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操作說明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9EEE923-EA87-4422-A35F-29BEFE4507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838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3EF389D9-EA80-4818-A9CC-888A9365BD21}"/>
              </a:ext>
            </a:extLst>
          </p:cNvPr>
          <p:cNvSpPr/>
          <p:nvPr/>
        </p:nvSpPr>
        <p:spPr>
          <a:xfrm>
            <a:off x="310727" y="70417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b="1" cap="all" dirty="0"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連線測試說明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CEE57879-2952-48E3-AB12-A7CF3303C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049" y="704170"/>
            <a:ext cx="6969600" cy="544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82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5097562D-46F4-440E-806C-85039EBEC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1" y="1461135"/>
            <a:ext cx="5985279" cy="4680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363ED36B-618F-4CF8-9EE4-F20EAB805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162" y="1461135"/>
            <a:ext cx="5888957" cy="4680000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55E89325-99B1-44C3-9EFF-D2910F3DD1E9}"/>
              </a:ext>
            </a:extLst>
          </p:cNvPr>
          <p:cNvSpPr txBox="1">
            <a:spLocks/>
          </p:cNvSpPr>
          <p:nvPr/>
        </p:nvSpPr>
        <p:spPr>
          <a:xfrm>
            <a:off x="184753" y="447675"/>
            <a:ext cx="11788171" cy="8060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800" b="1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Rabboni</a:t>
            </a:r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與</a:t>
            </a:r>
            <a:r>
              <a:rPr lang="en-US" altLang="zh-TW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Scratch</a:t>
            </a:r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4800" b="1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arduino</a:t>
            </a:r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連線作動測試</a:t>
            </a:r>
          </a:p>
        </p:txBody>
      </p:sp>
    </p:spTree>
    <p:extLst>
      <p:ext uri="{BB962C8B-B14F-4D97-AF65-F5344CB8AC3E}">
        <p14:creationId xmlns:p14="http://schemas.microsoft.com/office/powerpoint/2010/main" val="370130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81AE5CB6-551D-457B-9468-01EED3189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虛實整合成果對照說明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1EAF5D7-85BB-4C02-8A4B-986D990BFD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8731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C9703D-C8F9-44AD-A7C0-C2F3871F8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60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2FD43A3B-0589-4419-8215-8300C19AB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26" y="381000"/>
            <a:ext cx="11854747" cy="6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06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62C9703D-C8F9-44AD-A7C0-C2F3871F8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60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1812A60-FCD9-4465-8A2C-4FE9755FBD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3" b="578"/>
          <a:stretch/>
        </p:blipFill>
        <p:spPr>
          <a:xfrm>
            <a:off x="-9526" y="400048"/>
            <a:ext cx="12226739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73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62C9703D-C8F9-44AD-A7C0-C2F3871F8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60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28F28E4-CE1A-470F-BAA3-A37A1AFFFE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" t="798" b="1"/>
          <a:stretch/>
        </p:blipFill>
        <p:spPr>
          <a:xfrm>
            <a:off x="-372" y="697832"/>
            <a:ext cx="12192372" cy="514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840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7E5F586E-D683-49D5-AF07-D2F4A877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239" y="1756130"/>
            <a:ext cx="9356636" cy="1887950"/>
          </a:xfrm>
        </p:spPr>
        <p:txBody>
          <a:bodyPr>
            <a:normAutofit/>
          </a:bodyPr>
          <a:lstStyle/>
          <a:p>
            <a:r>
              <a:rPr lang="zh-TW" altLang="zh-TW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教育價值／推廣性</a:t>
            </a:r>
            <a:endParaRPr lang="zh-TW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9EEE923-EA87-4422-A35F-29BEFE4507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8190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B9057D-ED22-4D5A-A5F3-600F9A1DE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5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Rabboni</a:t>
            </a:r>
            <a:r>
              <a:rPr lang="zh-TW" altLang="en-US" sz="5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操控說明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FA403-5320-4442-8530-E1AFCD69C7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1436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6AAC39-642F-4784-AA20-B3B5465B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教育價值／推廣性</a:t>
            </a:r>
            <a:endParaRPr lang="zh-TW" altLang="en-US" sz="6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AB09949-8E7B-4C43-9C07-C9BDDCA94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75" y="1910957"/>
            <a:ext cx="11963399" cy="4832743"/>
          </a:xfrm>
          <a:solidFill>
            <a:schemeClr val="bg1">
              <a:alpha val="66000"/>
            </a:schemeClr>
          </a:solidFill>
        </p:spPr>
        <p:txBody>
          <a:bodyPr>
            <a:noAutofit/>
          </a:bodyPr>
          <a:lstStyle/>
          <a:p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適合年級為</a:t>
            </a:r>
            <a:r>
              <a:rPr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9-10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年級，亦可用於</a:t>
            </a:r>
            <a:r>
              <a:rPr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7-8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年級學生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或更低年級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建議</a:t>
            </a:r>
            <a:r>
              <a:rPr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年級會考過後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進行教學</a:t>
            </a:r>
            <a:r>
              <a:rPr lang="zh-TW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活動用。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跨域結合：理化課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、英語課、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資訊課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生物課和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音樂課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運用</a:t>
            </a:r>
            <a:r>
              <a:rPr lang="en-US" altLang="zh-TW" sz="32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Rabboni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設計出「虛實整合」互動知識問答遊戲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學以致用的示範：整合理化、英語、資訊、生物及音樂等課程。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引導學生跨域學習發想與動手製作能力的精進。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電子電路、三原色光探究實作和認識人工智慧物聯網。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05459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473AE44-40B4-4A77-B3D1-8B158E45D977}"/>
              </a:ext>
            </a:extLst>
          </p:cNvPr>
          <p:cNvSpPr/>
          <p:nvPr/>
        </p:nvSpPr>
        <p:spPr>
          <a:xfrm>
            <a:off x="47625" y="168275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600" b="1" kern="100" dirty="0">
                <a:solidFill>
                  <a:srgbClr val="000000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現階段發展與未來展望</a:t>
            </a:r>
            <a:endParaRPr lang="zh-TW" altLang="en-US" sz="3600" b="1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2AF9E46-07B3-4DCA-9DB3-879F3ECD5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757351"/>
              </p:ext>
            </p:extLst>
          </p:nvPr>
        </p:nvGraphicFramePr>
        <p:xfrm>
          <a:off x="76200" y="947955"/>
          <a:ext cx="12039600" cy="57417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1161">
                  <a:extLst>
                    <a:ext uri="{9D8B030D-6E8A-4147-A177-3AD203B41FA5}">
                      <a16:colId xmlns:a16="http://schemas.microsoft.com/office/drawing/2014/main" val="1942918922"/>
                    </a:ext>
                  </a:extLst>
                </a:gridCol>
                <a:gridCol w="2305914">
                  <a:extLst>
                    <a:ext uri="{9D8B030D-6E8A-4147-A177-3AD203B41FA5}">
                      <a16:colId xmlns:a16="http://schemas.microsoft.com/office/drawing/2014/main" val="2547250781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1430470218"/>
                    </a:ext>
                  </a:extLst>
                </a:gridCol>
                <a:gridCol w="2638425">
                  <a:extLst>
                    <a:ext uri="{9D8B030D-6E8A-4147-A177-3AD203B41FA5}">
                      <a16:colId xmlns:a16="http://schemas.microsoft.com/office/drawing/2014/main" val="1821615192"/>
                    </a:ext>
                  </a:extLst>
                </a:gridCol>
                <a:gridCol w="2587635">
                  <a:extLst>
                    <a:ext uri="{9D8B030D-6E8A-4147-A177-3AD203B41FA5}">
                      <a16:colId xmlns:a16="http://schemas.microsoft.com/office/drawing/2014/main" val="1205524082"/>
                    </a:ext>
                  </a:extLst>
                </a:gridCol>
                <a:gridCol w="2070090">
                  <a:extLst>
                    <a:ext uri="{9D8B030D-6E8A-4147-A177-3AD203B41FA5}">
                      <a16:colId xmlns:a16="http://schemas.microsoft.com/office/drawing/2014/main" val="1133290077"/>
                    </a:ext>
                  </a:extLst>
                </a:gridCol>
              </a:tblGrid>
              <a:tr h="7186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    科別</a:t>
                      </a:r>
                      <a:endParaRPr lang="en-US" alt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階段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37792" marR="37792" marT="37792" marB="37792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理化課</a:t>
                      </a:r>
                      <a:endParaRPr lang="zh-TW" sz="2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40815" marR="408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英語課</a:t>
                      </a:r>
                      <a:endParaRPr lang="zh-TW" sz="2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37792" marR="37792" marT="37792" marB="37792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資訊課</a:t>
                      </a:r>
                      <a:endParaRPr lang="zh-TW" sz="2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37792" marR="37792" marT="37792" marB="37792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生物課</a:t>
                      </a:r>
                      <a:endParaRPr lang="zh-TW" sz="2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40815" marR="408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音樂課</a:t>
                      </a:r>
                      <a:endParaRPr lang="zh-TW" sz="2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40815" marR="40815" marT="0" marB="0" anchor="ctr"/>
                </a:tc>
                <a:extLst>
                  <a:ext uri="{0D108BD9-81ED-4DB2-BD59-A6C34878D82A}">
                    <a16:rowId xmlns:a16="http://schemas.microsoft.com/office/drawing/2014/main" val="1416251"/>
                  </a:ext>
                </a:extLst>
              </a:tr>
              <a:tr h="3123393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現階段發展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37792" marR="37792" marT="37792" marB="37792" vert="eaVert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三原色光與電路學加深加廣課程。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課外延伸為學習當搭配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Arduino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、電子零件</a:t>
                      </a: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伺服馬達、三色</a:t>
                      </a:r>
                      <a:r>
                        <a:rPr lang="en-US" sz="2300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LED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和電阻</a:t>
                      </a: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來完成實作。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40815" marR="4081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認識三原色色光顏色等字彙。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透過遊戲自然而然學習英語。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37792" marR="37792" marT="37792" marB="37792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分享如何運用新興科技完成作品。例如：連接</a:t>
                      </a:r>
                      <a:r>
                        <a:rPr lang="en-US" sz="2300" kern="1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Rabboni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取得數值，並分析抓取數據如何建模，進而完成作品。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en-US" sz="2300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Scratch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程式撰寫教學。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37792" marR="37792" marT="37792" marB="3779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可適時融入生物課程：保護色的教學內容。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學生能藉由之前課堂學習人體神經系統中的神經傳導路徑來認識、類比</a:t>
                      </a:r>
                      <a:r>
                        <a:rPr lang="en-US" sz="2300" kern="1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Rabboni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的傳感模式。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40815" marR="4081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認識音符旋律，如何影響人類情緒。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學習挑選合適音樂，增加遊戲生動趣味性。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40815" marR="40815" marT="0" marB="0"/>
                </a:tc>
                <a:extLst>
                  <a:ext uri="{0D108BD9-81ED-4DB2-BD59-A6C34878D82A}">
                    <a16:rowId xmlns:a16="http://schemas.microsoft.com/office/drawing/2014/main" val="3649106044"/>
                  </a:ext>
                </a:extLst>
              </a:tr>
              <a:tr h="1899719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未來展望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37792" marR="37792" marT="37792" marB="37792" vert="eaVert" anchor="ctr"/>
                </a:tc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持續培養學生學以致用的跨域設計的應用發想能力。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能拓展傳感器使用層面，促進科技創新開發與生活整合應用，開啟新的可能性。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3.</a:t>
                      </a:r>
                      <a:r>
                        <a:rPr lang="zh-TW" sz="2300" b="1" kern="1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美感教育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：可邀請視覺藝術老師加入，運用數位設計，</a:t>
                      </a:r>
                      <a:r>
                        <a:rPr lang="en-US" sz="2300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3D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列印光獸模樣燈罩，當燈罩罩在三色</a:t>
                      </a:r>
                      <a:r>
                        <a:rPr lang="en-US" sz="2300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LED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燈，則可使原先</a:t>
                      </a:r>
                      <a:r>
                        <a:rPr lang="en-US" sz="2300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Scratch</a:t>
                      </a:r>
                      <a:r>
                        <a:rPr lang="zh-TW" sz="23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虛擬光獸實體呈現；此外可讓學生設計優化整個裝置外型，以提升實體裝置美感。</a:t>
                      </a:r>
                      <a:endParaRPr lang="zh-TW" sz="23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40815" marR="40815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939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7797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7E5F586E-D683-49D5-AF07-D2F4A877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239" y="1756130"/>
            <a:ext cx="9356636" cy="1887950"/>
          </a:xfrm>
        </p:spPr>
        <p:txBody>
          <a:bodyPr>
            <a:normAutofit/>
          </a:bodyPr>
          <a:lstStyle/>
          <a:p>
            <a:r>
              <a:rPr lang="zh-TW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其他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9EEE923-EA87-4422-A35F-29BEFE4507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76147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6AAC39-642F-4784-AA20-B3B5465B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其他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AB09949-8E7B-4C43-9C07-C9BDDCA94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" y="1901379"/>
            <a:ext cx="11612880" cy="4846320"/>
          </a:xfrm>
          <a:solidFill>
            <a:schemeClr val="bg1">
              <a:alpha val="58000"/>
            </a:schemeClr>
          </a:solidFill>
        </p:spPr>
        <p:txBody>
          <a:bodyPr>
            <a:noAutofit/>
          </a:bodyPr>
          <a:lstStyle/>
          <a:p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本競賽作品仍可擴充不同題目，例如黃光是由哪些三原色光組成的混光。甚至發展其他三原色光為主題的課程遊戲教具，增添學習樂趣。</a:t>
            </a:r>
          </a:p>
          <a:p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此外，隨著時代進步，科技已運用在不少層面。希望未來能更多跨科跨域結合，多元嘗試不同的主題教學，除了能促進教師的專業成長，也提供學習者更多元的學習內容，期許「心移抖轉」這件作品能開啟理論與實務對話，展開跨科創新組合的更多無限可能。</a:t>
            </a:r>
            <a:endPara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12181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43567BF-7D56-4011-9175-8E9F4CD7E7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4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13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6AAC39-642F-4784-AA20-B3B5465B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30" y="1019175"/>
            <a:ext cx="11586069" cy="834579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採用單顆</a:t>
            </a:r>
            <a:r>
              <a:rPr lang="en-US" altLang="zh-TW" sz="4800" b="1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Rabboni</a:t>
            </a:r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，透過藍牙連線進行操控</a:t>
            </a:r>
          </a:p>
        </p:txBody>
      </p:sp>
      <p:graphicFrame>
        <p:nvGraphicFramePr>
          <p:cNvPr id="9" name="內容版面配置區 8">
            <a:extLst>
              <a:ext uri="{FF2B5EF4-FFF2-40B4-BE49-F238E27FC236}">
                <a16:creationId xmlns:a16="http://schemas.microsoft.com/office/drawing/2014/main" id="{9FF48FB8-F030-41A5-A282-B5E86C8644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2244751"/>
              </p:ext>
            </p:extLst>
          </p:nvPr>
        </p:nvGraphicFramePr>
        <p:xfrm>
          <a:off x="180874" y="2038849"/>
          <a:ext cx="11858626" cy="38481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10868">
                  <a:extLst>
                    <a:ext uri="{9D8B030D-6E8A-4147-A177-3AD203B41FA5}">
                      <a16:colId xmlns:a16="http://schemas.microsoft.com/office/drawing/2014/main" val="4015514137"/>
                    </a:ext>
                  </a:extLst>
                </a:gridCol>
                <a:gridCol w="2082586">
                  <a:extLst>
                    <a:ext uri="{9D8B030D-6E8A-4147-A177-3AD203B41FA5}">
                      <a16:colId xmlns:a16="http://schemas.microsoft.com/office/drawing/2014/main" val="3094361318"/>
                    </a:ext>
                  </a:extLst>
                </a:gridCol>
                <a:gridCol w="2082586">
                  <a:extLst>
                    <a:ext uri="{9D8B030D-6E8A-4147-A177-3AD203B41FA5}">
                      <a16:colId xmlns:a16="http://schemas.microsoft.com/office/drawing/2014/main" val="3944718945"/>
                    </a:ext>
                  </a:extLst>
                </a:gridCol>
                <a:gridCol w="2082586">
                  <a:extLst>
                    <a:ext uri="{9D8B030D-6E8A-4147-A177-3AD203B41FA5}">
                      <a16:colId xmlns:a16="http://schemas.microsoft.com/office/drawing/2014/main" val="2393902114"/>
                    </a:ext>
                  </a:extLst>
                </a:gridCol>
              </a:tblGrid>
              <a:tr h="5226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Rabboni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可佩戴左手或右手</a:t>
                      </a: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擇一配戴</a:t>
                      </a: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手臂移動方向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611158"/>
                  </a:ext>
                </a:extLst>
              </a:tr>
              <a:tr h="46131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8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圖一 使用者手臂穿戴</a:t>
                      </a:r>
                      <a:r>
                        <a:rPr lang="en-US" sz="2400" dirty="0" err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Rabboni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狀況。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往左移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向下放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往右移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7688402"/>
                  </a:ext>
                </a:extLst>
              </a:tr>
              <a:tr h="286415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舵機往左側移動到定點，人物轉動往左前方，形成手指向左前方。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2.Scratch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角色往左側移動。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舵機回歸正中央，人物轉動回歸中間位置，手指向正前方。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2.Scratch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角色向下移動。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舵機往右側移動到定點，人物轉動往右前方，形成手指向右前方。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2.Scratch</a:t>
                      </a:r>
                      <a:r>
                        <a:rPr lang="zh-TW" sz="24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角色往右側移動。</a:t>
                      </a:r>
                      <a:endParaRPr lang="zh-TW" sz="24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4248721"/>
                  </a:ext>
                </a:extLst>
              </a:tr>
            </a:tbl>
          </a:graphicData>
        </a:graphic>
      </p:graphicFrame>
      <p:pic>
        <p:nvPicPr>
          <p:cNvPr id="11" name="圖片 10">
            <a:extLst>
              <a:ext uri="{FF2B5EF4-FFF2-40B4-BE49-F238E27FC236}">
                <a16:creationId xmlns:a16="http://schemas.microsoft.com/office/drawing/2014/main" id="{98BBA8F7-A17A-4807-9358-B6ADC8B927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391" r="4431" b="3477"/>
          <a:stretch/>
        </p:blipFill>
        <p:spPr>
          <a:xfrm>
            <a:off x="271853" y="2800953"/>
            <a:ext cx="5409524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43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7E5F586E-D683-49D5-AF07-D2F4A877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239" y="1756130"/>
            <a:ext cx="9356636" cy="1887950"/>
          </a:xfrm>
        </p:spPr>
        <p:txBody>
          <a:bodyPr>
            <a:normAutofit/>
          </a:bodyPr>
          <a:lstStyle/>
          <a:p>
            <a:r>
              <a:rPr lang="zh-TW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zh-TW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心移抖轉</a:t>
            </a:r>
            <a:r>
              <a:rPr lang="zh-TW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」成果展示 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9EEE923-EA87-4422-A35F-29BEFE4507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4994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B12076-C055-451A-BCC8-C5AC551EB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虛實整合說明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B05405D-75EB-4602-BC69-49C3856766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4452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6AAC39-642F-4784-AA20-B3B5465B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0" rtlCol="0" anchor="b">
            <a:normAutofit fontScale="90000"/>
          </a:bodyPr>
          <a:lstStyle/>
          <a:p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實體部分：</a:t>
            </a:r>
            <a:br>
              <a:rPr lang="en-US" altLang="zh-TW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b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Arduino</a:t>
            </a:r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裝置完成組裝的模樣</a:t>
            </a:r>
            <a:endParaRPr lang="en-US" altLang="zh-TW" sz="4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1" name="內容版面配置區 14" descr="C:\Users\user\Desktop\聞聞杯照片\IMG_4171.JPG">
            <a:extLst>
              <a:ext uri="{FF2B5EF4-FFF2-40B4-BE49-F238E27FC236}">
                <a16:creationId xmlns:a16="http://schemas.microsoft.com/office/drawing/2014/main" id="{F37C49A3-B97A-4178-BFB2-B95C7D17E44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7" t="10564" r="15482" b="12724"/>
          <a:stretch/>
        </p:blipFill>
        <p:spPr bwMode="auto">
          <a:xfrm>
            <a:off x="534559" y="2074675"/>
            <a:ext cx="5860350" cy="45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內容版面配置區 21" descr="C:\Users\user\Desktop\文文盃照片\IMG_4172.JPG">
            <a:extLst>
              <a:ext uri="{FF2B5EF4-FFF2-40B4-BE49-F238E27FC236}">
                <a16:creationId xmlns:a16="http://schemas.microsoft.com/office/drawing/2014/main" id="{C98107F3-7EE6-4532-BBE1-DD86AC144B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9" t="26730" r="27860" b="21701"/>
          <a:stretch/>
        </p:blipFill>
        <p:spPr bwMode="auto">
          <a:xfrm>
            <a:off x="6962029" y="2344675"/>
            <a:ext cx="4608347" cy="39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35324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內容版面配置區 14" descr="C:\Users\user\Desktop\聞聞杯照片\IMG_4171.JPG">
            <a:extLst>
              <a:ext uri="{FF2B5EF4-FFF2-40B4-BE49-F238E27FC236}">
                <a16:creationId xmlns:a16="http://schemas.microsoft.com/office/drawing/2014/main" id="{D77639A9-DDA3-4984-9093-98B2D53B91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7" t="10564" r="15482" b="12724"/>
          <a:stretch/>
        </p:blipFill>
        <p:spPr bwMode="auto">
          <a:xfrm>
            <a:off x="416908" y="317294"/>
            <a:ext cx="3750615" cy="28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圖片 2" descr="C:\Users\user\Desktop\文文盃照片\IMG_4172.JPG">
            <a:extLst>
              <a:ext uri="{FF2B5EF4-FFF2-40B4-BE49-F238E27FC236}">
                <a16:creationId xmlns:a16="http://schemas.microsoft.com/office/drawing/2014/main" id="{2C555B37-6082-401F-81E5-98E3AC388B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9" t="26730" r="27860" b="21701"/>
          <a:stretch/>
        </p:blipFill>
        <p:spPr bwMode="auto">
          <a:xfrm>
            <a:off x="4800927" y="331961"/>
            <a:ext cx="3600000" cy="3089923"/>
          </a:xfrm>
          <a:prstGeom prst="rect">
            <a:avLst/>
          </a:prstGeom>
          <a:noFill/>
          <a:ln w="63500">
            <a:solidFill>
              <a:srgbClr val="FFC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05F6D16-D610-48A1-97B5-868ED5F30A3E}"/>
              </a:ext>
            </a:extLst>
          </p:cNvPr>
          <p:cNvSpPr/>
          <p:nvPr/>
        </p:nvSpPr>
        <p:spPr>
          <a:xfrm>
            <a:off x="2167047" y="1896173"/>
            <a:ext cx="915711" cy="848732"/>
          </a:xfrm>
          <a:prstGeom prst="rect">
            <a:avLst/>
          </a:prstGeom>
          <a:noFill/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5" name="內容版面配置區 14" descr="C:\Users\user\Desktop\聞聞杯照片\IMG_4171.JPG">
            <a:extLst>
              <a:ext uri="{FF2B5EF4-FFF2-40B4-BE49-F238E27FC236}">
                <a16:creationId xmlns:a16="http://schemas.microsoft.com/office/drawing/2014/main" id="{E00AA421-D0E1-496A-9CDD-F3C0610A85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7" t="10564" r="15482" b="12724"/>
          <a:stretch/>
        </p:blipFill>
        <p:spPr bwMode="auto">
          <a:xfrm>
            <a:off x="311033" y="318208"/>
            <a:ext cx="4031913" cy="309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2B88128-5BC6-481D-8196-E21F563861AF}"/>
              </a:ext>
            </a:extLst>
          </p:cNvPr>
          <p:cNvSpPr/>
          <p:nvPr/>
        </p:nvSpPr>
        <p:spPr>
          <a:xfrm>
            <a:off x="2303113" y="2011678"/>
            <a:ext cx="789270" cy="1001027"/>
          </a:xfrm>
          <a:prstGeom prst="rect">
            <a:avLst/>
          </a:prstGeom>
          <a:noFill/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F33A2B2-6F62-4A29-AEC7-89DCEEEFEBA3}"/>
              </a:ext>
            </a:extLst>
          </p:cNvPr>
          <p:cNvSpPr/>
          <p:nvPr/>
        </p:nvSpPr>
        <p:spPr>
          <a:xfrm>
            <a:off x="6611192" y="1569981"/>
            <a:ext cx="1703110" cy="1155673"/>
          </a:xfrm>
          <a:prstGeom prst="rect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81F6D7A-9F36-40C2-9EF3-4C00E2D4E1A5}"/>
              </a:ext>
            </a:extLst>
          </p:cNvPr>
          <p:cNvSpPr txBox="1"/>
          <p:nvPr/>
        </p:nvSpPr>
        <p:spPr>
          <a:xfrm>
            <a:off x="9565084" y="2405679"/>
            <a:ext cx="389850" cy="584775"/>
          </a:xfrm>
          <a:prstGeom prst="rect">
            <a:avLst/>
          </a:prstGeom>
          <a:solidFill>
            <a:srgbClr val="FBFBB3"/>
          </a:solidFill>
        </p:spPr>
        <p:txBody>
          <a:bodyPr wrap="none" rtlCol="0">
            <a:spAutoFit/>
          </a:bodyPr>
          <a:lstStyle/>
          <a:p>
            <a:r>
              <a:rPr lang="en-US" altLang="zh-TW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TW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743A01A-C7DF-47D6-A547-4FEE782F8844}"/>
              </a:ext>
            </a:extLst>
          </p:cNvPr>
          <p:cNvSpPr txBox="1"/>
          <p:nvPr/>
        </p:nvSpPr>
        <p:spPr>
          <a:xfrm>
            <a:off x="10134718" y="2405679"/>
            <a:ext cx="389850" cy="584775"/>
          </a:xfrm>
          <a:prstGeom prst="rect">
            <a:avLst/>
          </a:prstGeom>
          <a:solidFill>
            <a:srgbClr val="FBFBB3"/>
          </a:solidFill>
        </p:spPr>
        <p:txBody>
          <a:bodyPr wrap="none" rtlCol="0">
            <a:spAutoFit/>
          </a:bodyPr>
          <a:lstStyle/>
          <a:p>
            <a:r>
              <a:rPr lang="en-US" altLang="zh-TW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TW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32F959F3-BEBE-4673-AE13-1A38F4BDAB56}"/>
              </a:ext>
            </a:extLst>
          </p:cNvPr>
          <p:cNvSpPr txBox="1"/>
          <p:nvPr/>
        </p:nvSpPr>
        <p:spPr>
          <a:xfrm>
            <a:off x="10713981" y="2405679"/>
            <a:ext cx="389850" cy="584775"/>
          </a:xfrm>
          <a:prstGeom prst="rect">
            <a:avLst/>
          </a:prstGeom>
          <a:solidFill>
            <a:srgbClr val="FBFBB3"/>
          </a:solidFill>
        </p:spPr>
        <p:txBody>
          <a:bodyPr wrap="none" rtlCol="0">
            <a:spAutoFit/>
          </a:bodyPr>
          <a:lstStyle/>
          <a:p>
            <a:r>
              <a:rPr lang="en-US" altLang="zh-TW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TW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2FE5040-5B36-46F3-9ADD-B2CC56D72044}"/>
              </a:ext>
            </a:extLst>
          </p:cNvPr>
          <p:cNvSpPr txBox="1"/>
          <p:nvPr/>
        </p:nvSpPr>
        <p:spPr>
          <a:xfrm>
            <a:off x="9002281" y="3239034"/>
            <a:ext cx="2714865" cy="584775"/>
          </a:xfrm>
          <a:prstGeom prst="rect">
            <a:avLst/>
          </a:prstGeom>
          <a:solidFill>
            <a:srgbClr val="FBFBB3"/>
          </a:soli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答對題號顯示</a:t>
            </a:r>
          </a:p>
        </p:txBody>
      </p:sp>
      <p:pic>
        <p:nvPicPr>
          <p:cNvPr id="12" name="圖片 11" descr="C:\Users\user\Desktop\文文盃照片\IMG_4172.JPG">
            <a:extLst>
              <a:ext uri="{FF2B5EF4-FFF2-40B4-BE49-F238E27FC236}">
                <a16:creationId xmlns:a16="http://schemas.microsoft.com/office/drawing/2014/main" id="{373DC114-B794-4B3C-81D3-2BAC977B3E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 t="47240" r="28754" b="32840"/>
          <a:stretch/>
        </p:blipFill>
        <p:spPr bwMode="auto">
          <a:xfrm>
            <a:off x="9378203" y="1050204"/>
            <a:ext cx="1799925" cy="1193532"/>
          </a:xfrm>
          <a:prstGeom prst="rect">
            <a:avLst/>
          </a:prstGeom>
          <a:noFill/>
          <a:ln w="63500">
            <a:solidFill>
              <a:schemeClr val="accent3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D39DC7E9-4935-4934-BA64-45FC79BD4637}"/>
              </a:ext>
            </a:extLst>
          </p:cNvPr>
          <p:cNvSpPr/>
          <p:nvPr/>
        </p:nvSpPr>
        <p:spPr>
          <a:xfrm>
            <a:off x="4819886" y="384812"/>
            <a:ext cx="1161603" cy="2399689"/>
          </a:xfrm>
          <a:prstGeom prst="rect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C3B54B84-0B54-4900-986C-899C2F2FC7A3}"/>
              </a:ext>
            </a:extLst>
          </p:cNvPr>
          <p:cNvSpPr txBox="1"/>
          <p:nvPr/>
        </p:nvSpPr>
        <p:spPr>
          <a:xfrm>
            <a:off x="4757821" y="3791212"/>
            <a:ext cx="2704926" cy="1077218"/>
          </a:xfrm>
          <a:prstGeom prst="rect">
            <a:avLst/>
          </a:prstGeom>
          <a:solidFill>
            <a:srgbClr val="FBFBB3"/>
          </a:soli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三原色燈 → 呈現光獸體色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A651C38C-A40B-40F7-A5B7-FF52EBB1753E}"/>
              </a:ext>
            </a:extLst>
          </p:cNvPr>
          <p:cNvSpPr txBox="1"/>
          <p:nvPr/>
        </p:nvSpPr>
        <p:spPr>
          <a:xfrm>
            <a:off x="4757821" y="5054926"/>
            <a:ext cx="3473788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若光獸現身體色為黑色，三原色燈就沒亮燈。</a:t>
            </a:r>
          </a:p>
        </p:txBody>
      </p:sp>
      <p:sp>
        <p:nvSpPr>
          <p:cNvPr id="16" name="圖說文字: 直線 15">
            <a:extLst>
              <a:ext uri="{FF2B5EF4-FFF2-40B4-BE49-F238E27FC236}">
                <a16:creationId xmlns:a16="http://schemas.microsoft.com/office/drawing/2014/main" id="{36E2488E-D466-43D7-BC5D-1F1AFD2D22DD}"/>
              </a:ext>
            </a:extLst>
          </p:cNvPr>
          <p:cNvSpPr/>
          <p:nvPr/>
        </p:nvSpPr>
        <p:spPr>
          <a:xfrm>
            <a:off x="359155" y="3828569"/>
            <a:ext cx="3983791" cy="2639606"/>
          </a:xfrm>
          <a:prstGeom prst="borderCallout1">
            <a:avLst>
              <a:gd name="adj1" fmla="val -3217"/>
              <a:gd name="adj2" fmla="val 81692"/>
              <a:gd name="adj3" fmla="val -69144"/>
              <a:gd name="adj4" fmla="val 82008"/>
            </a:avLst>
          </a:prstGeom>
          <a:solidFill>
            <a:srgbClr val="0000FF"/>
          </a:solidFill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舵機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伺服馬達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3200" b="1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Rabboni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連線測試時，向左、右與下，帶動人物指向左前、右前和中間歸位。</a:t>
            </a:r>
            <a:endParaRPr lang="en-US" altLang="zh-TW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7" name="內容版面配置區 14" descr="C:\Users\user\Desktop\聞聞杯照片\IMG_4171.JPG">
            <a:extLst>
              <a:ext uri="{FF2B5EF4-FFF2-40B4-BE49-F238E27FC236}">
                <a16:creationId xmlns:a16="http://schemas.microsoft.com/office/drawing/2014/main" id="{F8F3CE46-5DF4-4496-85F5-70E5E5C480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7" t="32186" r="68665" b="17493"/>
          <a:stretch/>
        </p:blipFill>
        <p:spPr bwMode="auto">
          <a:xfrm>
            <a:off x="8733895" y="4468649"/>
            <a:ext cx="810869" cy="2030929"/>
          </a:xfrm>
          <a:prstGeom prst="rect">
            <a:avLst/>
          </a:prstGeom>
          <a:solidFill>
            <a:srgbClr val="0000FF"/>
          </a:solidFill>
          <a:ln w="101600">
            <a:solidFill>
              <a:srgbClr val="A76D33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04D82554-0D3E-4389-B67B-0A79E3C2CD94}"/>
              </a:ext>
            </a:extLst>
          </p:cNvPr>
          <p:cNvSpPr/>
          <p:nvPr/>
        </p:nvSpPr>
        <p:spPr>
          <a:xfrm>
            <a:off x="237405" y="1106906"/>
            <a:ext cx="789270" cy="2204185"/>
          </a:xfrm>
          <a:prstGeom prst="roundRect">
            <a:avLst/>
          </a:prstGeom>
          <a:noFill/>
          <a:ln w="101600">
            <a:solidFill>
              <a:srgbClr val="A76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7C99AE-DED6-4AFB-B887-234D9E04E95A}"/>
              </a:ext>
            </a:extLst>
          </p:cNvPr>
          <p:cNvSpPr/>
          <p:nvPr/>
        </p:nvSpPr>
        <p:spPr>
          <a:xfrm>
            <a:off x="9792818" y="4356525"/>
            <a:ext cx="2191536" cy="22576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美感教育：優化提升三原色燈顯色美感。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80D8FB3-2D2D-43CA-88C1-359AB14C508A}"/>
              </a:ext>
            </a:extLst>
          </p:cNvPr>
          <p:cNvSpPr/>
          <p:nvPr/>
        </p:nvSpPr>
        <p:spPr>
          <a:xfrm>
            <a:off x="8342877" y="3990975"/>
            <a:ext cx="3791973" cy="2838450"/>
          </a:xfrm>
          <a:prstGeom prst="rect">
            <a:avLst/>
          </a:prstGeom>
          <a:noFill/>
          <a:ln w="1270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3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6E216D6-580D-44D2-A632-C2031723D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虛擬部分</a:t>
            </a:r>
            <a:r>
              <a:rPr lang="zh-TW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Scratch</a:t>
            </a:r>
            <a:r>
              <a:rPr lang="zh-TW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畫面</a:t>
            </a:r>
            <a:r>
              <a:rPr lang="zh-TW" altLang="en-US" sz="5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光獸現身、問題作答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3675702-FF9D-4236-895D-E139A21673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移動</a:t>
            </a:r>
            <a:r>
              <a:rPr lang="en-US" altLang="zh-TW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Rabboni</a:t>
            </a:r>
            <a:r>
              <a:rPr lang="zh-TW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回答選項</a:t>
            </a:r>
            <a:endParaRPr lang="zh-TW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9364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270074F-F835-4797-9313-3CB9771A8C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0" t="17825" r="791" b="6851"/>
          <a:stretch/>
        </p:blipFill>
        <p:spPr>
          <a:xfrm>
            <a:off x="0" y="-177800"/>
            <a:ext cx="12192000" cy="703952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DB54E9EB-B302-4961-92D4-68F3135F1B74}"/>
              </a:ext>
            </a:extLst>
          </p:cNvPr>
          <p:cNvSpPr txBox="1"/>
          <p:nvPr/>
        </p:nvSpPr>
        <p:spPr>
          <a:xfrm>
            <a:off x="3073400" y="3873500"/>
            <a:ext cx="2171700" cy="1200329"/>
          </a:xfrm>
          <a:prstGeom prst="rect">
            <a:avLst/>
          </a:prstGeom>
          <a:solidFill>
            <a:srgbClr val="FBFBB3"/>
          </a:solidFill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向左移動選</a:t>
            </a:r>
            <a:r>
              <a:rPr lang="en-US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Yellow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44DBE46-9F76-4B93-99B3-640A6BF8CE71}"/>
              </a:ext>
            </a:extLst>
          </p:cNvPr>
          <p:cNvSpPr txBox="1"/>
          <p:nvPr/>
        </p:nvSpPr>
        <p:spPr>
          <a:xfrm>
            <a:off x="9931400" y="3898900"/>
            <a:ext cx="2171700" cy="1200329"/>
          </a:xfrm>
          <a:prstGeom prst="rect">
            <a:avLst/>
          </a:prstGeom>
          <a:solidFill>
            <a:srgbClr val="FBFBB3"/>
          </a:solidFill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向右移動選</a:t>
            </a:r>
            <a:r>
              <a:rPr lang="en-US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Black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CF04E46-ED8E-484F-B081-B21E00989230}"/>
              </a:ext>
            </a:extLst>
          </p:cNvPr>
          <p:cNvSpPr txBox="1"/>
          <p:nvPr/>
        </p:nvSpPr>
        <p:spPr>
          <a:xfrm>
            <a:off x="1701800" y="6007100"/>
            <a:ext cx="3930650" cy="646331"/>
          </a:xfrm>
          <a:prstGeom prst="rect">
            <a:avLst/>
          </a:prstGeom>
          <a:solidFill>
            <a:srgbClr val="FBFBB3"/>
          </a:solidFill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以上皆非向下移動</a:t>
            </a:r>
          </a:p>
        </p:txBody>
      </p:sp>
    </p:spTree>
    <p:extLst>
      <p:ext uri="{BB962C8B-B14F-4D97-AF65-F5344CB8AC3E}">
        <p14:creationId xmlns:p14="http://schemas.microsoft.com/office/powerpoint/2010/main" val="46837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圖庫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816</Words>
  <Application>Microsoft Office PowerPoint</Application>
  <PresentationFormat>寬螢幕</PresentationFormat>
  <Paragraphs>89</Paragraphs>
  <Slides>24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30" baseType="lpstr">
      <vt:lpstr>新細明體</vt:lpstr>
      <vt:lpstr>標楷體</vt:lpstr>
      <vt:lpstr>Arial</vt:lpstr>
      <vt:lpstr>Gill Sans MT</vt:lpstr>
      <vt:lpstr>Times New Roman</vt:lpstr>
      <vt:lpstr>圖庫</vt:lpstr>
      <vt:lpstr>心移抖轉</vt:lpstr>
      <vt:lpstr>Rabboni操控說明</vt:lpstr>
      <vt:lpstr>採用單顆Rabboni，透過藍牙連線進行操控</vt:lpstr>
      <vt:lpstr>「心移抖轉」成果展示 </vt:lpstr>
      <vt:lpstr>虛實整合說明</vt:lpstr>
      <vt:lpstr>實體部分：  Arduino裝置完成組裝的模樣</vt:lpstr>
      <vt:lpstr>PowerPoint 簡報</vt:lpstr>
      <vt:lpstr>虛擬部分：Scratch畫面光獸現身、問題作答</vt:lpstr>
      <vt:lpstr>PowerPoint 簡報</vt:lpstr>
      <vt:lpstr>PowerPoint 簡報</vt:lpstr>
      <vt:lpstr>PowerPoint 簡報</vt:lpstr>
      <vt:lpstr>操作說明</vt:lpstr>
      <vt:lpstr>PowerPoint 簡報</vt:lpstr>
      <vt:lpstr>PowerPoint 簡報</vt:lpstr>
      <vt:lpstr>虛實整合成果對照說明</vt:lpstr>
      <vt:lpstr>PowerPoint 簡報</vt:lpstr>
      <vt:lpstr>PowerPoint 簡報</vt:lpstr>
      <vt:lpstr>PowerPoint 簡報</vt:lpstr>
      <vt:lpstr>教育價值／推廣性</vt:lpstr>
      <vt:lpstr>教育價值／推廣性</vt:lpstr>
      <vt:lpstr>PowerPoint 簡報</vt:lpstr>
      <vt:lpstr>其他</vt:lpstr>
      <vt:lpstr>其他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光怪「陸離」</dc:title>
  <dc:creator>user</dc:creator>
  <cp:lastModifiedBy>user</cp:lastModifiedBy>
  <cp:revision>55</cp:revision>
  <dcterms:created xsi:type="dcterms:W3CDTF">2023-11-24T18:39:52Z</dcterms:created>
  <dcterms:modified xsi:type="dcterms:W3CDTF">2024-12-26T15:45:47Z</dcterms:modified>
</cp:coreProperties>
</file>