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78" r:id="rId10"/>
    <p:sldId id="280" r:id="rId11"/>
    <p:sldId id="279" r:id="rId12"/>
    <p:sldId id="272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FKai-SB" panose="03000509000000000000" pitchFamily="65" charset="-12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59rfs1pJtWbtJvO4anVRlzLLD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DD59A8-7876-4F7F-8EDE-AE1531993C5F}">
  <a:tblStyle styleId="{B5DD59A8-7876-4F7F-8EDE-AE1531993C5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33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8403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402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560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227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8669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886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8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2869064" y="0"/>
            <a:ext cx="6256852" cy="133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zh-TW" b="1" dirty="0">
                <a:latin typeface="Calibri"/>
                <a:ea typeface="Calibri"/>
                <a:cs typeface="Calibri"/>
                <a:sym typeface="Calibri"/>
              </a:rPr>
              <a:t>八哥探測器</a:t>
            </a:r>
            <a:endParaRPr dirty="0"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7773" y="1336918"/>
            <a:ext cx="6242304" cy="43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5311690" y="598235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/>
              <a:t>台灣冠八哥</a:t>
            </a:r>
            <a:endParaRPr lang="zh-TW" altLang="en-US" sz="1800" b="1" dirty="0"/>
          </a:p>
        </p:txBody>
      </p:sp>
      <p:sp>
        <p:nvSpPr>
          <p:cNvPr id="4" name="向下箭號 3"/>
          <p:cNvSpPr/>
          <p:nvPr/>
        </p:nvSpPr>
        <p:spPr>
          <a:xfrm rot="10800000">
            <a:off x="5772151" y="5773456"/>
            <a:ext cx="285751" cy="2088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11" y="457849"/>
            <a:ext cx="5743855" cy="582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66057" y="165462"/>
            <a:ext cx="229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ea typeface="新細明體" panose="02020500000000000000" pitchFamily="18" charset="-120"/>
              </a:rPr>
              <a:t>部分程式碼</a:t>
            </a:r>
          </a:p>
        </p:txBody>
      </p:sp>
    </p:spTree>
    <p:extLst>
      <p:ext uri="{BB962C8B-B14F-4D97-AF65-F5344CB8AC3E}">
        <p14:creationId xmlns:p14="http://schemas.microsoft.com/office/powerpoint/2010/main" val="5025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81396" y="386871"/>
            <a:ext cx="216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ea typeface="新細明體" panose="02020500000000000000" pitchFamily="18" charset="-120"/>
              </a:rPr>
              <a:t>實測影片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11" y="205654"/>
            <a:ext cx="3910149" cy="646075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1396" y="971646"/>
            <a:ext cx="2405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https://reurl.cc/blrEYv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911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687592" y="356928"/>
            <a:ext cx="4134394" cy="101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0"/>
              <a:buFont typeface="Calibri"/>
              <a:buNone/>
            </a:pPr>
            <a:r>
              <a:rPr lang="zh-TW" sz="4800" b="1" dirty="0">
                <a:ea typeface="新細明體" panose="02020500000000000000" pitchFamily="18" charset="-120"/>
              </a:rPr>
              <a:t>未來發展方向</a:t>
            </a:r>
            <a:endParaRPr sz="4800" b="1" dirty="0">
              <a:ea typeface="新細明體" panose="02020500000000000000" pitchFamily="18" charset="-120"/>
            </a:endParaRPr>
          </a:p>
        </p:txBody>
      </p:sp>
      <p:sp>
        <p:nvSpPr>
          <p:cNvPr id="203" name="Google Shape;203;p17"/>
          <p:cNvSpPr txBox="1">
            <a:spLocks noGrp="1"/>
          </p:cNvSpPr>
          <p:nvPr>
            <p:ph type="body" idx="1"/>
          </p:nvPr>
        </p:nvSpPr>
        <p:spPr>
          <a:xfrm>
            <a:off x="687592" y="1515291"/>
            <a:ext cx="10851265" cy="506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4400"/>
              <a:buNone/>
            </a:pPr>
            <a:r>
              <a:rPr lang="en-US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(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一</a:t>
            </a:r>
            <a:r>
              <a:rPr lang="en-US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)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升級拍攝設備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，讓拍下的照片能夠更加清晰，方便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辨識。</a:t>
            </a:r>
            <a:endParaRPr lang="zh-TW" altLang="en-US" sz="3200" dirty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SzPts val="4400"/>
              <a:buNone/>
            </a:pPr>
            <a:endParaRPr lang="en-US" altLang="zh-TW" sz="3200" dirty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SzPts val="4400"/>
              <a:buNone/>
            </a:pP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(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二</a:t>
            </a: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)</a:t>
            </a:r>
            <a:r>
              <a:rPr lang="zh-TW" altLang="zh-TW" sz="3200" dirty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結合ＡＩ辨識，使鏡頭拍攝到八哥時能夠自動分辨其為原生種或外來</a:t>
            </a: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種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。</a:t>
            </a:r>
            <a:endParaRPr lang="en-US" altLang="zh-TW" sz="3200" dirty="0" smtClean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SzPts val="4400"/>
              <a:buNone/>
            </a:pPr>
            <a:endParaRPr lang="en-US" altLang="zh-TW" sz="3200" dirty="0" smtClean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ts val="4400"/>
              <a:buNone/>
            </a:pP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(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三</a:t>
            </a: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)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 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</a:rPr>
              <a:t>增加防水功能，讓下雨天時也可以進行正常的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運作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</a:rPr>
              <a:t>。</a:t>
            </a:r>
            <a:endParaRPr lang="en-US" altLang="zh-TW" sz="3200" dirty="0">
              <a:latin typeface="Cambria" panose="02040503050406030204" pitchFamily="18" charset="0"/>
              <a:ea typeface="新細明體" panose="02020500000000000000" pitchFamily="18" charset="-120"/>
            </a:endParaRPr>
          </a:p>
          <a:p>
            <a:pPr marL="0" lvl="0" indent="0">
              <a:spcBef>
                <a:spcPts val="0"/>
              </a:spcBef>
              <a:buSzPts val="4400"/>
              <a:buNone/>
            </a:pPr>
            <a:endParaRPr lang="en-US" altLang="zh-TW" sz="3200" dirty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ts val="4400"/>
              <a:buNone/>
            </a:pP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(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四</a:t>
            </a:r>
            <a:r>
              <a:rPr lang="zh-TW" altLang="zh-TW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)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 於戶外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</a:rPr>
              <a:t>放置更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多平台在更多地方蒐集更多數據，將數據發放給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相關單位，讓相關單位更進一步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  <a:cs typeface="Arial"/>
                <a:sym typeface="Arial"/>
              </a:rPr>
              <a:t>研究。</a:t>
            </a:r>
            <a:endParaRPr lang="en-US" altLang="zh-TW" sz="3200" dirty="0" smtClean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ts val="4400"/>
              <a:buNone/>
            </a:pPr>
            <a:endParaRPr lang="en-US" altLang="zh-TW" sz="3200" dirty="0">
              <a:latin typeface="Cambria" panose="02040503050406030204" pitchFamily="18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/>
          <p:nvPr/>
        </p:nvSpPr>
        <p:spPr>
          <a:xfrm rot="10800000">
            <a:off x="0" y="0"/>
            <a:ext cx="4519749" cy="3823063"/>
          </a:xfrm>
          <a:custGeom>
            <a:avLst/>
            <a:gdLst/>
            <a:ahLst/>
            <a:cxnLst/>
            <a:rect l="l" t="t" r="r" b="b"/>
            <a:pathLst>
              <a:path w="4802188" h="6858000" extrusionOk="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9"/>
          <p:cNvSpPr txBox="1">
            <a:spLocks noGrp="1"/>
          </p:cNvSpPr>
          <p:nvPr>
            <p:ph type="body" idx="1"/>
          </p:nvPr>
        </p:nvSpPr>
        <p:spPr>
          <a:xfrm>
            <a:off x="1214069" y="2689702"/>
            <a:ext cx="4199085" cy="113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None/>
            </a:pPr>
            <a:r>
              <a:rPr lang="zh-TW" sz="7200" b="1" dirty="0">
                <a:solidFill>
                  <a:srgbClr val="0070C0"/>
                </a:solidFill>
              </a:rPr>
              <a:t>感謝</a:t>
            </a:r>
            <a:r>
              <a:rPr lang="zh-TW" altLang="en-US" sz="7200" b="1" dirty="0">
                <a:solidFill>
                  <a:srgbClr val="0070C0"/>
                </a:solidFill>
              </a:rPr>
              <a:t>聆聽</a:t>
            </a:r>
            <a:endParaRPr sz="7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4"/>
          <a:stretch/>
        </p:blipFill>
        <p:spPr>
          <a:xfrm>
            <a:off x="6512222" y="386048"/>
            <a:ext cx="4580709" cy="6085903"/>
          </a:xfrm>
          <a:prstGeom prst="rect">
            <a:avLst/>
          </a:prstGeom>
        </p:spPr>
      </p:pic>
      <p:sp>
        <p:nvSpPr>
          <p:cNvPr id="2" name="向右箭號 1"/>
          <p:cNvSpPr/>
          <p:nvPr/>
        </p:nvSpPr>
        <p:spPr>
          <a:xfrm rot="10800000">
            <a:off x="11147747" y="1619219"/>
            <a:ext cx="235132" cy="191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1382879" y="1619219"/>
            <a:ext cx="48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/>
              <a:t>家八哥</a:t>
            </a:r>
            <a:endParaRPr lang="zh-TW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729080" y="299790"/>
            <a:ext cx="4130299" cy="97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zh-TW" sz="4800" b="1" dirty="0">
                <a:ea typeface="新細明體" panose="02020500000000000000" pitchFamily="18" charset="-120"/>
              </a:rPr>
              <a:t>設計理念動機</a:t>
            </a:r>
            <a:endParaRPr sz="4800" b="1" dirty="0">
              <a:ea typeface="新細明體" panose="02020500000000000000" pitchFamily="18" charset="-120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803196" y="1578626"/>
            <a:ext cx="5136050" cy="45719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628225" y="1771734"/>
            <a:ext cx="5136050" cy="40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9700" indent="0" algn="just">
              <a:spcBef>
                <a:spcPts val="0"/>
              </a:spcBef>
              <a:buSzPts val="2200"/>
              <a:buNone/>
            </a:pPr>
            <a:r>
              <a:rPr lang="zh-TW" altLang="en-US" sz="3200" dirty="0">
                <a:ea typeface="新細明體" panose="02020500000000000000" pitchFamily="18" charset="-120"/>
              </a:rPr>
              <a:t>目前，八哥的數量以白尾八哥及家八哥等外來種比例最高</a:t>
            </a:r>
            <a:r>
              <a:rPr lang="zh-TW" altLang="en-US" sz="3200" dirty="0" smtClean="0">
                <a:ea typeface="新細明體" panose="02020500000000000000" pitchFamily="18" charset="-120"/>
              </a:rPr>
              <a:t>，研究指出</a:t>
            </a:r>
            <a:r>
              <a:rPr lang="zh-TW" altLang="en-US" sz="3200" dirty="0" smtClean="0">
                <a:solidFill>
                  <a:srgbClr val="FF0000"/>
                </a:solidFill>
                <a:ea typeface="新細明體" panose="02020500000000000000" pitchFamily="18" charset="-120"/>
              </a:rPr>
              <a:t>原</a:t>
            </a:r>
            <a:r>
              <a:rPr lang="zh-TW" altLang="en-US" sz="3200" dirty="0">
                <a:solidFill>
                  <a:srgbClr val="FF0000"/>
                </a:solidFill>
                <a:ea typeface="新細明體" panose="02020500000000000000" pitchFamily="18" charset="-120"/>
              </a:rPr>
              <a:t>生種的台灣冠八哥數量占比卻不到一成</a:t>
            </a:r>
            <a:r>
              <a:rPr lang="zh-TW" altLang="en-US" sz="3200" dirty="0">
                <a:solidFill>
                  <a:schemeClr val="tx1"/>
                </a:solidFill>
                <a:ea typeface="新細明體" panose="02020500000000000000" pitchFamily="18" charset="-120"/>
              </a:rPr>
              <a:t>，</a:t>
            </a:r>
            <a:r>
              <a:rPr lang="zh-TW" altLang="en-US" sz="3200" dirty="0">
                <a:ea typeface="新細明體" panose="02020500000000000000" pitchFamily="18" charset="-120"/>
              </a:rPr>
              <a:t>如此懸殊的比例讓我們體會到外來種對本土生態的影響。</a:t>
            </a:r>
          </a:p>
          <a:p>
            <a:pPr marL="2286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3200" dirty="0"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l="1407" t="1645" r="3080" b="5207"/>
          <a:stretch/>
        </p:blipFill>
        <p:spPr>
          <a:xfrm>
            <a:off x="6844937" y="252548"/>
            <a:ext cx="4659086" cy="61395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6271056" y="2783711"/>
            <a:ext cx="53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/>
              <a:t>白尾八哥</a:t>
            </a:r>
            <a:endParaRPr lang="zh-TW" altLang="en-US" sz="1600" b="1" dirty="0"/>
          </a:p>
        </p:txBody>
      </p:sp>
      <p:sp>
        <p:nvSpPr>
          <p:cNvPr id="3" name="向右箭號 2"/>
          <p:cNvSpPr/>
          <p:nvPr/>
        </p:nvSpPr>
        <p:spPr>
          <a:xfrm>
            <a:off x="6392499" y="2507486"/>
            <a:ext cx="371475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393235"/>
            <a:ext cx="3550920" cy="98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zh-TW" sz="4800" b="1" dirty="0">
                <a:ea typeface="新細明體" panose="02020500000000000000" pitchFamily="18" charset="-120"/>
              </a:rPr>
              <a:t>本作品目的</a:t>
            </a:r>
            <a:endParaRPr sz="4800" b="1" dirty="0">
              <a:ea typeface="新細明體" panose="02020500000000000000" pitchFamily="18" charset="-120"/>
            </a:endParaRPr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838201" y="1375955"/>
            <a:ext cx="5310050" cy="418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4000"/>
              <a:buNone/>
            </a:pPr>
            <a:r>
              <a:rPr lang="zh-TW" sz="3200" dirty="0" smtClean="0">
                <a:ea typeface="新細明體" panose="02020500000000000000" pitchFamily="18" charset="-120"/>
              </a:rPr>
              <a:t>我們</a:t>
            </a:r>
            <a:r>
              <a:rPr lang="zh-TW" altLang="en-US" sz="3200" dirty="0" smtClean="0">
                <a:ea typeface="新細明體" panose="02020500000000000000" pitchFamily="18" charset="-120"/>
              </a:rPr>
              <a:t>發想</a:t>
            </a:r>
            <a:r>
              <a:rPr lang="zh-TW" sz="3200" dirty="0" smtClean="0">
                <a:ea typeface="新細明體" panose="02020500000000000000" pitchFamily="18" charset="-120"/>
              </a:rPr>
              <a:t>利用</a:t>
            </a:r>
            <a:r>
              <a:rPr lang="zh-TW" sz="3200" dirty="0">
                <a:solidFill>
                  <a:srgbClr val="FF0000"/>
                </a:solidFill>
                <a:ea typeface="新細明體" panose="02020500000000000000" pitchFamily="18" charset="-120"/>
              </a:rPr>
              <a:t>Rabboni作為感測器放置於</a:t>
            </a:r>
            <a:r>
              <a:rPr lang="zh-TW" sz="3200" dirty="0" smtClean="0">
                <a:solidFill>
                  <a:srgbClr val="FF0000"/>
                </a:solidFill>
                <a:ea typeface="新細明體" panose="02020500000000000000" pitchFamily="18" charset="-120"/>
              </a:rPr>
              <a:t>平台</a:t>
            </a:r>
            <a:r>
              <a:rPr lang="zh-TW" altLang="en-US" sz="3200" dirty="0" smtClean="0">
                <a:solidFill>
                  <a:srgbClr val="FF0000"/>
                </a:solidFill>
                <a:ea typeface="新細明體" panose="02020500000000000000" pitchFamily="18" charset="-120"/>
              </a:rPr>
              <a:t>下</a:t>
            </a:r>
            <a:r>
              <a:rPr lang="zh-TW" altLang="en-US" sz="3200" dirty="0" smtClean="0">
                <a:ea typeface="新細明體" panose="02020500000000000000" pitchFamily="18" charset="-120"/>
              </a:rPr>
              <a:t>，並於平台上方放置飼料吸引八哥，</a:t>
            </a:r>
            <a:r>
              <a:rPr lang="zh-TW" sz="3200" dirty="0" smtClean="0">
                <a:ea typeface="新細明體" panose="02020500000000000000" pitchFamily="18" charset="-120"/>
              </a:rPr>
              <a:t>感</a:t>
            </a:r>
            <a:r>
              <a:rPr lang="zh-TW" sz="3200" dirty="0">
                <a:ea typeface="新細明體" panose="02020500000000000000" pitchFamily="18" charset="-120"/>
              </a:rPr>
              <a:t>測八哥站立於平台時的晃動並進行拍攝</a:t>
            </a:r>
            <a:r>
              <a:rPr lang="zh-TW" sz="3200" dirty="0" smtClean="0">
                <a:ea typeface="新細明體" panose="02020500000000000000" pitchFamily="18" charset="-120"/>
              </a:rPr>
              <a:t>，對於</a:t>
            </a:r>
            <a:r>
              <a:rPr lang="zh-TW" sz="3200" dirty="0">
                <a:ea typeface="新細明體" panose="02020500000000000000" pitchFamily="18" charset="-120"/>
              </a:rPr>
              <a:t>台灣本土八哥與外來八哥的數量去進行比較判斷。</a:t>
            </a:r>
            <a:endParaRPr sz="3200" dirty="0">
              <a:ea typeface="新細明體" panose="02020500000000000000" pitchFamily="18" charset="-12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ea typeface="新細明體" panose="02020500000000000000" pitchFamily="18" charset="-120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6155" y="393234"/>
            <a:ext cx="4368003" cy="5824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365760" y="291057"/>
            <a:ext cx="4971506" cy="90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sz="4800" b="1" dirty="0">
                <a:ea typeface="新細明體" panose="02020500000000000000" pitchFamily="18" charset="-120"/>
              </a:rPr>
              <a:t>使用軟體與硬體</a:t>
            </a:r>
            <a:endParaRPr sz="4800" b="1" dirty="0">
              <a:ea typeface="新細明體" panose="02020500000000000000" pitchFamily="18" charset="-120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365760" y="1193075"/>
            <a:ext cx="10988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4400"/>
              <a:buNone/>
            </a:pPr>
            <a:r>
              <a:rPr lang="zh-TW" altLang="en-US" sz="3200" b="1" dirty="0">
                <a:ea typeface="新細明體" panose="02020500000000000000" pitchFamily="18" charset="-120"/>
              </a:rPr>
              <a:t>使用軟體</a:t>
            </a:r>
            <a:r>
              <a:rPr lang="zh-TW" altLang="en-US" sz="3200" b="1" dirty="0" smtClean="0">
                <a:ea typeface="新細明體" panose="02020500000000000000" pitchFamily="18" charset="-120"/>
              </a:rPr>
              <a:t>為</a:t>
            </a:r>
            <a:r>
              <a:rPr lang="en-US" altLang="zh-TW" sz="3200" b="1" dirty="0">
                <a:ea typeface="新細明體" panose="02020500000000000000" pitchFamily="18" charset="-120"/>
              </a:rPr>
              <a:t>P</a:t>
            </a:r>
            <a:r>
              <a:rPr lang="en-US" altLang="zh-TW" sz="3200" b="1" dirty="0" smtClean="0">
                <a:ea typeface="新細明體" panose="02020500000000000000" pitchFamily="18" charset="-120"/>
              </a:rPr>
              <a:t>ython </a:t>
            </a:r>
            <a:r>
              <a:rPr lang="zh-TW" altLang="en-US" sz="3200" b="1" dirty="0">
                <a:ea typeface="新細明體" panose="02020500000000000000" pitchFamily="18" charset="-120"/>
              </a:rPr>
              <a:t>、 </a:t>
            </a:r>
            <a:r>
              <a:rPr lang="en-US" altLang="zh-TW" sz="3200" b="1" dirty="0" err="1">
                <a:ea typeface="新細明體" panose="02020500000000000000" pitchFamily="18" charset="-120"/>
              </a:rPr>
              <a:t>MicroPython</a:t>
            </a:r>
            <a:r>
              <a:rPr lang="en-US" altLang="zh-TW" sz="3200" b="1" dirty="0">
                <a:ea typeface="新細明體" panose="02020500000000000000" pitchFamily="18" charset="-120"/>
              </a:rPr>
              <a:t> </a:t>
            </a:r>
            <a:r>
              <a:rPr lang="zh-TW" altLang="en-US" sz="3200" b="1" dirty="0">
                <a:ea typeface="新細明體" panose="02020500000000000000" pitchFamily="18" charset="-120"/>
              </a:rPr>
              <a:t>、</a:t>
            </a:r>
            <a:r>
              <a:rPr lang="en-US" altLang="zh-TW" sz="3200" b="1" dirty="0">
                <a:ea typeface="新細明體" panose="02020500000000000000" pitchFamily="18" charset="-120"/>
              </a:rPr>
              <a:t>Windows</a:t>
            </a:r>
            <a:r>
              <a:rPr lang="zh-TW" altLang="en-US" sz="3200" b="1" dirty="0">
                <a:ea typeface="新細明體" panose="02020500000000000000" pitchFamily="18" charset="-120"/>
              </a:rPr>
              <a:t>作業系統！</a:t>
            </a:r>
            <a:endParaRPr lang="en-US" altLang="zh-TW" sz="3200" b="1" dirty="0">
              <a:ea typeface="新細明體" panose="02020500000000000000" pitchFamily="18" charset="-120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zh-TW" sz="3200" b="1" dirty="0">
                <a:ea typeface="新細明體" panose="02020500000000000000" pitchFamily="18" charset="-120"/>
                <a:sym typeface="Calibri"/>
              </a:rPr>
              <a:t>使用硬體</a:t>
            </a:r>
            <a:r>
              <a:rPr lang="zh-TW" sz="3200" b="1" dirty="0" smtClean="0">
                <a:ea typeface="新細明體" panose="02020500000000000000" pitchFamily="18" charset="-120"/>
                <a:sym typeface="Calibri"/>
              </a:rPr>
              <a:t>為</a:t>
            </a:r>
            <a:endParaRPr sz="3200" b="1" dirty="0">
              <a:ea typeface="新細明體" panose="02020500000000000000" pitchFamily="18" charset="-120"/>
            </a:endParaRPr>
          </a:p>
        </p:txBody>
      </p:sp>
      <p:graphicFrame>
        <p:nvGraphicFramePr>
          <p:cNvPr id="108" name="Google Shape;108;p4"/>
          <p:cNvGraphicFramePr/>
          <p:nvPr>
            <p:extLst>
              <p:ext uri="{D42A27DB-BD31-4B8C-83A1-F6EECF244321}">
                <p14:modId xmlns:p14="http://schemas.microsoft.com/office/powerpoint/2010/main" val="3913286009"/>
              </p:ext>
            </p:extLst>
          </p:nvPr>
        </p:nvGraphicFramePr>
        <p:xfrm>
          <a:off x="531222" y="2178507"/>
          <a:ext cx="8612780" cy="3110048"/>
        </p:xfrm>
        <a:graphic>
          <a:graphicData uri="http://schemas.openxmlformats.org/drawingml/2006/table">
            <a:tbl>
              <a:tblPr firstRow="1" bandRow="1">
                <a:noFill/>
                <a:tableStyleId>{B5DD59A8-7876-4F7F-8EDE-AE1531993C5F}</a:tableStyleId>
              </a:tblPr>
              <a:tblGrid>
                <a:gridCol w="2153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3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31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31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550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50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baseline="0" dirty="0">
                          <a:latin typeface="Cambria" panose="02040503050406030204" pitchFamily="18" charset="0"/>
                          <a:ea typeface="新細明體" panose="02020500000000000000" pitchFamily="18" charset="-120"/>
                          <a:cs typeface="Calibri"/>
                          <a:sym typeface="Calibri"/>
                        </a:rPr>
                        <a:t>Rabboni</a:t>
                      </a:r>
                      <a:endParaRPr sz="2800" u="none" strike="noStrike" cap="none" baseline="0" dirty="0">
                        <a:latin typeface="Cambria" panose="020405030504060302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baseline="0" dirty="0">
                          <a:latin typeface="Cambria" panose="02040503050406030204" pitchFamily="18" charset="0"/>
                          <a:ea typeface="新細明體" panose="02020500000000000000" pitchFamily="18" charset="-120"/>
                        </a:rPr>
                        <a:t>伺服馬達</a:t>
                      </a:r>
                      <a:r>
                        <a:rPr lang="zh-TW" sz="2800" b="1" u="none" strike="noStrike" cap="none" baseline="0" dirty="0">
                          <a:latin typeface="Cambria" panose="02040503050406030204" pitchFamily="18" charset="0"/>
                          <a:ea typeface="新細明體" panose="02020500000000000000" pitchFamily="18" charset="-120"/>
                          <a:cs typeface="Calibri"/>
                          <a:sym typeface="Calibri"/>
                        </a:rPr>
                        <a:t> </a:t>
                      </a:r>
                      <a:endParaRPr sz="2800" u="none" strike="noStrike" cap="none" baseline="0" dirty="0">
                        <a:latin typeface="Cambria" panose="020405030504060302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baseline="0" dirty="0">
                          <a:latin typeface="Cambria" panose="02040503050406030204" pitchFamily="18" charset="0"/>
                          <a:ea typeface="新細明體" panose="02020500000000000000" pitchFamily="18" charset="-120"/>
                        </a:rPr>
                        <a:t>USB攝相鏡頭模組</a:t>
                      </a:r>
                      <a:endParaRPr sz="2800" u="none" strike="noStrike" cap="none" baseline="0" dirty="0">
                        <a:latin typeface="Cambria" panose="020405030504060302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baseline="0" dirty="0">
                          <a:latin typeface="Cambria" panose="02040503050406030204" pitchFamily="18" charset="0"/>
                          <a:ea typeface="新細明體" panose="02020500000000000000" pitchFamily="18" charset="-120"/>
                        </a:rPr>
                        <a:t>ESP32 </a:t>
                      </a:r>
                      <a:endParaRPr sz="2800" u="none" strike="noStrike" cap="none" baseline="0" dirty="0">
                        <a:latin typeface="Cambria" panose="020405030504060302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500" y="2276966"/>
            <a:ext cx="1388502" cy="138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15788" r="44499" b="18479"/>
          <a:stretch/>
        </p:blipFill>
        <p:spPr>
          <a:xfrm>
            <a:off x="3073858" y="2353003"/>
            <a:ext cx="1311039" cy="123642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5" y="2347171"/>
            <a:ext cx="1379222" cy="12480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9" t="18540" r="35573" b="15301"/>
          <a:stretch/>
        </p:blipFill>
        <p:spPr>
          <a:xfrm rot="5400000">
            <a:off x="7604533" y="1984749"/>
            <a:ext cx="947127" cy="182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838200" y="95160"/>
            <a:ext cx="2915194" cy="107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FKai-SB"/>
              <a:buNone/>
            </a:pPr>
            <a:r>
              <a:rPr lang="zh-TW" sz="4800" b="1" dirty="0">
                <a:latin typeface="新細明體" panose="02020500000000000000" pitchFamily="18" charset="-120"/>
                <a:ea typeface="新細明體" panose="02020500000000000000" pitchFamily="18" charset="-120"/>
                <a:cs typeface="DFKai-SB"/>
                <a:sym typeface="DFKai-SB"/>
              </a:rPr>
              <a:t>研究步驟</a:t>
            </a:r>
            <a:endParaRPr sz="48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315686" y="1083822"/>
            <a:ext cx="11109960" cy="507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marR="108585" lvl="0" indent="0" algn="just">
              <a:lnSpc>
                <a:spcPct val="148000"/>
              </a:lnSpc>
              <a:spcBef>
                <a:spcPts val="0"/>
              </a:spcBef>
              <a:buSzPct val="100000"/>
              <a:buNone/>
            </a:pPr>
            <a:r>
              <a:rPr lang="zh-TW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(一)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先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以</a:t>
            </a:r>
            <a:r>
              <a:rPr lang="en-US" altLang="zh-TW" dirty="0" err="1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Rabboni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感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測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器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搭配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控制板放置於檢驗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區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，模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擬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鳥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停在控制板上面的參考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值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同時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轉動攝像頭至鳥的地方。</a:t>
            </a:r>
            <a:endParaRPr dirty="0">
              <a:latin typeface="Cambria" panose="02040503050406030204" pitchFamily="18" charset="0"/>
              <a:ea typeface="新細明體" panose="02020500000000000000" pitchFamily="18" charset="-120"/>
              <a:cs typeface="DFKai-SB"/>
              <a:sym typeface="DFKai-SB"/>
            </a:endParaRPr>
          </a:p>
          <a:p>
            <a:pPr marL="609600" marR="108585" lvl="0" indent="0" algn="just">
              <a:lnSpc>
                <a:spcPct val="148000"/>
              </a:lnSpc>
              <a:spcBef>
                <a:spcPts val="810"/>
              </a:spcBef>
              <a:buSzPct val="100000"/>
              <a:buNone/>
            </a:pPr>
            <a:r>
              <a:rPr lang="zh-TW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(二)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 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以</a:t>
            </a:r>
            <a:r>
              <a:rPr lang="en-US" altLang="zh-TW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Python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和</a:t>
            </a:r>
            <a:r>
              <a:rPr lang="en-US" altLang="zh-TW" dirty="0" err="1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MicroPython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撰寫程式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獲取數值後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確認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鳥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所停下的地方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，並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拍照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記錄。</a:t>
            </a:r>
            <a:endParaRPr lang="en-US" altLang="zh-TW" dirty="0">
              <a:latin typeface="Cambria" panose="02040503050406030204" pitchFamily="18" charset="0"/>
              <a:ea typeface="新細明體" panose="02020500000000000000" pitchFamily="18" charset="-120"/>
              <a:cs typeface="DFKai-SB"/>
              <a:sym typeface="DFKai-SB"/>
            </a:endParaRPr>
          </a:p>
          <a:p>
            <a:pPr marL="609600" marR="108585" lvl="0" indent="0" algn="just">
              <a:lnSpc>
                <a:spcPct val="148000"/>
              </a:lnSpc>
              <a:spcBef>
                <a:spcPts val="810"/>
              </a:spcBef>
              <a:buSzPct val="100000"/>
              <a:buNone/>
            </a:pPr>
            <a:r>
              <a:rPr lang="zh-TW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(三</a:t>
            </a:r>
            <a:r>
              <a:rPr lang="zh-TW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)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將拍到的照片上傳到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電腦裡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記錄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，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提供相關</a:t>
            </a:r>
            <a:r>
              <a:rPr lang="zh-TW" altLang="en-US" dirty="0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圖片以辨識</a:t>
            </a:r>
            <a:r>
              <a:rPr lang="zh-TW" altLang="en-US" dirty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。</a:t>
            </a:r>
            <a:endParaRPr dirty="0">
              <a:latin typeface="Cambria" panose="02040503050406030204" pitchFamily="18" charset="0"/>
              <a:ea typeface="新細明體" panose="02020500000000000000" pitchFamily="18" charset="-120"/>
              <a:cs typeface="DFKai-SB"/>
              <a:sym typeface="DFKai-SB"/>
            </a:endParaRP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dirty="0">
              <a:latin typeface="Cambria" panose="02040503050406030204" pitchFamily="18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4306" r="9924" b="2040"/>
          <a:stretch/>
        </p:blipFill>
        <p:spPr>
          <a:xfrm>
            <a:off x="5259527" y="887040"/>
            <a:ext cx="6854095" cy="424230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06291" y="1484700"/>
            <a:ext cx="4161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將</a:t>
            </a:r>
            <a:r>
              <a:rPr lang="en-US" altLang="zh-TW" sz="3200" dirty="0" err="1">
                <a:latin typeface="Cambria" panose="02040503050406030204" pitchFamily="18" charset="0"/>
                <a:ea typeface="新細明體" panose="02020500000000000000" pitchFamily="18" charset="-120"/>
              </a:rPr>
              <a:t>R</a:t>
            </a:r>
            <a:r>
              <a:rPr lang="en-US" altLang="zh-TW" sz="3200" dirty="0" err="1" smtClean="0">
                <a:latin typeface="Cambria" panose="02040503050406030204" pitchFamily="18" charset="0"/>
                <a:ea typeface="新細明體" panose="02020500000000000000" pitchFamily="18" charset="-120"/>
              </a:rPr>
              <a:t>abboni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固定在平台下的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正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中央，將彈簧放在四周，使平台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左右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晃動，讓</a:t>
            </a:r>
            <a:r>
              <a:rPr lang="en-US" altLang="zh-TW" sz="3200" dirty="0" err="1" smtClean="0">
                <a:latin typeface="Cambria" panose="02040503050406030204" pitchFamily="18" charset="0"/>
                <a:ea typeface="新細明體" panose="02020500000000000000" pitchFamily="18" charset="-120"/>
              </a:rPr>
              <a:t>R</a:t>
            </a:r>
            <a:r>
              <a:rPr lang="en-US" altLang="zh-TW" sz="3200" dirty="0" err="1" smtClean="0">
                <a:latin typeface="Cambria" panose="02040503050406030204" pitchFamily="18" charset="0"/>
                <a:ea typeface="新細明體" panose="02020500000000000000" pitchFamily="18" charset="-120"/>
              </a:rPr>
              <a:t>abboni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接收晃動的數值傳給主機</a:t>
            </a:r>
            <a:endParaRPr lang="zh-TW" altLang="en-US" sz="3200" dirty="0">
              <a:latin typeface="Cambria" panose="020405030504060302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04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r="14867"/>
          <a:stretch/>
        </p:blipFill>
        <p:spPr>
          <a:xfrm>
            <a:off x="4633486" y="629781"/>
            <a:ext cx="7105219" cy="521367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3295" y="1615435"/>
            <a:ext cx="4180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當主機接收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</a:rPr>
              <a:t>到</a:t>
            </a:r>
            <a:r>
              <a:rPr lang="en-US" altLang="zh-TW" sz="3200" dirty="0" err="1" smtClean="0">
                <a:latin typeface="Cambria" panose="02040503050406030204" pitchFamily="18" charset="0"/>
                <a:ea typeface="新細明體" panose="02020500000000000000" pitchFamily="18" charset="-120"/>
                <a:cs typeface="DFKai-SB"/>
                <a:sym typeface="DFKai-SB"/>
              </a:rPr>
              <a:t>Rabboni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傳送的數值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後，便會操控</a:t>
            </a:r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</a:rPr>
              <a:t>伺服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馬達</a:t>
            </a:r>
            <a:r>
              <a:rPr lang="zh-TW" altLang="en-US" sz="3200" dirty="0" smtClean="0">
                <a:latin typeface="Cambria" panose="02040503050406030204" pitchFamily="18" charset="0"/>
                <a:ea typeface="新細明體" panose="02020500000000000000" pitchFamily="18" charset="-120"/>
              </a:rPr>
              <a:t>把鏡頭轉至相應方向然後進行拍照。</a:t>
            </a:r>
            <a:endParaRPr lang="zh-TW" altLang="en-US" sz="3200" dirty="0">
              <a:latin typeface="Cambria" panose="020405030504060302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1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347320" y="104951"/>
            <a:ext cx="901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Cambria" panose="02040503050406030204" pitchFamily="18" charset="0"/>
                <a:ea typeface="新細明體" panose="02020500000000000000" pitchFamily="18" charset="-120"/>
              </a:rPr>
              <a:t>將拍到的照片存放到一個資料夾，以做後續利用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E3E9E11-B667-4F2E-9477-AF0CC7E4A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23"/>
          <a:stretch/>
        </p:blipFill>
        <p:spPr>
          <a:xfrm>
            <a:off x="1577884" y="863897"/>
            <a:ext cx="8554407" cy="54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961276"/>
            <a:ext cx="4513943" cy="529158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66057" y="165462"/>
            <a:ext cx="229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ea typeface="新細明體" panose="02020500000000000000" pitchFamily="18" charset="-120"/>
              </a:rPr>
              <a:t>部分程式碼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59" y="1757057"/>
            <a:ext cx="672114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415</Words>
  <Application>Microsoft Office PowerPoint</Application>
  <PresentationFormat>寬螢幕</PresentationFormat>
  <Paragraphs>35</Paragraphs>
  <Slides>13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Calibri</vt:lpstr>
      <vt:lpstr>DFKai-SB</vt:lpstr>
      <vt:lpstr>Arial</vt:lpstr>
      <vt:lpstr>Cambria</vt:lpstr>
      <vt:lpstr>新細明體</vt:lpstr>
      <vt:lpstr>Office 佈景主題</vt:lpstr>
      <vt:lpstr>八哥探測器</vt:lpstr>
      <vt:lpstr>設計理念動機</vt:lpstr>
      <vt:lpstr>本作品目的</vt:lpstr>
      <vt:lpstr>使用軟體與硬體</vt:lpstr>
      <vt:lpstr>研究步驟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未來發展方向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八哥探測器</dc:title>
  <dc:creator>zzt</dc:creator>
  <cp:lastModifiedBy>user</cp:lastModifiedBy>
  <cp:revision>37</cp:revision>
  <dcterms:created xsi:type="dcterms:W3CDTF">2022-05-19T00:24:00Z</dcterms:created>
  <dcterms:modified xsi:type="dcterms:W3CDTF">2023-11-23T06:51:29Z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6D5260EC9DEE45008F0D3499D5B7C78D</vt:lpwstr>
  </property>
  <property fmtid="{D5CDD505-2E9C-101B-9397-08002B2CF9AE}" pid="3" name="KSOProductBuildVer">
    <vt:lpwstr>1033-11.2.0.11516</vt:lpwstr>
  </property>
</Properties>
</file>