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18288000" cy="10287000"/>
  <p:notesSz cx="6858000" cy="9144000"/>
  <p:embeddedFontLst>
    <p:embeddedFont>
      <p:font typeface="王漢宗疊圓體" panose="02020500000000000000" charset="-12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re Sugar Thin" panose="02020500000000000000" charset="0"/>
      <p:regular r:id="rId18"/>
    </p:embeddedFont>
    <p:embeddedFont>
      <p:font typeface="Quicksand" panose="02020500000000000000" charset="0"/>
      <p:regular r:id="rId19"/>
    </p:embeddedFont>
    <p:embeddedFont>
      <p:font typeface="Quicksand Medium" panose="02020500000000000000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0.svg"/><Relationship Id="rId7" Type="http://schemas.openxmlformats.org/officeDocument/2006/relationships/image" Target="../media/image3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svg"/><Relationship Id="rId7" Type="http://schemas.openxmlformats.org/officeDocument/2006/relationships/image" Target="../media/image20.svg"/><Relationship Id="rId12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22.svg"/><Relationship Id="rId10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svg"/><Relationship Id="rId7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sv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sv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5089" y="963596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4697362" y="-226086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4870353" y="9575918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9237698" y="-117236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642517" y="576318"/>
            <a:ext cx="9016597" cy="8295678"/>
            <a:chOff x="0" y="-66675"/>
            <a:chExt cx="12022129" cy="1106090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12022129" cy="9864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44"/>
                </a:lnSpc>
              </a:pPr>
              <a:endParaRPr lang="zh-TW" altLang="en-US" dirty="0"/>
            </a:p>
            <a:p>
              <a:pPr algn="ctr">
                <a:lnSpc>
                  <a:spcPts val="13507"/>
                </a:lnSpc>
              </a:pPr>
              <a:r>
                <a:rPr lang="en-US" sz="12279" dirty="0" err="1">
                  <a:solidFill>
                    <a:srgbClr val="FF3131"/>
                  </a:solidFill>
                  <a:ea typeface="王漢宗疊圓體"/>
                </a:rPr>
                <a:t>乘法跑跑</a:t>
              </a:r>
              <a:endParaRPr lang="en-US" sz="12279" dirty="0">
                <a:solidFill>
                  <a:srgbClr val="FF3131"/>
                </a:solidFill>
                <a:ea typeface="王漢宗疊圓體"/>
              </a:endParaRPr>
            </a:p>
            <a:p>
              <a:pPr algn="ctr">
                <a:lnSpc>
                  <a:spcPts val="13507"/>
                </a:lnSpc>
              </a:pPr>
              <a:endParaRPr lang="en-US" sz="12279" dirty="0">
                <a:solidFill>
                  <a:srgbClr val="FF3131"/>
                </a:solidFill>
                <a:ea typeface="王漢宗疊圓體"/>
              </a:endParaRPr>
            </a:p>
            <a:p>
              <a:pPr algn="ctr">
                <a:lnSpc>
                  <a:spcPts val="13507"/>
                </a:lnSpc>
              </a:pPr>
              <a:r>
                <a:rPr lang="en-US" sz="12279" dirty="0">
                  <a:solidFill>
                    <a:srgbClr val="FF3131"/>
                  </a:solidFill>
                  <a:latin typeface="王漢宗疊圓體"/>
                  <a:ea typeface="王漢宗疊圓體"/>
                </a:rPr>
                <a:t>  </a:t>
              </a:r>
              <a:r>
                <a:rPr lang="en-US" sz="12279" dirty="0" err="1">
                  <a:solidFill>
                    <a:srgbClr val="FF3131"/>
                  </a:solidFill>
                  <a:latin typeface="王漢宗疊圓體"/>
                  <a:ea typeface="王漢宗疊圓體"/>
                </a:rPr>
                <a:t>身體好好</a:t>
              </a:r>
              <a:r>
                <a:rPr lang="en-US" sz="12279" dirty="0">
                  <a:solidFill>
                    <a:srgbClr val="494949"/>
                  </a:solidFill>
                  <a:latin typeface="王漢宗疊圓體"/>
                </a:rPr>
                <a:t> </a:t>
              </a:r>
            </a:p>
            <a:p>
              <a:pPr algn="ctr">
                <a:lnSpc>
                  <a:spcPts val="8344"/>
                </a:lnSpc>
              </a:pPr>
              <a:r>
                <a:rPr lang="en-US" sz="7586" dirty="0">
                  <a:solidFill>
                    <a:srgbClr val="494949"/>
                  </a:solidFill>
                  <a:latin typeface="王漢宗疊圓體"/>
                </a:rPr>
                <a:t>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03022" y="10279856"/>
              <a:ext cx="9616086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 dirty="0">
                  <a:solidFill>
                    <a:srgbClr val="FF3131"/>
                  </a:solidFill>
                  <a:latin typeface="Quicksand"/>
                  <a:ea typeface="Quicksand"/>
                </a:rPr>
                <a:t> 112年文文盃全國聯賽教師組簡報</a:t>
              </a: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2DED86B5-92E1-41C4-BE50-758286AD8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" y="4368717"/>
            <a:ext cx="4243361" cy="61508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44C66AD8-516D-4867-8DA3-86EF290799BF}"/>
              </a:ext>
            </a:extLst>
          </p:cNvPr>
          <p:cNvSpPr/>
          <p:nvPr/>
        </p:nvSpPr>
        <p:spPr>
          <a:xfrm>
            <a:off x="13792200" y="3687170"/>
            <a:ext cx="5029200" cy="2625866"/>
          </a:xfrm>
          <a:prstGeom prst="cloudCallout">
            <a:avLst>
              <a:gd name="adj1" fmla="val -13263"/>
              <a:gd name="adj2" fmla="val 83701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過關時間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2-5</a:t>
            </a:r>
            <a:r>
              <a:rPr lang="zh-TW" altLang="en-US" sz="6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分鐘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19D489F-4D83-4F4B-8C14-8F017595F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651" y="6515099"/>
            <a:ext cx="2921703" cy="376374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AC17592-ADAE-4642-9CA0-D8A1AA5AB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9650"/>
            <a:ext cx="13345184" cy="9967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3D0907-E480-4852-973F-6FAF5E665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746" y="87943"/>
            <a:ext cx="5181599" cy="3539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2522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5089" y="963596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4697362" y="-226086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4870353" y="9575918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9237698" y="-117236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642517" y="526312"/>
            <a:ext cx="9016597" cy="8311331"/>
            <a:chOff x="0" y="-66675"/>
            <a:chExt cx="12022129" cy="1108177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12022129" cy="34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3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35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86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王漢宗疊圓體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03023" y="10279856"/>
              <a:ext cx="9616086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0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Quicksand"/>
                  <a:ea typeface="Quicksand"/>
                  <a:cs typeface="+mn-cs"/>
                </a:rPr>
                <a:t> </a:t>
              </a:r>
              <a:r>
                <a:rPr kumimoji="0" lang="zh-TW" alt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Quicksand"/>
                  <a:ea typeface="Quicksand"/>
                  <a:cs typeface="+mn-cs"/>
                </a:rPr>
                <a:t>第三屆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Quicksand"/>
                  <a:ea typeface="Quicksand"/>
                  <a:cs typeface="+mn-cs"/>
                </a:rPr>
                <a:t>文文盃全國聯賽</a:t>
              </a:r>
              <a:r>
                <a:rPr kumimoji="0" lang="zh-TW" alt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Quicksand"/>
                  <a:ea typeface="Quicksand"/>
                  <a:cs typeface="+mn-cs"/>
                </a:rPr>
                <a:t>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Quicksand"/>
                  <a:ea typeface="Quicksand"/>
                  <a:cs typeface="+mn-cs"/>
                </a:rPr>
                <a:t>教師組簡報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Quicksand"/>
                <a:ea typeface="Quicksand"/>
                <a:cs typeface="+mn-cs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7617811A-5F38-4C51-851C-E0C6A75F6F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297" y="5314410"/>
            <a:ext cx="4810125" cy="59436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2D25A7A-0F31-453D-AD8E-5B1301B95D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09" y="405560"/>
            <a:ext cx="4810125" cy="381980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34FC50E-1F29-48C3-A097-96B5A65A5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6250"/>
            <a:ext cx="20163467" cy="11341950"/>
          </a:xfrm>
          <a:prstGeom prst="rect">
            <a:avLst/>
          </a:prstGeom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F9338FFC-4BFD-435D-AA40-FA9EC29FF1B9}"/>
              </a:ext>
            </a:extLst>
          </p:cNvPr>
          <p:cNvSpPr/>
          <p:nvPr/>
        </p:nvSpPr>
        <p:spPr>
          <a:xfrm>
            <a:off x="2084951" y="61710"/>
            <a:ext cx="13641981" cy="3066083"/>
          </a:xfrm>
          <a:prstGeom prst="cloudCallout">
            <a:avLst>
              <a:gd name="adj1" fmla="val 37224"/>
              <a:gd name="adj2" fmla="val 152220"/>
            </a:avLst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簡報完畢，感謝您的聆聽！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383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85838" y="356371"/>
            <a:ext cx="4395027" cy="201372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232008" y="6739777"/>
            <a:ext cx="362752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FF3131"/>
                </a:solidFill>
                <a:latin typeface="Quicksand Medium"/>
              </a:rPr>
              <a:t>We go together like peanut butter and jelly.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0068" y="933450"/>
            <a:ext cx="9319086" cy="323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4"/>
              </a:lnSpc>
            </a:pPr>
            <a:r>
              <a:rPr lang="en-US" sz="7200" dirty="0" err="1">
                <a:solidFill>
                  <a:srgbClr val="FF3131"/>
                </a:solidFill>
                <a:ea typeface="王漢宗疊圓體"/>
              </a:rPr>
              <a:t>團隊介紹與分工</a:t>
            </a:r>
            <a:endParaRPr lang="en-US" sz="7200" dirty="0">
              <a:solidFill>
                <a:srgbClr val="FF3131"/>
              </a:solidFill>
              <a:ea typeface="王漢宗疊圓體"/>
            </a:endParaRPr>
          </a:p>
          <a:p>
            <a:pPr>
              <a:lnSpc>
                <a:spcPts val="5724"/>
              </a:lnSpc>
            </a:pPr>
            <a:endParaRPr lang="en-US" sz="4770" dirty="0">
              <a:solidFill>
                <a:srgbClr val="FF3131"/>
              </a:solidFill>
              <a:ea typeface="王漢宗疊圓體"/>
            </a:endParaRPr>
          </a:p>
          <a:p>
            <a:pPr>
              <a:lnSpc>
                <a:spcPts val="6779"/>
              </a:lnSpc>
            </a:pPr>
            <a:endParaRPr lang="en-US" sz="4770" dirty="0">
              <a:solidFill>
                <a:srgbClr val="FF3131"/>
              </a:solidFill>
              <a:ea typeface="王漢宗疊圓體"/>
            </a:endParaRPr>
          </a:p>
          <a:p>
            <a:pPr>
              <a:lnSpc>
                <a:spcPts val="6779"/>
              </a:lnSpc>
            </a:pPr>
            <a:endParaRPr lang="en-US" sz="4770" dirty="0">
              <a:solidFill>
                <a:srgbClr val="FF3131"/>
              </a:solidFill>
              <a:ea typeface="王漢宗疊圓體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AAB03E1-0E2A-46B9-AED0-7803312C7D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25" y="1661274"/>
            <a:ext cx="10275149" cy="6644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9F202A1-5126-4C7C-B8D2-9EE9CFCB0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8" y="4899559"/>
            <a:ext cx="4389305" cy="56543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1676290" y="6778663"/>
            <a:ext cx="7200991" cy="3018997"/>
            <a:chOff x="1322252" y="4914109"/>
            <a:chExt cx="9601321" cy="4025329"/>
          </a:xfrm>
        </p:grpSpPr>
        <p:sp>
          <p:nvSpPr>
            <p:cNvPr id="7" name="TextBox 7"/>
            <p:cNvSpPr txBox="1"/>
            <p:nvPr/>
          </p:nvSpPr>
          <p:spPr>
            <a:xfrm>
              <a:off x="4041864" y="8184359"/>
              <a:ext cx="6881709" cy="755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 dirty="0">
                  <a:solidFill>
                    <a:srgbClr val="FF3131"/>
                  </a:solidFill>
                  <a:latin typeface="Quicksand Medium"/>
                </a:rPr>
                <a:t>(like</a:t>
              </a:r>
              <a:r>
                <a:rPr lang="zh-TW" altLang="en-US" sz="3400" dirty="0">
                  <a:solidFill>
                    <a:srgbClr val="FF3131"/>
                  </a:solidFill>
                  <a:latin typeface="Quicksand Medium"/>
                </a:rPr>
                <a:t> </a:t>
              </a:r>
              <a:r>
                <a:rPr lang="en-US" altLang="zh-TW" sz="3400" dirty="0">
                  <a:solidFill>
                    <a:srgbClr val="FF3131"/>
                  </a:solidFill>
                  <a:latin typeface="Quicksand Medium"/>
                </a:rPr>
                <a:t>Scratch</a:t>
              </a:r>
              <a:r>
                <a:rPr lang="en-US" sz="3400" dirty="0">
                  <a:solidFill>
                    <a:srgbClr val="FF3131"/>
                  </a:solidFill>
                  <a:latin typeface="Quicksand Medium"/>
                </a:rPr>
                <a:t>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22252" y="4914109"/>
              <a:ext cx="8766264" cy="3270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dirty="0">
                  <a:solidFill>
                    <a:srgbClr val="FF3131"/>
                  </a:solidFill>
                  <a:latin typeface="More Sugar Thin"/>
                </a:rPr>
                <a:t>We love the same things.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6603370" y="1956250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0" y="0"/>
                </a:lnTo>
                <a:lnTo>
                  <a:pt x="841010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4959" y="708723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0" y="0"/>
                </a:lnTo>
                <a:lnTo>
                  <a:pt x="841010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5B434-2799-4617-BCC3-61BC0EFDE163}"/>
              </a:ext>
            </a:extLst>
          </p:cNvPr>
          <p:cNvSpPr txBox="1"/>
          <p:nvPr/>
        </p:nvSpPr>
        <p:spPr>
          <a:xfrm>
            <a:off x="609600" y="337107"/>
            <a:ext cx="9319086" cy="323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4"/>
              </a:lnSpc>
            </a:pPr>
            <a:r>
              <a:rPr lang="zh-TW" altLang="en-US" sz="7200" dirty="0">
                <a:solidFill>
                  <a:srgbClr val="FF3131"/>
                </a:solidFill>
                <a:ea typeface="王漢宗疊圓體"/>
              </a:rPr>
              <a:t>程式解說</a:t>
            </a:r>
            <a:endParaRPr lang="en-US" sz="7200" dirty="0">
              <a:solidFill>
                <a:srgbClr val="FF3131"/>
              </a:solidFill>
              <a:ea typeface="王漢宗疊圓體"/>
            </a:endParaRPr>
          </a:p>
          <a:p>
            <a:pPr>
              <a:lnSpc>
                <a:spcPts val="5724"/>
              </a:lnSpc>
            </a:pPr>
            <a:endParaRPr lang="en-US" sz="4770" dirty="0">
              <a:solidFill>
                <a:srgbClr val="FF3131"/>
              </a:solidFill>
              <a:ea typeface="王漢宗疊圓體"/>
            </a:endParaRPr>
          </a:p>
          <a:p>
            <a:pPr>
              <a:lnSpc>
                <a:spcPts val="6779"/>
              </a:lnSpc>
            </a:pPr>
            <a:endParaRPr lang="en-US" sz="4770" dirty="0">
              <a:solidFill>
                <a:srgbClr val="FF3131"/>
              </a:solidFill>
              <a:ea typeface="王漢宗疊圓體"/>
            </a:endParaRPr>
          </a:p>
          <a:p>
            <a:pPr>
              <a:lnSpc>
                <a:spcPts val="6779"/>
              </a:lnSpc>
            </a:pPr>
            <a:endParaRPr lang="en-US" sz="4770" dirty="0">
              <a:solidFill>
                <a:srgbClr val="FF3131"/>
              </a:solidFill>
              <a:ea typeface="王漢宗疊圓體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A9BE5DE-3409-422E-B2E7-4CE77A1D3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338" y="3009218"/>
            <a:ext cx="3858163" cy="3419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E0A85D9-501C-4D9A-868B-6F0DA89D9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8" y="1599704"/>
            <a:ext cx="10852530" cy="819795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C670A6F-B19A-45B3-BE7E-C05B2D3C9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655" y="190500"/>
            <a:ext cx="4629796" cy="3762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87400" y="654413"/>
            <a:ext cx="4395027" cy="201372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235460" y="1216113"/>
            <a:ext cx="2672971" cy="11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400" dirty="0" err="1">
                <a:solidFill>
                  <a:srgbClr val="FF3131"/>
                </a:solidFill>
                <a:latin typeface="Quicksand Medium"/>
              </a:rPr>
              <a:t>Jouer</a:t>
            </a:r>
            <a:r>
              <a:rPr lang="en-US" sz="3400" dirty="0">
                <a:solidFill>
                  <a:srgbClr val="FF3131"/>
                </a:solidFill>
                <a:latin typeface="Quicksand Medium"/>
              </a:rPr>
              <a:t>, </a:t>
            </a:r>
            <a:r>
              <a:rPr lang="en-US" sz="3400" dirty="0" err="1">
                <a:solidFill>
                  <a:srgbClr val="FF3131"/>
                </a:solidFill>
                <a:latin typeface="Quicksand Medium"/>
              </a:rPr>
              <a:t>c'est</a:t>
            </a:r>
            <a:r>
              <a:rPr lang="en-US" sz="3400" dirty="0">
                <a:solidFill>
                  <a:srgbClr val="FF3131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FF3131"/>
                </a:solidFill>
                <a:latin typeface="Quicksand Medium"/>
              </a:rPr>
              <a:t>apprendre</a:t>
            </a:r>
            <a:endParaRPr lang="en-US" sz="3400" dirty="0">
              <a:solidFill>
                <a:srgbClr val="FF3131"/>
              </a:solidFill>
              <a:latin typeface="Quicksand Medium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5C40F36-0B70-4838-BA4A-91B0D6315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5" y="7227010"/>
            <a:ext cx="2342508" cy="305999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0DF9A5B-F976-4BF4-8CB3-908D8A8278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7" y="0"/>
            <a:ext cx="10572333" cy="6194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B73D21A-9C25-427F-B078-AD696E3A2C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589554"/>
            <a:ext cx="8457183" cy="687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44C66AD8-516D-4867-8DA3-86EF290799BF}"/>
              </a:ext>
            </a:extLst>
          </p:cNvPr>
          <p:cNvSpPr/>
          <p:nvPr/>
        </p:nvSpPr>
        <p:spPr>
          <a:xfrm>
            <a:off x="3676863" y="6941335"/>
            <a:ext cx="6516514" cy="2625866"/>
          </a:xfrm>
          <a:prstGeom prst="cloudCallout">
            <a:avLst>
              <a:gd name="adj1" fmla="val -80817"/>
              <a:gd name="adj2" fmla="val 13558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/>
              <a:t>原創程式</a:t>
            </a:r>
            <a:endParaRPr lang="en-US" altLang="zh-TW" sz="6000" dirty="0"/>
          </a:p>
          <a:p>
            <a:pPr algn="ctr"/>
            <a:r>
              <a:rPr lang="zh-TW" altLang="en-US" sz="6000" dirty="0"/>
              <a:t>遊戲學習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5C40F36-0B70-4838-BA4A-91B0D6315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05" y="1811366"/>
            <a:ext cx="2251016" cy="2640289"/>
          </a:xfrm>
          <a:prstGeom prst="rect">
            <a:avLst/>
          </a:prstGeom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44C66AD8-516D-4867-8DA3-86EF290799BF}"/>
              </a:ext>
            </a:extLst>
          </p:cNvPr>
          <p:cNvSpPr/>
          <p:nvPr/>
        </p:nvSpPr>
        <p:spPr>
          <a:xfrm>
            <a:off x="11563051" y="117334"/>
            <a:ext cx="6516514" cy="2625866"/>
          </a:xfrm>
          <a:prstGeom prst="cloudCallout">
            <a:avLst>
              <a:gd name="adj1" fmla="val -55265"/>
              <a:gd name="adj2" fmla="val 31612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開始說明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友善玩家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8CCC660-2E50-482C-B81D-5329D8EE5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274" y="-29391"/>
            <a:ext cx="9769305" cy="72595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E953B40-07E3-4733-AD25-B76E94F31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23" y="3478317"/>
            <a:ext cx="10121577" cy="76192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4592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87400" y="654413"/>
            <a:ext cx="4395027" cy="201372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235460" y="1216113"/>
            <a:ext cx="2672971" cy="11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Quicksand Medium"/>
                <a:ea typeface="+mn-ea"/>
                <a:cs typeface="+mn-cs"/>
              </a:rPr>
              <a:t>Jouer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Quicksand Medium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Quicksand Medium"/>
                <a:ea typeface="+mn-ea"/>
                <a:cs typeface="+mn-cs"/>
              </a:rPr>
              <a:t>c'est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Quicksand Medium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Quicksand Medium"/>
                <a:ea typeface="+mn-ea"/>
                <a:cs typeface="+mn-cs"/>
              </a:rPr>
              <a:t>apprendre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Quicksand Medium"/>
              <a:ea typeface="+mn-ea"/>
              <a:cs typeface="+mn-cs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5C40F36-0B70-4838-BA4A-91B0D6315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651" y="6515099"/>
            <a:ext cx="2921703" cy="3763741"/>
          </a:xfrm>
          <a:prstGeom prst="rect">
            <a:avLst/>
          </a:prstGeom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44C66AD8-516D-4867-8DA3-86EF290799BF}"/>
              </a:ext>
            </a:extLst>
          </p:cNvPr>
          <p:cNvSpPr/>
          <p:nvPr/>
        </p:nvSpPr>
        <p:spPr>
          <a:xfrm>
            <a:off x="12039600" y="288079"/>
            <a:ext cx="6516514" cy="2625866"/>
          </a:xfrm>
          <a:prstGeom prst="cloudCallout">
            <a:avLst>
              <a:gd name="adj1" fmla="val 19992"/>
              <a:gd name="adj2" fmla="val 193742"/>
            </a:avLst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大量廣播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管控關卡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8CCC660-2E50-482C-B81D-5329D8EE5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34" y="-18506"/>
            <a:ext cx="11460347" cy="71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E953B40-07E3-4733-AD25-B76E94F31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37" y="3159756"/>
            <a:ext cx="9205914" cy="7312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36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5C40F36-0B70-4838-BA4A-91B0D6315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" y="6861034"/>
            <a:ext cx="2899220" cy="359962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0DF9A5B-F976-4BF4-8CB3-908D8A827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74" y="5837354"/>
            <a:ext cx="6158126" cy="4344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B73D21A-9C25-427F-B078-AD696E3A2C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3" y="0"/>
            <a:ext cx="11569215" cy="108306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44C66AD8-516D-4867-8DA3-86EF290799BF}"/>
              </a:ext>
            </a:extLst>
          </p:cNvPr>
          <p:cNvSpPr/>
          <p:nvPr/>
        </p:nvSpPr>
        <p:spPr>
          <a:xfrm>
            <a:off x="-205944" y="2113033"/>
            <a:ext cx="5370396" cy="2625866"/>
          </a:xfrm>
          <a:prstGeom prst="cloudCallout">
            <a:avLst>
              <a:gd name="adj1" fmla="val -13298"/>
              <a:gd name="adj2" fmla="val 115790"/>
            </a:avLst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兩種參數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同時呈現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F81153F-29F9-4A8A-B6CB-43CE36413D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561" y="324184"/>
            <a:ext cx="5997231" cy="50552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0136125-43E9-4CE2-BC49-A86272311149}"/>
              </a:ext>
            </a:extLst>
          </p:cNvPr>
          <p:cNvSpPr/>
          <p:nvPr/>
        </p:nvSpPr>
        <p:spPr>
          <a:xfrm>
            <a:off x="13258800" y="1972671"/>
            <a:ext cx="4648200" cy="11896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A01F61D2-9321-4942-9228-EFDCE7CD59BD}"/>
              </a:ext>
            </a:extLst>
          </p:cNvPr>
          <p:cNvSpPr/>
          <p:nvPr/>
        </p:nvSpPr>
        <p:spPr>
          <a:xfrm>
            <a:off x="7363780" y="2698919"/>
            <a:ext cx="5436561" cy="1600200"/>
          </a:xfrm>
          <a:prstGeom prst="roundRect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3AB7B30-263F-4D1E-9E59-837FCE2FE638}"/>
              </a:ext>
            </a:extLst>
          </p:cNvPr>
          <p:cNvSpPr/>
          <p:nvPr/>
        </p:nvSpPr>
        <p:spPr>
          <a:xfrm>
            <a:off x="13153277" y="6221720"/>
            <a:ext cx="3589813" cy="91776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379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0DF9A5B-F976-4BF4-8CB3-908D8A827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17221200" cy="9921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44C66AD8-516D-4867-8DA3-86EF290799BF}"/>
              </a:ext>
            </a:extLst>
          </p:cNvPr>
          <p:cNvSpPr/>
          <p:nvPr/>
        </p:nvSpPr>
        <p:spPr>
          <a:xfrm>
            <a:off x="0" y="4000500"/>
            <a:ext cx="5029200" cy="2625866"/>
          </a:xfrm>
          <a:prstGeom prst="cloudCallout">
            <a:avLst>
              <a:gd name="adj1" fmla="val -13263"/>
              <a:gd name="adj2" fmla="val 83701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29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個角色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彼此互聯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5C40F36-0B70-4838-BA4A-91B0D6315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124700"/>
            <a:ext cx="205646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859">
            <a:off x="12792060" y="62158"/>
            <a:ext cx="5268875" cy="3075698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235460" y="1216113"/>
            <a:ext cx="2672971" cy="11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Quicksand Medium"/>
                <a:ea typeface="+mn-ea"/>
                <a:cs typeface="+mn-cs"/>
              </a:rPr>
              <a:t>Simple but practical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0DF9A5B-F976-4BF4-8CB3-908D8A827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6" y="152844"/>
            <a:ext cx="18127205" cy="10287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B73D21A-9C25-427F-B078-AD696E3A2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12" y="271749"/>
            <a:ext cx="5661727" cy="4942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44C66AD8-516D-4867-8DA3-86EF290799BF}"/>
              </a:ext>
            </a:extLst>
          </p:cNvPr>
          <p:cNvSpPr/>
          <p:nvPr/>
        </p:nvSpPr>
        <p:spPr>
          <a:xfrm>
            <a:off x="9970953" y="7084857"/>
            <a:ext cx="6516514" cy="2625866"/>
          </a:xfrm>
          <a:prstGeom prst="cloudCallout">
            <a:avLst>
              <a:gd name="adj1" fmla="val 47670"/>
              <a:gd name="adj2" fmla="val 12413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獨立指向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減少參數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5C40F36-0B70-4838-BA4A-91B0D63150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6725338"/>
            <a:ext cx="4212102" cy="3344904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95DBD3DB-70D4-4199-9DE0-C0FB7551A51D}"/>
              </a:ext>
            </a:extLst>
          </p:cNvPr>
          <p:cNvSpPr/>
          <p:nvPr/>
        </p:nvSpPr>
        <p:spPr>
          <a:xfrm>
            <a:off x="4056783" y="4528764"/>
            <a:ext cx="5914170" cy="4752667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052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86</Words>
  <Application>Microsoft Office PowerPoint</Application>
  <PresentationFormat>自訂</PresentationFormat>
  <Paragraphs>32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Quicksand Medium</vt:lpstr>
      <vt:lpstr>More Sugar Thin</vt:lpstr>
      <vt:lpstr>Calibri</vt:lpstr>
      <vt:lpstr>Arial</vt:lpstr>
      <vt:lpstr>Quicksand</vt:lpstr>
      <vt:lpstr>王漢宗疊圓體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Until we can meet again</dc:title>
  <dc:creator>5A88</dc:creator>
  <cp:lastModifiedBy>5A88</cp:lastModifiedBy>
  <cp:revision>4</cp:revision>
  <dcterms:created xsi:type="dcterms:W3CDTF">2006-08-16T00:00:00Z</dcterms:created>
  <dcterms:modified xsi:type="dcterms:W3CDTF">2023-12-18T06:49:50Z</dcterms:modified>
  <dc:identifier>DAF078sAufE</dc:identifier>
</cp:coreProperties>
</file>