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4630400" cy="8229600"/>
  <p:notesSz cx="8229600" cy="146304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Fraunces Extra Bold" panose="02020500000000000000" charset="0"/>
      <p:regular r:id="rId19"/>
    </p:embeddedFont>
    <p:embeddedFont>
      <p:font typeface="Nobile" panose="02020500000000000000" charset="0"/>
      <p:regular r:id="rId20"/>
    </p:embeddedFont>
    <p:embeddedFont>
      <p:font typeface="標楷體" panose="03000509000000000000" pitchFamily="65" charset="-120"/>
      <p:regular r:id="rId21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5" d="100"/>
          <a:sy n="55" d="100"/>
        </p:scale>
        <p:origin x="65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160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009186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山坡土石崩落警示系統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058126"/>
            <a:ext cx="75564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創新設計預防鐵路災害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6280190" y="4766786"/>
            <a:ext cx="75564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整合Rabboni等多種感測器，提供即時警報</a:t>
            </a:r>
            <a:endParaRPr lang="en-US" sz="2200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2BF92D8-D668-41FC-A00B-808C358F98D5}"/>
              </a:ext>
            </a:extLst>
          </p:cNvPr>
          <p:cNvSpPr txBox="1"/>
          <p:nvPr/>
        </p:nvSpPr>
        <p:spPr>
          <a:xfrm>
            <a:off x="6053559" y="6592708"/>
            <a:ext cx="7315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團隊成員 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: 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葉螢蓁、江侑宸、黃文妤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指導老師 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: 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新竹縣立博愛國民中學 曾琳富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08728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製作流程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3136225"/>
            <a:ext cx="7556421" cy="238791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5779294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773073"/>
            <a:ext cx="6342102" cy="12888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0100"/>
              </a:lnSpc>
              <a:buNone/>
            </a:pPr>
            <a:r>
              <a:rPr lang="en-US" sz="810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遇到問題</a:t>
            </a:r>
            <a:endParaRPr lang="en-US" sz="8100" dirty="0"/>
          </a:p>
        </p:txBody>
      </p:sp>
      <p:sp>
        <p:nvSpPr>
          <p:cNvPr id="3" name="Text 1"/>
          <p:cNvSpPr/>
          <p:nvPr/>
        </p:nvSpPr>
        <p:spPr>
          <a:xfrm>
            <a:off x="721638" y="2268022"/>
            <a:ext cx="6342102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721638" y="3061811"/>
            <a:ext cx="463868" cy="463868"/>
          </a:xfrm>
          <a:prstGeom prst="roundRect">
            <a:avLst>
              <a:gd name="adj" fmla="val 40008"/>
            </a:avLst>
          </a:prstGeom>
          <a:solidFill>
            <a:srgbClr val="E8F3E8"/>
          </a:solidFill>
          <a:ln/>
        </p:spPr>
      </p:sp>
      <p:sp>
        <p:nvSpPr>
          <p:cNvPr id="5" name="Text 3"/>
          <p:cNvSpPr/>
          <p:nvPr/>
        </p:nvSpPr>
        <p:spPr>
          <a:xfrm>
            <a:off x="876419" y="3139083"/>
            <a:ext cx="154305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1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1391603" y="3061811"/>
            <a:ext cx="4124087" cy="5155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050"/>
              </a:lnSpc>
              <a:buNone/>
            </a:pPr>
            <a:r>
              <a:rPr lang="en-US" sz="3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Rabboni 連結不上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1391603" y="3783449"/>
            <a:ext cx="5672138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21638" y="4551402"/>
            <a:ext cx="463868" cy="463868"/>
          </a:xfrm>
          <a:prstGeom prst="roundRect">
            <a:avLst>
              <a:gd name="adj" fmla="val 40008"/>
            </a:avLst>
          </a:prstGeom>
          <a:solidFill>
            <a:srgbClr val="E8F3E8"/>
          </a:solidFill>
          <a:ln/>
        </p:spPr>
      </p:sp>
      <p:sp>
        <p:nvSpPr>
          <p:cNvPr id="9" name="Text 7"/>
          <p:cNvSpPr/>
          <p:nvPr/>
        </p:nvSpPr>
        <p:spPr>
          <a:xfrm>
            <a:off x="852488" y="4628674"/>
            <a:ext cx="202168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2</a:t>
            </a:r>
            <a:endParaRPr lang="en-US" sz="2400" dirty="0"/>
          </a:p>
        </p:txBody>
      </p:sp>
      <p:sp>
        <p:nvSpPr>
          <p:cNvPr id="10" name="Text 8"/>
          <p:cNvSpPr/>
          <p:nvPr/>
        </p:nvSpPr>
        <p:spPr>
          <a:xfrm>
            <a:off x="1391603" y="4551402"/>
            <a:ext cx="4124087" cy="5155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050"/>
              </a:lnSpc>
              <a:buNone/>
            </a:pPr>
            <a:r>
              <a:rPr lang="en-US" sz="3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上傳程式沒有反應</a:t>
            </a:r>
            <a:endParaRPr lang="en-US" sz="3200" dirty="0"/>
          </a:p>
        </p:txBody>
      </p:sp>
      <p:sp>
        <p:nvSpPr>
          <p:cNvPr id="11" name="Text 9"/>
          <p:cNvSpPr/>
          <p:nvPr/>
        </p:nvSpPr>
        <p:spPr>
          <a:xfrm>
            <a:off x="1391603" y="5273040"/>
            <a:ext cx="5672138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721638" y="6040993"/>
            <a:ext cx="463868" cy="463868"/>
          </a:xfrm>
          <a:prstGeom prst="roundRect">
            <a:avLst>
              <a:gd name="adj" fmla="val 40008"/>
            </a:avLst>
          </a:prstGeom>
          <a:solidFill>
            <a:srgbClr val="E8F3E8"/>
          </a:solidFill>
          <a:ln/>
        </p:spPr>
      </p:sp>
      <p:sp>
        <p:nvSpPr>
          <p:cNvPr id="13" name="Text 11"/>
          <p:cNvSpPr/>
          <p:nvPr/>
        </p:nvSpPr>
        <p:spPr>
          <a:xfrm>
            <a:off x="860108" y="6118265"/>
            <a:ext cx="186809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3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1391603" y="6040993"/>
            <a:ext cx="4124087" cy="5155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050"/>
              </a:lnSpc>
              <a:buNone/>
            </a:pPr>
            <a:r>
              <a:rPr lang="en-US" sz="3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Rabboni 數值不正確</a:t>
            </a:r>
            <a:endParaRPr lang="en-US" sz="3200" dirty="0"/>
          </a:p>
        </p:txBody>
      </p:sp>
      <p:sp>
        <p:nvSpPr>
          <p:cNvPr id="15" name="Text 13"/>
          <p:cNvSpPr/>
          <p:nvPr/>
        </p:nvSpPr>
        <p:spPr>
          <a:xfrm>
            <a:off x="7574280" y="752475"/>
            <a:ext cx="6342102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endParaRPr lang="en-US" sz="1600" dirty="0"/>
          </a:p>
        </p:txBody>
      </p:sp>
      <p:pic>
        <p:nvPicPr>
          <p:cNvPr id="1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988" y="1314331"/>
            <a:ext cx="3392686" cy="4523542"/>
          </a:xfrm>
          <a:prstGeom prst="rect">
            <a:avLst/>
          </a:prstGeom>
        </p:spPr>
      </p:pic>
      <p:sp>
        <p:nvSpPr>
          <p:cNvPr id="17" name="Text 14"/>
          <p:cNvSpPr/>
          <p:nvPr/>
        </p:nvSpPr>
        <p:spPr>
          <a:xfrm>
            <a:off x="721638" y="7277933"/>
            <a:ext cx="3093006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45649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教育的價值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505438"/>
            <a:ext cx="7556421" cy="22675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我們的作品是從</a:t>
            </a:r>
            <a:r>
              <a:rPr lang="en-US" sz="2200" b="1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現實問題</a:t>
            </a: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出發，分析</a:t>
            </a:r>
            <a:r>
              <a:rPr lang="en-US" sz="2200" b="1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土石流</a:t>
            </a: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的成因與危險，構思解決方案的設計。而因應全球氣候變遷，台灣發生災害的風險大增，為有效降低威脅，藉由科技的力量讓我們提早預警災害的發生，降低土石流的風險與衝擊，保障行的安全。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49" y="558284"/>
            <a:ext cx="4746665" cy="3161228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8556" y="558284"/>
            <a:ext cx="4746665" cy="3161228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504349" y="4097655"/>
            <a:ext cx="4971574" cy="6215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設計理念與動機</a:t>
            </a:r>
            <a:endParaRPr lang="en-US" sz="3900" dirty="0"/>
          </a:p>
        </p:txBody>
      </p:sp>
      <p:sp>
        <p:nvSpPr>
          <p:cNvPr id="5" name="Shape 1"/>
          <p:cNvSpPr/>
          <p:nvPr/>
        </p:nvSpPr>
        <p:spPr>
          <a:xfrm>
            <a:off x="712827" y="4935260"/>
            <a:ext cx="15240" cy="2898100"/>
          </a:xfrm>
          <a:prstGeom prst="roundRect">
            <a:avLst>
              <a:gd name="adj" fmla="val 851016"/>
            </a:avLst>
          </a:prstGeom>
          <a:solidFill>
            <a:srgbClr val="CED9CE"/>
          </a:solidFill>
          <a:ln/>
        </p:spPr>
      </p:sp>
      <p:sp>
        <p:nvSpPr>
          <p:cNvPr id="6" name="Shape 2"/>
          <p:cNvSpPr/>
          <p:nvPr/>
        </p:nvSpPr>
        <p:spPr>
          <a:xfrm>
            <a:off x="867311" y="5251728"/>
            <a:ext cx="504349" cy="15240"/>
          </a:xfrm>
          <a:prstGeom prst="roundRect">
            <a:avLst>
              <a:gd name="adj" fmla="val 851016"/>
            </a:avLst>
          </a:prstGeom>
          <a:solidFill>
            <a:srgbClr val="CED9CE"/>
          </a:solidFill>
          <a:ln/>
        </p:spPr>
      </p:sp>
      <p:sp>
        <p:nvSpPr>
          <p:cNvPr id="7" name="Shape 3"/>
          <p:cNvSpPr/>
          <p:nvPr/>
        </p:nvSpPr>
        <p:spPr>
          <a:xfrm>
            <a:off x="558344" y="5097304"/>
            <a:ext cx="324207" cy="324207"/>
          </a:xfrm>
          <a:prstGeom prst="roundRect">
            <a:avLst>
              <a:gd name="adj" fmla="val 40004"/>
            </a:avLst>
          </a:prstGeom>
          <a:solidFill>
            <a:srgbClr val="E8F3E8"/>
          </a:solidFill>
          <a:ln/>
        </p:spPr>
      </p:sp>
      <p:sp>
        <p:nvSpPr>
          <p:cNvPr id="8" name="Text 4"/>
          <p:cNvSpPr/>
          <p:nvPr/>
        </p:nvSpPr>
        <p:spPr>
          <a:xfrm>
            <a:off x="666452" y="5151239"/>
            <a:ext cx="107871" cy="216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7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1</a:t>
            </a:r>
            <a:endParaRPr lang="en-US" sz="1700" dirty="0"/>
          </a:p>
        </p:txBody>
      </p:sp>
      <p:sp>
        <p:nvSpPr>
          <p:cNvPr id="9" name="Text 5"/>
          <p:cNvSpPr/>
          <p:nvPr/>
        </p:nvSpPr>
        <p:spPr>
          <a:xfrm>
            <a:off x="1512927" y="5079325"/>
            <a:ext cx="2161580" cy="270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構想來源</a:t>
            </a:r>
            <a:endParaRPr lang="en-US" sz="1700" dirty="0"/>
          </a:p>
        </p:txBody>
      </p:sp>
      <p:sp>
        <p:nvSpPr>
          <p:cNvPr id="10" name="Text 6"/>
          <p:cNvSpPr/>
          <p:nvPr/>
        </p:nvSpPr>
        <p:spPr>
          <a:xfrm>
            <a:off x="1512927" y="5436037"/>
            <a:ext cx="4860608" cy="2251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台灣近年因土石流，導致鐵路事故頻發，嚴重影響到行的安全</a:t>
            </a:r>
            <a:endParaRPr lang="en-US" sz="1400" dirty="0"/>
          </a:p>
        </p:txBody>
      </p:sp>
      <p:sp>
        <p:nvSpPr>
          <p:cNvPr id="11" name="Shape 7"/>
          <p:cNvSpPr/>
          <p:nvPr/>
        </p:nvSpPr>
        <p:spPr>
          <a:xfrm>
            <a:off x="867311" y="6265783"/>
            <a:ext cx="504349" cy="15240"/>
          </a:xfrm>
          <a:prstGeom prst="roundRect">
            <a:avLst>
              <a:gd name="adj" fmla="val 851016"/>
            </a:avLst>
          </a:prstGeom>
          <a:solidFill>
            <a:srgbClr val="CED9CE"/>
          </a:solidFill>
          <a:ln/>
        </p:spPr>
      </p:sp>
      <p:sp>
        <p:nvSpPr>
          <p:cNvPr id="12" name="Shape 8"/>
          <p:cNvSpPr/>
          <p:nvPr/>
        </p:nvSpPr>
        <p:spPr>
          <a:xfrm>
            <a:off x="558344" y="6111359"/>
            <a:ext cx="324207" cy="324207"/>
          </a:xfrm>
          <a:prstGeom prst="roundRect">
            <a:avLst>
              <a:gd name="adj" fmla="val 40004"/>
            </a:avLst>
          </a:prstGeom>
          <a:solidFill>
            <a:srgbClr val="E8F3E8"/>
          </a:solidFill>
          <a:ln/>
        </p:spPr>
      </p:sp>
      <p:sp>
        <p:nvSpPr>
          <p:cNvPr id="13" name="Text 9"/>
          <p:cNvSpPr/>
          <p:nvPr/>
        </p:nvSpPr>
        <p:spPr>
          <a:xfrm>
            <a:off x="649784" y="6165294"/>
            <a:ext cx="141327" cy="216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7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2</a:t>
            </a:r>
            <a:endParaRPr lang="en-US" sz="1700" dirty="0"/>
          </a:p>
        </p:txBody>
      </p:sp>
      <p:sp>
        <p:nvSpPr>
          <p:cNvPr id="14" name="Text 10"/>
          <p:cNvSpPr/>
          <p:nvPr/>
        </p:nvSpPr>
        <p:spPr>
          <a:xfrm>
            <a:off x="1512927" y="6093381"/>
            <a:ext cx="2161580" cy="270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地理因素</a:t>
            </a:r>
            <a:endParaRPr lang="en-US" sz="1700" dirty="0"/>
          </a:p>
        </p:txBody>
      </p:sp>
      <p:sp>
        <p:nvSpPr>
          <p:cNvPr id="15" name="Text 11"/>
          <p:cNvSpPr/>
          <p:nvPr/>
        </p:nvSpPr>
        <p:spPr>
          <a:xfrm>
            <a:off x="1512927" y="6450092"/>
            <a:ext cx="3960495" cy="2251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地形多山、氣候多變、降雨發生土石流、地震頻繁</a:t>
            </a:r>
            <a:endParaRPr lang="en-US" sz="1400" dirty="0"/>
          </a:p>
        </p:txBody>
      </p:sp>
      <p:sp>
        <p:nvSpPr>
          <p:cNvPr id="16" name="Shape 12"/>
          <p:cNvSpPr/>
          <p:nvPr/>
        </p:nvSpPr>
        <p:spPr>
          <a:xfrm>
            <a:off x="867311" y="7279838"/>
            <a:ext cx="504349" cy="15240"/>
          </a:xfrm>
          <a:prstGeom prst="roundRect">
            <a:avLst>
              <a:gd name="adj" fmla="val 851016"/>
            </a:avLst>
          </a:prstGeom>
          <a:solidFill>
            <a:srgbClr val="CED9CE"/>
          </a:solidFill>
          <a:ln/>
        </p:spPr>
      </p:sp>
      <p:sp>
        <p:nvSpPr>
          <p:cNvPr id="17" name="Shape 13"/>
          <p:cNvSpPr/>
          <p:nvPr/>
        </p:nvSpPr>
        <p:spPr>
          <a:xfrm>
            <a:off x="558344" y="7125414"/>
            <a:ext cx="324207" cy="324207"/>
          </a:xfrm>
          <a:prstGeom prst="roundRect">
            <a:avLst>
              <a:gd name="adj" fmla="val 40004"/>
            </a:avLst>
          </a:prstGeom>
          <a:solidFill>
            <a:srgbClr val="E8F3E8"/>
          </a:solidFill>
          <a:ln/>
        </p:spPr>
      </p:sp>
      <p:sp>
        <p:nvSpPr>
          <p:cNvPr id="18" name="Text 14"/>
          <p:cNvSpPr/>
          <p:nvPr/>
        </p:nvSpPr>
        <p:spPr>
          <a:xfrm>
            <a:off x="655141" y="7179350"/>
            <a:ext cx="130612" cy="216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7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3</a:t>
            </a:r>
            <a:endParaRPr lang="en-US" sz="1700" dirty="0"/>
          </a:p>
        </p:txBody>
      </p:sp>
      <p:sp>
        <p:nvSpPr>
          <p:cNvPr id="19" name="Text 15"/>
          <p:cNvSpPr/>
          <p:nvPr/>
        </p:nvSpPr>
        <p:spPr>
          <a:xfrm>
            <a:off x="1512927" y="7107436"/>
            <a:ext cx="2161580" cy="270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預防目標</a:t>
            </a:r>
            <a:endParaRPr lang="en-US" sz="1700" dirty="0"/>
          </a:p>
        </p:txBody>
      </p:sp>
      <p:sp>
        <p:nvSpPr>
          <p:cNvPr id="20" name="Text 16"/>
          <p:cNvSpPr/>
          <p:nvPr/>
        </p:nvSpPr>
        <p:spPr>
          <a:xfrm>
            <a:off x="1512927" y="7464147"/>
            <a:ext cx="3060383" cy="2251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提高安全性、減少意外事故和經濟損失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15038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系統運作模式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199328"/>
            <a:ext cx="7556421" cy="2879765"/>
          </a:xfrm>
          <a:prstGeom prst="roundRect">
            <a:avLst>
              <a:gd name="adj" fmla="val 7089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801410" y="3206948"/>
            <a:ext cx="7541181" cy="64174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1028462" y="3350657"/>
            <a:ext cx="142779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情況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2917508" y="3350657"/>
            <a:ext cx="142398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土壤濕度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4802743" y="3350657"/>
            <a:ext cx="142398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崩落偵測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6687979" y="3350657"/>
            <a:ext cx="142779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系統反應</a:t>
            </a:r>
            <a:endParaRPr lang="en-US" sz="2200" dirty="0"/>
          </a:p>
        </p:txBody>
      </p:sp>
      <p:sp>
        <p:nvSpPr>
          <p:cNvPr id="10" name="Shape 7"/>
          <p:cNvSpPr/>
          <p:nvPr/>
        </p:nvSpPr>
        <p:spPr>
          <a:xfrm>
            <a:off x="801410" y="3848695"/>
            <a:ext cx="7541181" cy="74092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1" name="Text 8"/>
          <p:cNvSpPr/>
          <p:nvPr/>
        </p:nvSpPr>
        <p:spPr>
          <a:xfrm>
            <a:off x="1028462" y="3992404"/>
            <a:ext cx="1427798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安全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2917508" y="3992404"/>
            <a:ext cx="1423987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正常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4802743" y="3992404"/>
            <a:ext cx="1423987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無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6687979" y="3992404"/>
            <a:ext cx="1427798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綠燈通行</a:t>
            </a:r>
            <a:endParaRPr lang="en-US" sz="2200" dirty="0"/>
          </a:p>
        </p:txBody>
      </p:sp>
      <p:sp>
        <p:nvSpPr>
          <p:cNvPr id="15" name="Shape 12"/>
          <p:cNvSpPr/>
          <p:nvPr/>
        </p:nvSpPr>
        <p:spPr>
          <a:xfrm>
            <a:off x="801410" y="4589621"/>
            <a:ext cx="7541181" cy="74092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6" name="Text 13"/>
          <p:cNvSpPr/>
          <p:nvPr/>
        </p:nvSpPr>
        <p:spPr>
          <a:xfrm>
            <a:off x="1028462" y="4733330"/>
            <a:ext cx="1427798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警戒</a:t>
            </a:r>
            <a:endParaRPr lang="en-US" sz="2200" dirty="0"/>
          </a:p>
        </p:txBody>
      </p:sp>
      <p:sp>
        <p:nvSpPr>
          <p:cNvPr id="17" name="Text 14"/>
          <p:cNvSpPr/>
          <p:nvPr/>
        </p:nvSpPr>
        <p:spPr>
          <a:xfrm>
            <a:off x="2917508" y="4733330"/>
            <a:ext cx="1423987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偏高</a:t>
            </a:r>
            <a:endParaRPr lang="en-US" sz="2200" dirty="0"/>
          </a:p>
        </p:txBody>
      </p:sp>
      <p:sp>
        <p:nvSpPr>
          <p:cNvPr id="18" name="Text 15"/>
          <p:cNvSpPr/>
          <p:nvPr/>
        </p:nvSpPr>
        <p:spPr>
          <a:xfrm>
            <a:off x="4802743" y="4733330"/>
            <a:ext cx="1423987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無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6687979" y="4733330"/>
            <a:ext cx="1427798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黃燈減速</a:t>
            </a:r>
            <a:endParaRPr lang="en-US" sz="2200" dirty="0"/>
          </a:p>
        </p:txBody>
      </p:sp>
      <p:sp>
        <p:nvSpPr>
          <p:cNvPr id="20" name="Shape 17"/>
          <p:cNvSpPr/>
          <p:nvPr/>
        </p:nvSpPr>
        <p:spPr>
          <a:xfrm>
            <a:off x="801410" y="5330547"/>
            <a:ext cx="7541181" cy="74092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21" name="Text 18"/>
          <p:cNvSpPr/>
          <p:nvPr/>
        </p:nvSpPr>
        <p:spPr>
          <a:xfrm>
            <a:off x="1028462" y="5474256"/>
            <a:ext cx="1427798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危險</a:t>
            </a:r>
            <a:endParaRPr lang="en-US" sz="2200" dirty="0"/>
          </a:p>
        </p:txBody>
      </p:sp>
      <p:sp>
        <p:nvSpPr>
          <p:cNvPr id="22" name="Text 19"/>
          <p:cNvSpPr/>
          <p:nvPr/>
        </p:nvSpPr>
        <p:spPr>
          <a:xfrm>
            <a:off x="2917508" y="5474256"/>
            <a:ext cx="1423987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過高</a:t>
            </a:r>
            <a:endParaRPr lang="en-US" sz="2200" dirty="0"/>
          </a:p>
        </p:txBody>
      </p:sp>
      <p:sp>
        <p:nvSpPr>
          <p:cNvPr id="23" name="Text 20"/>
          <p:cNvSpPr/>
          <p:nvPr/>
        </p:nvSpPr>
        <p:spPr>
          <a:xfrm>
            <a:off x="4802743" y="5474256"/>
            <a:ext cx="1423987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有</a:t>
            </a:r>
            <a:endParaRPr lang="en-US" sz="2200" dirty="0"/>
          </a:p>
        </p:txBody>
      </p:sp>
      <p:sp>
        <p:nvSpPr>
          <p:cNvPr id="24" name="Text 21"/>
          <p:cNvSpPr/>
          <p:nvPr/>
        </p:nvSpPr>
        <p:spPr>
          <a:xfrm>
            <a:off x="6687979" y="5474256"/>
            <a:ext cx="1427798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紅燈停車</a:t>
            </a:r>
            <a:endParaRPr lang="en-US" sz="2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0"/>
            <a:ext cx="7315200" cy="8229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8688" y="1584246"/>
            <a:ext cx="6748105" cy="5061109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93790" y="2297906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狀況一 偵測正常</a:t>
            </a:r>
            <a:endParaRPr lang="en-US" sz="4450" dirty="0"/>
          </a:p>
        </p:txBody>
      </p:sp>
      <p:sp>
        <p:nvSpPr>
          <p:cNvPr id="5" name="Text 1"/>
          <p:cNvSpPr/>
          <p:nvPr/>
        </p:nvSpPr>
        <p:spPr>
          <a:xfrm>
            <a:off x="1190684" y="3363507"/>
            <a:ext cx="57276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火車正常通行</a:t>
            </a:r>
            <a:endParaRPr lang="en-US" sz="1750" dirty="0"/>
          </a:p>
        </p:txBody>
      </p:sp>
      <p:sp>
        <p:nvSpPr>
          <p:cNvPr id="6" name="Shape 2"/>
          <p:cNvSpPr/>
          <p:nvPr/>
        </p:nvSpPr>
        <p:spPr>
          <a:xfrm>
            <a:off x="793790" y="3431857"/>
            <a:ext cx="283488" cy="283488"/>
          </a:xfrm>
          <a:prstGeom prst="roundRect">
            <a:avLst>
              <a:gd name="adj" fmla="val 90015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162169" y="3872306"/>
            <a:ext cx="57276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路面警示燈亮綠燈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793790" y="3964662"/>
            <a:ext cx="283488" cy="283488"/>
          </a:xfrm>
          <a:prstGeom prst="roundRect">
            <a:avLst>
              <a:gd name="adj" fmla="val 90015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1190684" y="4425498"/>
            <a:ext cx="57276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喇叭發出正常通行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793790" y="4497467"/>
            <a:ext cx="283488" cy="283488"/>
          </a:xfrm>
          <a:prstGeom prst="roundRect">
            <a:avLst>
              <a:gd name="adj" fmla="val 90015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11" name="Text 7"/>
          <p:cNvSpPr/>
          <p:nvPr/>
        </p:nvSpPr>
        <p:spPr>
          <a:xfrm>
            <a:off x="1190684" y="4978690"/>
            <a:ext cx="57276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螢幕顯示火車英文字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793790" y="5030272"/>
            <a:ext cx="283488" cy="283488"/>
          </a:xfrm>
          <a:prstGeom prst="roundRect">
            <a:avLst>
              <a:gd name="adj" fmla="val 90015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1190683" y="5487489"/>
            <a:ext cx="57276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汽機車柵欄會放下</a:t>
            </a:r>
            <a:endParaRPr lang="en-US" sz="1750" dirty="0"/>
          </a:p>
        </p:txBody>
      </p:sp>
      <p:sp>
        <p:nvSpPr>
          <p:cNvPr id="14" name="Shape 10"/>
          <p:cNvSpPr/>
          <p:nvPr/>
        </p:nvSpPr>
        <p:spPr>
          <a:xfrm>
            <a:off x="793790" y="5563076"/>
            <a:ext cx="283488" cy="283488"/>
          </a:xfrm>
          <a:prstGeom prst="roundRect">
            <a:avLst>
              <a:gd name="adj" fmla="val 90015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0"/>
            <a:ext cx="7315200" cy="8229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8688" y="1584246"/>
            <a:ext cx="6748105" cy="5061109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93790" y="2476381"/>
            <a:ext cx="572762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狀況二 山坡濕度過高　　　 </a:t>
            </a:r>
            <a:endParaRPr lang="en-US" sz="4450" dirty="0"/>
          </a:p>
        </p:txBody>
      </p:sp>
      <p:sp>
        <p:nvSpPr>
          <p:cNvPr id="5" name="Text 1"/>
          <p:cNvSpPr/>
          <p:nvPr/>
        </p:nvSpPr>
        <p:spPr>
          <a:xfrm>
            <a:off x="1190684" y="3576220"/>
            <a:ext cx="57276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火車正常通行</a:t>
            </a:r>
            <a:endParaRPr lang="en-US" sz="1750" dirty="0"/>
          </a:p>
        </p:txBody>
      </p:sp>
      <p:sp>
        <p:nvSpPr>
          <p:cNvPr id="6" name="Shape 2"/>
          <p:cNvSpPr/>
          <p:nvPr/>
        </p:nvSpPr>
        <p:spPr>
          <a:xfrm>
            <a:off x="793790" y="3610332"/>
            <a:ext cx="283488" cy="283488"/>
          </a:xfrm>
          <a:prstGeom prst="roundRect">
            <a:avLst>
              <a:gd name="adj" fmla="val 90015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190683" y="4028377"/>
            <a:ext cx="57276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路面警示燈亮黃燈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793790" y="4143137"/>
            <a:ext cx="283488" cy="283488"/>
          </a:xfrm>
          <a:prstGeom prst="roundRect">
            <a:avLst>
              <a:gd name="adj" fmla="val 90015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1190684" y="4605733"/>
            <a:ext cx="57276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喇叭提醒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793790" y="4675942"/>
            <a:ext cx="283488" cy="283488"/>
          </a:xfrm>
          <a:prstGeom prst="roundRect">
            <a:avLst>
              <a:gd name="adj" fmla="val 90015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11" name="Text 7"/>
          <p:cNvSpPr/>
          <p:nvPr/>
        </p:nvSpPr>
        <p:spPr>
          <a:xfrm>
            <a:off x="793790" y="5299591"/>
            <a:ext cx="57276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endParaRPr lang="en-US" sz="2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0"/>
            <a:ext cx="73152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5089" y="561856"/>
            <a:ext cx="5107781" cy="6384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en-US" sz="400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狀況三  山坡土石崩落</a:t>
            </a:r>
            <a:endParaRPr lang="en-US" sz="4000" dirty="0"/>
          </a:p>
        </p:txBody>
      </p:sp>
      <p:sp>
        <p:nvSpPr>
          <p:cNvPr id="4" name="Text 1"/>
          <p:cNvSpPr/>
          <p:nvPr/>
        </p:nvSpPr>
        <p:spPr>
          <a:xfrm>
            <a:off x="1072634" y="1565680"/>
            <a:ext cx="5885021" cy="40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火車停止停駛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715089" y="1583293"/>
            <a:ext cx="255389" cy="255389"/>
          </a:xfrm>
          <a:prstGeom prst="roundRect">
            <a:avLst>
              <a:gd name="adj" fmla="val 90002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633" y="1986796"/>
            <a:ext cx="5885021" cy="40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路面警示燈亮紅燈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715089" y="2063353"/>
            <a:ext cx="255389" cy="255389"/>
          </a:xfrm>
          <a:prstGeom prst="roundRect">
            <a:avLst>
              <a:gd name="adj" fmla="val 90002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2634" y="2525800"/>
            <a:ext cx="5885021" cy="40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喇叭通知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715089" y="2543413"/>
            <a:ext cx="255389" cy="255389"/>
          </a:xfrm>
          <a:prstGeom prst="roundRect">
            <a:avLst>
              <a:gd name="adj" fmla="val 90002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1072634" y="2982092"/>
            <a:ext cx="5885021" cy="40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APP通知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715089" y="3023473"/>
            <a:ext cx="255389" cy="255389"/>
          </a:xfrm>
          <a:prstGeom prst="roundRect">
            <a:avLst>
              <a:gd name="adj" fmla="val 90002"/>
            </a:avLst>
          </a:prstGeom>
          <a:noFill/>
          <a:ln w="30480">
            <a:solidFill>
              <a:srgbClr val="438951"/>
            </a:solidFill>
            <a:prstDash val="solid"/>
          </a:ln>
        </p:spPr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458" y="3585329"/>
            <a:ext cx="1884164" cy="4082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2105" y="512445"/>
            <a:ext cx="4658558" cy="5823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550"/>
              </a:lnSpc>
              <a:buNone/>
            </a:pPr>
            <a:r>
              <a:rPr lang="en-US" sz="36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程式流程圖</a:t>
            </a:r>
            <a:endParaRPr lang="en-US" sz="36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24" y="1384644"/>
            <a:ext cx="3074943" cy="616844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52105" y="7254954"/>
            <a:ext cx="5884545" cy="298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endParaRPr lang="en-US" sz="14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6650" y="1346226"/>
            <a:ext cx="5617554" cy="590872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998851" y="6562725"/>
            <a:ext cx="6986945" cy="298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endParaRPr lang="en-US" sz="14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8080" y="411718"/>
            <a:ext cx="7254240" cy="20116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93790" y="3827145"/>
            <a:ext cx="7825502" cy="978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硬體配置</a:t>
            </a:r>
            <a:endParaRPr lang="en-US" sz="6150" dirty="0"/>
          </a:p>
        </p:txBody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5145524"/>
            <a:ext cx="793790" cy="79379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793790" y="622280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ESP32開發板</a:t>
            </a:r>
            <a:endParaRPr lang="en-US" sz="2650" dirty="0"/>
          </a:p>
        </p:txBody>
      </p:sp>
      <p:sp>
        <p:nvSpPr>
          <p:cNvPr id="7" name="Text 2"/>
          <p:cNvSpPr/>
          <p:nvPr/>
        </p:nvSpPr>
        <p:spPr>
          <a:xfrm>
            <a:off x="793790" y="6784181"/>
            <a:ext cx="4120753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系統主控制器</a:t>
            </a:r>
            <a:endParaRPr lang="en-US" sz="220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4704" y="5145524"/>
            <a:ext cx="793790" cy="793790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5254704" y="622280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多重感測器</a:t>
            </a:r>
            <a:endParaRPr lang="en-US" sz="2650" dirty="0"/>
          </a:p>
        </p:txBody>
      </p:sp>
      <p:sp>
        <p:nvSpPr>
          <p:cNvPr id="10" name="Text 4"/>
          <p:cNvSpPr/>
          <p:nvPr/>
        </p:nvSpPr>
        <p:spPr>
          <a:xfrm>
            <a:off x="5254704" y="6784181"/>
            <a:ext cx="4120872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Rabboni、超音波、土壤濕度</a:t>
            </a:r>
            <a:endParaRPr lang="en-US" sz="2200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5738" y="5145524"/>
            <a:ext cx="793790" cy="793790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9715738" y="622280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警報裝置</a:t>
            </a:r>
            <a:endParaRPr lang="en-US" sz="2650" dirty="0"/>
          </a:p>
        </p:txBody>
      </p:sp>
      <p:sp>
        <p:nvSpPr>
          <p:cNvPr id="13" name="Text 6"/>
          <p:cNvSpPr/>
          <p:nvPr/>
        </p:nvSpPr>
        <p:spPr>
          <a:xfrm>
            <a:off x="9715738" y="6784181"/>
            <a:ext cx="4120753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伺服馬達、MP3喇叭、LED燈條</a:t>
            </a:r>
            <a:endParaRPr lang="en-US" sz="2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959" y="283488"/>
            <a:ext cx="6908363" cy="22682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827145"/>
            <a:ext cx="7825502" cy="978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軟體使用</a:t>
            </a:r>
            <a:endParaRPr lang="en-US" sz="61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5145524"/>
            <a:ext cx="793790" cy="79379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622280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microBlock IDE</a:t>
            </a:r>
            <a:endParaRPr lang="en-US" sz="2650" dirty="0"/>
          </a:p>
        </p:txBody>
      </p:sp>
      <p:sp>
        <p:nvSpPr>
          <p:cNvPr id="6" name="Text 2"/>
          <p:cNvSpPr/>
          <p:nvPr/>
        </p:nvSpPr>
        <p:spPr>
          <a:xfrm>
            <a:off x="793790" y="6784181"/>
            <a:ext cx="6351270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編寫程式</a:t>
            </a:r>
            <a:endParaRPr lang="en-US" sz="22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221" y="5145524"/>
            <a:ext cx="793790" cy="79379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485221" y="622280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draw.io</a:t>
            </a:r>
            <a:endParaRPr lang="en-US" sz="2650" dirty="0"/>
          </a:p>
        </p:txBody>
      </p:sp>
      <p:sp>
        <p:nvSpPr>
          <p:cNvPr id="9" name="Text 4"/>
          <p:cNvSpPr/>
          <p:nvPr/>
        </p:nvSpPr>
        <p:spPr>
          <a:xfrm>
            <a:off x="7485221" y="6784181"/>
            <a:ext cx="6351389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2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繪製流程圖</a:t>
            </a:r>
            <a:endParaRPr lang="en-US" sz="2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</Words>
  <Application>Microsoft Office PowerPoint</Application>
  <PresentationFormat>自訂</PresentationFormat>
  <Paragraphs>82</Paragraphs>
  <Slides>12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8" baseType="lpstr">
      <vt:lpstr>Arial</vt:lpstr>
      <vt:lpstr>Fraunces Extra Bold</vt:lpstr>
      <vt:lpstr>Calibri</vt:lpstr>
      <vt:lpstr>Nobile</vt:lpstr>
      <vt:lpstr>標楷體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琳富 曾</cp:lastModifiedBy>
  <cp:revision>3</cp:revision>
  <dcterms:created xsi:type="dcterms:W3CDTF">2024-12-16T08:35:38Z</dcterms:created>
  <dcterms:modified xsi:type="dcterms:W3CDTF">2024-12-16T08:39:15Z</dcterms:modified>
</cp:coreProperties>
</file>