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Roboto"/>
      <p:regular r:id="rId22"/>
      <p:bold r:id="rId23"/>
      <p:italic r:id="rId24"/>
      <p:boldItalic r:id="rId25"/>
    </p:embeddedFont>
    <p:embeddedFont>
      <p:font typeface="Proxima Nova"/>
      <p:regular r:id="rId26"/>
      <p:bold r:id="rId27"/>
      <p:italic r:id="rId28"/>
      <p:boldItalic r:id="rId29"/>
    </p:embeddedFont>
    <p:embeddedFont>
      <p:font typeface="Merriweather"/>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CF75C4F-8372-46CD-831F-2CB536B79B79}">
  <a:tblStyle styleId="{2CF75C4F-8372-46CD-831F-2CB536B79B7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Roboto-regular.fntdata"/><Relationship Id="rId21" Type="http://schemas.openxmlformats.org/officeDocument/2006/relationships/slide" Target="slides/slide15.xml"/><Relationship Id="rId24" Type="http://schemas.openxmlformats.org/officeDocument/2006/relationships/font" Target="fonts/Roboto-italic.fntdata"/><Relationship Id="rId23" Type="http://schemas.openxmlformats.org/officeDocument/2006/relationships/font" Target="fonts/Roboto-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roximaNova-regular.fntdata"/><Relationship Id="rId25" Type="http://schemas.openxmlformats.org/officeDocument/2006/relationships/font" Target="fonts/Roboto-boldItalic.fntdata"/><Relationship Id="rId28" Type="http://schemas.openxmlformats.org/officeDocument/2006/relationships/font" Target="fonts/ProximaNova-italic.fntdata"/><Relationship Id="rId27" Type="http://schemas.openxmlformats.org/officeDocument/2006/relationships/font" Target="fonts/ProximaNova-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roximaNova-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erriweather-bold.fntdata"/><Relationship Id="rId30" Type="http://schemas.openxmlformats.org/officeDocument/2006/relationships/font" Target="fonts/Merriweather-regular.fntdata"/><Relationship Id="rId11" Type="http://schemas.openxmlformats.org/officeDocument/2006/relationships/slide" Target="slides/slide5.xml"/><Relationship Id="rId33" Type="http://schemas.openxmlformats.org/officeDocument/2006/relationships/font" Target="fonts/Merriweather-boldItalic.fntdata"/><Relationship Id="rId10" Type="http://schemas.openxmlformats.org/officeDocument/2006/relationships/slide" Target="slides/slide4.xml"/><Relationship Id="rId32" Type="http://schemas.openxmlformats.org/officeDocument/2006/relationships/font" Target="fonts/Merriweather-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18db872222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18db872222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18db872222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18db872222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186ca2f2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186ca2f2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184e2f6ff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184e2f6ff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186ca2f2b9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186ca2f2b9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184e2f6ff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184e2f6ff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18db872222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318db872222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18db872222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18db872222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18db872222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18db872222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18db872222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18db872222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18db872222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18db872222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18db872222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18db872222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18db872222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18db872222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18db872222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18db872222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1" name="Google Shape;11;p2"/>
          <p:cNvSpPr txBox="1"/>
          <p:nvPr>
            <p:ph type="ctr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 name="Google Shape;12;p2"/>
          <p:cNvSpPr txBox="1"/>
          <p:nvPr>
            <p:ph idx="1" type="subTitle"/>
          </p:nvPr>
        </p:nvSpPr>
        <p:spPr>
          <a:xfrm>
            <a:off x="311700" y="1878560"/>
            <a:ext cx="4242600" cy="7383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54" name="Shape 54"/>
        <p:cNvGrpSpPr/>
        <p:nvPr/>
      </p:nvGrpSpPr>
      <p:grpSpPr>
        <a:xfrm>
          <a:off x="0" y="0"/>
          <a:ext cx="0" cy="0"/>
          <a:chOff x="0" y="0"/>
          <a:chExt cx="0" cy="0"/>
        </a:xfrm>
      </p:grpSpPr>
      <p:sp>
        <p:nvSpPr>
          <p:cNvPr id="55" name="Google Shape;55;p11"/>
          <p:cNvSpPr txBox="1"/>
          <p:nvPr>
            <p:ph hasCustomPrompt="1" type="title"/>
          </p:nvPr>
        </p:nvSpPr>
        <p:spPr>
          <a:xfrm>
            <a:off x="311750" y="831175"/>
            <a:ext cx="5334900" cy="12447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p:nvPr>
            <p:ph idx="1" type="body"/>
          </p:nvPr>
        </p:nvSpPr>
        <p:spPr>
          <a:xfrm>
            <a:off x="311700" y="2121425"/>
            <a:ext cx="5334900" cy="942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14" name="Shape 14"/>
        <p:cNvGrpSpPr/>
        <p:nvPr/>
      </p:nvGrpSpPr>
      <p:grpSpPr>
        <a:xfrm>
          <a:off x="0" y="0"/>
          <a:ext cx="0" cy="0"/>
          <a:chOff x="0" y="0"/>
          <a:chExt cx="0" cy="0"/>
        </a:xfrm>
      </p:grpSpPr>
      <p:sp>
        <p:nvSpPr>
          <p:cNvPr id="15" name="Google Shape;15;p3"/>
          <p:cNvSpPr/>
          <p:nvPr/>
        </p:nvSpPr>
        <p:spPr>
          <a:xfrm>
            <a:off x="0" y="48099"/>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 name="Google Shape;17;p3"/>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p:nvPr/>
        </p:nvSpPr>
        <p:spPr>
          <a:xfrm>
            <a:off x="0" y="44125"/>
            <a:ext cx="4313625" cy="4399375"/>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3" name="Google Shape;23;p4"/>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Google Shape;24;p4"/>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25" name="Google Shape;25;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5"/>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9" name="Google Shape;29;p5"/>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5"/>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1" name="Google Shape;31;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Google Shape;39;p7"/>
          <p:cNvSpPr txBox="1"/>
          <p:nvPr>
            <p:ph idx="1" type="body"/>
          </p:nvPr>
        </p:nvSpPr>
        <p:spPr>
          <a:xfrm>
            <a:off x="311700" y="2390650"/>
            <a:ext cx="3127500" cy="229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41" name="Shape 41"/>
        <p:cNvGrpSpPr/>
        <p:nvPr/>
      </p:nvGrpSpPr>
      <p:grpSpPr>
        <a:xfrm>
          <a:off x="0" y="0"/>
          <a:ext cx="0" cy="0"/>
          <a:chOff x="0" y="0"/>
          <a:chExt cx="0" cy="0"/>
        </a:xfrm>
      </p:grpSpPr>
      <p:sp>
        <p:nvSpPr>
          <p:cNvPr id="42" name="Google Shape;42;p8"/>
          <p:cNvSpPr txBox="1"/>
          <p:nvPr>
            <p:ph type="title"/>
          </p:nvPr>
        </p:nvSpPr>
        <p:spPr>
          <a:xfrm>
            <a:off x="311675" y="798600"/>
            <a:ext cx="6247800" cy="3546300"/>
          </a:xfrm>
          <a:prstGeom prst="rect">
            <a:avLst/>
          </a:prstGeom>
        </p:spPr>
        <p:txBody>
          <a:bodyPr anchorCtr="0" anchor="ctr"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9"/>
          <p:cNvSpPr txBox="1"/>
          <p:nvPr>
            <p:ph type="title"/>
          </p:nvPr>
        </p:nvSpPr>
        <p:spPr>
          <a:xfrm>
            <a:off x="311300" y="500925"/>
            <a:ext cx="3704400" cy="2049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7" name="Google Shape;47;p9"/>
          <p:cNvSpPr txBox="1"/>
          <p:nvPr>
            <p:ph idx="1" type="subTitle"/>
          </p:nvPr>
        </p:nvSpPr>
        <p:spPr>
          <a:xfrm>
            <a:off x="304800" y="2626725"/>
            <a:ext cx="3704400" cy="926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48" name="Google Shape;48;p9"/>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49" name="Google Shape;49;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0"/>
          <p:cNvSpPr txBox="1"/>
          <p:nvPr>
            <p:ph idx="1" type="body"/>
          </p:nvPr>
        </p:nvSpPr>
        <p:spPr>
          <a:xfrm>
            <a:off x="311700" y="4521400"/>
            <a:ext cx="7979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zh-TW"/>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zh-TW"/>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3"/>
          <p:cNvSpPr txBox="1"/>
          <p:nvPr>
            <p:ph type="ctr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文文盃</a:t>
            </a:r>
            <a:endParaRPr/>
          </a:p>
        </p:txBody>
      </p:sp>
      <p:sp>
        <p:nvSpPr>
          <p:cNvPr id="65" name="Google Shape;65;p13"/>
          <p:cNvSpPr txBox="1"/>
          <p:nvPr>
            <p:ph idx="1" type="subTitle"/>
          </p:nvPr>
        </p:nvSpPr>
        <p:spPr>
          <a:xfrm>
            <a:off x="311700" y="1878560"/>
            <a:ext cx="4242600" cy="738300"/>
          </a:xfrm>
          <a:prstGeom prst="rect">
            <a:avLst/>
          </a:prstGeom>
        </p:spPr>
        <p:txBody>
          <a:bodyPr anchorCtr="0" anchor="t" bIns="91425" lIns="91425" spcFirstLastPara="1" rIns="91425" wrap="square" tIns="91425">
            <a:normAutofit fontScale="85000"/>
          </a:bodyPr>
          <a:lstStyle/>
          <a:p>
            <a:pPr indent="0" lvl="0" marL="0" rtl="0" algn="l">
              <a:spcBef>
                <a:spcPts val="0"/>
              </a:spcBef>
              <a:spcAft>
                <a:spcPts val="0"/>
              </a:spcAft>
              <a:buClr>
                <a:srgbClr val="000000"/>
              </a:buClr>
              <a:buSzPct val="100000"/>
              <a:buFont typeface="Arial"/>
              <a:buNone/>
            </a:pPr>
            <a:r>
              <a:rPr lang="zh-TW" sz="2400">
                <a:solidFill>
                  <a:schemeClr val="dk1"/>
                </a:solidFill>
                <a:latin typeface="Proxima Nova"/>
                <a:ea typeface="Proxima Nova"/>
                <a:cs typeface="Proxima Nova"/>
                <a:sym typeface="Proxima Nova"/>
              </a:rPr>
              <a:t>題目:</a:t>
            </a:r>
            <a:r>
              <a:rPr lang="zh-TW" sz="2600">
                <a:solidFill>
                  <a:schemeClr val="dk1"/>
                </a:solidFill>
                <a:latin typeface="Arial"/>
                <a:ea typeface="Arial"/>
                <a:cs typeface="Arial"/>
                <a:sym typeface="Arial"/>
              </a:rPr>
              <a:t>海洋之瞳，海浪偵測與分析</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2"/>
          <p:cNvSpPr txBox="1"/>
          <p:nvPr>
            <p:ph type="title"/>
          </p:nvPr>
        </p:nvSpPr>
        <p:spPr>
          <a:xfrm>
            <a:off x="273725" y="51357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9.web app程式碼</a:t>
            </a:r>
            <a:endParaRPr/>
          </a:p>
          <a:p>
            <a:pPr indent="0" lvl="0" marL="0" rtl="0" algn="l">
              <a:spcBef>
                <a:spcPts val="0"/>
              </a:spcBef>
              <a:spcAft>
                <a:spcPts val="0"/>
              </a:spcAft>
              <a:buNone/>
            </a:pPr>
            <a:r>
              <a:t/>
            </a:r>
            <a:endParaRPr/>
          </a:p>
          <a:p>
            <a:pPr indent="0" lvl="0" marL="0" rtl="0" algn="l">
              <a:spcBef>
                <a:spcPts val="0"/>
              </a:spcBef>
              <a:spcAft>
                <a:spcPts val="0"/>
              </a:spcAft>
              <a:buNone/>
            </a:pPr>
            <a:r>
              <a:rPr lang="zh-TW" sz="1500"/>
              <a:t>右方為點擊按鈕後的程式碼，下方為網頁介面的程式碼(因版面不足，都以一個為例)。</a:t>
            </a:r>
            <a:endParaRPr sz="1500"/>
          </a:p>
        </p:txBody>
      </p:sp>
      <p:sp>
        <p:nvSpPr>
          <p:cNvPr id="133" name="Google Shape;133;p22"/>
          <p:cNvSpPr txBox="1"/>
          <p:nvPr>
            <p:ph idx="1" type="body"/>
          </p:nvPr>
        </p:nvSpPr>
        <p:spPr>
          <a:xfrm>
            <a:off x="4632000" y="222200"/>
            <a:ext cx="4166400" cy="4098600"/>
          </a:xfrm>
          <a:prstGeom prst="rect">
            <a:avLst/>
          </a:prstGeom>
        </p:spPr>
        <p:txBody>
          <a:bodyPr anchorCtr="0" anchor="t" bIns="91425" lIns="91425" spcFirstLastPara="1" rIns="91425" wrap="square" tIns="91425">
            <a:normAutofit fontScale="25000" lnSpcReduction="20000"/>
          </a:bodyPr>
          <a:lstStyle/>
          <a:p>
            <a:pPr indent="0" lvl="0" marL="0" rtl="0" algn="l">
              <a:lnSpc>
                <a:spcPct val="135714"/>
              </a:lnSpc>
              <a:spcBef>
                <a:spcPts val="0"/>
              </a:spcBef>
              <a:spcAft>
                <a:spcPts val="0"/>
              </a:spcAft>
              <a:buNone/>
            </a:pPr>
            <a:r>
              <a:rPr lang="zh-TW" sz="6000">
                <a:solidFill>
                  <a:srgbClr val="FD9ADC"/>
                </a:solidFill>
                <a:highlight>
                  <a:srgbClr val="11081F"/>
                </a:highlight>
                <a:latin typeface="Courier New"/>
                <a:ea typeface="Courier New"/>
                <a:cs typeface="Courier New"/>
                <a:sym typeface="Courier New"/>
              </a:rPr>
              <a:t>def</a:t>
            </a:r>
            <a:r>
              <a:rPr lang="zh-TW" sz="6000">
                <a:solidFill>
                  <a:srgbClr val="FDDAA6"/>
                </a:solidFill>
                <a:highlight>
                  <a:srgbClr val="11081F"/>
                </a:highlight>
                <a:latin typeface="Courier New"/>
                <a:ea typeface="Courier New"/>
                <a:cs typeface="Courier New"/>
                <a:sym typeface="Courier New"/>
              </a:rPr>
              <a:t> </a:t>
            </a:r>
            <a:r>
              <a:rPr lang="zh-TW" sz="6000">
                <a:solidFill>
                  <a:srgbClr val="89F88E"/>
                </a:solidFill>
                <a:highlight>
                  <a:srgbClr val="11081F"/>
                </a:highlight>
                <a:latin typeface="Courier New"/>
                <a:ea typeface="Courier New"/>
                <a:cs typeface="Courier New"/>
                <a:sym typeface="Courier New"/>
              </a:rPr>
              <a:t>do1</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FD9ADC"/>
                </a:solidFill>
                <a:highlight>
                  <a:srgbClr val="11081F"/>
                </a:highlight>
                <a:latin typeface="Courier New"/>
                <a:ea typeface="Courier New"/>
                <a:cs typeface="Courier New"/>
                <a:sym typeface="Courier New"/>
              </a:rPr>
              <a:t>global</a:t>
            </a:r>
            <a:r>
              <a:rPr lang="zh-TW" sz="6000">
                <a:solidFill>
                  <a:srgbClr val="FDDAA6"/>
                </a:solidFill>
                <a:highlight>
                  <a:srgbClr val="11081F"/>
                </a:highlight>
                <a:latin typeface="Courier New"/>
                <a:ea typeface="Courier New"/>
                <a:cs typeface="Courier New"/>
                <a:sym typeface="Courier New"/>
              </a:rPr>
              <a:t> msg</a:t>
            </a:r>
            <a:endParaRPr sz="60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msg</a:t>
            </a:r>
            <a:r>
              <a:rPr lang="zh-TW" sz="6000">
                <a:solidFill>
                  <a:srgbClr val="FD9ADC"/>
                </a:solidFill>
                <a:highlight>
                  <a:srgbClr val="11081F"/>
                </a:highlight>
                <a:latin typeface="Courier New"/>
                <a:ea typeface="Courier New"/>
                <a:cs typeface="Courier New"/>
                <a:sym typeface="Courier New"/>
              </a:rPr>
              <a:t>=</a:t>
            </a:r>
            <a:r>
              <a:rPr lang="zh-TW" sz="6000">
                <a:solidFill>
                  <a:srgbClr val="83FA89"/>
                </a:solidFill>
                <a:highlight>
                  <a:srgbClr val="11081F"/>
                </a:highlight>
                <a:latin typeface="Courier New"/>
                <a:ea typeface="Courier New"/>
                <a:cs typeface="Courier New"/>
                <a:sym typeface="Courier New"/>
              </a:rPr>
              <a:t>None</a:t>
            </a:r>
            <a:endParaRPr sz="6000">
              <a:solidFill>
                <a:srgbClr val="83FA89"/>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FD9ADC"/>
                </a:solidFill>
                <a:highlight>
                  <a:srgbClr val="11081F"/>
                </a:highlight>
                <a:latin typeface="Courier New"/>
                <a:ea typeface="Courier New"/>
                <a:cs typeface="Courier New"/>
                <a:sym typeface="Courier New"/>
              </a:rPr>
              <a:t>def</a:t>
            </a:r>
            <a:r>
              <a:rPr lang="zh-TW" sz="6000">
                <a:solidFill>
                  <a:srgbClr val="FDDAA6"/>
                </a:solidFill>
                <a:highlight>
                  <a:srgbClr val="11081F"/>
                </a:highlight>
                <a:latin typeface="Courier New"/>
                <a:ea typeface="Courier New"/>
                <a:cs typeface="Courier New"/>
                <a:sym typeface="Courier New"/>
              </a:rPr>
              <a:t> </a:t>
            </a:r>
            <a:r>
              <a:rPr lang="zh-TW" sz="6000">
                <a:solidFill>
                  <a:srgbClr val="89F88E"/>
                </a:solidFill>
                <a:highlight>
                  <a:srgbClr val="11081F"/>
                </a:highlight>
                <a:latin typeface="Courier New"/>
                <a:ea typeface="Courier New"/>
                <a:cs typeface="Courier New"/>
                <a:sym typeface="Courier New"/>
              </a:rPr>
              <a:t>on_message</a:t>
            </a:r>
            <a:r>
              <a:rPr lang="zh-TW" sz="6000">
                <a:solidFill>
                  <a:srgbClr val="BCFABA"/>
                </a:solidFill>
                <a:highlight>
                  <a:srgbClr val="11081F"/>
                </a:highlight>
                <a:latin typeface="Courier New"/>
                <a:ea typeface="Courier New"/>
                <a:cs typeface="Courier New"/>
                <a:sym typeface="Courier New"/>
              </a:rPr>
              <a:t>(</a:t>
            </a:r>
            <a:r>
              <a:rPr lang="zh-TW" sz="6000">
                <a:solidFill>
                  <a:srgbClr val="83FA89"/>
                </a:solidFill>
                <a:highlight>
                  <a:srgbClr val="11081F"/>
                </a:highlight>
                <a:latin typeface="Courier New"/>
                <a:ea typeface="Courier New"/>
                <a:cs typeface="Courier New"/>
                <a:sym typeface="Courier New"/>
              </a:rPr>
              <a:t>client</a:t>
            </a:r>
            <a:r>
              <a:rPr lang="zh-TW" sz="6000">
                <a:solidFill>
                  <a:srgbClr val="BCFABA"/>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 </a:t>
            </a:r>
            <a:r>
              <a:rPr lang="zh-TW" sz="6000">
                <a:solidFill>
                  <a:srgbClr val="83FA89"/>
                </a:solidFill>
                <a:highlight>
                  <a:srgbClr val="11081F"/>
                </a:highlight>
                <a:latin typeface="Courier New"/>
                <a:ea typeface="Courier New"/>
                <a:cs typeface="Courier New"/>
                <a:sym typeface="Courier New"/>
              </a:rPr>
              <a:t>userdata</a:t>
            </a:r>
            <a:r>
              <a:rPr lang="zh-TW" sz="6000">
                <a:solidFill>
                  <a:srgbClr val="BCFABA"/>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 </a:t>
            </a:r>
            <a:r>
              <a:rPr lang="zh-TW" sz="6000">
                <a:solidFill>
                  <a:srgbClr val="83FA89"/>
                </a:solidFill>
                <a:highlight>
                  <a:srgbClr val="11081F"/>
                </a:highlight>
                <a:latin typeface="Courier New"/>
                <a:ea typeface="Courier New"/>
                <a:cs typeface="Courier New"/>
                <a:sym typeface="Courier New"/>
              </a:rPr>
              <a:t>message</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FD9ADC"/>
                </a:solidFill>
                <a:highlight>
                  <a:srgbClr val="11081F"/>
                </a:highlight>
                <a:latin typeface="Courier New"/>
                <a:ea typeface="Courier New"/>
                <a:cs typeface="Courier New"/>
                <a:sym typeface="Courier New"/>
              </a:rPr>
              <a:t>global</a:t>
            </a:r>
            <a:r>
              <a:rPr lang="zh-TW" sz="6000">
                <a:solidFill>
                  <a:srgbClr val="FDDAA6"/>
                </a:solidFill>
                <a:highlight>
                  <a:srgbClr val="11081F"/>
                </a:highlight>
                <a:latin typeface="Courier New"/>
                <a:ea typeface="Courier New"/>
                <a:cs typeface="Courier New"/>
                <a:sym typeface="Courier New"/>
              </a:rPr>
              <a:t> msg</a:t>
            </a:r>
            <a:endParaRPr sz="60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msg</a:t>
            </a:r>
            <a:r>
              <a:rPr lang="zh-TW" sz="6000">
                <a:solidFill>
                  <a:srgbClr val="FD9ADC"/>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message</a:t>
            </a:r>
            <a:r>
              <a:rPr lang="zh-TW" sz="6000">
                <a:solidFill>
                  <a:srgbClr val="BCFABA"/>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payload</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decode</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FD9ADC"/>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mqtt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Client</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BCFABA"/>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on_message</a:t>
            </a:r>
            <a:r>
              <a:rPr lang="zh-TW" sz="6000">
                <a:solidFill>
                  <a:srgbClr val="FD9ADC"/>
                </a:solidFill>
                <a:highlight>
                  <a:srgbClr val="11081F"/>
                </a:highlight>
                <a:latin typeface="Courier New"/>
                <a:ea typeface="Courier New"/>
                <a:cs typeface="Courier New"/>
                <a:sym typeface="Courier New"/>
              </a:rPr>
              <a:t>=</a:t>
            </a:r>
            <a:r>
              <a:rPr lang="zh-TW" sz="6000">
                <a:solidFill>
                  <a:srgbClr val="FDDAA6"/>
                </a:solidFill>
                <a:highlight>
                  <a:srgbClr val="11081F"/>
                </a:highlight>
                <a:latin typeface="Courier New"/>
                <a:ea typeface="Courier New"/>
                <a:cs typeface="Courier New"/>
                <a:sym typeface="Courier New"/>
              </a:rPr>
              <a:t>on_message</a:t>
            </a:r>
            <a:endParaRPr sz="60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client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connect</a:t>
            </a:r>
            <a:r>
              <a:rPr lang="zh-TW" sz="6000">
                <a:solidFill>
                  <a:srgbClr val="BCFABA"/>
                </a:solidFill>
                <a:highlight>
                  <a:srgbClr val="11081F"/>
                </a:highlight>
                <a:latin typeface="Courier New"/>
                <a:ea typeface="Courier New"/>
                <a:cs typeface="Courier New"/>
                <a:sym typeface="Courier New"/>
              </a:rPr>
              <a:t>('</a:t>
            </a:r>
            <a:r>
              <a:rPr lang="zh-TW" sz="6000">
                <a:solidFill>
                  <a:srgbClr val="FFE066"/>
                </a:solidFill>
                <a:highlight>
                  <a:srgbClr val="11081F"/>
                </a:highlight>
                <a:latin typeface="Courier New"/>
                <a:ea typeface="Courier New"/>
                <a:cs typeface="Courier New"/>
                <a:sym typeface="Courier New"/>
              </a:rPr>
              <a:t>broker.mqttgo.io</a:t>
            </a:r>
            <a:r>
              <a:rPr lang="zh-TW" sz="6000">
                <a:solidFill>
                  <a:srgbClr val="BCFABA"/>
                </a:solidFill>
                <a:highlight>
                  <a:srgbClr val="11081F"/>
                </a:highlight>
                <a:latin typeface="Courier New"/>
                <a:ea typeface="Courier New"/>
                <a:cs typeface="Courier New"/>
                <a:sym typeface="Courier New"/>
              </a:rPr>
              <a:t>',</a:t>
            </a:r>
            <a:r>
              <a:rPr lang="zh-TW" sz="6000">
                <a:solidFill>
                  <a:srgbClr val="83FA89"/>
                </a:solidFill>
                <a:highlight>
                  <a:srgbClr val="11081F"/>
                </a:highlight>
                <a:latin typeface="Courier New"/>
                <a:ea typeface="Courier New"/>
                <a:cs typeface="Courier New"/>
                <a:sym typeface="Courier New"/>
              </a:rPr>
              <a:t>1883</a:t>
            </a:r>
            <a:r>
              <a:rPr lang="zh-TW" sz="6000">
                <a:solidFill>
                  <a:srgbClr val="BCFABA"/>
                </a:solidFill>
                <a:highlight>
                  <a:srgbClr val="11081F"/>
                </a:highlight>
                <a:latin typeface="Courier New"/>
                <a:ea typeface="Courier New"/>
                <a:cs typeface="Courier New"/>
                <a:sym typeface="Courier New"/>
              </a:rPr>
              <a:t>,</a:t>
            </a:r>
            <a:r>
              <a:rPr lang="zh-TW" sz="6000">
                <a:solidFill>
                  <a:srgbClr val="83FA89"/>
                </a:solidFill>
                <a:highlight>
                  <a:srgbClr val="11081F"/>
                </a:highlight>
                <a:latin typeface="Courier New"/>
                <a:ea typeface="Courier New"/>
                <a:cs typeface="Courier New"/>
                <a:sym typeface="Courier New"/>
              </a:rPr>
              <a:t>60</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subscribe</a:t>
            </a:r>
            <a:r>
              <a:rPr lang="zh-TW" sz="6000">
                <a:solidFill>
                  <a:srgbClr val="BCFABA"/>
                </a:solidFill>
                <a:highlight>
                  <a:srgbClr val="11081F"/>
                </a:highlight>
                <a:latin typeface="Courier New"/>
                <a:ea typeface="Courier New"/>
                <a:cs typeface="Courier New"/>
                <a:sym typeface="Courier New"/>
              </a:rPr>
              <a:t>('</a:t>
            </a:r>
            <a:r>
              <a:rPr lang="zh-TW" sz="6000">
                <a:solidFill>
                  <a:srgbClr val="FFE066"/>
                </a:solidFill>
                <a:highlight>
                  <a:srgbClr val="11081F"/>
                </a:highlight>
                <a:latin typeface="Courier New"/>
                <a:ea typeface="Courier New"/>
                <a:cs typeface="Courier New"/>
                <a:sym typeface="Courier New"/>
              </a:rPr>
              <a:t>race01</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loop_start</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BCFABA"/>
                </a:solidFill>
                <a:highlight>
                  <a:srgbClr val="11081F"/>
                </a:highlight>
                <a:latin typeface="Courier New"/>
                <a:ea typeface="Courier New"/>
                <a:cs typeface="Courier New"/>
                <a:sym typeface="Courier New"/>
              </a:rPr>
              <a:t>while</a:t>
            </a:r>
            <a:r>
              <a:rPr lang="zh-TW" sz="6000">
                <a:solidFill>
                  <a:srgbClr val="FDDAA6"/>
                </a:solidFill>
                <a:highlight>
                  <a:srgbClr val="11081F"/>
                </a:highlight>
                <a:latin typeface="Courier New"/>
                <a:ea typeface="Courier New"/>
                <a:cs typeface="Courier New"/>
                <a:sym typeface="Courier New"/>
              </a:rPr>
              <a:t> msg </a:t>
            </a:r>
            <a:r>
              <a:rPr lang="zh-TW" sz="6000">
                <a:solidFill>
                  <a:srgbClr val="FD9ADC"/>
                </a:solidFill>
                <a:highlight>
                  <a:srgbClr val="11081F"/>
                </a:highlight>
                <a:latin typeface="Courier New"/>
                <a:ea typeface="Courier New"/>
                <a:cs typeface="Courier New"/>
                <a:sym typeface="Courier New"/>
              </a:rPr>
              <a:t>is</a:t>
            </a:r>
            <a:r>
              <a:rPr lang="zh-TW" sz="6000">
                <a:solidFill>
                  <a:srgbClr val="FDDAA6"/>
                </a:solidFill>
                <a:highlight>
                  <a:srgbClr val="11081F"/>
                </a:highlight>
                <a:latin typeface="Courier New"/>
                <a:ea typeface="Courier New"/>
                <a:cs typeface="Courier New"/>
                <a:sym typeface="Courier New"/>
              </a:rPr>
              <a:t> </a:t>
            </a:r>
            <a:r>
              <a:rPr lang="zh-TW" sz="6000">
                <a:solidFill>
                  <a:srgbClr val="83FA89"/>
                </a:solidFill>
                <a:highlight>
                  <a:srgbClr val="11081F"/>
                </a:highlight>
                <a:latin typeface="Courier New"/>
                <a:ea typeface="Courier New"/>
                <a:cs typeface="Courier New"/>
                <a:sym typeface="Courier New"/>
              </a:rPr>
              <a:t>None</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89F88E"/>
                </a:solidFill>
                <a:highlight>
                  <a:srgbClr val="11081F"/>
                </a:highlight>
                <a:latin typeface="Courier New"/>
                <a:ea typeface="Courier New"/>
                <a:cs typeface="Courier New"/>
                <a:sym typeface="Courier New"/>
              </a:rPr>
              <a:t>sleep</a:t>
            </a:r>
            <a:r>
              <a:rPr lang="zh-TW" sz="6000">
                <a:solidFill>
                  <a:srgbClr val="BCFABA"/>
                </a:solidFill>
                <a:highlight>
                  <a:srgbClr val="11081F"/>
                </a:highlight>
                <a:latin typeface="Courier New"/>
                <a:ea typeface="Courier New"/>
                <a:cs typeface="Courier New"/>
                <a:sym typeface="Courier New"/>
              </a:rPr>
              <a:t>(</a:t>
            </a:r>
            <a:r>
              <a:rPr lang="zh-TW" sz="6000">
                <a:solidFill>
                  <a:srgbClr val="83FA89"/>
                </a:solidFill>
                <a:highlight>
                  <a:srgbClr val="11081F"/>
                </a:highlight>
                <a:latin typeface="Courier New"/>
                <a:ea typeface="Courier New"/>
                <a:cs typeface="Courier New"/>
                <a:sym typeface="Courier New"/>
              </a:rPr>
              <a:t>0.1</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loop_stop</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client</a:t>
            </a:r>
            <a:r>
              <a:rPr lang="zh-TW" sz="6000">
                <a:solidFill>
                  <a:srgbClr val="BCFABA"/>
                </a:solidFill>
                <a:highlight>
                  <a:srgbClr val="11081F"/>
                </a:highlight>
                <a:latin typeface="Courier New"/>
                <a:ea typeface="Courier New"/>
                <a:cs typeface="Courier New"/>
                <a:sym typeface="Courier New"/>
              </a:rPr>
              <a:t>.</a:t>
            </a:r>
            <a:r>
              <a:rPr lang="zh-TW" sz="6000">
                <a:solidFill>
                  <a:srgbClr val="89F88E"/>
                </a:solidFill>
                <a:highlight>
                  <a:srgbClr val="11081F"/>
                </a:highlight>
                <a:latin typeface="Courier New"/>
                <a:ea typeface="Courier New"/>
                <a:cs typeface="Courier New"/>
                <a:sym typeface="Courier New"/>
              </a:rPr>
              <a:t>disconnect</a:t>
            </a:r>
            <a:r>
              <a:rPr lang="zh-TW" sz="6000">
                <a:solidFill>
                  <a:srgbClr val="BCFABA"/>
                </a:solidFill>
                <a:highlight>
                  <a:srgbClr val="11081F"/>
                </a:highlight>
                <a:latin typeface="Courier New"/>
                <a:ea typeface="Courier New"/>
                <a:cs typeface="Courier New"/>
                <a:sym typeface="Courier New"/>
              </a:rPr>
              <a:t>()</a:t>
            </a:r>
            <a:endParaRPr sz="60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6000">
                <a:solidFill>
                  <a:srgbClr val="FDDAA6"/>
                </a:solidFill>
                <a:highlight>
                  <a:srgbClr val="11081F"/>
                </a:highlight>
                <a:latin typeface="Courier New"/>
                <a:ea typeface="Courier New"/>
                <a:cs typeface="Courier New"/>
                <a:sym typeface="Courier New"/>
              </a:rPr>
              <a:t>   </a:t>
            </a:r>
            <a:r>
              <a:rPr lang="zh-TW" sz="6000">
                <a:solidFill>
                  <a:srgbClr val="BCFABA"/>
                </a:solidFill>
                <a:highlight>
                  <a:srgbClr val="11081F"/>
                </a:highlight>
                <a:latin typeface="Courier New"/>
                <a:ea typeface="Courier New"/>
                <a:cs typeface="Courier New"/>
                <a:sym typeface="Courier New"/>
              </a:rPr>
              <a:t>return</a:t>
            </a:r>
            <a:r>
              <a:rPr lang="zh-TW" sz="6000">
                <a:solidFill>
                  <a:srgbClr val="FDDAA6"/>
                </a:solidFill>
                <a:highlight>
                  <a:srgbClr val="11081F"/>
                </a:highlight>
                <a:latin typeface="Courier New"/>
                <a:ea typeface="Courier New"/>
                <a:cs typeface="Courier New"/>
                <a:sym typeface="Courier New"/>
              </a:rPr>
              <a:t> msg</a:t>
            </a:r>
            <a:endParaRPr sz="60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t/>
            </a:r>
            <a:endParaRPr sz="6000">
              <a:solidFill>
                <a:srgbClr val="BCFABA"/>
              </a:solidFill>
              <a:highlight>
                <a:srgbClr val="11081F"/>
              </a:highlight>
              <a:latin typeface="Courier New"/>
              <a:ea typeface="Courier New"/>
              <a:cs typeface="Courier New"/>
              <a:sym typeface="Courier New"/>
            </a:endParaRPr>
          </a:p>
          <a:p>
            <a:pPr indent="0" lvl="0" marL="0" rtl="0" algn="l">
              <a:spcBef>
                <a:spcPts val="0"/>
              </a:spcBef>
              <a:spcAft>
                <a:spcPts val="1200"/>
              </a:spcAft>
              <a:buNone/>
            </a:pPr>
            <a:r>
              <a:t/>
            </a:r>
            <a:endParaRPr/>
          </a:p>
        </p:txBody>
      </p:sp>
      <p:sp>
        <p:nvSpPr>
          <p:cNvPr id="134" name="Google Shape;134;p22"/>
          <p:cNvSpPr txBox="1"/>
          <p:nvPr/>
        </p:nvSpPr>
        <p:spPr>
          <a:xfrm>
            <a:off x="273725" y="2419700"/>
            <a:ext cx="7297200" cy="851400"/>
          </a:xfrm>
          <a:prstGeom prst="rect">
            <a:avLst/>
          </a:prstGeom>
          <a:noFill/>
          <a:ln>
            <a:noFill/>
          </a:ln>
        </p:spPr>
        <p:txBody>
          <a:bodyPr anchorCtr="0" anchor="t" bIns="91425" lIns="91425" spcFirstLastPara="1" rIns="91425" wrap="square" tIns="91425">
            <a:noAutofit/>
          </a:bodyPr>
          <a:lstStyle/>
          <a:p>
            <a:pPr indent="0" lvl="0" marL="0" rtl="0" algn="l">
              <a:lnSpc>
                <a:spcPct val="135714"/>
              </a:lnSpc>
              <a:spcBef>
                <a:spcPts val="0"/>
              </a:spcBef>
              <a:spcAft>
                <a:spcPts val="0"/>
              </a:spcAft>
              <a:buNone/>
            </a:pPr>
            <a:r>
              <a:rPr lang="zh-TW" sz="1550">
                <a:solidFill>
                  <a:srgbClr val="BCFABA"/>
                </a:solidFill>
                <a:highlight>
                  <a:srgbClr val="11081F"/>
                </a:highlight>
                <a:latin typeface="Courier New"/>
                <a:ea typeface="Courier New"/>
                <a:cs typeface="Courier New"/>
                <a:sym typeface="Courier New"/>
              </a:rPr>
              <a:t>import</a:t>
            </a:r>
            <a:r>
              <a:rPr lang="zh-TW" sz="1550">
                <a:solidFill>
                  <a:srgbClr val="FDDAA6"/>
                </a:solidFill>
                <a:highlight>
                  <a:srgbClr val="11081F"/>
                </a:highlight>
                <a:latin typeface="Courier New"/>
                <a:ea typeface="Courier New"/>
                <a:cs typeface="Courier New"/>
                <a:sym typeface="Courier New"/>
              </a:rPr>
              <a:t> gradio </a:t>
            </a:r>
            <a:r>
              <a:rPr lang="zh-TW" sz="1550">
                <a:solidFill>
                  <a:srgbClr val="BCFABA"/>
                </a:solidFill>
                <a:highlight>
                  <a:srgbClr val="11081F"/>
                </a:highlight>
                <a:latin typeface="Courier New"/>
                <a:ea typeface="Courier New"/>
                <a:cs typeface="Courier New"/>
                <a:sym typeface="Courier New"/>
              </a:rPr>
              <a:t>as</a:t>
            </a:r>
            <a:r>
              <a:rPr lang="zh-TW" sz="1550">
                <a:solidFill>
                  <a:srgbClr val="FDDAA6"/>
                </a:solidFill>
                <a:highlight>
                  <a:srgbClr val="11081F"/>
                </a:highlight>
                <a:latin typeface="Courier New"/>
                <a:ea typeface="Courier New"/>
                <a:cs typeface="Courier New"/>
                <a:sym typeface="Courier New"/>
              </a:rPr>
              <a:t> gr</a:t>
            </a:r>
            <a:endParaRPr sz="155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BCFABA"/>
                </a:solidFill>
                <a:highlight>
                  <a:srgbClr val="11081F"/>
                </a:highlight>
                <a:latin typeface="Courier New"/>
                <a:ea typeface="Courier New"/>
                <a:cs typeface="Courier New"/>
                <a:sym typeface="Courier New"/>
              </a:rPr>
              <a:t>import</a:t>
            </a:r>
            <a:r>
              <a:rPr lang="zh-TW" sz="1550">
                <a:solidFill>
                  <a:srgbClr val="FDDAA6"/>
                </a:solidFill>
                <a:highlight>
                  <a:srgbClr val="11081F"/>
                </a:highlight>
                <a:latin typeface="Courier New"/>
                <a:ea typeface="Courier New"/>
                <a:cs typeface="Courier New"/>
                <a:sym typeface="Courier New"/>
              </a:rPr>
              <a:t> paho</a:t>
            </a:r>
            <a:r>
              <a:rPr lang="zh-TW" sz="1550">
                <a:solidFill>
                  <a:srgbClr val="BCFABA"/>
                </a:solidFill>
                <a:highlight>
                  <a:srgbClr val="11081F"/>
                </a:highlight>
                <a:latin typeface="Courier New"/>
                <a:ea typeface="Courier New"/>
                <a:cs typeface="Courier New"/>
                <a:sym typeface="Courier New"/>
              </a:rPr>
              <a:t>.</a:t>
            </a:r>
            <a:r>
              <a:rPr lang="zh-TW" sz="1550">
                <a:solidFill>
                  <a:srgbClr val="FDDAA6"/>
                </a:solidFill>
                <a:highlight>
                  <a:srgbClr val="11081F"/>
                </a:highlight>
                <a:latin typeface="Courier New"/>
                <a:ea typeface="Courier New"/>
                <a:cs typeface="Courier New"/>
                <a:sym typeface="Courier New"/>
              </a:rPr>
              <a:t>mqtt</a:t>
            </a:r>
            <a:r>
              <a:rPr lang="zh-TW" sz="1550">
                <a:solidFill>
                  <a:srgbClr val="BCFABA"/>
                </a:solidFill>
                <a:highlight>
                  <a:srgbClr val="11081F"/>
                </a:highlight>
                <a:latin typeface="Courier New"/>
                <a:ea typeface="Courier New"/>
                <a:cs typeface="Courier New"/>
                <a:sym typeface="Courier New"/>
              </a:rPr>
              <a:t>.</a:t>
            </a:r>
            <a:r>
              <a:rPr lang="zh-TW" sz="1550">
                <a:solidFill>
                  <a:srgbClr val="FDDAA6"/>
                </a:solidFill>
                <a:highlight>
                  <a:srgbClr val="11081F"/>
                </a:highlight>
                <a:latin typeface="Courier New"/>
                <a:ea typeface="Courier New"/>
                <a:cs typeface="Courier New"/>
                <a:sym typeface="Courier New"/>
              </a:rPr>
              <a:t>client </a:t>
            </a:r>
            <a:r>
              <a:rPr lang="zh-TW" sz="1550">
                <a:solidFill>
                  <a:srgbClr val="BCFABA"/>
                </a:solidFill>
                <a:highlight>
                  <a:srgbClr val="11081F"/>
                </a:highlight>
                <a:latin typeface="Courier New"/>
                <a:ea typeface="Courier New"/>
                <a:cs typeface="Courier New"/>
                <a:sym typeface="Courier New"/>
              </a:rPr>
              <a:t>as</a:t>
            </a:r>
            <a:r>
              <a:rPr lang="zh-TW" sz="1550">
                <a:solidFill>
                  <a:srgbClr val="FDDAA6"/>
                </a:solidFill>
                <a:highlight>
                  <a:srgbClr val="11081F"/>
                </a:highlight>
                <a:latin typeface="Courier New"/>
                <a:ea typeface="Courier New"/>
                <a:cs typeface="Courier New"/>
                <a:sym typeface="Courier New"/>
              </a:rPr>
              <a:t> mqtt</a:t>
            </a:r>
            <a:endParaRPr sz="155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BCFABA"/>
                </a:solidFill>
                <a:highlight>
                  <a:srgbClr val="11081F"/>
                </a:highlight>
                <a:latin typeface="Courier New"/>
                <a:ea typeface="Courier New"/>
                <a:cs typeface="Courier New"/>
                <a:sym typeface="Courier New"/>
              </a:rPr>
              <a:t>from</a:t>
            </a:r>
            <a:r>
              <a:rPr lang="zh-TW" sz="1550">
                <a:solidFill>
                  <a:srgbClr val="FDDAA6"/>
                </a:solidFill>
                <a:highlight>
                  <a:srgbClr val="11081F"/>
                </a:highlight>
                <a:latin typeface="Courier New"/>
                <a:ea typeface="Courier New"/>
                <a:cs typeface="Courier New"/>
                <a:sym typeface="Courier New"/>
              </a:rPr>
              <a:t> time </a:t>
            </a:r>
            <a:r>
              <a:rPr lang="zh-TW" sz="1550">
                <a:solidFill>
                  <a:srgbClr val="BCFABA"/>
                </a:solidFill>
                <a:highlight>
                  <a:srgbClr val="11081F"/>
                </a:highlight>
                <a:latin typeface="Courier New"/>
                <a:ea typeface="Courier New"/>
                <a:cs typeface="Courier New"/>
                <a:sym typeface="Courier New"/>
              </a:rPr>
              <a:t>import</a:t>
            </a:r>
            <a:r>
              <a:rPr lang="zh-TW" sz="1550">
                <a:solidFill>
                  <a:srgbClr val="FDDAA6"/>
                </a:solidFill>
                <a:highlight>
                  <a:srgbClr val="11081F"/>
                </a:highlight>
                <a:latin typeface="Courier New"/>
                <a:ea typeface="Courier New"/>
                <a:cs typeface="Courier New"/>
                <a:sym typeface="Courier New"/>
              </a:rPr>
              <a:t> sleep</a:t>
            </a:r>
            <a:endParaRPr sz="155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FDDAA6"/>
                </a:solidFill>
                <a:highlight>
                  <a:srgbClr val="11081F"/>
                </a:highlight>
                <a:latin typeface="Courier New"/>
                <a:ea typeface="Courier New"/>
                <a:cs typeface="Courier New"/>
                <a:sym typeface="Courier New"/>
              </a:rPr>
              <a:t>with gr</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Blocks</a:t>
            </a:r>
            <a:r>
              <a:rPr lang="zh-TW" sz="1550">
                <a:solidFill>
                  <a:srgbClr val="BCFABA"/>
                </a:solidFill>
                <a:highlight>
                  <a:srgbClr val="11081F"/>
                </a:highlight>
                <a:latin typeface="Courier New"/>
                <a:ea typeface="Courier New"/>
                <a:cs typeface="Courier New"/>
                <a:sym typeface="Courier New"/>
              </a:rPr>
              <a:t>()</a:t>
            </a:r>
            <a:r>
              <a:rPr lang="zh-TW" sz="1550">
                <a:solidFill>
                  <a:srgbClr val="FDDAA6"/>
                </a:solidFill>
                <a:highlight>
                  <a:srgbClr val="11081F"/>
                </a:highlight>
                <a:latin typeface="Courier New"/>
                <a:ea typeface="Courier New"/>
                <a:cs typeface="Courier New"/>
                <a:sym typeface="Courier New"/>
              </a:rPr>
              <a:t> </a:t>
            </a:r>
            <a:r>
              <a:rPr lang="zh-TW" sz="1550">
                <a:solidFill>
                  <a:srgbClr val="BCFABA"/>
                </a:solidFill>
                <a:highlight>
                  <a:srgbClr val="11081F"/>
                </a:highlight>
                <a:latin typeface="Courier New"/>
                <a:ea typeface="Courier New"/>
                <a:cs typeface="Courier New"/>
                <a:sym typeface="Courier New"/>
              </a:rPr>
              <a:t>as</a:t>
            </a:r>
            <a:r>
              <a:rPr lang="zh-TW" sz="1550">
                <a:solidFill>
                  <a:srgbClr val="FDDAA6"/>
                </a:solidFill>
                <a:highlight>
                  <a:srgbClr val="11081F"/>
                </a:highlight>
                <a:latin typeface="Courier New"/>
                <a:ea typeface="Courier New"/>
                <a:cs typeface="Courier New"/>
                <a:sym typeface="Courier New"/>
              </a:rPr>
              <a:t> demo</a:t>
            </a:r>
            <a:r>
              <a:rPr lang="zh-TW" sz="1550">
                <a:solidFill>
                  <a:srgbClr val="BCFABA"/>
                </a:solidFill>
                <a:highlight>
                  <a:srgbClr val="11081F"/>
                </a:highlight>
                <a:latin typeface="Courier New"/>
                <a:ea typeface="Courier New"/>
                <a:cs typeface="Courier New"/>
                <a:sym typeface="Courier New"/>
              </a:rPr>
              <a:t>:</a:t>
            </a:r>
            <a:endParaRPr sz="155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FDDAA6"/>
                </a:solidFill>
                <a:highlight>
                  <a:srgbClr val="11081F"/>
                </a:highlight>
                <a:latin typeface="Courier New"/>
                <a:ea typeface="Courier New"/>
                <a:cs typeface="Courier New"/>
                <a:sym typeface="Courier New"/>
              </a:rPr>
              <a:t>    n1 </a:t>
            </a:r>
            <a:r>
              <a:rPr lang="zh-TW" sz="1550">
                <a:solidFill>
                  <a:srgbClr val="FD9ADC"/>
                </a:solidFill>
                <a:highlight>
                  <a:srgbClr val="11081F"/>
                </a:highlight>
                <a:latin typeface="Courier New"/>
                <a:ea typeface="Courier New"/>
                <a:cs typeface="Courier New"/>
                <a:sym typeface="Courier New"/>
              </a:rPr>
              <a:t>=</a:t>
            </a:r>
            <a:r>
              <a:rPr lang="zh-TW" sz="1550">
                <a:solidFill>
                  <a:srgbClr val="FDDAA6"/>
                </a:solidFill>
                <a:highlight>
                  <a:srgbClr val="11081F"/>
                </a:highlight>
                <a:latin typeface="Courier New"/>
                <a:ea typeface="Courier New"/>
                <a:cs typeface="Courier New"/>
                <a:sym typeface="Courier New"/>
              </a:rPr>
              <a:t> gr</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Button</a:t>
            </a:r>
            <a:r>
              <a:rPr lang="zh-TW" sz="1550">
                <a:solidFill>
                  <a:srgbClr val="BCFABA"/>
                </a:solidFill>
                <a:highlight>
                  <a:srgbClr val="11081F"/>
                </a:highlight>
                <a:latin typeface="Courier New"/>
                <a:ea typeface="Courier New"/>
                <a:cs typeface="Courier New"/>
                <a:sym typeface="Courier New"/>
              </a:rPr>
              <a:t>('</a:t>
            </a:r>
            <a:r>
              <a:rPr lang="zh-TW" sz="1550">
                <a:solidFill>
                  <a:srgbClr val="FFE066"/>
                </a:solidFill>
                <a:highlight>
                  <a:srgbClr val="11081F"/>
                </a:highlight>
                <a:latin typeface="Courier New"/>
                <a:ea typeface="Courier New"/>
                <a:cs typeface="Courier New"/>
                <a:sym typeface="Courier New"/>
              </a:rPr>
              <a:t>第1海</a:t>
            </a:r>
            <a:r>
              <a:rPr lang="zh-TW" sz="1550">
                <a:solidFill>
                  <a:srgbClr val="BCFABA"/>
                </a:solidFill>
                <a:highlight>
                  <a:srgbClr val="11081F"/>
                </a:highlight>
                <a:latin typeface="Courier New"/>
                <a:ea typeface="Courier New"/>
                <a:cs typeface="Courier New"/>
                <a:sym typeface="Courier New"/>
              </a:rPr>
              <a:t>')</a:t>
            </a:r>
            <a:endParaRPr sz="155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FDDAA6"/>
                </a:solidFill>
                <a:highlight>
                  <a:srgbClr val="11081F"/>
                </a:highlight>
                <a:latin typeface="Courier New"/>
                <a:ea typeface="Courier New"/>
                <a:cs typeface="Courier New"/>
                <a:sym typeface="Courier New"/>
              </a:rPr>
              <a:t>    oup </a:t>
            </a:r>
            <a:r>
              <a:rPr lang="zh-TW" sz="1550">
                <a:solidFill>
                  <a:srgbClr val="FD9ADC"/>
                </a:solidFill>
                <a:highlight>
                  <a:srgbClr val="11081F"/>
                </a:highlight>
                <a:latin typeface="Courier New"/>
                <a:ea typeface="Courier New"/>
                <a:cs typeface="Courier New"/>
                <a:sym typeface="Courier New"/>
              </a:rPr>
              <a:t>=</a:t>
            </a:r>
            <a:r>
              <a:rPr lang="zh-TW" sz="1550">
                <a:solidFill>
                  <a:srgbClr val="FDDAA6"/>
                </a:solidFill>
                <a:highlight>
                  <a:srgbClr val="11081F"/>
                </a:highlight>
                <a:latin typeface="Courier New"/>
                <a:ea typeface="Courier New"/>
                <a:cs typeface="Courier New"/>
                <a:sym typeface="Courier New"/>
              </a:rPr>
              <a:t> gr</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Textbox</a:t>
            </a:r>
            <a:r>
              <a:rPr lang="zh-TW" sz="1550">
                <a:solidFill>
                  <a:srgbClr val="BCFABA"/>
                </a:solidFill>
                <a:highlight>
                  <a:srgbClr val="11081F"/>
                </a:highlight>
                <a:latin typeface="Courier New"/>
                <a:ea typeface="Courier New"/>
                <a:cs typeface="Courier New"/>
                <a:sym typeface="Courier New"/>
              </a:rPr>
              <a:t>(</a:t>
            </a:r>
            <a:r>
              <a:rPr lang="zh-TW" sz="1550">
                <a:solidFill>
                  <a:srgbClr val="83FA89"/>
                </a:solidFill>
                <a:highlight>
                  <a:srgbClr val="11081F"/>
                </a:highlight>
                <a:latin typeface="Courier New"/>
                <a:ea typeface="Courier New"/>
                <a:cs typeface="Courier New"/>
                <a:sym typeface="Courier New"/>
              </a:rPr>
              <a:t>label</a:t>
            </a:r>
            <a:r>
              <a:rPr lang="zh-TW" sz="1550">
                <a:solidFill>
                  <a:srgbClr val="FD9ADC"/>
                </a:solidFill>
                <a:highlight>
                  <a:srgbClr val="11081F"/>
                </a:highlight>
                <a:latin typeface="Courier New"/>
                <a:ea typeface="Courier New"/>
                <a:cs typeface="Courier New"/>
                <a:sym typeface="Courier New"/>
              </a:rPr>
              <a:t>=</a:t>
            </a:r>
            <a:r>
              <a:rPr lang="zh-TW" sz="1550">
                <a:solidFill>
                  <a:srgbClr val="BCFABA"/>
                </a:solidFill>
                <a:highlight>
                  <a:srgbClr val="11081F"/>
                </a:highlight>
                <a:latin typeface="Courier New"/>
                <a:ea typeface="Courier New"/>
                <a:cs typeface="Courier New"/>
                <a:sym typeface="Courier New"/>
              </a:rPr>
              <a:t>'</a:t>
            </a:r>
            <a:r>
              <a:rPr lang="zh-TW" sz="1550">
                <a:solidFill>
                  <a:srgbClr val="FFE066"/>
                </a:solidFill>
                <a:highlight>
                  <a:srgbClr val="11081F"/>
                </a:highlight>
                <a:latin typeface="Courier New"/>
                <a:ea typeface="Courier New"/>
                <a:cs typeface="Courier New"/>
                <a:sym typeface="Courier New"/>
              </a:rPr>
              <a:t>輸出</a:t>
            </a:r>
            <a:r>
              <a:rPr lang="zh-TW" sz="1550">
                <a:solidFill>
                  <a:srgbClr val="BCFABA"/>
                </a:solidFill>
                <a:highlight>
                  <a:srgbClr val="11081F"/>
                </a:highlight>
                <a:latin typeface="Courier New"/>
                <a:ea typeface="Courier New"/>
                <a:cs typeface="Courier New"/>
                <a:sym typeface="Courier New"/>
              </a:rPr>
              <a:t>')</a:t>
            </a:r>
            <a:endParaRPr sz="155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FDDAA6"/>
                </a:solidFill>
                <a:highlight>
                  <a:srgbClr val="11081F"/>
                </a:highlight>
                <a:latin typeface="Courier New"/>
                <a:ea typeface="Courier New"/>
                <a:cs typeface="Courier New"/>
                <a:sym typeface="Courier New"/>
              </a:rPr>
              <a:t>    n1</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click</a:t>
            </a:r>
            <a:r>
              <a:rPr lang="zh-TW" sz="1550">
                <a:solidFill>
                  <a:srgbClr val="BCFABA"/>
                </a:solidFill>
                <a:highlight>
                  <a:srgbClr val="11081F"/>
                </a:highlight>
                <a:latin typeface="Courier New"/>
                <a:ea typeface="Courier New"/>
                <a:cs typeface="Courier New"/>
                <a:sym typeface="Courier New"/>
              </a:rPr>
              <a:t>(</a:t>
            </a:r>
            <a:r>
              <a:rPr lang="zh-TW" sz="1550">
                <a:solidFill>
                  <a:srgbClr val="83FA89"/>
                </a:solidFill>
                <a:highlight>
                  <a:srgbClr val="11081F"/>
                </a:highlight>
                <a:latin typeface="Courier New"/>
                <a:ea typeface="Courier New"/>
                <a:cs typeface="Courier New"/>
                <a:sym typeface="Courier New"/>
              </a:rPr>
              <a:t>fn</a:t>
            </a:r>
            <a:r>
              <a:rPr lang="zh-TW" sz="1550">
                <a:solidFill>
                  <a:srgbClr val="FD9ADC"/>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do1</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 </a:t>
            </a:r>
            <a:r>
              <a:rPr lang="zh-TW" sz="1550">
                <a:solidFill>
                  <a:srgbClr val="83FA89"/>
                </a:solidFill>
                <a:highlight>
                  <a:srgbClr val="11081F"/>
                </a:highlight>
                <a:latin typeface="Courier New"/>
                <a:ea typeface="Courier New"/>
                <a:cs typeface="Courier New"/>
                <a:sym typeface="Courier New"/>
              </a:rPr>
              <a:t>inputs</a:t>
            </a:r>
            <a:r>
              <a:rPr lang="zh-TW" sz="1550">
                <a:solidFill>
                  <a:srgbClr val="FD9ADC"/>
                </a:solidFill>
                <a:highlight>
                  <a:srgbClr val="11081F"/>
                </a:highlight>
                <a:latin typeface="Courier New"/>
                <a:ea typeface="Courier New"/>
                <a:cs typeface="Courier New"/>
                <a:sym typeface="Courier New"/>
              </a:rPr>
              <a:t>=</a:t>
            </a:r>
            <a:r>
              <a:rPr lang="zh-TW" sz="1550">
                <a:solidFill>
                  <a:srgbClr val="83FA89"/>
                </a:solidFill>
                <a:highlight>
                  <a:srgbClr val="11081F"/>
                </a:highlight>
                <a:latin typeface="Courier New"/>
                <a:ea typeface="Courier New"/>
                <a:cs typeface="Courier New"/>
                <a:sym typeface="Courier New"/>
              </a:rPr>
              <a:t>None</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 </a:t>
            </a:r>
            <a:r>
              <a:rPr lang="zh-TW" sz="1550">
                <a:solidFill>
                  <a:srgbClr val="83FA89"/>
                </a:solidFill>
                <a:highlight>
                  <a:srgbClr val="11081F"/>
                </a:highlight>
                <a:latin typeface="Courier New"/>
                <a:ea typeface="Courier New"/>
                <a:cs typeface="Courier New"/>
                <a:sym typeface="Courier New"/>
              </a:rPr>
              <a:t>outputs</a:t>
            </a:r>
            <a:r>
              <a:rPr lang="zh-TW" sz="1550">
                <a:solidFill>
                  <a:srgbClr val="FD9ADC"/>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oup</a:t>
            </a:r>
            <a:r>
              <a:rPr lang="zh-TW" sz="1550">
                <a:solidFill>
                  <a:srgbClr val="BCFABA"/>
                </a:solidFill>
                <a:highlight>
                  <a:srgbClr val="11081F"/>
                </a:highlight>
                <a:latin typeface="Courier New"/>
                <a:ea typeface="Courier New"/>
                <a:cs typeface="Courier New"/>
                <a:sym typeface="Courier New"/>
              </a:rPr>
              <a:t>)</a:t>
            </a:r>
            <a:endParaRPr sz="155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50">
                <a:solidFill>
                  <a:srgbClr val="FDDAA6"/>
                </a:solidFill>
                <a:highlight>
                  <a:srgbClr val="11081F"/>
                </a:highlight>
                <a:latin typeface="Courier New"/>
                <a:ea typeface="Courier New"/>
                <a:cs typeface="Courier New"/>
                <a:sym typeface="Courier New"/>
              </a:rPr>
              <a:t>demo</a:t>
            </a:r>
            <a:r>
              <a:rPr lang="zh-TW" sz="1550">
                <a:solidFill>
                  <a:srgbClr val="BCFABA"/>
                </a:solidFill>
                <a:highlight>
                  <a:srgbClr val="11081F"/>
                </a:highlight>
                <a:latin typeface="Courier New"/>
                <a:ea typeface="Courier New"/>
                <a:cs typeface="Courier New"/>
                <a:sym typeface="Courier New"/>
              </a:rPr>
              <a:t>.</a:t>
            </a:r>
            <a:r>
              <a:rPr lang="zh-TW" sz="1550">
                <a:solidFill>
                  <a:srgbClr val="89F88E"/>
                </a:solidFill>
                <a:highlight>
                  <a:srgbClr val="11081F"/>
                </a:highlight>
                <a:latin typeface="Courier New"/>
                <a:ea typeface="Courier New"/>
                <a:cs typeface="Courier New"/>
                <a:sym typeface="Courier New"/>
              </a:rPr>
              <a:t>launch</a:t>
            </a:r>
            <a:r>
              <a:rPr lang="zh-TW" sz="1550">
                <a:solidFill>
                  <a:srgbClr val="BCFABA"/>
                </a:solidFill>
                <a:highlight>
                  <a:srgbClr val="11081F"/>
                </a:highlight>
                <a:latin typeface="Courier New"/>
                <a:ea typeface="Courier New"/>
                <a:cs typeface="Courier New"/>
                <a:sym typeface="Courier New"/>
              </a:rPr>
              <a:t>(</a:t>
            </a:r>
            <a:r>
              <a:rPr lang="zh-TW" sz="1550">
                <a:solidFill>
                  <a:srgbClr val="83FA89"/>
                </a:solidFill>
                <a:highlight>
                  <a:srgbClr val="11081F"/>
                </a:highlight>
                <a:latin typeface="Courier New"/>
                <a:ea typeface="Courier New"/>
                <a:cs typeface="Courier New"/>
                <a:sym typeface="Courier New"/>
              </a:rPr>
              <a:t>share</a:t>
            </a:r>
            <a:r>
              <a:rPr lang="zh-TW" sz="1550">
                <a:solidFill>
                  <a:srgbClr val="FD9ADC"/>
                </a:solidFill>
                <a:highlight>
                  <a:srgbClr val="11081F"/>
                </a:highlight>
                <a:latin typeface="Courier New"/>
                <a:ea typeface="Courier New"/>
                <a:cs typeface="Courier New"/>
                <a:sym typeface="Courier New"/>
              </a:rPr>
              <a:t>=</a:t>
            </a:r>
            <a:r>
              <a:rPr lang="zh-TW" sz="1550">
                <a:solidFill>
                  <a:srgbClr val="83FA89"/>
                </a:solidFill>
                <a:highlight>
                  <a:srgbClr val="11081F"/>
                </a:highlight>
                <a:latin typeface="Courier New"/>
                <a:ea typeface="Courier New"/>
                <a:cs typeface="Courier New"/>
                <a:sym typeface="Courier New"/>
              </a:rPr>
              <a:t>True</a:t>
            </a:r>
            <a:r>
              <a:rPr lang="zh-TW" sz="1550">
                <a:solidFill>
                  <a:srgbClr val="BCFABA"/>
                </a:solidFill>
                <a:highlight>
                  <a:srgbClr val="11081F"/>
                </a:highlight>
                <a:latin typeface="Courier New"/>
                <a:ea typeface="Courier New"/>
                <a:cs typeface="Courier New"/>
                <a:sym typeface="Courier New"/>
              </a:rPr>
              <a:t>)</a:t>
            </a:r>
            <a:endParaRPr sz="1550">
              <a:solidFill>
                <a:srgbClr val="BCFABA"/>
              </a:solidFill>
              <a:highlight>
                <a:srgbClr val="11081F"/>
              </a:highlight>
              <a:latin typeface="Courier New"/>
              <a:ea typeface="Courier New"/>
              <a:cs typeface="Courier New"/>
              <a:sym typeface="Courier New"/>
            </a:endParaRPr>
          </a:p>
          <a:p>
            <a:pPr indent="0" lvl="0" marL="0" rtl="0" algn="l">
              <a:spcBef>
                <a:spcPts val="0"/>
              </a:spcBef>
              <a:spcAft>
                <a:spcPts val="0"/>
              </a:spcAft>
              <a:buNone/>
            </a:pPr>
            <a:r>
              <a:t/>
            </a:r>
            <a:endParaRPr>
              <a:solidFill>
                <a:schemeClr val="dk2"/>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3"/>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10.</a:t>
            </a:r>
            <a:r>
              <a:rPr lang="zh-TW"/>
              <a:t>測試標準以及作品優勢</a:t>
            </a:r>
            <a:endParaRPr/>
          </a:p>
        </p:txBody>
      </p:sp>
      <p:sp>
        <p:nvSpPr>
          <p:cNvPr id="140" name="Google Shape;140;p23"/>
          <p:cNvSpPr txBox="1"/>
          <p:nvPr>
            <p:ph idx="1" type="body"/>
          </p:nvPr>
        </p:nvSpPr>
        <p:spPr>
          <a:xfrm>
            <a:off x="311700" y="1505700"/>
            <a:ext cx="3999900" cy="30762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zh-TW" sz="1500"/>
              <a:t>作品優勢:</a:t>
            </a:r>
            <a:endParaRPr sz="1500"/>
          </a:p>
          <a:p>
            <a:pPr indent="457200" lvl="0" marL="0" rtl="0" algn="l">
              <a:spcBef>
                <a:spcPts val="1200"/>
              </a:spcBef>
              <a:spcAft>
                <a:spcPts val="0"/>
              </a:spcAft>
              <a:buNone/>
            </a:pPr>
            <a:r>
              <a:rPr lang="zh-TW" sz="1500"/>
              <a:t>目前氣象單位已有相關的漁業氣象平台平台，但我們作品的優勢在哪裡?我們讓使用者可以用最簡單的介面看到影像，不用每次都用辨識顏色等，造成閱讀上的的問題。</a:t>
            </a:r>
            <a:endParaRPr sz="1500"/>
          </a:p>
          <a:p>
            <a:pPr indent="457200" lvl="0" marL="0" rtl="0" algn="l">
              <a:spcBef>
                <a:spcPts val="1200"/>
              </a:spcBef>
              <a:spcAft>
                <a:spcPts val="1200"/>
              </a:spcAft>
              <a:buNone/>
            </a:pPr>
            <a:r>
              <a:rPr lang="zh-TW" sz="1500"/>
              <a:t>如:每次早上看氣象預報時，如果他給整的台灣降雨機率後加上綠色等顏色區分，您可能每次都要對照很久，相對的，主播直接跟您報每個縣市的降雨機率，就可以馬上理解今天某個縣市到底會不會下雨。</a:t>
            </a:r>
            <a:endParaRPr sz="1500"/>
          </a:p>
        </p:txBody>
      </p:sp>
      <p:sp>
        <p:nvSpPr>
          <p:cNvPr id="141" name="Google Shape;141;p23"/>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測試標準:我們分為四個階級，一個是風平浪靜，另一個是有些微的浪，接下來是有大浪，還有浪特大，不要出海。</a:t>
            </a:r>
            <a:endParaRPr sz="1500"/>
          </a:p>
        </p:txBody>
      </p:sp>
      <p:pic>
        <p:nvPicPr>
          <p:cNvPr id="142" name="Google Shape;142;p23"/>
          <p:cNvPicPr preferRelativeResize="0"/>
          <p:nvPr/>
        </p:nvPicPr>
        <p:blipFill>
          <a:blip r:embed="rId3">
            <a:alphaModFix/>
          </a:blip>
          <a:stretch>
            <a:fillRect/>
          </a:stretch>
        </p:blipFill>
        <p:spPr>
          <a:xfrm>
            <a:off x="4639000" y="3053150"/>
            <a:ext cx="4193325" cy="19387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4"/>
          <p:cNvSpPr txBox="1"/>
          <p:nvPr>
            <p:ph type="title"/>
          </p:nvPr>
        </p:nvSpPr>
        <p:spPr>
          <a:xfrm>
            <a:off x="311300" y="500925"/>
            <a:ext cx="3704400" cy="702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11.</a:t>
            </a:r>
            <a:r>
              <a:rPr lang="zh-TW"/>
              <a:t>電力</a:t>
            </a:r>
            <a:endParaRPr/>
          </a:p>
        </p:txBody>
      </p:sp>
      <p:sp>
        <p:nvSpPr>
          <p:cNvPr id="148" name="Google Shape;148;p24"/>
          <p:cNvSpPr txBox="1"/>
          <p:nvPr>
            <p:ph idx="1" type="subTitle"/>
          </p:nvPr>
        </p:nvSpPr>
        <p:spPr>
          <a:xfrm>
            <a:off x="485700" y="2203100"/>
            <a:ext cx="3530100" cy="11943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zh-TW" sz="6000"/>
              <a:t>電力上的問題，我們先供電到電腦，接著再供電到rabboni，因為rabboni沒有燒錄功能，所以不能直接執行，但海邊的電力不是隨便接一</a:t>
            </a:r>
            <a:r>
              <a:rPr lang="zh-TW" sz="6000"/>
              <a:t>接</a:t>
            </a:r>
            <a:r>
              <a:rPr lang="zh-TW" sz="6000"/>
              <a:t>就有的，所以我們使用了太陽能板。</a:t>
            </a:r>
            <a:endParaRPr sz="6000"/>
          </a:p>
        </p:txBody>
      </p:sp>
      <p:sp>
        <p:nvSpPr>
          <p:cNvPr id="149" name="Google Shape;149;p24"/>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50" name="Google Shape;150;p24"/>
          <p:cNvPicPr preferRelativeResize="0"/>
          <p:nvPr/>
        </p:nvPicPr>
        <p:blipFill>
          <a:blip r:embed="rId3">
            <a:alphaModFix/>
          </a:blip>
          <a:stretch>
            <a:fillRect/>
          </a:stretch>
        </p:blipFill>
        <p:spPr>
          <a:xfrm>
            <a:off x="4879022" y="974350"/>
            <a:ext cx="3823375" cy="33841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5"/>
          <p:cNvSpPr txBox="1"/>
          <p:nvPr>
            <p:ph type="title"/>
          </p:nvPr>
        </p:nvSpPr>
        <p:spPr>
          <a:xfrm>
            <a:off x="311300" y="500925"/>
            <a:ext cx="3704400" cy="2049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12.</a:t>
            </a:r>
            <a:r>
              <a:rPr lang="zh-TW"/>
              <a:t>待改進的地方</a:t>
            </a:r>
            <a:endParaRPr/>
          </a:p>
        </p:txBody>
      </p:sp>
      <p:sp>
        <p:nvSpPr>
          <p:cNvPr id="156" name="Google Shape;156;p25"/>
          <p:cNvSpPr txBox="1"/>
          <p:nvPr>
            <p:ph idx="1" type="subTitle"/>
          </p:nvPr>
        </p:nvSpPr>
        <p:spPr>
          <a:xfrm>
            <a:off x="311300" y="2260175"/>
            <a:ext cx="3704400" cy="1665600"/>
          </a:xfrm>
          <a:prstGeom prst="rect">
            <a:avLst/>
          </a:prstGeom>
        </p:spPr>
        <p:txBody>
          <a:bodyPr anchorCtr="0" anchor="t" bIns="91425" lIns="91425" spcFirstLastPara="1" rIns="91425" wrap="square" tIns="91425">
            <a:normAutofit fontScale="25000" lnSpcReduction="10000"/>
          </a:bodyPr>
          <a:lstStyle/>
          <a:p>
            <a:pPr indent="0" lvl="0" marL="0" rtl="0" algn="l">
              <a:spcBef>
                <a:spcPts val="0"/>
              </a:spcBef>
              <a:spcAft>
                <a:spcPts val="0"/>
              </a:spcAft>
              <a:buNone/>
            </a:pPr>
            <a:r>
              <a:rPr lang="zh-TW"/>
              <a:t>	</a:t>
            </a:r>
            <a:endParaRPr/>
          </a:p>
          <a:p>
            <a:pPr indent="0" lvl="0" marL="0" rtl="0" algn="l">
              <a:spcBef>
                <a:spcPts val="0"/>
              </a:spcBef>
              <a:spcAft>
                <a:spcPts val="0"/>
              </a:spcAft>
              <a:buNone/>
            </a:pPr>
            <a:r>
              <a:rPr lang="zh-TW" sz="5076"/>
              <a:t>1)在海邊我們如果要透過mqtt傳輸的話，我們必須解決網路問題，但如果我們使用手機分享熱點的話會更耗電並且成本過高，所以我們可以運用遠傳NB-IOT方案配上am7020模組，傳輸mqtt訊息。</a:t>
            </a:r>
            <a:endParaRPr sz="5076"/>
          </a:p>
          <a:p>
            <a:pPr indent="0" lvl="0" marL="0" rtl="0" algn="l">
              <a:spcBef>
                <a:spcPts val="0"/>
              </a:spcBef>
              <a:spcAft>
                <a:spcPts val="0"/>
              </a:spcAft>
              <a:buNone/>
            </a:pPr>
            <a:r>
              <a:rPr lang="zh-TW" sz="5076"/>
              <a:t>2)我們還有鋪設密集度的問題，要考慮在海上放多少個偵測器來感測海浪大小。</a:t>
            </a:r>
            <a:endParaRPr sz="5076"/>
          </a:p>
          <a:p>
            <a:pPr indent="0" lvl="0" marL="0" rtl="0" algn="l">
              <a:spcBef>
                <a:spcPts val="0"/>
              </a:spcBef>
              <a:spcAft>
                <a:spcPts val="0"/>
              </a:spcAft>
              <a:buNone/>
            </a:pPr>
            <a:r>
              <a:t/>
            </a:r>
            <a:endParaRPr sz="6000"/>
          </a:p>
        </p:txBody>
      </p:sp>
      <p:sp>
        <p:nvSpPr>
          <p:cNvPr id="157" name="Google Shape;157;p25"/>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58" name="Google Shape;158;p25"/>
          <p:cNvPicPr preferRelativeResize="0"/>
          <p:nvPr/>
        </p:nvPicPr>
        <p:blipFill>
          <a:blip r:embed="rId3">
            <a:alphaModFix/>
          </a:blip>
          <a:stretch>
            <a:fillRect/>
          </a:stretch>
        </p:blipFill>
        <p:spPr>
          <a:xfrm>
            <a:off x="4643425" y="500930"/>
            <a:ext cx="4149550" cy="1759250"/>
          </a:xfrm>
          <a:prstGeom prst="rect">
            <a:avLst/>
          </a:prstGeom>
          <a:noFill/>
          <a:ln>
            <a:noFill/>
          </a:ln>
        </p:spPr>
      </p:pic>
      <p:pic>
        <p:nvPicPr>
          <p:cNvPr id="159" name="Google Shape;159;p25"/>
          <p:cNvPicPr preferRelativeResize="0"/>
          <p:nvPr/>
        </p:nvPicPr>
        <p:blipFill>
          <a:blip r:embed="rId4">
            <a:alphaModFix/>
          </a:blip>
          <a:stretch>
            <a:fillRect/>
          </a:stretch>
        </p:blipFill>
        <p:spPr>
          <a:xfrm>
            <a:off x="5323375" y="2571750"/>
            <a:ext cx="3143250" cy="1809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6"/>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13.</a:t>
            </a:r>
            <a:r>
              <a:rPr lang="zh-TW"/>
              <a:t>實作圖檔 and 影片</a:t>
            </a:r>
            <a:endParaRPr/>
          </a:p>
        </p:txBody>
      </p:sp>
      <p:pic>
        <p:nvPicPr>
          <p:cNvPr id="165" name="Google Shape;165;p26"/>
          <p:cNvPicPr preferRelativeResize="0"/>
          <p:nvPr/>
        </p:nvPicPr>
        <p:blipFill>
          <a:blip r:embed="rId3">
            <a:alphaModFix/>
          </a:blip>
          <a:stretch>
            <a:fillRect/>
          </a:stretch>
        </p:blipFill>
        <p:spPr>
          <a:xfrm>
            <a:off x="152400" y="1580225"/>
            <a:ext cx="4214098" cy="3410875"/>
          </a:xfrm>
          <a:prstGeom prst="rect">
            <a:avLst/>
          </a:prstGeom>
          <a:noFill/>
          <a:ln>
            <a:noFill/>
          </a:ln>
        </p:spPr>
      </p:pic>
      <p:pic>
        <p:nvPicPr>
          <p:cNvPr id="166" name="Google Shape;166;p26"/>
          <p:cNvPicPr preferRelativeResize="0"/>
          <p:nvPr/>
        </p:nvPicPr>
        <p:blipFill>
          <a:blip r:embed="rId4">
            <a:alphaModFix/>
          </a:blip>
          <a:stretch>
            <a:fillRect/>
          </a:stretch>
        </p:blipFill>
        <p:spPr>
          <a:xfrm>
            <a:off x="4854824" y="254753"/>
            <a:ext cx="3573076" cy="2431199"/>
          </a:xfrm>
          <a:prstGeom prst="rect">
            <a:avLst/>
          </a:prstGeom>
          <a:noFill/>
          <a:ln>
            <a:noFill/>
          </a:ln>
        </p:spPr>
      </p:pic>
      <p:pic>
        <p:nvPicPr>
          <p:cNvPr id="167" name="Google Shape;167;p26"/>
          <p:cNvPicPr preferRelativeResize="0"/>
          <p:nvPr/>
        </p:nvPicPr>
        <p:blipFill rotWithShape="1">
          <a:blip r:embed="rId5">
            <a:alphaModFix/>
          </a:blip>
          <a:srcRect b="0" l="0" r="0" t="0"/>
          <a:stretch/>
        </p:blipFill>
        <p:spPr>
          <a:xfrm>
            <a:off x="5207376" y="2937375"/>
            <a:ext cx="3041000" cy="20537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7"/>
          <p:cNvSpPr txBox="1"/>
          <p:nvPr>
            <p:ph type="title"/>
          </p:nvPr>
        </p:nvSpPr>
        <p:spPr>
          <a:xfrm>
            <a:off x="602725" y="1688450"/>
            <a:ext cx="7525200" cy="1244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zh-TW"/>
              <a:t>謝謝評審老師</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4"/>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1.</a:t>
            </a:r>
            <a:r>
              <a:rPr lang="zh-TW"/>
              <a:t>作品發想與構想</a:t>
            </a:r>
            <a:endParaRPr/>
          </a:p>
        </p:txBody>
      </p:sp>
      <p:sp>
        <p:nvSpPr>
          <p:cNvPr id="71" name="Google Shape;71;p14"/>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發想:本次比賽我們必須使用rabboni，而這一個東西是一個三軸偵測器，我們必須從這一個角度來發想;而我們想到了可以運用他來幫助做出海浪偵測器，能讓漁民們出門前可以先確認過後再出門，避免災害發生</a:t>
            </a:r>
            <a:endParaRPr sz="1500"/>
          </a:p>
        </p:txBody>
      </p:sp>
      <p:sp>
        <p:nvSpPr>
          <p:cNvPr id="72" name="Google Shape;72;p14"/>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構想:本次我們打算使用rabboni來當我們的主要的偵測工具，船身的部份我們可以運用學校中的3d列印，因為它可以做出較精緻的模型，並且材質防水，以便我們下水做檢測，最後，我們加上mqtt傳送到web app讓使用者可以即時同步觀看。</a:t>
            </a:r>
            <a:endParaRPr sz="1500"/>
          </a:p>
        </p:txBody>
      </p:sp>
      <p:pic>
        <p:nvPicPr>
          <p:cNvPr id="73" name="Google Shape;73;p14"/>
          <p:cNvPicPr preferRelativeResize="0"/>
          <p:nvPr/>
        </p:nvPicPr>
        <p:blipFill>
          <a:blip r:embed="rId3">
            <a:alphaModFix/>
          </a:blip>
          <a:stretch>
            <a:fillRect/>
          </a:stretch>
        </p:blipFill>
        <p:spPr>
          <a:xfrm>
            <a:off x="1047975" y="3077550"/>
            <a:ext cx="2385224" cy="1888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2.</a:t>
            </a:r>
            <a:r>
              <a:rPr lang="zh-TW"/>
              <a:t>相關新聞報導</a:t>
            </a:r>
            <a:endParaRPr/>
          </a:p>
        </p:txBody>
      </p:sp>
      <p:sp>
        <p:nvSpPr>
          <p:cNvPr id="79" name="Google Shape;79;p15"/>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sz="1500"/>
              <a:t>	我們希望能運用我們設計東西，讓這一種憾事發生機率降低。</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1200"/>
              </a:spcAft>
              <a:buNone/>
            </a:pPr>
            <a:r>
              <a:rPr lang="zh-TW" sz="1500"/>
              <a:t>來源:https://enn.tw/572716/</a:t>
            </a:r>
            <a:endParaRPr sz="1500"/>
          </a:p>
        </p:txBody>
      </p:sp>
      <p:pic>
        <p:nvPicPr>
          <p:cNvPr id="80" name="Google Shape;80;p15"/>
          <p:cNvPicPr preferRelativeResize="0"/>
          <p:nvPr/>
        </p:nvPicPr>
        <p:blipFill>
          <a:blip r:embed="rId3">
            <a:alphaModFix/>
          </a:blip>
          <a:stretch>
            <a:fillRect/>
          </a:stretch>
        </p:blipFill>
        <p:spPr>
          <a:xfrm>
            <a:off x="185025" y="2240477"/>
            <a:ext cx="4166400" cy="25099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6"/>
          <p:cNvSpPr txBox="1"/>
          <p:nvPr>
            <p:ph type="title"/>
          </p:nvPr>
        </p:nvSpPr>
        <p:spPr>
          <a:xfrm>
            <a:off x="311725" y="500925"/>
            <a:ext cx="3706500" cy="1716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3.</a:t>
            </a:r>
            <a:r>
              <a:rPr lang="zh-TW"/>
              <a:t>實作準備</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rPr lang="zh-TW" sz="1650"/>
              <a:t>基本材料:</a:t>
            </a:r>
            <a:endParaRPr sz="1650"/>
          </a:p>
        </p:txBody>
      </p:sp>
      <p:sp>
        <p:nvSpPr>
          <p:cNvPr id="86" name="Google Shape;86;p16"/>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a:t>	</a:t>
            </a:r>
            <a:r>
              <a:rPr lang="zh-TW" sz="1500"/>
              <a:t>我們運用了thinkercad建模後存檔到學校的3d列印機後，一步步地等他建模，而mqttgo.io是一個免費mqtt的網站，中間我們希望能透過mqtt送資料，接著是gradio套件，他是一個可以將python視覺化網頁的模組，接下來就是要配合paho-mqtt套件才可以傳輸mqtt。</a:t>
            </a:r>
            <a:endParaRPr sz="1500"/>
          </a:p>
        </p:txBody>
      </p:sp>
      <p:graphicFrame>
        <p:nvGraphicFramePr>
          <p:cNvPr id="87" name="Google Shape;87;p16"/>
          <p:cNvGraphicFramePr/>
          <p:nvPr/>
        </p:nvGraphicFramePr>
        <p:xfrm>
          <a:off x="255725" y="2482125"/>
          <a:ext cx="3000000" cy="3000000"/>
        </p:xfrm>
        <a:graphic>
          <a:graphicData uri="http://schemas.openxmlformats.org/drawingml/2006/table">
            <a:tbl>
              <a:tblPr>
                <a:noFill/>
                <a:tableStyleId>{2CF75C4F-8372-46CD-831F-2CB536B79B79}</a:tableStyleId>
              </a:tblPr>
              <a:tblGrid>
                <a:gridCol w="1201025"/>
                <a:gridCol w="1201025"/>
                <a:gridCol w="1201025"/>
              </a:tblGrid>
              <a:tr h="805925">
                <a:tc>
                  <a:txBody>
                    <a:bodyPr/>
                    <a:lstStyle/>
                    <a:p>
                      <a:pPr indent="0" lvl="0" marL="0" rtl="0" algn="l">
                        <a:spcBef>
                          <a:spcPts val="0"/>
                        </a:spcBef>
                        <a:spcAft>
                          <a:spcPts val="0"/>
                        </a:spcAft>
                        <a:buNone/>
                      </a:pPr>
                      <a:r>
                        <a:rPr lang="zh-TW" sz="1500">
                          <a:solidFill>
                            <a:schemeClr val="lt1"/>
                          </a:solidFill>
                        </a:rPr>
                        <a:t>rabboni</a:t>
                      </a:r>
                      <a:endParaRPr sz="1500">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zh-TW">
                          <a:solidFill>
                            <a:schemeClr val="lt1"/>
                          </a:solidFill>
                        </a:rPr>
                        <a:t>3d列印</a:t>
                      </a:r>
                      <a:endParaRPr sz="1500">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zh-TW">
                          <a:solidFill>
                            <a:schemeClr val="lt1"/>
                          </a:solidFill>
                        </a:rPr>
                        <a:t>gradio套件,</a:t>
                      </a:r>
                      <a:endParaRPr>
                        <a:solidFill>
                          <a:schemeClr val="lt1"/>
                        </a:solidFill>
                      </a:endParaRPr>
                    </a:p>
                    <a:p>
                      <a:pPr indent="0" lvl="0" marL="0" rtl="0" algn="l">
                        <a:spcBef>
                          <a:spcPts val="0"/>
                        </a:spcBef>
                        <a:spcAft>
                          <a:spcPts val="0"/>
                        </a:spcAft>
                        <a:buNone/>
                      </a:pPr>
                      <a:r>
                        <a:rPr lang="zh-TW">
                          <a:solidFill>
                            <a:schemeClr val="lt1"/>
                          </a:solidFill>
                        </a:rPr>
                        <a:t>paho-mqtt</a:t>
                      </a:r>
                      <a:endParaRPr>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805925">
                <a:tc>
                  <a:txBody>
                    <a:bodyPr/>
                    <a:lstStyle/>
                    <a:p>
                      <a:pPr indent="0" lvl="0" marL="0" rtl="0" algn="l">
                        <a:spcBef>
                          <a:spcPts val="0"/>
                        </a:spcBef>
                        <a:spcAft>
                          <a:spcPts val="0"/>
                        </a:spcAft>
                        <a:buNone/>
                      </a:pPr>
                      <a:r>
                        <a:rPr lang="zh-TW">
                          <a:solidFill>
                            <a:schemeClr val="lt1"/>
                          </a:solidFill>
                        </a:rPr>
                        <a:t>水盆</a:t>
                      </a:r>
                      <a:endParaRPr sz="1500">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zh-TW">
                          <a:solidFill>
                            <a:schemeClr val="lt1"/>
                          </a:solidFill>
                        </a:rPr>
                        <a:t>thinkercad</a:t>
                      </a:r>
                      <a:endParaRPr sz="1500">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zh-TW">
                          <a:solidFill>
                            <a:schemeClr val="lt1"/>
                          </a:solidFill>
                        </a:rPr>
                        <a:t>mqttgo.io</a:t>
                      </a:r>
                      <a:endParaRPr sz="1500">
                        <a:solidFill>
                          <a:schemeClr val="lt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88" name="Google Shape;88;p16"/>
          <p:cNvPicPr preferRelativeResize="0"/>
          <p:nvPr/>
        </p:nvPicPr>
        <p:blipFill>
          <a:blip r:embed="rId3">
            <a:alphaModFix/>
          </a:blip>
          <a:stretch>
            <a:fillRect/>
          </a:stretch>
        </p:blipFill>
        <p:spPr>
          <a:xfrm>
            <a:off x="4275125" y="2571750"/>
            <a:ext cx="4738625" cy="18033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7"/>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4.mqtt</a:t>
            </a:r>
            <a:r>
              <a:rPr lang="zh-TW"/>
              <a:t>介紹</a:t>
            </a:r>
            <a:endParaRPr/>
          </a:p>
        </p:txBody>
      </p:sp>
      <p:sp>
        <p:nvSpPr>
          <p:cNvPr id="94" name="Google Shape;94;p17"/>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mqtt介紹:mqtt算是物聯網的一種，採用發布,訂閱模式，能在不穩定網絡環境下高效傳輸數據，現今常被運用在一些智能家電等傳輸需求上</a:t>
            </a:r>
            <a:endParaRPr/>
          </a:p>
        </p:txBody>
      </p:sp>
      <p:sp>
        <p:nvSpPr>
          <p:cNvPr id="95" name="Google Shape;95;p17"/>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為何選用mqtt:為甚麼mqtt和另一種http工具我們要選用mqtt不選用http?因為兩個比較之下，mqtt可以在較低的網路流量之下，傳送數據，這對我們來說極為重要，因為我們在海邊的網路是極為不穩定的，但我們需要及時同步資料。</a:t>
            </a:r>
            <a:endParaRPr sz="1500"/>
          </a:p>
        </p:txBody>
      </p:sp>
      <p:pic>
        <p:nvPicPr>
          <p:cNvPr id="96" name="Google Shape;96;p17"/>
          <p:cNvPicPr preferRelativeResize="0"/>
          <p:nvPr/>
        </p:nvPicPr>
        <p:blipFill>
          <a:blip r:embed="rId3">
            <a:alphaModFix/>
          </a:blip>
          <a:stretch>
            <a:fillRect/>
          </a:stretch>
        </p:blipFill>
        <p:spPr>
          <a:xfrm>
            <a:off x="16350" y="2688368"/>
            <a:ext cx="4590599" cy="19575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ph type="title"/>
          </p:nvPr>
        </p:nvSpPr>
        <p:spPr>
          <a:xfrm>
            <a:off x="311725" y="500925"/>
            <a:ext cx="3706500" cy="25089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zh-TW"/>
              <a:t>5.mqtt</a:t>
            </a:r>
            <a:r>
              <a:rPr lang="zh-TW"/>
              <a:t>程式設計</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zh-TW" sz="1650"/>
              <a:t>記得先下載paho-mqtt:</a:t>
            </a:r>
            <a:endParaRPr sz="1650"/>
          </a:p>
        </p:txBody>
      </p:sp>
      <p:sp>
        <p:nvSpPr>
          <p:cNvPr id="102" name="Google Shape;102;p18"/>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p>
            <a:pPr indent="0" lvl="0" marL="0" rtl="0" algn="l">
              <a:lnSpc>
                <a:spcPct val="135714"/>
              </a:lnSpc>
              <a:spcBef>
                <a:spcPts val="0"/>
              </a:spcBef>
              <a:spcAft>
                <a:spcPts val="0"/>
              </a:spcAft>
              <a:buNone/>
            </a:pPr>
            <a:r>
              <a:rPr lang="zh-TW" sz="1700">
                <a:solidFill>
                  <a:srgbClr val="BCFABA"/>
                </a:solidFill>
                <a:highlight>
                  <a:srgbClr val="11081F"/>
                </a:highlight>
                <a:latin typeface="Courier New"/>
                <a:ea typeface="Courier New"/>
                <a:cs typeface="Courier New"/>
                <a:sym typeface="Courier New"/>
              </a:rPr>
              <a:t>import</a:t>
            </a:r>
            <a:r>
              <a:rPr lang="zh-TW" sz="1700">
                <a:solidFill>
                  <a:srgbClr val="FDDAA6"/>
                </a:solidFill>
                <a:highlight>
                  <a:srgbClr val="11081F"/>
                </a:highlight>
                <a:latin typeface="Courier New"/>
                <a:ea typeface="Courier New"/>
                <a:cs typeface="Courier New"/>
                <a:sym typeface="Courier New"/>
              </a:rPr>
              <a:t> paho</a:t>
            </a:r>
            <a:r>
              <a:rPr lang="zh-TW" sz="1700">
                <a:solidFill>
                  <a:srgbClr val="BCFABA"/>
                </a:solidFill>
                <a:highlight>
                  <a:srgbClr val="11081F"/>
                </a:highlight>
                <a:latin typeface="Courier New"/>
                <a:ea typeface="Courier New"/>
                <a:cs typeface="Courier New"/>
                <a:sym typeface="Courier New"/>
              </a:rPr>
              <a:t>.</a:t>
            </a:r>
            <a:r>
              <a:rPr lang="zh-TW" sz="1700">
                <a:solidFill>
                  <a:srgbClr val="FDDAA6"/>
                </a:solidFill>
                <a:highlight>
                  <a:srgbClr val="11081F"/>
                </a:highlight>
                <a:latin typeface="Courier New"/>
                <a:ea typeface="Courier New"/>
                <a:cs typeface="Courier New"/>
                <a:sym typeface="Courier New"/>
              </a:rPr>
              <a:t>mqtt</a:t>
            </a:r>
            <a:r>
              <a:rPr lang="zh-TW" sz="1700">
                <a:solidFill>
                  <a:srgbClr val="BCFABA"/>
                </a:solidFill>
                <a:highlight>
                  <a:srgbClr val="11081F"/>
                </a:highlight>
                <a:latin typeface="Courier New"/>
                <a:ea typeface="Courier New"/>
                <a:cs typeface="Courier New"/>
                <a:sym typeface="Courier New"/>
              </a:rPr>
              <a:t>.</a:t>
            </a:r>
            <a:r>
              <a:rPr lang="zh-TW" sz="1700">
                <a:solidFill>
                  <a:srgbClr val="FDDAA6"/>
                </a:solidFill>
                <a:highlight>
                  <a:srgbClr val="11081F"/>
                </a:highlight>
                <a:latin typeface="Courier New"/>
                <a:ea typeface="Courier New"/>
                <a:cs typeface="Courier New"/>
                <a:sym typeface="Courier New"/>
              </a:rPr>
              <a:t>client </a:t>
            </a:r>
            <a:r>
              <a:rPr lang="zh-TW" sz="1700">
                <a:solidFill>
                  <a:srgbClr val="BCFABA"/>
                </a:solidFill>
                <a:highlight>
                  <a:srgbClr val="11081F"/>
                </a:highlight>
                <a:latin typeface="Courier New"/>
                <a:ea typeface="Courier New"/>
                <a:cs typeface="Courier New"/>
                <a:sym typeface="Courier New"/>
              </a:rPr>
              <a:t>as</a:t>
            </a:r>
            <a:r>
              <a:rPr lang="zh-TW" sz="1700">
                <a:solidFill>
                  <a:srgbClr val="FDDAA6"/>
                </a:solidFill>
                <a:highlight>
                  <a:srgbClr val="11081F"/>
                </a:highlight>
                <a:latin typeface="Courier New"/>
                <a:ea typeface="Courier New"/>
                <a:cs typeface="Courier New"/>
                <a:sym typeface="Courier New"/>
              </a:rPr>
              <a:t> mqtt</a:t>
            </a:r>
            <a:endParaRPr sz="17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broker</a:t>
            </a:r>
            <a:r>
              <a:rPr lang="zh-TW" sz="1700">
                <a:solidFill>
                  <a:srgbClr val="FD9ADC"/>
                </a:solidFill>
                <a:highlight>
                  <a:srgbClr val="11081F"/>
                </a:highlight>
                <a:latin typeface="Courier New"/>
                <a:ea typeface="Courier New"/>
                <a:cs typeface="Courier New"/>
                <a:sym typeface="Courier New"/>
              </a:rPr>
              <a:t>=</a:t>
            </a:r>
            <a:r>
              <a:rPr lang="zh-TW" sz="1700">
                <a:solidFill>
                  <a:srgbClr val="BCFABA"/>
                </a:solidFill>
                <a:highlight>
                  <a:srgbClr val="11081F"/>
                </a:highlight>
                <a:latin typeface="Courier New"/>
                <a:ea typeface="Courier New"/>
                <a:cs typeface="Courier New"/>
                <a:sym typeface="Courier New"/>
              </a:rPr>
              <a:t>"</a:t>
            </a:r>
            <a:r>
              <a:rPr lang="zh-TW" sz="1700">
                <a:solidFill>
                  <a:srgbClr val="FFE066"/>
                </a:solidFill>
                <a:highlight>
                  <a:srgbClr val="11081F"/>
                </a:highlight>
                <a:latin typeface="Courier New"/>
                <a:ea typeface="Courier New"/>
                <a:cs typeface="Courier New"/>
                <a:sym typeface="Courier New"/>
              </a:rPr>
              <a:t>broker.mqttgo.io</a:t>
            </a:r>
            <a:r>
              <a:rPr lang="zh-TW" sz="1700">
                <a:solidFill>
                  <a:srgbClr val="BCFABA"/>
                </a:solidFill>
                <a:highlight>
                  <a:srgbClr val="11081F"/>
                </a:highlight>
                <a:latin typeface="Courier New"/>
                <a:ea typeface="Courier New"/>
                <a:cs typeface="Courier New"/>
                <a:sym typeface="Courier New"/>
              </a:rPr>
              <a:t>"</a:t>
            </a:r>
            <a:r>
              <a:rPr lang="zh-TW" sz="1700">
                <a:solidFill>
                  <a:srgbClr val="FDDAA6"/>
                </a:solidFill>
                <a:highlight>
                  <a:srgbClr val="11081F"/>
                </a:highlight>
                <a:latin typeface="Courier New"/>
                <a:ea typeface="Courier New"/>
                <a:cs typeface="Courier New"/>
                <a:sym typeface="Courier New"/>
              </a:rPr>
              <a:t>  </a:t>
            </a:r>
            <a:endParaRPr sz="17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port</a:t>
            </a:r>
            <a:r>
              <a:rPr lang="zh-TW" sz="1700">
                <a:solidFill>
                  <a:srgbClr val="FD9ADC"/>
                </a:solidFill>
                <a:highlight>
                  <a:srgbClr val="11081F"/>
                </a:highlight>
                <a:latin typeface="Courier New"/>
                <a:ea typeface="Courier New"/>
                <a:cs typeface="Courier New"/>
                <a:sym typeface="Courier New"/>
              </a:rPr>
              <a:t>=</a:t>
            </a:r>
            <a:r>
              <a:rPr lang="zh-TW" sz="1700">
                <a:solidFill>
                  <a:srgbClr val="83FA89"/>
                </a:solidFill>
                <a:highlight>
                  <a:srgbClr val="11081F"/>
                </a:highlight>
                <a:latin typeface="Courier New"/>
                <a:ea typeface="Courier New"/>
                <a:cs typeface="Courier New"/>
                <a:sym typeface="Courier New"/>
              </a:rPr>
              <a:t>1883</a:t>
            </a:r>
            <a:r>
              <a:rPr lang="zh-TW" sz="1700">
                <a:solidFill>
                  <a:srgbClr val="FDDAA6"/>
                </a:solidFill>
                <a:highlight>
                  <a:srgbClr val="11081F"/>
                </a:highlight>
                <a:latin typeface="Courier New"/>
                <a:ea typeface="Courier New"/>
                <a:cs typeface="Courier New"/>
                <a:sym typeface="Courier New"/>
              </a:rPr>
              <a:t>                  </a:t>
            </a:r>
            <a:endParaRPr sz="17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topic</a:t>
            </a:r>
            <a:r>
              <a:rPr lang="zh-TW" sz="1700">
                <a:solidFill>
                  <a:srgbClr val="FD9ADC"/>
                </a:solidFill>
                <a:highlight>
                  <a:srgbClr val="11081F"/>
                </a:highlight>
                <a:latin typeface="Courier New"/>
                <a:ea typeface="Courier New"/>
                <a:cs typeface="Courier New"/>
                <a:sym typeface="Courier New"/>
              </a:rPr>
              <a:t>=</a:t>
            </a:r>
            <a:r>
              <a:rPr lang="zh-TW" sz="1700">
                <a:solidFill>
                  <a:srgbClr val="BCFABA"/>
                </a:solidFill>
                <a:highlight>
                  <a:srgbClr val="11081F"/>
                </a:highlight>
                <a:latin typeface="Courier New"/>
                <a:ea typeface="Courier New"/>
                <a:cs typeface="Courier New"/>
                <a:sym typeface="Courier New"/>
              </a:rPr>
              <a:t>"</a:t>
            </a:r>
            <a:r>
              <a:rPr lang="zh-TW" sz="1700">
                <a:solidFill>
                  <a:srgbClr val="FFE066"/>
                </a:solidFill>
                <a:highlight>
                  <a:srgbClr val="11081F"/>
                </a:highlight>
                <a:latin typeface="Courier New"/>
                <a:ea typeface="Courier New"/>
                <a:cs typeface="Courier New"/>
                <a:sym typeface="Courier New"/>
              </a:rPr>
              <a:t>race01</a:t>
            </a:r>
            <a:r>
              <a:rPr lang="zh-TW" sz="1700">
                <a:solidFill>
                  <a:srgbClr val="BCFABA"/>
                </a:solidFill>
                <a:highlight>
                  <a:srgbClr val="11081F"/>
                </a:highlight>
                <a:latin typeface="Courier New"/>
                <a:ea typeface="Courier New"/>
                <a:cs typeface="Courier New"/>
                <a:sym typeface="Courier New"/>
              </a:rPr>
              <a:t>"</a:t>
            </a:r>
            <a:endParaRPr sz="17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client </a:t>
            </a:r>
            <a:r>
              <a:rPr lang="zh-TW" sz="1700">
                <a:solidFill>
                  <a:srgbClr val="FD9ADC"/>
                </a:solidFill>
                <a:highlight>
                  <a:srgbClr val="11081F"/>
                </a:highlight>
                <a:latin typeface="Courier New"/>
                <a:ea typeface="Courier New"/>
                <a:cs typeface="Courier New"/>
                <a:sym typeface="Courier New"/>
              </a:rPr>
              <a:t>=</a:t>
            </a:r>
            <a:r>
              <a:rPr lang="zh-TW" sz="1700">
                <a:solidFill>
                  <a:srgbClr val="FDDAA6"/>
                </a:solidFill>
                <a:highlight>
                  <a:srgbClr val="11081F"/>
                </a:highlight>
                <a:latin typeface="Courier New"/>
                <a:ea typeface="Courier New"/>
                <a:cs typeface="Courier New"/>
                <a:sym typeface="Courier New"/>
              </a:rPr>
              <a:t> mqtt</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Client</a:t>
            </a:r>
            <a:r>
              <a:rPr lang="zh-TW" sz="1700">
                <a:solidFill>
                  <a:srgbClr val="BCFABA"/>
                </a:solidFill>
                <a:highlight>
                  <a:srgbClr val="11081F"/>
                </a:highlight>
                <a:latin typeface="Courier New"/>
                <a:ea typeface="Courier New"/>
                <a:cs typeface="Courier New"/>
                <a:sym typeface="Courier New"/>
              </a:rPr>
              <a:t>()</a:t>
            </a:r>
            <a:endParaRPr sz="17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client</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connect</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broker</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 port</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 </a:t>
            </a:r>
            <a:r>
              <a:rPr lang="zh-TW" sz="1700">
                <a:solidFill>
                  <a:srgbClr val="83FA89"/>
                </a:solidFill>
                <a:highlight>
                  <a:srgbClr val="11081F"/>
                </a:highlight>
                <a:latin typeface="Courier New"/>
                <a:ea typeface="Courier New"/>
                <a:cs typeface="Courier New"/>
                <a:sym typeface="Courier New"/>
              </a:rPr>
              <a:t>60</a:t>
            </a:r>
            <a:r>
              <a:rPr lang="zh-TW" sz="1700">
                <a:solidFill>
                  <a:srgbClr val="BCFABA"/>
                </a:solidFill>
                <a:highlight>
                  <a:srgbClr val="11081F"/>
                </a:highlight>
                <a:latin typeface="Courier New"/>
                <a:ea typeface="Courier New"/>
                <a:cs typeface="Courier New"/>
                <a:sym typeface="Courier New"/>
              </a:rPr>
              <a:t>)</a:t>
            </a:r>
            <a:endParaRPr sz="17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i="1" lang="zh-TW" sz="1700">
                <a:solidFill>
                  <a:srgbClr val="EDEE9E"/>
                </a:solidFill>
                <a:highlight>
                  <a:srgbClr val="11081F"/>
                </a:highlight>
                <a:latin typeface="Courier New"/>
                <a:ea typeface="Courier New"/>
                <a:cs typeface="Courier New"/>
                <a:sym typeface="Courier New"/>
              </a:rPr>
              <a:t>client.publish(topic, message)</a:t>
            </a:r>
            <a:endParaRPr i="1" sz="1700">
              <a:solidFill>
                <a:srgbClr val="EDEE9E"/>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700">
                <a:solidFill>
                  <a:srgbClr val="FDDAA6"/>
                </a:solidFill>
                <a:highlight>
                  <a:srgbClr val="11081F"/>
                </a:highlight>
                <a:latin typeface="Courier New"/>
                <a:ea typeface="Courier New"/>
                <a:cs typeface="Courier New"/>
                <a:sym typeface="Courier New"/>
              </a:rPr>
              <a:t>client</a:t>
            </a:r>
            <a:r>
              <a:rPr lang="zh-TW" sz="1700">
                <a:solidFill>
                  <a:srgbClr val="BCFABA"/>
                </a:solidFill>
                <a:highlight>
                  <a:srgbClr val="11081F"/>
                </a:highlight>
                <a:latin typeface="Courier New"/>
                <a:ea typeface="Courier New"/>
                <a:cs typeface="Courier New"/>
                <a:sym typeface="Courier New"/>
              </a:rPr>
              <a:t>.</a:t>
            </a:r>
            <a:r>
              <a:rPr lang="zh-TW" sz="1700">
                <a:solidFill>
                  <a:srgbClr val="89F88E"/>
                </a:solidFill>
                <a:highlight>
                  <a:srgbClr val="11081F"/>
                </a:highlight>
                <a:latin typeface="Courier New"/>
                <a:ea typeface="Courier New"/>
                <a:cs typeface="Courier New"/>
                <a:sym typeface="Courier New"/>
              </a:rPr>
              <a:t>disconnect</a:t>
            </a:r>
            <a:r>
              <a:rPr lang="zh-TW" sz="1700">
                <a:solidFill>
                  <a:srgbClr val="BCFABA"/>
                </a:solidFill>
                <a:highlight>
                  <a:srgbClr val="11081F"/>
                </a:highlight>
                <a:latin typeface="Courier New"/>
                <a:ea typeface="Courier New"/>
                <a:cs typeface="Courier New"/>
                <a:sym typeface="Courier New"/>
              </a:rPr>
              <a:t>()</a:t>
            </a:r>
            <a:endParaRPr sz="1700">
              <a:solidFill>
                <a:srgbClr val="BCFABA"/>
              </a:solidFill>
              <a:highlight>
                <a:srgbClr val="11081F"/>
              </a:highlight>
              <a:latin typeface="Courier New"/>
              <a:ea typeface="Courier New"/>
              <a:cs typeface="Courier New"/>
              <a:sym typeface="Courier New"/>
            </a:endParaRPr>
          </a:p>
          <a:p>
            <a:pPr indent="0" lvl="0" marL="0" rtl="0" algn="l">
              <a:spcBef>
                <a:spcPts val="0"/>
              </a:spcBef>
              <a:spcAft>
                <a:spcPts val="1200"/>
              </a:spcAft>
              <a:buNone/>
            </a:pPr>
            <a:r>
              <a:t/>
            </a:r>
            <a:endParaRPr/>
          </a:p>
        </p:txBody>
      </p:sp>
      <p:pic>
        <p:nvPicPr>
          <p:cNvPr id="103" name="Google Shape;103;p18"/>
          <p:cNvPicPr preferRelativeResize="0"/>
          <p:nvPr/>
        </p:nvPicPr>
        <p:blipFill>
          <a:blip r:embed="rId3">
            <a:alphaModFix/>
          </a:blip>
          <a:stretch>
            <a:fillRect/>
          </a:stretch>
        </p:blipFill>
        <p:spPr>
          <a:xfrm>
            <a:off x="0" y="3268525"/>
            <a:ext cx="4700525" cy="1331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9"/>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6.3d</a:t>
            </a:r>
            <a:r>
              <a:rPr lang="zh-TW"/>
              <a:t>列印</a:t>
            </a:r>
            <a:endParaRPr/>
          </a:p>
        </p:txBody>
      </p:sp>
      <p:sp>
        <p:nvSpPr>
          <p:cNvPr id="109" name="Google Shape;109;p19"/>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船體:我們在船體上的設計分為兩個部分，一個是上半部可以將rabboni放進去的部分，另外是我們將下半部設計為半圓弧狀，這樣就像是不倒翁，可以減少翻覆的機率。</a:t>
            </a:r>
            <a:endParaRPr sz="1500"/>
          </a:p>
        </p:txBody>
      </p:sp>
      <p:sp>
        <p:nvSpPr>
          <p:cNvPr id="110" name="Google Shape;110;p19"/>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氣室:在船的下半部我們加上了氣室，這樣一來可以提供浮力和穩定性，幫助我們能順利得到資料。</a:t>
            </a:r>
            <a:endParaRPr sz="1500"/>
          </a:p>
        </p:txBody>
      </p:sp>
      <p:pic>
        <p:nvPicPr>
          <p:cNvPr id="111" name="Google Shape;111;p19"/>
          <p:cNvPicPr preferRelativeResize="0"/>
          <p:nvPr/>
        </p:nvPicPr>
        <p:blipFill rotWithShape="1">
          <a:blip r:embed="rId3">
            <a:alphaModFix/>
          </a:blip>
          <a:srcRect b="0" l="0" r="0" t="0"/>
          <a:stretch/>
        </p:blipFill>
        <p:spPr>
          <a:xfrm>
            <a:off x="5382025" y="2881637"/>
            <a:ext cx="3042675" cy="1987975"/>
          </a:xfrm>
          <a:prstGeom prst="rect">
            <a:avLst/>
          </a:prstGeom>
          <a:noFill/>
          <a:ln>
            <a:noFill/>
          </a:ln>
        </p:spPr>
      </p:pic>
      <p:pic>
        <p:nvPicPr>
          <p:cNvPr id="112" name="Google Shape;112;p19"/>
          <p:cNvPicPr preferRelativeResize="0"/>
          <p:nvPr/>
        </p:nvPicPr>
        <p:blipFill rotWithShape="1">
          <a:blip r:embed="rId4">
            <a:alphaModFix/>
          </a:blip>
          <a:srcRect b="0" l="0" r="0" t="0"/>
          <a:stretch/>
        </p:blipFill>
        <p:spPr>
          <a:xfrm>
            <a:off x="742401" y="2951799"/>
            <a:ext cx="3569200" cy="1847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0"/>
          <p:cNvSpPr txBox="1"/>
          <p:nvPr>
            <p:ph type="title"/>
          </p:nvPr>
        </p:nvSpPr>
        <p:spPr>
          <a:xfrm>
            <a:off x="311725" y="160100"/>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7.python</a:t>
            </a:r>
            <a:r>
              <a:rPr lang="zh-TW"/>
              <a:t>程式碼</a:t>
            </a:r>
            <a:endParaRPr/>
          </a:p>
        </p:txBody>
      </p:sp>
      <p:sp>
        <p:nvSpPr>
          <p:cNvPr id="118" name="Google Shape;118;p20"/>
          <p:cNvSpPr txBox="1"/>
          <p:nvPr>
            <p:ph idx="1" type="body"/>
          </p:nvPr>
        </p:nvSpPr>
        <p:spPr>
          <a:xfrm>
            <a:off x="4572000" y="82875"/>
            <a:ext cx="4166400" cy="4098600"/>
          </a:xfrm>
          <a:prstGeom prst="rect">
            <a:avLst/>
          </a:prstGeom>
        </p:spPr>
        <p:txBody>
          <a:bodyPr anchorCtr="0" anchor="t" bIns="91425" lIns="91425" spcFirstLastPara="1" rIns="91425" wrap="square" tIns="91425">
            <a:noAutofit/>
          </a:bodyPr>
          <a:lstStyle/>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from</a:t>
            </a:r>
            <a:r>
              <a:rPr lang="zh-TW" sz="1500">
                <a:solidFill>
                  <a:srgbClr val="FDDAA6"/>
                </a:solidFill>
                <a:highlight>
                  <a:srgbClr val="11081F"/>
                </a:highlight>
                <a:latin typeface="Courier New"/>
                <a:ea typeface="Courier New"/>
                <a:cs typeface="Courier New"/>
                <a:sym typeface="Courier New"/>
              </a:rPr>
              <a:t> rabboni </a:t>
            </a:r>
            <a:r>
              <a:rPr lang="zh-TW" sz="1500">
                <a:solidFill>
                  <a:srgbClr val="BCFABA"/>
                </a:solidFill>
                <a:highlight>
                  <a:srgbClr val="11081F"/>
                </a:highlight>
                <a:latin typeface="Courier New"/>
                <a:ea typeface="Courier New"/>
                <a:cs typeface="Courier New"/>
                <a:sym typeface="Courier New"/>
              </a:rPr>
              <a:t>import</a:t>
            </a:r>
            <a:r>
              <a:rPr lang="zh-TW" sz="1500">
                <a:solidFill>
                  <a:srgbClr val="FDDAA6"/>
                </a:solidFill>
                <a:highlight>
                  <a:srgbClr val="11081F"/>
                </a:highlight>
                <a:latin typeface="Courier New"/>
                <a:ea typeface="Courier New"/>
                <a:cs typeface="Courier New"/>
                <a:sym typeface="Courier New"/>
              </a:rPr>
              <a:t> </a:t>
            </a:r>
            <a:r>
              <a:rPr lang="zh-TW" sz="1500">
                <a:solidFill>
                  <a:srgbClr val="FD9ADC"/>
                </a:solidFill>
                <a:highlight>
                  <a:srgbClr val="11081F"/>
                </a:highlight>
                <a:latin typeface="Courier New"/>
                <a:ea typeface="Courier New"/>
                <a:cs typeface="Courier New"/>
                <a:sym typeface="Courier New"/>
              </a:rPr>
              <a:t>*</a:t>
            </a:r>
            <a:endParaRPr sz="1500">
              <a:solidFill>
                <a:srgbClr val="FD9ADC"/>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import</a:t>
            </a:r>
            <a:r>
              <a:rPr lang="zh-TW" sz="1500">
                <a:solidFill>
                  <a:srgbClr val="FDDAA6"/>
                </a:solidFill>
                <a:highlight>
                  <a:srgbClr val="11081F"/>
                </a:highlight>
                <a:latin typeface="Courier New"/>
                <a:ea typeface="Courier New"/>
                <a:cs typeface="Courier New"/>
                <a:sym typeface="Courier New"/>
              </a:rPr>
              <a:t> sys</a:t>
            </a:r>
            <a:r>
              <a:rPr lang="zh-TW" sz="1500">
                <a:solidFill>
                  <a:srgbClr val="BCFABA"/>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 time</a:t>
            </a:r>
            <a:endParaRPr sz="15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from</a:t>
            </a:r>
            <a:r>
              <a:rPr lang="zh-TW" sz="1500">
                <a:solidFill>
                  <a:srgbClr val="FDDAA6"/>
                </a:solidFill>
                <a:highlight>
                  <a:srgbClr val="11081F"/>
                </a:highlight>
                <a:latin typeface="Courier New"/>
                <a:ea typeface="Courier New"/>
                <a:cs typeface="Courier New"/>
                <a:sym typeface="Courier New"/>
              </a:rPr>
              <a:t> time </a:t>
            </a:r>
            <a:r>
              <a:rPr lang="zh-TW" sz="1500">
                <a:solidFill>
                  <a:srgbClr val="BCFABA"/>
                </a:solidFill>
                <a:highlight>
                  <a:srgbClr val="11081F"/>
                </a:highlight>
                <a:latin typeface="Courier New"/>
                <a:ea typeface="Courier New"/>
                <a:cs typeface="Courier New"/>
                <a:sym typeface="Courier New"/>
              </a:rPr>
              <a:t>import</a:t>
            </a:r>
            <a:r>
              <a:rPr lang="zh-TW" sz="1500">
                <a:solidFill>
                  <a:srgbClr val="FDDAA6"/>
                </a:solidFill>
                <a:highlight>
                  <a:srgbClr val="11081F"/>
                </a:highlight>
                <a:latin typeface="Courier New"/>
                <a:ea typeface="Courier New"/>
                <a:cs typeface="Courier New"/>
                <a:sym typeface="Courier New"/>
              </a:rPr>
              <a:t> sleep</a:t>
            </a:r>
            <a:endParaRPr sz="1500">
              <a:solidFill>
                <a:srgbClr val="FD9ADC"/>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try:</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rabbo </a:t>
            </a:r>
            <a:r>
              <a:rPr lang="zh-TW" sz="1500">
                <a:solidFill>
                  <a:srgbClr val="FD9ADC"/>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Rabboni</a:t>
            </a:r>
            <a:r>
              <a:rPr lang="zh-TW" sz="1500">
                <a:solidFill>
                  <a:srgbClr val="BCFABA"/>
                </a:solidFill>
                <a:highlight>
                  <a:srgbClr val="11081F"/>
                </a:highlight>
                <a:latin typeface="Courier New"/>
                <a:ea typeface="Courier New"/>
                <a:cs typeface="Courier New"/>
                <a:sym typeface="Courier New"/>
              </a:rPr>
              <a:t>(</a:t>
            </a:r>
            <a:r>
              <a:rPr lang="zh-TW" sz="1500">
                <a:solidFill>
                  <a:srgbClr val="83FA89"/>
                </a:solidFill>
                <a:highlight>
                  <a:srgbClr val="11081F"/>
                </a:highlight>
                <a:latin typeface="Courier New"/>
                <a:ea typeface="Courier New"/>
                <a:cs typeface="Courier New"/>
                <a:sym typeface="Courier New"/>
              </a:rPr>
              <a:t>mode</a:t>
            </a:r>
            <a:r>
              <a:rPr lang="zh-TW" sz="1500">
                <a:solidFill>
                  <a:srgbClr val="89F88E"/>
                </a:solidFill>
                <a:highlight>
                  <a:srgbClr val="11081F"/>
                </a:highlight>
                <a:latin typeface="Courier New"/>
                <a:ea typeface="Courier New"/>
                <a:cs typeface="Courier New"/>
                <a:sym typeface="Courier New"/>
              </a:rPr>
              <a:t> </a:t>
            </a:r>
            <a:r>
              <a:rPr lang="zh-TW" sz="1500">
                <a:solidFill>
                  <a:srgbClr val="FD9ADC"/>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 </a:t>
            </a:r>
            <a:r>
              <a:rPr lang="zh-TW" sz="1500">
                <a:solidFill>
                  <a:srgbClr val="BCFABA"/>
                </a:solidFill>
                <a:highlight>
                  <a:srgbClr val="11081F"/>
                </a:highlight>
                <a:latin typeface="Courier New"/>
                <a:ea typeface="Courier New"/>
                <a:cs typeface="Courier New"/>
                <a:sym typeface="Courier New"/>
              </a:rPr>
              <a:t>"</a:t>
            </a:r>
            <a:r>
              <a:rPr lang="zh-TW" sz="1500">
                <a:solidFill>
                  <a:srgbClr val="FFE066"/>
                </a:solidFill>
                <a:highlight>
                  <a:srgbClr val="11081F"/>
                </a:highlight>
                <a:latin typeface="Courier New"/>
                <a:ea typeface="Courier New"/>
                <a:cs typeface="Courier New"/>
                <a:sym typeface="Courier New"/>
              </a:rPr>
              <a:t>USB</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rabbo</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connect</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print</a:t>
            </a:r>
            <a:r>
              <a:rPr lang="zh-TW" sz="1500">
                <a:solidFill>
                  <a:srgbClr val="BCFABA"/>
                </a:solidFill>
                <a:highlight>
                  <a:srgbClr val="11081F"/>
                </a:highlight>
                <a:latin typeface="Courier New"/>
                <a:ea typeface="Courier New"/>
                <a:cs typeface="Courier New"/>
                <a:sym typeface="Courier New"/>
              </a:rPr>
              <a:t>('</a:t>
            </a:r>
            <a:r>
              <a:rPr lang="zh-TW" sz="1500">
                <a:solidFill>
                  <a:srgbClr val="FFE066"/>
                </a:solidFill>
                <a:highlight>
                  <a:srgbClr val="11081F"/>
                </a:highlight>
                <a:latin typeface="Courier New"/>
                <a:ea typeface="Courier New"/>
                <a:cs typeface="Courier New"/>
                <a:sym typeface="Courier New"/>
              </a:rPr>
              <a:t>ok</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except</a:t>
            </a:r>
            <a:r>
              <a:rPr lang="zh-TW" sz="1500">
                <a:solidFill>
                  <a:srgbClr val="FDDAA6"/>
                </a:solidFill>
                <a:highlight>
                  <a:srgbClr val="11081F"/>
                </a:highlight>
                <a:latin typeface="Courier New"/>
                <a:ea typeface="Courier New"/>
                <a:cs typeface="Courier New"/>
                <a:sym typeface="Courier New"/>
              </a:rPr>
              <a:t> </a:t>
            </a:r>
            <a:r>
              <a:rPr lang="zh-TW" sz="1500">
                <a:solidFill>
                  <a:srgbClr val="E1A2FA"/>
                </a:solidFill>
                <a:highlight>
                  <a:srgbClr val="11081F"/>
                </a:highlight>
                <a:latin typeface="Courier New"/>
                <a:ea typeface="Courier New"/>
                <a:cs typeface="Courier New"/>
                <a:sym typeface="Courier New"/>
              </a:rPr>
              <a:t>Exception</a:t>
            </a:r>
            <a:r>
              <a:rPr lang="zh-TW" sz="1500">
                <a:solidFill>
                  <a:srgbClr val="FDDAA6"/>
                </a:solidFill>
                <a:highlight>
                  <a:srgbClr val="11081F"/>
                </a:highlight>
                <a:latin typeface="Courier New"/>
                <a:ea typeface="Courier New"/>
                <a:cs typeface="Courier New"/>
                <a:sym typeface="Courier New"/>
              </a:rPr>
              <a:t> </a:t>
            </a:r>
            <a:r>
              <a:rPr lang="zh-TW" sz="1500">
                <a:solidFill>
                  <a:srgbClr val="BCFABA"/>
                </a:solidFill>
                <a:highlight>
                  <a:srgbClr val="11081F"/>
                </a:highlight>
                <a:latin typeface="Courier New"/>
                <a:ea typeface="Courier New"/>
                <a:cs typeface="Courier New"/>
                <a:sym typeface="Courier New"/>
              </a:rPr>
              <a:t>as</a:t>
            </a:r>
            <a:r>
              <a:rPr lang="zh-TW" sz="1500">
                <a:solidFill>
                  <a:srgbClr val="FDDAA6"/>
                </a:solidFill>
                <a:highlight>
                  <a:srgbClr val="11081F"/>
                </a:highlight>
                <a:latin typeface="Courier New"/>
                <a:ea typeface="Courier New"/>
                <a:cs typeface="Courier New"/>
                <a:sym typeface="Courier New"/>
              </a:rPr>
              <a:t> e</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print</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e</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print</a:t>
            </a:r>
            <a:r>
              <a:rPr lang="zh-TW" sz="1500">
                <a:solidFill>
                  <a:srgbClr val="BCFABA"/>
                </a:solidFill>
                <a:highlight>
                  <a:srgbClr val="11081F"/>
                </a:highlight>
                <a:latin typeface="Courier New"/>
                <a:ea typeface="Courier New"/>
                <a:cs typeface="Courier New"/>
                <a:sym typeface="Courier New"/>
              </a:rPr>
              <a:t>("</a:t>
            </a:r>
            <a:r>
              <a:rPr lang="zh-TW" sz="1500">
                <a:solidFill>
                  <a:srgbClr val="FFE066"/>
                </a:solidFill>
                <a:highlight>
                  <a:srgbClr val="11081F"/>
                </a:highlight>
                <a:latin typeface="Courier New"/>
                <a:ea typeface="Courier New"/>
                <a:cs typeface="Courier New"/>
                <a:sym typeface="Courier New"/>
              </a:rPr>
              <a:t>rabboni沒接到</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sys</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exit</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 </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while</a:t>
            </a:r>
            <a:r>
              <a:rPr lang="zh-TW" sz="1500">
                <a:solidFill>
                  <a:srgbClr val="FDDAA6"/>
                </a:solidFill>
                <a:highlight>
                  <a:srgbClr val="11081F"/>
                </a:highlight>
                <a:latin typeface="Courier New"/>
                <a:ea typeface="Courier New"/>
                <a:cs typeface="Courier New"/>
                <a:sym typeface="Courier New"/>
              </a:rPr>
              <a:t> </a:t>
            </a:r>
            <a:r>
              <a:rPr lang="zh-TW" sz="1500">
                <a:solidFill>
                  <a:srgbClr val="83FA89"/>
                </a:solidFill>
                <a:highlight>
                  <a:srgbClr val="11081F"/>
                </a:highlight>
                <a:latin typeface="Courier New"/>
                <a:ea typeface="Courier New"/>
                <a:cs typeface="Courier New"/>
                <a:sym typeface="Courier New"/>
              </a:rPr>
              <a:t>True</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maxcx</a:t>
            </a:r>
            <a:r>
              <a:rPr lang="zh-TW" sz="1500">
                <a:solidFill>
                  <a:srgbClr val="FD9ADC"/>
                </a:solidFill>
                <a:highlight>
                  <a:srgbClr val="11081F"/>
                </a:highlight>
                <a:latin typeface="Courier New"/>
                <a:ea typeface="Courier New"/>
                <a:cs typeface="Courier New"/>
                <a:sym typeface="Courier New"/>
              </a:rPr>
              <a:t>=</a:t>
            </a:r>
            <a:r>
              <a:rPr lang="zh-TW" sz="1500">
                <a:solidFill>
                  <a:srgbClr val="83FA89"/>
                </a:solidFill>
                <a:highlight>
                  <a:srgbClr val="11081F"/>
                </a:highlight>
                <a:latin typeface="Courier New"/>
                <a:ea typeface="Courier New"/>
                <a:cs typeface="Courier New"/>
                <a:sym typeface="Courier New"/>
              </a:rPr>
              <a:t>0</a:t>
            </a:r>
            <a:endParaRPr sz="1500">
              <a:solidFill>
                <a:srgbClr val="83FA89"/>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mincx</a:t>
            </a:r>
            <a:r>
              <a:rPr lang="zh-TW" sz="1500">
                <a:solidFill>
                  <a:srgbClr val="FD9ADC"/>
                </a:solidFill>
                <a:highlight>
                  <a:srgbClr val="11081F"/>
                </a:highlight>
                <a:latin typeface="Courier New"/>
                <a:ea typeface="Courier New"/>
                <a:cs typeface="Courier New"/>
                <a:sym typeface="Courier New"/>
              </a:rPr>
              <a:t>=</a:t>
            </a:r>
            <a:r>
              <a:rPr lang="zh-TW" sz="1500">
                <a:solidFill>
                  <a:srgbClr val="83FA89"/>
                </a:solidFill>
                <a:highlight>
                  <a:srgbClr val="11081F"/>
                </a:highlight>
                <a:latin typeface="Courier New"/>
                <a:ea typeface="Courier New"/>
                <a:cs typeface="Courier New"/>
                <a:sym typeface="Courier New"/>
              </a:rPr>
              <a:t>0</a:t>
            </a:r>
            <a:endParaRPr sz="1500"/>
          </a:p>
        </p:txBody>
      </p:sp>
      <p:sp>
        <p:nvSpPr>
          <p:cNvPr id="119" name="Google Shape;119;p20"/>
          <p:cNvSpPr txBox="1"/>
          <p:nvPr/>
        </p:nvSpPr>
        <p:spPr>
          <a:xfrm>
            <a:off x="600325" y="334875"/>
            <a:ext cx="3129300" cy="1269600"/>
          </a:xfrm>
          <a:prstGeom prst="rect">
            <a:avLst/>
          </a:prstGeom>
          <a:noFill/>
          <a:ln>
            <a:noFill/>
          </a:ln>
        </p:spPr>
        <p:txBody>
          <a:bodyPr anchorCtr="0" anchor="t" bIns="91425" lIns="91425" spcFirstLastPara="1" rIns="91425" wrap="square" tIns="91425">
            <a:noAutofit/>
          </a:bodyPr>
          <a:lstStyle/>
          <a:p>
            <a:pPr indent="0" lvl="0" marL="0" rtl="0" algn="l">
              <a:lnSpc>
                <a:spcPct val="135714"/>
              </a:lnSpc>
              <a:spcBef>
                <a:spcPts val="0"/>
              </a:spcBef>
              <a:spcAft>
                <a:spcPts val="0"/>
              </a:spcAft>
              <a:buNone/>
            </a:pPr>
            <a:r>
              <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for</a:t>
            </a:r>
            <a:r>
              <a:rPr lang="zh-TW" sz="1500">
                <a:solidFill>
                  <a:srgbClr val="FDDAA6"/>
                </a:solidFill>
                <a:highlight>
                  <a:srgbClr val="11081F"/>
                </a:highlight>
                <a:latin typeface="Courier New"/>
                <a:ea typeface="Courier New"/>
                <a:cs typeface="Courier New"/>
                <a:sym typeface="Courier New"/>
              </a:rPr>
              <a:t> i </a:t>
            </a:r>
            <a:r>
              <a:rPr lang="zh-TW" sz="1500">
                <a:solidFill>
                  <a:srgbClr val="BCFABA"/>
                </a:solidFill>
                <a:highlight>
                  <a:srgbClr val="11081F"/>
                </a:highlight>
                <a:latin typeface="Courier New"/>
                <a:ea typeface="Courier New"/>
                <a:cs typeface="Courier New"/>
                <a:sym typeface="Courier New"/>
              </a:rPr>
              <a:t>in</a:t>
            </a: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range</a:t>
            </a:r>
            <a:r>
              <a:rPr lang="zh-TW" sz="1500">
                <a:solidFill>
                  <a:srgbClr val="BCFABA"/>
                </a:solidFill>
                <a:highlight>
                  <a:srgbClr val="11081F"/>
                </a:highlight>
                <a:latin typeface="Courier New"/>
                <a:ea typeface="Courier New"/>
                <a:cs typeface="Courier New"/>
                <a:sym typeface="Courier New"/>
              </a:rPr>
              <a:t>(</a:t>
            </a:r>
            <a:r>
              <a:rPr lang="zh-TW" sz="1500">
                <a:solidFill>
                  <a:srgbClr val="83FA89"/>
                </a:solidFill>
                <a:highlight>
                  <a:srgbClr val="11081F"/>
                </a:highlight>
                <a:latin typeface="Courier New"/>
                <a:ea typeface="Courier New"/>
                <a:cs typeface="Courier New"/>
                <a:sym typeface="Courier New"/>
              </a:rPr>
              <a:t>10</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accx</a:t>
            </a:r>
            <a:r>
              <a:rPr lang="zh-TW" sz="1500">
                <a:solidFill>
                  <a:srgbClr val="FD9ADC"/>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rabbo</a:t>
            </a:r>
            <a:r>
              <a:rPr lang="zh-TW" sz="1500">
                <a:solidFill>
                  <a:srgbClr val="BCFABA"/>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Accx</a:t>
            </a:r>
            <a:endParaRPr sz="15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BCFABA"/>
                </a:solidFill>
                <a:highlight>
                  <a:srgbClr val="11081F"/>
                </a:highlight>
                <a:latin typeface="Courier New"/>
                <a:ea typeface="Courier New"/>
                <a:cs typeface="Courier New"/>
                <a:sym typeface="Courier New"/>
              </a:rPr>
              <a:t>if</a:t>
            </a:r>
            <a:r>
              <a:rPr lang="zh-TW" sz="1500">
                <a:solidFill>
                  <a:srgbClr val="FDDAA6"/>
                </a:solidFill>
                <a:highlight>
                  <a:srgbClr val="11081F"/>
                </a:highlight>
                <a:latin typeface="Courier New"/>
                <a:ea typeface="Courier New"/>
                <a:cs typeface="Courier New"/>
                <a:sym typeface="Courier New"/>
              </a:rPr>
              <a:t> maxcx</a:t>
            </a:r>
            <a:r>
              <a:rPr lang="zh-TW" sz="1500">
                <a:solidFill>
                  <a:srgbClr val="FD9ADC"/>
                </a:solidFill>
                <a:highlight>
                  <a:srgbClr val="11081F"/>
                </a:highlight>
                <a:latin typeface="Courier New"/>
                <a:ea typeface="Courier New"/>
                <a:cs typeface="Courier New"/>
                <a:sym typeface="Courier New"/>
              </a:rPr>
              <a:t>&lt;</a:t>
            </a:r>
            <a:r>
              <a:rPr lang="zh-TW" sz="1500">
                <a:solidFill>
                  <a:srgbClr val="FDDAA6"/>
                </a:solidFill>
                <a:highlight>
                  <a:srgbClr val="11081F"/>
                </a:highlight>
                <a:latin typeface="Courier New"/>
                <a:ea typeface="Courier New"/>
                <a:cs typeface="Courier New"/>
                <a:sym typeface="Courier New"/>
              </a:rPr>
              <a:t>accx</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maxcx</a:t>
            </a:r>
            <a:r>
              <a:rPr lang="zh-TW" sz="1500">
                <a:solidFill>
                  <a:srgbClr val="FD9ADC"/>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accx</a:t>
            </a:r>
            <a:endParaRPr sz="15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BCFABA"/>
                </a:solidFill>
                <a:highlight>
                  <a:srgbClr val="11081F"/>
                </a:highlight>
                <a:latin typeface="Courier New"/>
                <a:ea typeface="Courier New"/>
                <a:cs typeface="Courier New"/>
                <a:sym typeface="Courier New"/>
              </a:rPr>
              <a:t>if</a:t>
            </a:r>
            <a:r>
              <a:rPr lang="zh-TW" sz="1500">
                <a:solidFill>
                  <a:srgbClr val="FDDAA6"/>
                </a:solidFill>
                <a:highlight>
                  <a:srgbClr val="11081F"/>
                </a:highlight>
                <a:latin typeface="Courier New"/>
                <a:ea typeface="Courier New"/>
                <a:cs typeface="Courier New"/>
                <a:sym typeface="Courier New"/>
              </a:rPr>
              <a:t> mincx</a:t>
            </a:r>
            <a:r>
              <a:rPr lang="zh-TW" sz="1500">
                <a:solidFill>
                  <a:srgbClr val="FD9ADC"/>
                </a:solidFill>
                <a:highlight>
                  <a:srgbClr val="11081F"/>
                </a:highlight>
                <a:latin typeface="Courier New"/>
                <a:ea typeface="Courier New"/>
                <a:cs typeface="Courier New"/>
                <a:sym typeface="Courier New"/>
              </a:rPr>
              <a:t>&gt;</a:t>
            </a:r>
            <a:r>
              <a:rPr lang="zh-TW" sz="1500">
                <a:solidFill>
                  <a:srgbClr val="FDDAA6"/>
                </a:solidFill>
                <a:highlight>
                  <a:srgbClr val="11081F"/>
                </a:highlight>
                <a:latin typeface="Courier New"/>
                <a:ea typeface="Courier New"/>
                <a:cs typeface="Courier New"/>
                <a:sym typeface="Courier New"/>
              </a:rPr>
              <a:t>accx</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mincx</a:t>
            </a:r>
            <a:r>
              <a:rPr lang="zh-TW" sz="1500">
                <a:solidFill>
                  <a:srgbClr val="FD9ADC"/>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accx</a:t>
            </a:r>
            <a:endParaRPr sz="1500">
              <a:solidFill>
                <a:srgbClr val="FDDAA6"/>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sleep</a:t>
            </a:r>
            <a:r>
              <a:rPr lang="zh-TW" sz="1500">
                <a:solidFill>
                  <a:srgbClr val="BCFABA"/>
                </a:solidFill>
                <a:highlight>
                  <a:srgbClr val="11081F"/>
                </a:highlight>
                <a:latin typeface="Courier New"/>
                <a:ea typeface="Courier New"/>
                <a:cs typeface="Courier New"/>
                <a:sym typeface="Courier New"/>
              </a:rPr>
              <a:t>(</a:t>
            </a:r>
            <a:r>
              <a:rPr lang="zh-TW" sz="1500">
                <a:solidFill>
                  <a:srgbClr val="83FA89"/>
                </a:solidFill>
                <a:highlight>
                  <a:srgbClr val="11081F"/>
                </a:highlight>
                <a:latin typeface="Courier New"/>
                <a:ea typeface="Courier New"/>
                <a:cs typeface="Courier New"/>
                <a:sym typeface="Courier New"/>
              </a:rPr>
              <a:t>0.8</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#多個像下面一樣的判斷列表</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BCFABA"/>
                </a:solidFill>
                <a:highlight>
                  <a:srgbClr val="11081F"/>
                </a:highlight>
                <a:latin typeface="Courier New"/>
                <a:ea typeface="Courier New"/>
                <a:cs typeface="Courier New"/>
                <a:sym typeface="Courier New"/>
              </a:rPr>
              <a:t>if</a:t>
            </a:r>
            <a:r>
              <a:rPr lang="zh-TW" sz="1500">
                <a:solidFill>
                  <a:srgbClr val="FDDAA6"/>
                </a:solidFill>
                <a:highlight>
                  <a:srgbClr val="11081F"/>
                </a:highlight>
                <a:latin typeface="Courier New"/>
                <a:ea typeface="Courier New"/>
                <a:cs typeface="Courier New"/>
                <a:sym typeface="Courier New"/>
              </a:rPr>
              <a:t> maxcx</a:t>
            </a:r>
            <a:r>
              <a:rPr lang="zh-TW" sz="1500">
                <a:solidFill>
                  <a:srgbClr val="FD9ADC"/>
                </a:solidFill>
                <a:highlight>
                  <a:srgbClr val="11081F"/>
                </a:highlight>
                <a:latin typeface="Courier New"/>
                <a:ea typeface="Courier New"/>
                <a:cs typeface="Courier New"/>
                <a:sym typeface="Courier New"/>
              </a:rPr>
              <a:t>-</a:t>
            </a:r>
            <a:r>
              <a:rPr lang="zh-TW" sz="1500">
                <a:solidFill>
                  <a:srgbClr val="FDDAA6"/>
                </a:solidFill>
                <a:highlight>
                  <a:srgbClr val="11081F"/>
                </a:highlight>
                <a:latin typeface="Courier New"/>
                <a:ea typeface="Courier New"/>
                <a:cs typeface="Courier New"/>
                <a:sym typeface="Courier New"/>
              </a:rPr>
              <a:t>mincx</a:t>
            </a:r>
            <a:r>
              <a:rPr lang="zh-TW" sz="1500">
                <a:solidFill>
                  <a:srgbClr val="FD9ADC"/>
                </a:solidFill>
                <a:highlight>
                  <a:srgbClr val="11081F"/>
                </a:highlight>
                <a:latin typeface="Courier New"/>
                <a:ea typeface="Courier New"/>
                <a:cs typeface="Courier New"/>
                <a:sym typeface="Courier New"/>
              </a:rPr>
              <a:t>&lt;</a:t>
            </a:r>
            <a:r>
              <a:rPr lang="zh-TW" sz="1500">
                <a:solidFill>
                  <a:srgbClr val="83FA89"/>
                </a:solidFill>
                <a:highlight>
                  <a:srgbClr val="11081F"/>
                </a:highlight>
                <a:latin typeface="Courier New"/>
                <a:ea typeface="Courier New"/>
                <a:cs typeface="Courier New"/>
                <a:sym typeface="Courier New"/>
              </a:rPr>
              <a:t>0.13</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message </a:t>
            </a:r>
            <a:r>
              <a:rPr lang="zh-TW" sz="1500">
                <a:solidFill>
                  <a:srgbClr val="FD9ADC"/>
                </a:solidFill>
                <a:highlight>
                  <a:srgbClr val="11081F"/>
                </a:highlight>
                <a:latin typeface="Courier New"/>
                <a:ea typeface="Courier New"/>
                <a:cs typeface="Courier New"/>
                <a:sym typeface="Courier New"/>
              </a:rPr>
              <a:t>=</a:t>
            </a:r>
            <a:r>
              <a:rPr lang="zh-TW" sz="1500">
                <a:solidFill>
                  <a:srgbClr val="BCFABA"/>
                </a:solidFill>
                <a:highlight>
                  <a:srgbClr val="11081F"/>
                </a:highlight>
                <a:latin typeface="Courier New"/>
                <a:ea typeface="Courier New"/>
                <a:cs typeface="Courier New"/>
                <a:sym typeface="Courier New"/>
              </a:rPr>
              <a:t>'風平浪靜，適合出海。'</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a:t>
            </a:r>
            <a:r>
              <a:rPr lang="zh-TW" sz="1500">
                <a:solidFill>
                  <a:srgbClr val="89F88E"/>
                </a:solidFill>
                <a:highlight>
                  <a:srgbClr val="11081F"/>
                </a:highlight>
                <a:latin typeface="Courier New"/>
                <a:ea typeface="Courier New"/>
                <a:cs typeface="Courier New"/>
                <a:sym typeface="Courier New"/>
              </a:rPr>
              <a:t>print</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message</a:t>
            </a:r>
            <a:r>
              <a:rPr lang="zh-TW" sz="1500">
                <a:solidFill>
                  <a:srgbClr val="BCFABA"/>
                </a:solidFill>
                <a:highlight>
                  <a:srgbClr val="11081F"/>
                </a:highlight>
                <a:latin typeface="Courier New"/>
                <a:ea typeface="Courier New"/>
                <a:cs typeface="Courier New"/>
                <a:sym typeface="Courier New"/>
              </a:rPr>
              <a:t>)</a:t>
            </a:r>
            <a:endParaRPr sz="1500">
              <a:solidFill>
                <a:srgbClr val="BCFABA"/>
              </a:solidFill>
              <a:highlight>
                <a:srgbClr val="1108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zh-TW" sz="1500">
                <a:solidFill>
                  <a:srgbClr val="FDDAA6"/>
                </a:solidFill>
                <a:highlight>
                  <a:srgbClr val="11081F"/>
                </a:highlight>
                <a:latin typeface="Courier New"/>
                <a:ea typeface="Courier New"/>
                <a:cs typeface="Courier New"/>
                <a:sym typeface="Courier New"/>
              </a:rPr>
              <a:t>   	client</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publish</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topic</a:t>
            </a:r>
            <a:r>
              <a:rPr lang="zh-TW" sz="1500">
                <a:solidFill>
                  <a:srgbClr val="BCFABA"/>
                </a:solidFill>
                <a:highlight>
                  <a:srgbClr val="11081F"/>
                </a:highlight>
                <a:latin typeface="Courier New"/>
                <a:ea typeface="Courier New"/>
                <a:cs typeface="Courier New"/>
                <a:sym typeface="Courier New"/>
              </a:rPr>
              <a:t>,</a:t>
            </a:r>
            <a:r>
              <a:rPr lang="zh-TW" sz="1500">
                <a:solidFill>
                  <a:srgbClr val="89F88E"/>
                </a:solidFill>
                <a:highlight>
                  <a:srgbClr val="11081F"/>
                </a:highlight>
                <a:latin typeface="Courier New"/>
                <a:ea typeface="Courier New"/>
                <a:cs typeface="Courier New"/>
                <a:sym typeface="Courier New"/>
              </a:rPr>
              <a:t> message</a:t>
            </a:r>
            <a:r>
              <a:rPr lang="zh-TW" sz="1050">
                <a:solidFill>
                  <a:srgbClr val="BCFABA"/>
                </a:solidFill>
                <a:highlight>
                  <a:srgbClr val="11081F"/>
                </a:highlight>
                <a:latin typeface="Courier New"/>
                <a:ea typeface="Courier New"/>
                <a:cs typeface="Courier New"/>
                <a:sym typeface="Courier New"/>
              </a:rPr>
              <a:t>)</a:t>
            </a:r>
            <a:endParaRPr sz="1050">
              <a:solidFill>
                <a:srgbClr val="BCFABA"/>
              </a:solidFill>
              <a:highlight>
                <a:srgbClr val="11081F"/>
              </a:highlight>
              <a:latin typeface="Courier New"/>
              <a:ea typeface="Courier New"/>
              <a:cs typeface="Courier New"/>
              <a:sym typeface="Courier New"/>
            </a:endParaRPr>
          </a:p>
          <a:p>
            <a:pPr indent="0" lvl="0" marL="0" rtl="0" algn="l">
              <a:spcBef>
                <a:spcPts val="0"/>
              </a:spcBef>
              <a:spcAft>
                <a:spcPts val="0"/>
              </a:spcAft>
              <a:buNone/>
            </a:pPr>
            <a:r>
              <a:t/>
            </a:r>
            <a:endParaRPr sz="1300">
              <a:solidFill>
                <a:schemeClr val="dk2"/>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1"/>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zh-TW"/>
              <a:t>8.web</a:t>
            </a:r>
            <a:r>
              <a:rPr lang="zh-TW"/>
              <a:t> app</a:t>
            </a:r>
            <a:endParaRPr/>
          </a:p>
        </p:txBody>
      </p:sp>
      <p:sp>
        <p:nvSpPr>
          <p:cNvPr id="125" name="Google Shape;125;p21"/>
          <p:cNvSpPr txBox="1"/>
          <p:nvPr>
            <p:ph idx="1" type="body"/>
          </p:nvPr>
        </p:nvSpPr>
        <p:spPr>
          <a:xfrm>
            <a:off x="311700" y="1505700"/>
            <a:ext cx="3999900" cy="1577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套件:我們使用了gradio套件，他是一個可以將Python原本在terminal的輸入輸出網頁化的模組，我們藉由此功能做出提供使用者查看資料的功能。</a:t>
            </a:r>
            <a:endParaRPr sz="1500"/>
          </a:p>
        </p:txBody>
      </p:sp>
      <p:sp>
        <p:nvSpPr>
          <p:cNvPr id="126" name="Google Shape;126;p21"/>
          <p:cNvSpPr txBox="1"/>
          <p:nvPr>
            <p:ph idx="2" type="body"/>
          </p:nvPr>
        </p:nvSpPr>
        <p:spPr>
          <a:xfrm>
            <a:off x="4832400" y="1505700"/>
            <a:ext cx="3999900" cy="1577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zh-TW" sz="1500"/>
              <a:t>主機:要讓使用者可以連上有一個很重要的條件就是需要主機才可以使使用者連線，不然使用者需要每次都輸入你的ip和port，也會造成他們使用上困擾，所以我們放上了gradio專用的huggingface。</a:t>
            </a:r>
            <a:endParaRPr sz="1500"/>
          </a:p>
        </p:txBody>
      </p:sp>
      <p:pic>
        <p:nvPicPr>
          <p:cNvPr id="127" name="Google Shape;127;p21"/>
          <p:cNvPicPr preferRelativeResize="0"/>
          <p:nvPr/>
        </p:nvPicPr>
        <p:blipFill>
          <a:blip r:embed="rId3">
            <a:alphaModFix/>
          </a:blip>
          <a:stretch>
            <a:fillRect/>
          </a:stretch>
        </p:blipFill>
        <p:spPr>
          <a:xfrm>
            <a:off x="1273513" y="2862724"/>
            <a:ext cx="6345274" cy="2130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