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70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9" r:id="rId14"/>
    <p:sldId id="268" r:id="rId15"/>
  </p:sldIdLst>
  <p:sldSz cx="18288000" cy="10287000"/>
  <p:notesSz cx="6888163" cy="10020300"/>
  <p:embeddedFontLst>
    <p:embeddedFont>
      <p:font typeface="Noto Sans T Chinese" panose="02020500000000000000" charset="-120"/>
      <p:regular r:id="rId18"/>
    </p:embeddedFont>
    <p:embeddedFont>
      <p:font typeface="Aptos" panose="02020500000000000000" charset="0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微軟正黑體" panose="020B0604030504040204" pitchFamily="34" charset="-120"/>
      <p:regular r:id="rId27"/>
      <p:bold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淺色樣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1" d="100"/>
          <a:sy n="41" d="100"/>
        </p:scale>
        <p:origin x="820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28FE05A3-D20D-EB47-FFF8-5F0B5C365F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915AA988-81A8-A961-537C-100C32B9AB0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353FAC-BB03-4257-A335-15F8FCF2573C}" type="datetimeFigureOut">
              <a:rPr lang="zh-TW" altLang="en-US" smtClean="0"/>
              <a:t>2024/12/23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5CEBA1-034D-C342-4826-94271DC268E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045EB0D7-CA81-1F70-F2D2-7ED0A9F285F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2075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883954-AFDD-4363-B83B-F06D7262901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18604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BD6329C6-6D0A-4597-89A7-E3698BDB859E}" type="datetimeFigureOut">
              <a:rPr lang="zh-TW" altLang="en-US" smtClean="0"/>
              <a:t>2024/12/23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8817" y="4822269"/>
            <a:ext cx="5510530" cy="3945493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BA1EB40A-3C3B-471E-9824-FDEF4F762C8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803687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88029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3915D-1DCE-4D1D-B899-4CC7AB7E94C5}" type="datetime1">
              <a:rPr lang="en-US" altLang="zh-TW" smtClean="0"/>
              <a:t>12/23/2024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D957-C065-44A5-87E7-5CE938E6CF42}" type="datetime1">
              <a:rPr lang="en-US" altLang="zh-TW" smtClean="0"/>
              <a:t>12/23/2024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CA962-14C0-4E72-BAE1-37CC762F5C66}" type="datetime1">
              <a:rPr lang="en-US" altLang="zh-TW" smtClean="0"/>
              <a:t>12/23/2024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0FC48-C2A7-441C-AD27-8DEF83FA7A8C}" type="datetime1">
              <a:rPr lang="en-US" altLang="zh-TW" smtClean="0"/>
              <a:t>12/23/2024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E1AB9-7E8F-4A5E-9E5E-7743635B6406}" type="datetime1">
              <a:rPr lang="en-US" altLang="zh-TW" smtClean="0"/>
              <a:t>12/23/2024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9CDE3-432D-4082-BD6D-338A422083B7}" type="datetime1">
              <a:rPr lang="en-US" altLang="zh-TW" smtClean="0"/>
              <a:t>12/23/2024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67DC4-295D-4014-BE5C-26A50EF68DED}" type="datetime1">
              <a:rPr lang="en-US" altLang="zh-TW" smtClean="0"/>
              <a:t>12/23/2024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39C89-4631-40FC-882E-418784675A4A}" type="datetime1">
              <a:rPr lang="en-US" altLang="zh-TW" smtClean="0"/>
              <a:t>12/23/2024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ADEB3-4CF3-4C09-B550-03E2E793EB60}" type="datetime1">
              <a:rPr lang="en-US" altLang="zh-TW" smtClean="0"/>
              <a:t>12/23/2024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1147-B09E-4348-B65E-6449B9458354}" type="datetime1">
              <a:rPr lang="en-US" altLang="zh-TW" smtClean="0"/>
              <a:t>12/23/2024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4E6BD-FE09-4CD2-9B2A-3529DE2AAB2E}" type="datetime1">
              <a:rPr lang="en-US" altLang="zh-TW" smtClean="0"/>
              <a:t>12/23/2024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70A5F-F873-4178-B1F2-9DD11233D90B}" type="datetime1">
              <a:rPr lang="en-US" altLang="zh-TW" smtClean="0"/>
              <a:t>12/23/2024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2420600" y="4381500"/>
            <a:ext cx="5867400" cy="40849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406"/>
              </a:lnSpc>
              <a:spcBef>
                <a:spcPct val="0"/>
              </a:spcBef>
            </a:pPr>
            <a:r>
              <a:rPr lang="en-US" sz="3500" b="1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作品名稱：AI未來昔日</a:t>
            </a:r>
            <a:endParaRPr lang="en-US" sz="35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  <a:p>
            <a:pPr algn="l">
              <a:lnSpc>
                <a:spcPts val="5406"/>
              </a:lnSpc>
              <a:spcBef>
                <a:spcPct val="0"/>
              </a:spcBef>
            </a:pPr>
            <a:r>
              <a:rPr lang="en-US" sz="3500" b="1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作品組別：國中組</a:t>
            </a:r>
            <a:endParaRPr lang="en-US" sz="35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  <a:p>
            <a:pPr algn="l">
              <a:lnSpc>
                <a:spcPts val="5406"/>
              </a:lnSpc>
              <a:spcBef>
                <a:spcPct val="0"/>
              </a:spcBef>
            </a:pPr>
            <a:r>
              <a:rPr lang="zh-TW" altLang="en-US" sz="35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學校名稱：桃園市立東興國中</a:t>
            </a:r>
            <a:endParaRPr lang="en-US" altLang="zh-TW" sz="35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  <a:p>
            <a:pPr algn="l">
              <a:lnSpc>
                <a:spcPts val="5406"/>
              </a:lnSpc>
              <a:spcBef>
                <a:spcPct val="0"/>
              </a:spcBef>
            </a:pPr>
            <a:r>
              <a:rPr lang="zh-TW" altLang="en-US" sz="35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參賽學生：謝映頤、劉宇紳、江柏佑、沈柏丞、徐誠喆</a:t>
            </a:r>
            <a:endParaRPr lang="en-US" altLang="zh-TW" sz="35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  <a:p>
            <a:pPr algn="l">
              <a:lnSpc>
                <a:spcPts val="5406"/>
              </a:lnSpc>
              <a:spcBef>
                <a:spcPct val="0"/>
              </a:spcBef>
            </a:pPr>
            <a:r>
              <a:rPr lang="zh-TW" altLang="en-US" sz="35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指導老師：林美琪、張雨恬</a:t>
            </a:r>
            <a:endParaRPr lang="en-US" sz="35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C9AF4D34-F934-FEB5-0157-A3CA47FF54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093502"/>
            <a:ext cx="10115630" cy="79693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92000" y="4482352"/>
            <a:ext cx="5029200" cy="4019573"/>
          </a:xfrm>
          <a:custGeom>
            <a:avLst/>
            <a:gdLst/>
            <a:ahLst/>
            <a:cxnLst/>
            <a:rect l="l" t="t" r="r" b="b"/>
            <a:pathLst>
              <a:path w="5777838" h="4084012">
                <a:moveTo>
                  <a:pt x="0" y="0"/>
                </a:moveTo>
                <a:lnTo>
                  <a:pt x="5777837" y="0"/>
                </a:lnTo>
                <a:lnTo>
                  <a:pt x="5777837" y="4084011"/>
                </a:lnTo>
                <a:lnTo>
                  <a:pt x="0" y="408401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052" b="-3052"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3" name="TextBox 3"/>
          <p:cNvSpPr txBox="1"/>
          <p:nvPr/>
        </p:nvSpPr>
        <p:spPr>
          <a:xfrm>
            <a:off x="609600" y="915896"/>
            <a:ext cx="5715000" cy="850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28"/>
              </a:lnSpc>
              <a:spcBef>
                <a:spcPct val="0"/>
              </a:spcBef>
            </a:pPr>
            <a:r>
              <a:rPr lang="en-US" sz="5163" b="1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作品延伸</a:t>
            </a:r>
            <a:r>
              <a:rPr lang="zh-TW" altLang="en-US" sz="5163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與亮點</a:t>
            </a:r>
            <a:r>
              <a:rPr lang="en-US" sz="5163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582400" y="1445592"/>
            <a:ext cx="6172200" cy="5018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44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cos</a:t>
            </a:r>
            <a:r>
              <a:rPr lang="en-US" sz="3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0</a:t>
            </a:r>
            <a:r>
              <a:rPr lang="en-US" sz="32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度</a:t>
            </a:r>
            <a:r>
              <a:rPr lang="zh-TW" altLang="en-US" sz="32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 ＝</a:t>
            </a:r>
            <a:r>
              <a:rPr lang="en-US" sz="32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 </a:t>
            </a:r>
            <a:r>
              <a:rPr lang="zh-TW" altLang="en-US" sz="32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加速度Z</a:t>
            </a:r>
            <a:r>
              <a:rPr lang="en-US" sz="32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  ＝1  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2315311" y="2104045"/>
            <a:ext cx="4782577" cy="4846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34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cos</a:t>
            </a:r>
            <a:r>
              <a:rPr lang="en-US" sz="3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90</a:t>
            </a:r>
            <a:r>
              <a:rPr lang="en-US" sz="3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度  </a:t>
            </a:r>
            <a:r>
              <a:rPr lang="zh-TW" altLang="en-US" sz="3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＝</a:t>
            </a:r>
            <a:r>
              <a:rPr lang="en-US" sz="3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加速度Z</a:t>
            </a:r>
            <a:r>
              <a:rPr lang="en-US" sz="3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  ＝</a:t>
            </a:r>
            <a:r>
              <a:rPr lang="zh-TW" altLang="en-US" sz="3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 </a:t>
            </a:r>
            <a:r>
              <a:rPr lang="en-US" sz="3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0 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90600" y="2104045"/>
            <a:ext cx="7696200" cy="5257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134"/>
              </a:lnSpc>
              <a:spcBef>
                <a:spcPct val="0"/>
              </a:spcBef>
            </a:pPr>
            <a:r>
              <a:rPr lang="en-US" sz="3500" b="1" dirty="0" err="1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運用acos</a:t>
            </a:r>
            <a:r>
              <a:rPr lang="en-US" sz="3500" b="1" dirty="0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(</a:t>
            </a:r>
            <a:r>
              <a:rPr lang="en-US" sz="3500" b="1" dirty="0" err="1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加速度Z</a:t>
            </a:r>
            <a:r>
              <a:rPr lang="en-US" sz="3500" b="1" dirty="0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) </a:t>
            </a:r>
            <a:r>
              <a:rPr lang="en-US" sz="3500" b="1" dirty="0" err="1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可以求出實際角度</a:t>
            </a:r>
            <a:r>
              <a:rPr lang="en-US" sz="3500" b="1" dirty="0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   </a:t>
            </a:r>
          </a:p>
        </p:txBody>
      </p: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971B84A6-7CB5-65BF-824E-E5C36A30C2ED}"/>
              </a:ext>
            </a:extLst>
          </p:cNvPr>
          <p:cNvCxnSpPr>
            <a:cxnSpLocks/>
          </p:cNvCxnSpPr>
          <p:nvPr/>
        </p:nvCxnSpPr>
        <p:spPr>
          <a:xfrm>
            <a:off x="1143000" y="1866900"/>
            <a:ext cx="472440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圖片 13">
            <a:extLst>
              <a:ext uri="{FF2B5EF4-FFF2-40B4-BE49-F238E27FC236}">
                <a16:creationId xmlns:a16="http://schemas.microsoft.com/office/drawing/2014/main" id="{24264419-DE9D-D355-1F51-FD7AC68463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465" y="4545917"/>
            <a:ext cx="4828156" cy="3961842"/>
          </a:xfrm>
          <a:prstGeom prst="rect">
            <a:avLst/>
          </a:prstGeom>
        </p:spPr>
      </p:pic>
      <p:sp>
        <p:nvSpPr>
          <p:cNvPr id="15" name="文字方塊 14">
            <a:extLst>
              <a:ext uri="{FF2B5EF4-FFF2-40B4-BE49-F238E27FC236}">
                <a16:creationId xmlns:a16="http://schemas.microsoft.com/office/drawing/2014/main" id="{E3E4237D-6C62-F164-806F-56C6C037208D}"/>
              </a:ext>
            </a:extLst>
          </p:cNvPr>
          <p:cNvSpPr txBox="1"/>
          <p:nvPr/>
        </p:nvSpPr>
        <p:spPr>
          <a:xfrm>
            <a:off x="1676400" y="8603704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組裝機器手臂</a:t>
            </a: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96923993-36E5-2EA7-3A21-74C64F796D1A}"/>
              </a:ext>
            </a:extLst>
          </p:cNvPr>
          <p:cNvSpPr txBox="1"/>
          <p:nvPr/>
        </p:nvSpPr>
        <p:spPr>
          <a:xfrm>
            <a:off x="7717902" y="8603703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模擬頭部擺動</a:t>
            </a: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62C3381E-7E6D-DF1D-7503-C67941E5BC97}"/>
              </a:ext>
            </a:extLst>
          </p:cNvPr>
          <p:cNvSpPr txBox="1"/>
          <p:nvPr/>
        </p:nvSpPr>
        <p:spPr>
          <a:xfrm>
            <a:off x="14040877" y="862145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手機測量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BD0D6903-B1EC-2D1B-8A59-FC94FD518D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800" y="4488185"/>
            <a:ext cx="4519082" cy="4019574"/>
          </a:xfrm>
          <a:prstGeom prst="rect">
            <a:avLst/>
          </a:prstGeom>
        </p:spPr>
      </p:pic>
      <p:sp>
        <p:nvSpPr>
          <p:cNvPr id="11" name="弧形 10">
            <a:extLst>
              <a:ext uri="{FF2B5EF4-FFF2-40B4-BE49-F238E27FC236}">
                <a16:creationId xmlns:a16="http://schemas.microsoft.com/office/drawing/2014/main" id="{89B4F163-D408-F5D8-2DCD-A5C6565B949E}"/>
              </a:ext>
            </a:extLst>
          </p:cNvPr>
          <p:cNvSpPr/>
          <p:nvPr/>
        </p:nvSpPr>
        <p:spPr>
          <a:xfrm rot="2196527">
            <a:off x="9721265" y="5631270"/>
            <a:ext cx="1600200" cy="2209800"/>
          </a:xfrm>
          <a:prstGeom prst="arc">
            <a:avLst/>
          </a:prstGeom>
          <a:ln w="571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64F0A44F-5A4A-B1BA-3087-5B35C10FE7CE}"/>
              </a:ext>
            </a:extLst>
          </p:cNvPr>
          <p:cNvSpPr txBox="1"/>
          <p:nvPr/>
        </p:nvSpPr>
        <p:spPr>
          <a:xfrm>
            <a:off x="17526000" y="9563100"/>
            <a:ext cx="39391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endParaRPr lang="zh-TW" altLang="en-US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DD9CC478-9CBF-24E9-2732-BAF5A5F37E75}"/>
              </a:ext>
            </a:extLst>
          </p:cNvPr>
          <p:cNvSpPr txBox="1"/>
          <p:nvPr/>
        </p:nvSpPr>
        <p:spPr>
          <a:xfrm>
            <a:off x="-108841" y="923348"/>
            <a:ext cx="10738741" cy="7065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161"/>
              </a:lnSpc>
              <a:spcBef>
                <a:spcPct val="0"/>
              </a:spcBef>
            </a:pPr>
            <a:r>
              <a:rPr lang="zh-TW" altLang="en-US" sz="36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運</a:t>
            </a:r>
            <a:r>
              <a:rPr lang="en-US" sz="3600" b="1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用加速度Z抓取實體機器人</a:t>
            </a:r>
            <a:r>
              <a:rPr lang="zh-TW" altLang="en-US" sz="36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上下轉動</a:t>
            </a:r>
            <a:r>
              <a:rPr lang="en-US" sz="3600" b="1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角度</a:t>
            </a:r>
            <a:endParaRPr lang="en-US" sz="36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8F7D2CB4-CA58-121D-4AD1-EBB4F22CE8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675514"/>
              </p:ext>
            </p:extLst>
          </p:nvPr>
        </p:nvGraphicFramePr>
        <p:xfrm>
          <a:off x="1567220" y="2531771"/>
          <a:ext cx="14630398" cy="644265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67241">
                  <a:extLst>
                    <a:ext uri="{9D8B030D-6E8A-4147-A177-3AD203B41FA5}">
                      <a16:colId xmlns:a16="http://schemas.microsoft.com/office/drawing/2014/main" val="875028391"/>
                    </a:ext>
                  </a:extLst>
                </a:gridCol>
                <a:gridCol w="1490741">
                  <a:extLst>
                    <a:ext uri="{9D8B030D-6E8A-4147-A177-3AD203B41FA5}">
                      <a16:colId xmlns:a16="http://schemas.microsoft.com/office/drawing/2014/main" val="3722416986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476205095"/>
                    </a:ext>
                  </a:extLst>
                </a:gridCol>
                <a:gridCol w="1269604">
                  <a:extLst>
                    <a:ext uri="{9D8B030D-6E8A-4147-A177-3AD203B41FA5}">
                      <a16:colId xmlns:a16="http://schemas.microsoft.com/office/drawing/2014/main" val="41462198"/>
                    </a:ext>
                  </a:extLst>
                </a:gridCol>
                <a:gridCol w="1376414">
                  <a:extLst>
                    <a:ext uri="{9D8B030D-6E8A-4147-A177-3AD203B41FA5}">
                      <a16:colId xmlns:a16="http://schemas.microsoft.com/office/drawing/2014/main" val="879594714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1950668094"/>
                    </a:ext>
                  </a:extLst>
                </a:gridCol>
                <a:gridCol w="1190484">
                  <a:extLst>
                    <a:ext uri="{9D8B030D-6E8A-4147-A177-3AD203B41FA5}">
                      <a16:colId xmlns:a16="http://schemas.microsoft.com/office/drawing/2014/main" val="1470218231"/>
                    </a:ext>
                  </a:extLst>
                </a:gridCol>
                <a:gridCol w="1247916">
                  <a:extLst>
                    <a:ext uri="{9D8B030D-6E8A-4147-A177-3AD203B41FA5}">
                      <a16:colId xmlns:a16="http://schemas.microsoft.com/office/drawing/2014/main" val="3003195183"/>
                    </a:ext>
                  </a:extLst>
                </a:gridCol>
                <a:gridCol w="2285998">
                  <a:extLst>
                    <a:ext uri="{9D8B030D-6E8A-4147-A177-3AD203B41FA5}">
                      <a16:colId xmlns:a16="http://schemas.microsoft.com/office/drawing/2014/main" val="1983892693"/>
                    </a:ext>
                  </a:extLst>
                </a:gridCol>
              </a:tblGrid>
              <a:tr h="789751">
                <a:tc>
                  <a:txBody>
                    <a:bodyPr/>
                    <a:lstStyle/>
                    <a:p>
                      <a:r>
                        <a:rPr lang="zh-TW" altLang="en-US" b="1" dirty="0"/>
                        <a:t>伺服馬達角度</a:t>
                      </a:r>
                    </a:p>
                  </a:txBody>
                  <a:tcPr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加速度</a:t>
                      </a:r>
                      <a:r>
                        <a:rPr lang="en-US" altLang="zh-TW" dirty="0"/>
                        <a:t>Z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dirty="0" err="1"/>
                        <a:t>acos</a:t>
                      </a:r>
                      <a:r>
                        <a:rPr lang="en-US" altLang="zh-TW" dirty="0"/>
                        <a:t>(</a:t>
                      </a:r>
                      <a:r>
                        <a:rPr lang="zh-TW" altLang="en-US" dirty="0"/>
                        <a:t>加速度</a:t>
                      </a:r>
                      <a:r>
                        <a:rPr lang="en-US" altLang="zh-TW" dirty="0"/>
                        <a:t>Z)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校正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b="1" dirty="0" err="1"/>
                        <a:t>rabboni</a:t>
                      </a:r>
                      <a:endParaRPr lang="en-US" altLang="zh-TW" b="1" dirty="0"/>
                    </a:p>
                    <a:p>
                      <a:r>
                        <a:rPr lang="zh-TW" altLang="en-US" b="1" dirty="0"/>
                        <a:t>測量角度</a:t>
                      </a:r>
                    </a:p>
                  </a:txBody>
                  <a:tcPr anchor="ctr" anchorCtr="1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err="1"/>
                        <a:t>Iphone</a:t>
                      </a:r>
                      <a:endParaRPr lang="en-US" altLang="zh-TW" dirty="0"/>
                    </a:p>
                    <a:p>
                      <a:r>
                        <a:rPr lang="en-US" altLang="zh-TW" dirty="0"/>
                        <a:t>(</a:t>
                      </a:r>
                      <a:r>
                        <a:rPr lang="zh-TW" altLang="en-US" dirty="0"/>
                        <a:t>水平儀</a:t>
                      </a:r>
                      <a:r>
                        <a:rPr lang="en-US" altLang="zh-TW" dirty="0"/>
                        <a:t>)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校正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b="1" dirty="0" err="1"/>
                        <a:t>iphone</a:t>
                      </a:r>
                      <a:endParaRPr lang="en-US" altLang="zh-TW" b="1" dirty="0"/>
                    </a:p>
                    <a:p>
                      <a:r>
                        <a:rPr lang="zh-TW" altLang="en-US" b="1" dirty="0"/>
                        <a:t>測量角度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伺服馬達與</a:t>
                      </a:r>
                      <a:r>
                        <a:rPr lang="en-US" altLang="zh-TW" dirty="0" err="1"/>
                        <a:t>rabboni</a:t>
                      </a:r>
                      <a:endParaRPr lang="en-US" altLang="zh-TW" dirty="0"/>
                    </a:p>
                    <a:p>
                      <a:r>
                        <a:rPr lang="zh-TW" altLang="en-US" dirty="0"/>
                        <a:t>測得實際角度誤差值</a:t>
                      </a:r>
                      <a:endParaRPr lang="en-US" altLang="zh-TW" dirty="0"/>
                    </a:p>
                    <a:p>
                      <a:endParaRPr lang="zh-TW" altLang="en-US" dirty="0"/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val="1506640667"/>
                  </a:ext>
                </a:extLst>
              </a:tr>
              <a:tr h="789751">
                <a:tc>
                  <a:txBody>
                    <a:bodyPr/>
                    <a:lstStyle/>
                    <a:p>
                      <a:r>
                        <a:rPr lang="en-US" altLang="zh-TW" sz="2400" b="1" dirty="0"/>
                        <a:t>180</a:t>
                      </a:r>
                      <a:endParaRPr lang="zh-TW" altLang="en-US" sz="2400" b="1" dirty="0"/>
                    </a:p>
                  </a:txBody>
                  <a:tcPr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0.155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81.09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81.09+90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sz="2400" b="1" dirty="0"/>
                        <a:t>171.09</a:t>
                      </a:r>
                      <a:endParaRPr lang="zh-TW" altLang="en-US" sz="2400" b="1" dirty="0"/>
                    </a:p>
                  </a:txBody>
                  <a:tcPr anchor="ctr" anchorCtr="1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81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81+90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b="1" dirty="0"/>
                        <a:t>171</a:t>
                      </a:r>
                      <a:endParaRPr lang="zh-TW" altLang="en-US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solidFill>
                            <a:srgbClr val="FF0000"/>
                          </a:solidFill>
                        </a:rPr>
                        <a:t>8.91</a:t>
                      </a:r>
                      <a:endParaRPr lang="zh-TW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val="996555054"/>
                  </a:ext>
                </a:extLst>
              </a:tr>
              <a:tr h="789751">
                <a:tc>
                  <a:txBody>
                    <a:bodyPr/>
                    <a:lstStyle/>
                    <a:p>
                      <a:r>
                        <a:rPr lang="en-US" altLang="zh-TW" sz="2400" b="1" dirty="0"/>
                        <a:t>150</a:t>
                      </a:r>
                      <a:endParaRPr lang="zh-TW" altLang="en-US" sz="2400" b="1" dirty="0"/>
                    </a:p>
                  </a:txBody>
                  <a:tcPr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0.629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51.10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51.10+90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sz="2400" b="1" dirty="0"/>
                        <a:t>141.10</a:t>
                      </a:r>
                      <a:endParaRPr lang="zh-TW" altLang="en-US" sz="2400" b="1" dirty="0"/>
                    </a:p>
                  </a:txBody>
                  <a:tcPr anchor="ctr" anchorCtr="1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51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51+90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b="1" dirty="0"/>
                        <a:t>141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solidFill>
                            <a:srgbClr val="FF0000"/>
                          </a:solidFill>
                        </a:rPr>
                        <a:t>8.9</a:t>
                      </a:r>
                      <a:endParaRPr lang="zh-TW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val="2823256831"/>
                  </a:ext>
                </a:extLst>
              </a:tr>
              <a:tr h="789751">
                <a:tc>
                  <a:txBody>
                    <a:bodyPr/>
                    <a:lstStyle/>
                    <a:p>
                      <a:r>
                        <a:rPr lang="en-US" altLang="zh-TW" sz="2400" b="1" dirty="0"/>
                        <a:t>120</a:t>
                      </a:r>
                      <a:endParaRPr lang="zh-TW" altLang="en-US" sz="2400" b="1" dirty="0"/>
                    </a:p>
                  </a:txBody>
                  <a:tcPr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0.915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23.55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23.55+90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sz="2400" b="1" dirty="0"/>
                        <a:t>113.55</a:t>
                      </a:r>
                    </a:p>
                  </a:txBody>
                  <a:tcPr anchor="ctr" anchorCtr="1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24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24+90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b="1" dirty="0"/>
                        <a:t>114</a:t>
                      </a:r>
                      <a:endParaRPr lang="zh-TW" altLang="en-US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solidFill>
                            <a:srgbClr val="FF0000"/>
                          </a:solidFill>
                        </a:rPr>
                        <a:t>6.45</a:t>
                      </a:r>
                      <a:endParaRPr lang="zh-TW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val="2881399804"/>
                  </a:ext>
                </a:extLst>
              </a:tr>
              <a:tr h="789751">
                <a:tc>
                  <a:txBody>
                    <a:bodyPr/>
                    <a:lstStyle/>
                    <a:p>
                      <a:r>
                        <a:rPr lang="en-US" altLang="zh-TW" sz="2400" b="1" dirty="0"/>
                        <a:t>90</a:t>
                      </a:r>
                      <a:endParaRPr lang="zh-TW" altLang="en-US" sz="2400" b="1" dirty="0"/>
                    </a:p>
                  </a:txBody>
                  <a:tcPr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1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0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0+90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sz="2400" b="1" dirty="0"/>
                        <a:t>90</a:t>
                      </a:r>
                      <a:endParaRPr lang="zh-TW" altLang="en-US" sz="2400" b="1" dirty="0"/>
                    </a:p>
                  </a:txBody>
                  <a:tcPr anchor="ctr" anchorCtr="1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0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0+90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b="1" dirty="0"/>
                        <a:t>90</a:t>
                      </a:r>
                      <a:endParaRPr lang="zh-TW" altLang="en-US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zh-TW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val="2255548375"/>
                  </a:ext>
                </a:extLst>
              </a:tr>
              <a:tr h="789751">
                <a:tc>
                  <a:txBody>
                    <a:bodyPr/>
                    <a:lstStyle/>
                    <a:p>
                      <a:r>
                        <a:rPr lang="en-US" altLang="zh-TW" sz="2400" b="1" dirty="0"/>
                        <a:t>60</a:t>
                      </a:r>
                      <a:endParaRPr lang="zh-TW" altLang="en-US" sz="2400" b="1" dirty="0"/>
                    </a:p>
                  </a:txBody>
                  <a:tcPr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0.92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22.01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90</a:t>
                      </a:r>
                      <a:r>
                        <a:rPr lang="zh-TW" altLang="en-US" dirty="0"/>
                        <a:t> </a:t>
                      </a:r>
                      <a:r>
                        <a:rPr lang="en-US" altLang="zh-TW" dirty="0"/>
                        <a:t>–</a:t>
                      </a:r>
                      <a:r>
                        <a:rPr lang="zh-TW" altLang="en-US" dirty="0"/>
                        <a:t> </a:t>
                      </a:r>
                      <a:r>
                        <a:rPr lang="en-US" altLang="zh-TW" dirty="0"/>
                        <a:t>22.01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sz="2400" b="1" dirty="0"/>
                        <a:t>67.99</a:t>
                      </a:r>
                      <a:endParaRPr lang="zh-TW" altLang="en-US" sz="2400" b="1" dirty="0"/>
                    </a:p>
                  </a:txBody>
                  <a:tcPr anchor="ctr" anchorCtr="1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22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90-22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b="1" dirty="0"/>
                        <a:t>68</a:t>
                      </a:r>
                      <a:endParaRPr lang="zh-TW" altLang="en-US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solidFill>
                            <a:srgbClr val="FF0000"/>
                          </a:solidFill>
                        </a:rPr>
                        <a:t>7.99</a:t>
                      </a:r>
                      <a:endParaRPr lang="zh-TW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val="370418760"/>
                  </a:ext>
                </a:extLst>
              </a:tr>
              <a:tr h="789751">
                <a:tc>
                  <a:txBody>
                    <a:bodyPr/>
                    <a:lstStyle/>
                    <a:p>
                      <a:r>
                        <a:rPr lang="en-US" altLang="zh-TW" sz="2400" b="1" dirty="0"/>
                        <a:t>30</a:t>
                      </a:r>
                      <a:endParaRPr lang="zh-TW" altLang="en-US" sz="2400" b="1" dirty="0"/>
                    </a:p>
                  </a:txBody>
                  <a:tcPr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0.63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50.51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90-50.51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sz="2400" b="1" dirty="0"/>
                        <a:t>39.49</a:t>
                      </a:r>
                      <a:endParaRPr lang="zh-TW" altLang="en-US" sz="2400" b="1" dirty="0"/>
                    </a:p>
                  </a:txBody>
                  <a:tcPr anchor="ctr" anchorCtr="1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50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90-50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b="1" dirty="0"/>
                        <a:t>40</a:t>
                      </a:r>
                      <a:endParaRPr lang="zh-TW" altLang="en-US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solidFill>
                            <a:srgbClr val="FF0000"/>
                          </a:solidFill>
                        </a:rPr>
                        <a:t>9.49</a:t>
                      </a:r>
                      <a:endParaRPr lang="zh-TW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val="808413659"/>
                  </a:ext>
                </a:extLst>
              </a:tr>
              <a:tr h="789751">
                <a:tc>
                  <a:txBody>
                    <a:bodyPr/>
                    <a:lstStyle/>
                    <a:p>
                      <a:r>
                        <a:rPr lang="en-US" altLang="zh-TW" sz="2400" b="1" dirty="0"/>
                        <a:t>0</a:t>
                      </a:r>
                      <a:endParaRPr lang="zh-TW" altLang="en-US" sz="2400" b="1" dirty="0"/>
                    </a:p>
                  </a:txBody>
                  <a:tcPr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0.208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78.15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90-78.15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sz="2400" b="1" dirty="0"/>
                        <a:t>11.85</a:t>
                      </a:r>
                      <a:endParaRPr lang="zh-TW" altLang="en-US" sz="2400" b="1" dirty="0"/>
                    </a:p>
                  </a:txBody>
                  <a:tcPr anchor="ctr" anchorCtr="1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78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90-78</a:t>
                      </a:r>
                      <a:endParaRPr lang="zh-TW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b="1" dirty="0"/>
                        <a:t>12</a:t>
                      </a:r>
                      <a:endParaRPr lang="zh-TW" altLang="en-US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solidFill>
                            <a:srgbClr val="FF0000"/>
                          </a:solidFill>
                        </a:rPr>
                        <a:t>11.85</a:t>
                      </a:r>
                      <a:endParaRPr lang="zh-TW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val="1565112609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F3AE7264-F0D5-A882-97DA-551B208E1065}"/>
              </a:ext>
            </a:extLst>
          </p:cNvPr>
          <p:cNvSpPr/>
          <p:nvPr/>
        </p:nvSpPr>
        <p:spPr>
          <a:xfrm>
            <a:off x="1219200" y="5829300"/>
            <a:ext cx="15392400" cy="706540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38100">
                <a:solidFill>
                  <a:srgbClr val="00B050"/>
                </a:solidFill>
              </a:ln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80B5291-2FF8-C0CE-C1B6-9EE159AD2764}"/>
              </a:ext>
            </a:extLst>
          </p:cNvPr>
          <p:cNvSpPr/>
          <p:nvPr/>
        </p:nvSpPr>
        <p:spPr>
          <a:xfrm>
            <a:off x="1197590" y="4970360"/>
            <a:ext cx="15414009" cy="70654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38100">
                <a:solidFill>
                  <a:srgbClr val="00B050"/>
                </a:solidFill>
              </a:ln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F5FFC6E7-EC82-9E09-B719-764B9EEDA305}"/>
              </a:ext>
            </a:extLst>
          </p:cNvPr>
          <p:cNvSpPr txBox="1"/>
          <p:nvPr/>
        </p:nvSpPr>
        <p:spPr>
          <a:xfrm>
            <a:off x="5562600" y="2324100"/>
            <a:ext cx="1600200" cy="6858000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endParaRPr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F02C186A-92AF-4796-371D-11080069E3AC}"/>
              </a:ext>
            </a:extLst>
          </p:cNvPr>
          <p:cNvSpPr txBox="1"/>
          <p:nvPr/>
        </p:nvSpPr>
        <p:spPr>
          <a:xfrm>
            <a:off x="9829800" y="2326943"/>
            <a:ext cx="1600200" cy="6858000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endParaRPr lang="zh-TW" altLang="en-US" dirty="0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A1038675-ECAA-B113-904B-5888826E0533}"/>
              </a:ext>
            </a:extLst>
          </p:cNvPr>
          <p:cNvSpPr txBox="1"/>
          <p:nvPr/>
        </p:nvSpPr>
        <p:spPr>
          <a:xfrm>
            <a:off x="17145000" y="9563100"/>
            <a:ext cx="77491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endParaRPr lang="zh-TW" altLang="en-US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179643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33BC0B05-FB50-357A-22C6-DF4885E44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943100"/>
            <a:ext cx="9728520" cy="7727080"/>
          </a:xfrm>
          <a:prstGeom prst="rect">
            <a:avLst/>
          </a:prstGeom>
        </p:spPr>
      </p:pic>
      <p:sp>
        <p:nvSpPr>
          <p:cNvPr id="2" name="TextBox 2"/>
          <p:cNvSpPr txBox="1"/>
          <p:nvPr/>
        </p:nvSpPr>
        <p:spPr>
          <a:xfrm>
            <a:off x="381000" y="495300"/>
            <a:ext cx="5410200" cy="862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661"/>
              </a:lnSpc>
              <a:spcBef>
                <a:spcPct val="0"/>
              </a:spcBef>
            </a:pPr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機器人</a:t>
            </a:r>
            <a:r>
              <a:rPr lang="en-US" altLang="zh-TW" sz="4000" b="1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操作介面</a:t>
            </a:r>
            <a:endParaRPr lang="en-US" sz="40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sp>
        <p:nvSpPr>
          <p:cNvPr id="3" name="Freeform 4">
            <a:extLst>
              <a:ext uri="{FF2B5EF4-FFF2-40B4-BE49-F238E27FC236}">
                <a16:creationId xmlns:a16="http://schemas.microsoft.com/office/drawing/2014/main" id="{37F724C5-E21C-1C86-F90D-144E568CDAE3}"/>
              </a:ext>
            </a:extLst>
          </p:cNvPr>
          <p:cNvSpPr/>
          <p:nvPr/>
        </p:nvSpPr>
        <p:spPr>
          <a:xfrm>
            <a:off x="13411200" y="3619500"/>
            <a:ext cx="4038600" cy="3657590"/>
          </a:xfrm>
          <a:custGeom>
            <a:avLst/>
            <a:gdLst/>
            <a:ahLst/>
            <a:cxnLst/>
            <a:rect l="l" t="t" r="r" b="b"/>
            <a:pathLst>
              <a:path w="5084793" h="3813594">
                <a:moveTo>
                  <a:pt x="0" y="0"/>
                </a:moveTo>
                <a:lnTo>
                  <a:pt x="5084793" y="0"/>
                </a:lnTo>
                <a:lnTo>
                  <a:pt x="5084793" y="3813594"/>
                </a:lnTo>
                <a:lnTo>
                  <a:pt x="0" y="381359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cxnSp>
        <p:nvCxnSpPr>
          <p:cNvPr id="6" name="直線單箭頭接點 5">
            <a:extLst>
              <a:ext uri="{FF2B5EF4-FFF2-40B4-BE49-F238E27FC236}">
                <a16:creationId xmlns:a16="http://schemas.microsoft.com/office/drawing/2014/main" id="{6C41A5DE-30E9-2FE4-8BA6-8F54B227C33B}"/>
              </a:ext>
            </a:extLst>
          </p:cNvPr>
          <p:cNvCxnSpPr>
            <a:cxnSpLocks/>
          </p:cNvCxnSpPr>
          <p:nvPr/>
        </p:nvCxnSpPr>
        <p:spPr>
          <a:xfrm>
            <a:off x="10210800" y="2933700"/>
            <a:ext cx="2971800" cy="13716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字方塊 7">
            <a:extLst>
              <a:ext uri="{FF2B5EF4-FFF2-40B4-BE49-F238E27FC236}">
                <a16:creationId xmlns:a16="http://schemas.microsoft.com/office/drawing/2014/main" id="{7333B936-C90F-6039-4C21-47D64F5F0FE4}"/>
              </a:ext>
            </a:extLst>
          </p:cNvPr>
          <p:cNvSpPr txBox="1"/>
          <p:nvPr/>
        </p:nvSpPr>
        <p:spPr>
          <a:xfrm>
            <a:off x="12606992" y="8724900"/>
            <a:ext cx="43188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0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綠色</a:t>
            </a:r>
            <a:r>
              <a:rPr lang="en-US" altLang="zh-TW" sz="30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30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實際角度</a:t>
            </a:r>
            <a:r>
              <a:rPr lang="en-US" altLang="zh-TW" sz="30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en-US" altLang="zh-TW" sz="3000" b="1" dirty="0" err="1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rabboni</a:t>
            </a:r>
            <a:r>
              <a:rPr lang="en-US" altLang="zh-TW" sz="30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3000" b="1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2F0ACB6-B48F-1C58-3CA0-E01336E0B460}"/>
              </a:ext>
            </a:extLst>
          </p:cNvPr>
          <p:cNvSpPr/>
          <p:nvPr/>
        </p:nvSpPr>
        <p:spPr>
          <a:xfrm>
            <a:off x="6400800" y="6575286"/>
            <a:ext cx="3429000" cy="3276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FF0000"/>
              </a:solidFill>
            </a:endParaRP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5FAD235C-5CA8-D175-05E6-6641A72CE4A8}"/>
              </a:ext>
            </a:extLst>
          </p:cNvPr>
          <p:cNvSpPr txBox="1"/>
          <p:nvPr/>
        </p:nvSpPr>
        <p:spPr>
          <a:xfrm>
            <a:off x="3276600" y="4308616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/>
              <a:t>與機器手臂角度同步</a:t>
            </a: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84772ED6-E514-EFB5-558B-BB5DDB76C32E}"/>
              </a:ext>
            </a:extLst>
          </p:cNvPr>
          <p:cNvSpPr txBox="1"/>
          <p:nvPr/>
        </p:nvSpPr>
        <p:spPr>
          <a:xfrm>
            <a:off x="10668000" y="2488912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/>
              <a:t>由操作介面輸入角度</a:t>
            </a:r>
          </a:p>
        </p:txBody>
      </p:sp>
      <p:cxnSp>
        <p:nvCxnSpPr>
          <p:cNvPr id="32" name="直線接點 31">
            <a:extLst>
              <a:ext uri="{FF2B5EF4-FFF2-40B4-BE49-F238E27FC236}">
                <a16:creationId xmlns:a16="http://schemas.microsoft.com/office/drawing/2014/main" id="{F5532F70-EC13-D5AD-D201-541A86340BE6}"/>
              </a:ext>
            </a:extLst>
          </p:cNvPr>
          <p:cNvCxnSpPr>
            <a:cxnSpLocks/>
          </p:cNvCxnSpPr>
          <p:nvPr/>
        </p:nvCxnSpPr>
        <p:spPr>
          <a:xfrm>
            <a:off x="1371600" y="1485900"/>
            <a:ext cx="449580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字方塊 6">
            <a:extLst>
              <a:ext uri="{FF2B5EF4-FFF2-40B4-BE49-F238E27FC236}">
                <a16:creationId xmlns:a16="http://schemas.microsoft.com/office/drawing/2014/main" id="{A594CD2A-0FB8-B5F0-34DE-41EAE6E702CA}"/>
              </a:ext>
            </a:extLst>
          </p:cNvPr>
          <p:cNvSpPr txBox="1"/>
          <p:nvPr/>
        </p:nvSpPr>
        <p:spPr>
          <a:xfrm>
            <a:off x="12580098" y="7962900"/>
            <a:ext cx="336021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紅色</a:t>
            </a:r>
            <a:r>
              <a:rPr lang="en-US" altLang="zh-TW" sz="3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3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伺服馬達角度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B1CB0FE1-8F56-8914-AF84-A260DD2CAA2D}"/>
              </a:ext>
            </a:extLst>
          </p:cNvPr>
          <p:cNvSpPr txBox="1"/>
          <p:nvPr/>
        </p:nvSpPr>
        <p:spPr>
          <a:xfrm>
            <a:off x="2184250" y="9714555"/>
            <a:ext cx="1803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/>
              <a:t>ARDUINO</a:t>
            </a:r>
            <a:r>
              <a:rPr lang="zh-TW" altLang="en-US" b="1" dirty="0"/>
              <a:t>  腳位</a:t>
            </a:r>
            <a:r>
              <a:rPr lang="en-US" altLang="zh-TW" b="1" dirty="0"/>
              <a:t>9</a:t>
            </a:r>
            <a:endParaRPr lang="zh-TW" altLang="en-US" b="1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E5E34FA-ABB4-668D-05F2-B7B0B1612C8F}"/>
              </a:ext>
            </a:extLst>
          </p:cNvPr>
          <p:cNvSpPr txBox="1"/>
          <p:nvPr/>
        </p:nvSpPr>
        <p:spPr>
          <a:xfrm>
            <a:off x="3314700" y="3880537"/>
            <a:ext cx="220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b="1" dirty="0"/>
              <a:t>ARDUINO</a:t>
            </a:r>
            <a:r>
              <a:rPr lang="zh-TW" altLang="en-US" sz="2000" b="1" dirty="0"/>
              <a:t>    腳位</a:t>
            </a:r>
            <a:r>
              <a:rPr lang="en-US" altLang="zh-TW" sz="2000" b="1" dirty="0"/>
              <a:t>5</a:t>
            </a:r>
            <a:endParaRPr lang="zh-TW" altLang="en-US" sz="2000" b="1" dirty="0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D3268FF9-4BA5-5E99-C986-B525C354999D}"/>
              </a:ext>
            </a:extLst>
          </p:cNvPr>
          <p:cNvSpPr txBox="1"/>
          <p:nvPr/>
        </p:nvSpPr>
        <p:spPr>
          <a:xfrm>
            <a:off x="17297400" y="9606833"/>
            <a:ext cx="762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endParaRPr lang="zh-TW" altLang="en-US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4654EDCA-B932-037C-FAFD-7518DEE48792}"/>
              </a:ext>
            </a:extLst>
          </p:cNvPr>
          <p:cNvSpPr/>
          <p:nvPr/>
        </p:nvSpPr>
        <p:spPr>
          <a:xfrm>
            <a:off x="555527" y="1790700"/>
            <a:ext cx="10820400" cy="8001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72B74AFE-8BFE-3BA6-82A6-B668F18193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682" y="1953573"/>
            <a:ext cx="9458598" cy="7591446"/>
          </a:xfrm>
          <a:prstGeom prst="rect">
            <a:avLst/>
          </a:prstGeom>
        </p:spPr>
      </p:pic>
      <p:sp>
        <p:nvSpPr>
          <p:cNvPr id="6" name="TextBox 2">
            <a:extLst>
              <a:ext uri="{FF2B5EF4-FFF2-40B4-BE49-F238E27FC236}">
                <a16:creationId xmlns:a16="http://schemas.microsoft.com/office/drawing/2014/main" id="{EF9F1E22-BA2A-57CE-AC7F-8BE44391526E}"/>
              </a:ext>
            </a:extLst>
          </p:cNvPr>
          <p:cNvSpPr txBox="1"/>
          <p:nvPr/>
        </p:nvSpPr>
        <p:spPr>
          <a:xfrm>
            <a:off x="533400" y="388515"/>
            <a:ext cx="7272086" cy="8583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661"/>
              </a:lnSpc>
              <a:spcBef>
                <a:spcPct val="0"/>
              </a:spcBef>
            </a:pPr>
            <a:r>
              <a:rPr lang="en-US" altLang="zh-TW" sz="36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ARDUINO</a:t>
            </a:r>
            <a:r>
              <a:rPr lang="zh-TW" altLang="en-US" sz="36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人機介面應用與程式碼</a:t>
            </a:r>
            <a:endParaRPr lang="en-US" sz="36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cxnSp>
        <p:nvCxnSpPr>
          <p:cNvPr id="7" name="直線接點 6">
            <a:extLst>
              <a:ext uri="{FF2B5EF4-FFF2-40B4-BE49-F238E27FC236}">
                <a16:creationId xmlns:a16="http://schemas.microsoft.com/office/drawing/2014/main" id="{6860D40E-B910-6B96-309A-A6D27CE47E9A}"/>
              </a:ext>
            </a:extLst>
          </p:cNvPr>
          <p:cNvCxnSpPr>
            <a:cxnSpLocks/>
          </p:cNvCxnSpPr>
          <p:nvPr/>
        </p:nvCxnSpPr>
        <p:spPr>
          <a:xfrm>
            <a:off x="762000" y="1409700"/>
            <a:ext cx="693420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字方塊 7">
            <a:extLst>
              <a:ext uri="{FF2B5EF4-FFF2-40B4-BE49-F238E27FC236}">
                <a16:creationId xmlns:a16="http://schemas.microsoft.com/office/drawing/2014/main" id="{F8D2CAAF-79E2-84D9-5B1E-8E6F73B258C4}"/>
              </a:ext>
            </a:extLst>
          </p:cNvPr>
          <p:cNvSpPr txBox="1"/>
          <p:nvPr/>
        </p:nvSpPr>
        <p:spPr>
          <a:xfrm>
            <a:off x="6400799" y="2710848"/>
            <a:ext cx="4047033" cy="685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032E1085-258F-209B-9B11-2613EFDDC826}"/>
              </a:ext>
            </a:extLst>
          </p:cNvPr>
          <p:cNvSpPr txBox="1"/>
          <p:nvPr/>
        </p:nvSpPr>
        <p:spPr>
          <a:xfrm>
            <a:off x="6407180" y="4406775"/>
            <a:ext cx="4267200" cy="685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TW" altLang="en-US" dirty="0"/>
          </a:p>
        </p:txBody>
      </p:sp>
      <p:cxnSp>
        <p:nvCxnSpPr>
          <p:cNvPr id="18" name="直線單箭頭接點 17">
            <a:extLst>
              <a:ext uri="{FF2B5EF4-FFF2-40B4-BE49-F238E27FC236}">
                <a16:creationId xmlns:a16="http://schemas.microsoft.com/office/drawing/2014/main" id="{8324AA3F-2110-C7D0-82D2-4BA78EA5390B}"/>
              </a:ext>
            </a:extLst>
          </p:cNvPr>
          <p:cNvCxnSpPr>
            <a:cxnSpLocks/>
            <a:stCxn id="16" idx="3"/>
          </p:cNvCxnSpPr>
          <p:nvPr/>
        </p:nvCxnSpPr>
        <p:spPr>
          <a:xfrm>
            <a:off x="4038600" y="5979070"/>
            <a:ext cx="2455543" cy="183143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圖片 31">
            <a:extLst>
              <a:ext uri="{FF2B5EF4-FFF2-40B4-BE49-F238E27FC236}">
                <a16:creationId xmlns:a16="http://schemas.microsoft.com/office/drawing/2014/main" id="{66FB0895-12AE-A352-77E9-7BA77262A3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1355" y="571500"/>
            <a:ext cx="4800600" cy="7902111"/>
          </a:xfrm>
          <a:prstGeom prst="rect">
            <a:avLst/>
          </a:prstGeom>
        </p:spPr>
      </p:pic>
      <p:cxnSp>
        <p:nvCxnSpPr>
          <p:cNvPr id="30" name="直線單箭頭接點 29">
            <a:extLst>
              <a:ext uri="{FF2B5EF4-FFF2-40B4-BE49-F238E27FC236}">
                <a16:creationId xmlns:a16="http://schemas.microsoft.com/office/drawing/2014/main" id="{15BAA7A4-75C4-2712-F01A-013AAD234615}"/>
              </a:ext>
            </a:extLst>
          </p:cNvPr>
          <p:cNvCxnSpPr>
            <a:cxnSpLocks/>
          </p:cNvCxnSpPr>
          <p:nvPr/>
        </p:nvCxnSpPr>
        <p:spPr>
          <a:xfrm flipV="1">
            <a:off x="10820400" y="3173125"/>
            <a:ext cx="1981200" cy="145016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單箭頭接點 33">
            <a:extLst>
              <a:ext uri="{FF2B5EF4-FFF2-40B4-BE49-F238E27FC236}">
                <a16:creationId xmlns:a16="http://schemas.microsoft.com/office/drawing/2014/main" id="{CA7C2251-0DD9-28DF-28A6-BD5ED993EEA3}"/>
              </a:ext>
            </a:extLst>
          </p:cNvPr>
          <p:cNvCxnSpPr>
            <a:cxnSpLocks/>
          </p:cNvCxnSpPr>
          <p:nvPr/>
        </p:nvCxnSpPr>
        <p:spPr>
          <a:xfrm flipV="1">
            <a:off x="9355061" y="5967367"/>
            <a:ext cx="3702071" cy="139243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字方塊 39">
            <a:extLst>
              <a:ext uri="{FF2B5EF4-FFF2-40B4-BE49-F238E27FC236}">
                <a16:creationId xmlns:a16="http://schemas.microsoft.com/office/drawing/2014/main" id="{4A90C869-3703-CEE8-AE74-8E6C10798AE7}"/>
              </a:ext>
            </a:extLst>
          </p:cNvPr>
          <p:cNvSpPr txBox="1"/>
          <p:nvPr/>
        </p:nvSpPr>
        <p:spPr>
          <a:xfrm>
            <a:off x="13109816" y="5480588"/>
            <a:ext cx="4417359" cy="8572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TW" altLang="en-US" sz="6000" dirty="0"/>
          </a:p>
        </p:txBody>
      </p:sp>
      <p:sp>
        <p:nvSpPr>
          <p:cNvPr id="42" name="文字方塊 41">
            <a:extLst>
              <a:ext uri="{FF2B5EF4-FFF2-40B4-BE49-F238E27FC236}">
                <a16:creationId xmlns:a16="http://schemas.microsoft.com/office/drawing/2014/main" id="{9FBA9702-C8A9-ED93-3F2F-03414BCB09DD}"/>
              </a:ext>
            </a:extLst>
          </p:cNvPr>
          <p:cNvSpPr txBox="1"/>
          <p:nvPr/>
        </p:nvSpPr>
        <p:spPr>
          <a:xfrm>
            <a:off x="11811000" y="8864022"/>
            <a:ext cx="6003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頭部伺服馬達 </a:t>
            </a:r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–</a:t>
            </a: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實際角度 ＝誤差</a:t>
            </a:r>
          </a:p>
        </p:txBody>
      </p:sp>
      <p:sp>
        <p:nvSpPr>
          <p:cNvPr id="51" name="文字方塊 50">
            <a:extLst>
              <a:ext uri="{FF2B5EF4-FFF2-40B4-BE49-F238E27FC236}">
                <a16:creationId xmlns:a16="http://schemas.microsoft.com/office/drawing/2014/main" id="{8072E458-D888-89EE-014B-F7C51334F901}"/>
              </a:ext>
            </a:extLst>
          </p:cNvPr>
          <p:cNvSpPr txBox="1"/>
          <p:nvPr/>
        </p:nvSpPr>
        <p:spPr>
          <a:xfrm>
            <a:off x="3600999" y="232111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輸入角度</a:t>
            </a:r>
          </a:p>
        </p:txBody>
      </p:sp>
      <p:sp>
        <p:nvSpPr>
          <p:cNvPr id="53" name="文字方塊 52">
            <a:extLst>
              <a:ext uri="{FF2B5EF4-FFF2-40B4-BE49-F238E27FC236}">
                <a16:creationId xmlns:a16="http://schemas.microsoft.com/office/drawing/2014/main" id="{3870F9ED-D684-FE1C-E3B3-4782A0FAC2DA}"/>
              </a:ext>
            </a:extLst>
          </p:cNvPr>
          <p:cNvSpPr txBox="1"/>
          <p:nvPr/>
        </p:nvSpPr>
        <p:spPr>
          <a:xfrm>
            <a:off x="8031698" y="604545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防呆</a:t>
            </a:r>
          </a:p>
        </p:txBody>
      </p:sp>
      <p:sp>
        <p:nvSpPr>
          <p:cNvPr id="54" name="文字方塊 53">
            <a:extLst>
              <a:ext uri="{FF2B5EF4-FFF2-40B4-BE49-F238E27FC236}">
                <a16:creationId xmlns:a16="http://schemas.microsoft.com/office/drawing/2014/main" id="{4A107421-BBC6-5640-5605-A0D853A1A96E}"/>
              </a:ext>
            </a:extLst>
          </p:cNvPr>
          <p:cNvSpPr txBox="1"/>
          <p:nvPr/>
        </p:nvSpPr>
        <p:spPr>
          <a:xfrm>
            <a:off x="10849535" y="247349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實際角度調整</a:t>
            </a:r>
          </a:p>
        </p:txBody>
      </p:sp>
      <p:sp>
        <p:nvSpPr>
          <p:cNvPr id="55" name="文字方塊 54">
            <a:extLst>
              <a:ext uri="{FF2B5EF4-FFF2-40B4-BE49-F238E27FC236}">
                <a16:creationId xmlns:a16="http://schemas.microsoft.com/office/drawing/2014/main" id="{1D289BEB-E9E7-482A-94D9-1B8455C23AF8}"/>
              </a:ext>
            </a:extLst>
          </p:cNvPr>
          <p:cNvSpPr txBox="1"/>
          <p:nvPr/>
        </p:nvSpPr>
        <p:spPr>
          <a:xfrm>
            <a:off x="9972323" y="560040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頭部伺服馬達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5D44D37-37BD-8E87-F417-7327063A7AA9}"/>
              </a:ext>
            </a:extLst>
          </p:cNvPr>
          <p:cNvSpPr/>
          <p:nvPr/>
        </p:nvSpPr>
        <p:spPr>
          <a:xfrm>
            <a:off x="1743540" y="5712370"/>
            <a:ext cx="2295060" cy="533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noFill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C85E82CA-FEF8-4CF7-55FE-6BD92F448C24}"/>
              </a:ext>
            </a:extLst>
          </p:cNvPr>
          <p:cNvSpPr txBox="1"/>
          <p:nvPr/>
        </p:nvSpPr>
        <p:spPr>
          <a:xfrm>
            <a:off x="17380697" y="9600681"/>
            <a:ext cx="62251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endParaRPr lang="zh-TW" altLang="en-US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228605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1B2DDBCB-632D-026D-7637-20A69081C710}"/>
              </a:ext>
            </a:extLst>
          </p:cNvPr>
          <p:cNvSpPr/>
          <p:nvPr/>
        </p:nvSpPr>
        <p:spPr>
          <a:xfrm>
            <a:off x="17929" y="0"/>
            <a:ext cx="18288000" cy="10287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A20A20BE-1ED4-EFA6-2A46-BD221426704F}"/>
              </a:ext>
            </a:extLst>
          </p:cNvPr>
          <p:cNvSpPr txBox="1"/>
          <p:nvPr/>
        </p:nvSpPr>
        <p:spPr>
          <a:xfrm>
            <a:off x="609600" y="351566"/>
            <a:ext cx="6781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作品介紹：</a:t>
            </a:r>
            <a:r>
              <a:rPr lang="en-US" altLang="zh-TW" sz="4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4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未來昔日</a:t>
            </a:r>
            <a:endParaRPr lang="en-US" altLang="zh-TW" sz="4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id="{E92FF5B2-AE30-0B4C-C012-8E9EB0414DCC}"/>
              </a:ext>
            </a:extLst>
          </p:cNvPr>
          <p:cNvCxnSpPr>
            <a:cxnSpLocks/>
          </p:cNvCxnSpPr>
          <p:nvPr/>
        </p:nvCxnSpPr>
        <p:spPr>
          <a:xfrm>
            <a:off x="701998" y="1187229"/>
            <a:ext cx="5241602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AI未來昔日1117">
            <a:hlinkClick r:id="" action="ppaction://media"/>
            <a:extLst>
              <a:ext uri="{FF2B5EF4-FFF2-40B4-BE49-F238E27FC236}">
                <a16:creationId xmlns:a16="http://schemas.microsoft.com/office/drawing/2014/main" id="{A14DE9A0-26BD-42D0-93C3-74A9F5345C3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1345407"/>
            <a:ext cx="15443192" cy="868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8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7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6667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4533900"/>
            <a:ext cx="5112287" cy="4092445"/>
          </a:xfrm>
          <a:custGeom>
            <a:avLst/>
            <a:gdLst/>
            <a:ahLst/>
            <a:cxnLst/>
            <a:rect l="l" t="t" r="r" b="b"/>
            <a:pathLst>
              <a:path w="5112287" h="4092445">
                <a:moveTo>
                  <a:pt x="0" y="0"/>
                </a:moveTo>
                <a:lnTo>
                  <a:pt x="5112287" y="0"/>
                </a:lnTo>
                <a:lnTo>
                  <a:pt x="5112287" y="4092444"/>
                </a:lnTo>
                <a:lnTo>
                  <a:pt x="0" y="409244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zh-TW" altLang="en-US" dirty="0"/>
          </a:p>
        </p:txBody>
      </p:sp>
      <p:sp>
        <p:nvSpPr>
          <p:cNvPr id="3" name="Freeform 3"/>
          <p:cNvSpPr/>
          <p:nvPr/>
        </p:nvSpPr>
        <p:spPr>
          <a:xfrm>
            <a:off x="6934200" y="4697555"/>
            <a:ext cx="4929116" cy="3953301"/>
          </a:xfrm>
          <a:custGeom>
            <a:avLst/>
            <a:gdLst/>
            <a:ahLst/>
            <a:cxnLst/>
            <a:rect l="l" t="t" r="r" b="b"/>
            <a:pathLst>
              <a:path w="4929116" h="3953301">
                <a:moveTo>
                  <a:pt x="0" y="0"/>
                </a:moveTo>
                <a:lnTo>
                  <a:pt x="4929116" y="0"/>
                </a:lnTo>
                <a:lnTo>
                  <a:pt x="4929116" y="3953301"/>
                </a:lnTo>
                <a:lnTo>
                  <a:pt x="0" y="395330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4" name="Freeform 4"/>
          <p:cNvSpPr/>
          <p:nvPr/>
        </p:nvSpPr>
        <p:spPr>
          <a:xfrm>
            <a:off x="12769831" y="4914900"/>
            <a:ext cx="4527569" cy="3711445"/>
          </a:xfrm>
          <a:custGeom>
            <a:avLst/>
            <a:gdLst/>
            <a:ahLst/>
            <a:cxnLst/>
            <a:rect l="l" t="t" r="r" b="b"/>
            <a:pathLst>
              <a:path w="5084793" h="3813594">
                <a:moveTo>
                  <a:pt x="0" y="0"/>
                </a:moveTo>
                <a:lnTo>
                  <a:pt x="5084793" y="0"/>
                </a:lnTo>
                <a:lnTo>
                  <a:pt x="5084793" y="3813594"/>
                </a:lnTo>
                <a:lnTo>
                  <a:pt x="0" y="381359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6" name="TextBox 6"/>
          <p:cNvSpPr txBox="1"/>
          <p:nvPr/>
        </p:nvSpPr>
        <p:spPr>
          <a:xfrm>
            <a:off x="685800" y="886847"/>
            <a:ext cx="3390900" cy="7258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161"/>
              </a:lnSpc>
              <a:spcBef>
                <a:spcPct val="0"/>
              </a:spcBef>
            </a:pPr>
            <a:r>
              <a:rPr lang="en-US" sz="440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AI未來昔日</a:t>
            </a:r>
            <a:endParaRPr lang="en-US" sz="440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969062" y="8877300"/>
            <a:ext cx="3154668" cy="5750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99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 AI </a:t>
            </a:r>
            <a:r>
              <a:rPr lang="en-US" sz="320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故事劇情</a:t>
            </a:r>
            <a:endParaRPr lang="en-US" sz="320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259884" y="8851500"/>
            <a:ext cx="4005168" cy="6260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  <a:spcBef>
                <a:spcPct val="0"/>
              </a:spcBef>
            </a:pPr>
            <a:r>
              <a:rPr lang="en-US" sz="320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好玩的科普遊戲</a:t>
            </a:r>
            <a:endParaRPr lang="en-US" sz="320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993995" y="8804346"/>
            <a:ext cx="4079239" cy="598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09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ARDUINO機器手臂</a:t>
            </a:r>
            <a:endParaRPr lang="en-US" sz="320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543800" y="891329"/>
            <a:ext cx="9396831" cy="2270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62"/>
              </a:lnSpc>
            </a:pPr>
            <a:r>
              <a:rPr lang="en-US" sz="250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我們的作品是以rabboni為核心</a:t>
            </a:r>
            <a:r>
              <a:rPr lang="en-US" sz="25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  ，</a:t>
            </a:r>
            <a:r>
              <a:rPr lang="en-US" sz="250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編寫了一個AI故事</a:t>
            </a:r>
            <a:r>
              <a:rPr lang="en-US" sz="25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， </a:t>
            </a:r>
            <a:r>
              <a:rPr lang="en-US" sz="250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並且將故事設計成好玩的科普遊戲</a:t>
            </a:r>
            <a:r>
              <a:rPr lang="en-US" sz="25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， </a:t>
            </a:r>
            <a:r>
              <a:rPr lang="en-US" sz="250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最後我們還在遊戲中設計了一個</a:t>
            </a:r>
            <a:r>
              <a:rPr lang="zh-TW" altLang="en-US" sz="25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機器人</a:t>
            </a:r>
            <a:r>
              <a:rPr lang="en-US" sz="250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操作介面連結實體機器手臂，這個作品可以讓</a:t>
            </a:r>
            <a:r>
              <a:rPr lang="zh-TW" altLang="en-US" sz="25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學生</a:t>
            </a:r>
            <a:r>
              <a:rPr lang="en-US" sz="250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在遊戲中認識AI</a:t>
            </a:r>
            <a:r>
              <a:rPr lang="en-US" sz="25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 ， </a:t>
            </a:r>
            <a:r>
              <a:rPr lang="en-US" sz="250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學習科普知識</a:t>
            </a:r>
            <a:r>
              <a:rPr lang="en-US" sz="25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， </a:t>
            </a:r>
            <a:r>
              <a:rPr lang="en-US" sz="250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體驗機器手臂操作</a:t>
            </a:r>
            <a:r>
              <a:rPr lang="en-US" sz="25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 。</a:t>
            </a:r>
          </a:p>
          <a:p>
            <a:pPr algn="just">
              <a:lnSpc>
                <a:spcPts val="3562"/>
              </a:lnSpc>
              <a:spcBef>
                <a:spcPct val="0"/>
              </a:spcBef>
            </a:pPr>
            <a:endParaRPr lang="en-US" sz="2544" dirty="0">
              <a:solidFill>
                <a:srgbClr val="000000"/>
              </a:solidFill>
              <a:latin typeface="Noto Sans T Chinese"/>
              <a:ea typeface="Noto Sans T Chinese"/>
              <a:cs typeface="Noto Sans T Chinese"/>
              <a:sym typeface="Noto Sans T Chinese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33B85E85-3C46-D18F-DEFC-70407F2E7A4A}"/>
              </a:ext>
            </a:extLst>
          </p:cNvPr>
          <p:cNvSpPr/>
          <p:nvPr/>
        </p:nvSpPr>
        <p:spPr>
          <a:xfrm>
            <a:off x="1057835" y="2006375"/>
            <a:ext cx="3276600" cy="1151222"/>
          </a:xfrm>
          <a:custGeom>
            <a:avLst/>
            <a:gdLst/>
            <a:ahLst/>
            <a:cxnLst/>
            <a:rect l="l" t="t" r="r" b="b"/>
            <a:pathLst>
              <a:path w="3800626" h="1455526">
                <a:moveTo>
                  <a:pt x="0" y="0"/>
                </a:moveTo>
                <a:lnTo>
                  <a:pt x="3800626" y="0"/>
                </a:lnTo>
                <a:lnTo>
                  <a:pt x="3800626" y="1455526"/>
                </a:lnTo>
                <a:lnTo>
                  <a:pt x="0" y="145552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236" r="-2236"/>
            </a:stretch>
          </a:blipFill>
        </p:spPr>
        <p:txBody>
          <a:bodyPr/>
          <a:lstStyle/>
          <a:p>
            <a:endParaRPr lang="zh-TW" altLang="en-US"/>
          </a:p>
        </p:txBody>
      </p:sp>
      <p:cxnSp>
        <p:nvCxnSpPr>
          <p:cNvPr id="14" name="直線接點 13">
            <a:extLst>
              <a:ext uri="{FF2B5EF4-FFF2-40B4-BE49-F238E27FC236}">
                <a16:creationId xmlns:a16="http://schemas.microsoft.com/office/drawing/2014/main" id="{DA47A2F8-4945-3D99-8D5E-56D7FDAF743E}"/>
              </a:ext>
            </a:extLst>
          </p:cNvPr>
          <p:cNvCxnSpPr>
            <a:cxnSpLocks/>
          </p:cNvCxnSpPr>
          <p:nvPr/>
        </p:nvCxnSpPr>
        <p:spPr>
          <a:xfrm flipV="1">
            <a:off x="933450" y="1712551"/>
            <a:ext cx="2895600" cy="25613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9D41B104-75DE-7448-C1C6-FC5E28BEA985}"/>
              </a:ext>
            </a:extLst>
          </p:cNvPr>
          <p:cNvSpPr txBox="1"/>
          <p:nvPr/>
        </p:nvSpPr>
        <p:spPr>
          <a:xfrm>
            <a:off x="17526000" y="9563100"/>
            <a:ext cx="39391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lang="zh-TW" altLang="en-US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一張含有 文字 的圖片&#10;&#10;自動產生的描述">
            <a:extLst>
              <a:ext uri="{FF2B5EF4-FFF2-40B4-BE49-F238E27FC236}">
                <a16:creationId xmlns:a16="http://schemas.microsoft.com/office/drawing/2014/main" id="{F472DEBF-9F69-AF21-D6BB-929C295B08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562" y="3580773"/>
            <a:ext cx="5049520" cy="5049520"/>
          </a:xfrm>
          <a:prstGeom prst="ellipse">
            <a:avLst/>
          </a:prstGeom>
          <a:ln>
            <a:noFill/>
          </a:ln>
          <a:effectLst>
            <a:outerShdw blurRad="50800" dist="50800" dir="5400000" algn="ctr" rotWithShape="0">
              <a:schemeClr val="bg1"/>
            </a:outerShdw>
            <a:softEdge rad="112500"/>
          </a:effectLst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A7BB655F-5ED9-CE01-9E83-ED09D6E3D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989" y="3390900"/>
            <a:ext cx="5518091" cy="5160926"/>
          </a:xfrm>
          <a:prstGeom prst="ellipse">
            <a:avLst/>
          </a:prstGeom>
          <a:ln>
            <a:noFill/>
          </a:ln>
          <a:effectLst>
            <a:outerShdw blurRad="50800" dist="50800" dir="5400000" algn="ctr" rotWithShape="0">
              <a:schemeClr val="bg1"/>
            </a:outerShdw>
            <a:softEdge rad="112500"/>
          </a:effectLst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1005566B-B638-B1B0-044B-20F24EE184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800" y="2939668"/>
            <a:ext cx="936080" cy="93608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FC4DF033-3709-FBDA-1A3D-DBEE01BB29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451" y="4185323"/>
            <a:ext cx="936080" cy="93608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3AF78314-0511-F063-11A3-4F2ECEF237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0832" y="7866026"/>
            <a:ext cx="685800" cy="6858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7ADD6C75-3897-0A5A-A1AE-ECF8E15A1C8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8860" y="7886700"/>
            <a:ext cx="768220" cy="76822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F8B29153-9D96-A892-A8B9-4627E229F5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9281" y="2922860"/>
            <a:ext cx="936080" cy="936080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1583FAAE-C175-F052-CA50-AF871CB975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0492" y="7124700"/>
            <a:ext cx="936080" cy="936080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A4A2A7F4-9EF5-1265-98A9-AC7D4354E9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4219" y="3874628"/>
            <a:ext cx="685800" cy="685800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308A5152-7E02-E7C1-1EE7-7FF8D0F450C2}"/>
              </a:ext>
            </a:extLst>
          </p:cNvPr>
          <p:cNvSpPr txBox="1"/>
          <p:nvPr/>
        </p:nvSpPr>
        <p:spPr>
          <a:xfrm>
            <a:off x="-457200" y="876300"/>
            <a:ext cx="9144000" cy="912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6973"/>
              </a:lnSpc>
              <a:spcBef>
                <a:spcPct val="0"/>
              </a:spcBef>
            </a:pPr>
            <a:r>
              <a:rPr lang="en-US" altLang="zh-TW" sz="500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發人省思的AI故事劇情</a:t>
            </a:r>
            <a:endParaRPr lang="en-US" altLang="zh-TW" sz="500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00DD7FA5-4E61-67DD-07A4-4E4EEA0BC6DD}"/>
              </a:ext>
            </a:extLst>
          </p:cNvPr>
          <p:cNvSpPr txBox="1"/>
          <p:nvPr/>
        </p:nvSpPr>
        <p:spPr>
          <a:xfrm>
            <a:off x="2819400" y="8914369"/>
            <a:ext cx="3658969" cy="5803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  <a:spcBef>
                <a:spcPct val="0"/>
              </a:spcBef>
            </a:pPr>
            <a:r>
              <a:rPr lang="en-US" sz="3399" b="1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AI會發展成怪獸</a:t>
            </a:r>
            <a:r>
              <a:rPr lang="en-US" sz="3399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?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F9951CDE-6642-5CC3-62B2-FED3050C9418}"/>
              </a:ext>
            </a:extLst>
          </p:cNvPr>
          <p:cNvSpPr txBox="1"/>
          <p:nvPr/>
        </p:nvSpPr>
        <p:spPr>
          <a:xfrm>
            <a:off x="12230953" y="8914369"/>
            <a:ext cx="4201185" cy="5803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  <a:spcBef>
                <a:spcPct val="0"/>
              </a:spcBef>
            </a:pPr>
            <a:r>
              <a:rPr lang="en-US" sz="3399" b="1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帶來更美好的未來</a:t>
            </a:r>
            <a:r>
              <a:rPr lang="en-US" sz="3399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?</a:t>
            </a: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87B17839-F1ED-B1B7-9968-00C64C24AFF1}"/>
              </a:ext>
            </a:extLst>
          </p:cNvPr>
          <p:cNvSpPr txBox="1"/>
          <p:nvPr/>
        </p:nvSpPr>
        <p:spPr>
          <a:xfrm>
            <a:off x="10782032" y="1018242"/>
            <a:ext cx="6286500" cy="1611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4070"/>
              </a:lnSpc>
              <a:spcBef>
                <a:spcPct val="0"/>
              </a:spcBef>
            </a:pPr>
            <a:r>
              <a:rPr lang="en-US" altLang="zh-TW" sz="250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我們身處在AI高速發展的時代</a:t>
            </a:r>
            <a:r>
              <a:rPr lang="en-US" altLang="zh-TW" sz="25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， </a:t>
            </a:r>
            <a:r>
              <a:rPr lang="en-US" altLang="zh-TW" sz="250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但是AI</a:t>
            </a:r>
            <a:r>
              <a:rPr lang="en-US" altLang="zh-TW" sz="25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 </a:t>
            </a:r>
            <a:r>
              <a:rPr lang="en-US" altLang="zh-TW" sz="250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會發展成怪獸還是帶給我們更美好的未來</a:t>
            </a:r>
            <a:r>
              <a:rPr lang="zh-TW" altLang="en-US" sz="25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呢</a:t>
            </a:r>
            <a:r>
              <a:rPr lang="en-US" altLang="zh-TW" sz="25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？</a:t>
            </a:r>
            <a:r>
              <a:rPr lang="zh-TW" altLang="en-US" sz="25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我們不希望是可怕的</a:t>
            </a:r>
            <a:r>
              <a:rPr lang="en-US" altLang="zh-TW" sz="25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AI</a:t>
            </a:r>
            <a:r>
              <a:rPr lang="zh-TW" altLang="en-US" sz="25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怪獸！</a:t>
            </a:r>
            <a:endParaRPr lang="en-US" altLang="zh-TW" sz="250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pic>
        <p:nvPicPr>
          <p:cNvPr id="18" name="圖片 17">
            <a:extLst>
              <a:ext uri="{FF2B5EF4-FFF2-40B4-BE49-F238E27FC236}">
                <a16:creationId xmlns:a16="http://schemas.microsoft.com/office/drawing/2014/main" id="{2D001AE9-DB1B-BA8D-3AEE-D04346605F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24800" y="4895834"/>
            <a:ext cx="2219341" cy="2228866"/>
          </a:xfrm>
          <a:prstGeom prst="rect">
            <a:avLst/>
          </a:prstGeom>
        </p:spPr>
      </p:pic>
      <p:sp>
        <p:nvSpPr>
          <p:cNvPr id="19" name="文字方塊 18">
            <a:extLst>
              <a:ext uri="{FF2B5EF4-FFF2-40B4-BE49-F238E27FC236}">
                <a16:creationId xmlns:a16="http://schemas.microsoft.com/office/drawing/2014/main" id="{A56BF7CA-576B-4557-0A99-88466D49E79C}"/>
              </a:ext>
            </a:extLst>
          </p:cNvPr>
          <p:cNvSpPr txBox="1"/>
          <p:nvPr/>
        </p:nvSpPr>
        <p:spPr>
          <a:xfrm>
            <a:off x="1402291" y="3544914"/>
            <a:ext cx="100540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hate</a:t>
            </a:r>
            <a:endParaRPr lang="zh-TW" altLang="en-US" sz="3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E05CB2B4-0A35-8996-B52C-11E7374338C5}"/>
              </a:ext>
            </a:extLst>
          </p:cNvPr>
          <p:cNvSpPr txBox="1"/>
          <p:nvPr/>
        </p:nvSpPr>
        <p:spPr>
          <a:xfrm>
            <a:off x="991502" y="5525848"/>
            <a:ext cx="9140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fear</a:t>
            </a:r>
            <a:endParaRPr lang="zh-TW" altLang="en-US" sz="3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3F52DBA4-BEC7-3AC7-F414-B11229F07E4C}"/>
              </a:ext>
            </a:extLst>
          </p:cNvPr>
          <p:cNvSpPr txBox="1"/>
          <p:nvPr/>
        </p:nvSpPr>
        <p:spPr>
          <a:xfrm>
            <a:off x="1730920" y="7872750"/>
            <a:ext cx="121539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angle</a:t>
            </a:r>
            <a:endParaRPr lang="zh-TW" altLang="en-US" sz="3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TextBox 12">
            <a:extLst>
              <a:ext uri="{FF2B5EF4-FFF2-40B4-BE49-F238E27FC236}">
                <a16:creationId xmlns:a16="http://schemas.microsoft.com/office/drawing/2014/main" id="{1B186FAB-9BC4-735A-8462-2D4F19B4964D}"/>
              </a:ext>
            </a:extLst>
          </p:cNvPr>
          <p:cNvSpPr txBox="1"/>
          <p:nvPr/>
        </p:nvSpPr>
        <p:spPr>
          <a:xfrm>
            <a:off x="6338601" y="3678774"/>
            <a:ext cx="1259938" cy="506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51"/>
              </a:lnSpc>
              <a:spcBef>
                <a:spcPct val="0"/>
              </a:spcBef>
            </a:pPr>
            <a:r>
              <a:rPr lang="en-US" sz="3037" b="1" dirty="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anger</a:t>
            </a:r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25C9FB5C-19BC-43B0-913D-7D8B919B9CEF}"/>
              </a:ext>
            </a:extLst>
          </p:cNvPr>
          <p:cNvSpPr txBox="1"/>
          <p:nvPr/>
        </p:nvSpPr>
        <p:spPr>
          <a:xfrm>
            <a:off x="6602408" y="7589027"/>
            <a:ext cx="100540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hate</a:t>
            </a:r>
            <a:endParaRPr lang="zh-TW" altLang="en-US" sz="3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24" name="直線接點 23">
            <a:extLst>
              <a:ext uri="{FF2B5EF4-FFF2-40B4-BE49-F238E27FC236}">
                <a16:creationId xmlns:a16="http://schemas.microsoft.com/office/drawing/2014/main" id="{B6701EE3-6DA7-55C9-930E-4816613B29A2}"/>
              </a:ext>
            </a:extLst>
          </p:cNvPr>
          <p:cNvCxnSpPr>
            <a:cxnSpLocks/>
          </p:cNvCxnSpPr>
          <p:nvPr/>
        </p:nvCxnSpPr>
        <p:spPr>
          <a:xfrm>
            <a:off x="914400" y="1789050"/>
            <a:ext cx="638175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0D7E18C2-BE06-FCB9-101C-3A99656FF717}"/>
              </a:ext>
            </a:extLst>
          </p:cNvPr>
          <p:cNvSpPr txBox="1"/>
          <p:nvPr/>
        </p:nvSpPr>
        <p:spPr>
          <a:xfrm>
            <a:off x="17516401" y="9563100"/>
            <a:ext cx="39391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lang="zh-TW" altLang="en-US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03667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955300" y="4762842"/>
            <a:ext cx="12162034" cy="17229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706"/>
              </a:lnSpc>
              <a:spcBef>
                <a:spcPct val="0"/>
              </a:spcBef>
            </a:pPr>
            <a:r>
              <a:rPr lang="en-US" sz="10504" b="1" dirty="0" err="1">
                <a:solidFill>
                  <a:srgbClr val="5271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發展以人為本的AI</a:t>
            </a:r>
            <a:endParaRPr lang="en-US" sz="10504" b="1" dirty="0">
              <a:solidFill>
                <a:srgbClr val="5271F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085295" y="8638583"/>
            <a:ext cx="2235577" cy="745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1"/>
              </a:lnSpc>
              <a:spcBef>
                <a:spcPct val="0"/>
              </a:spcBef>
            </a:pPr>
            <a:r>
              <a:rPr lang="en-US" sz="4400" dirty="0" err="1">
                <a:solidFill>
                  <a:srgbClr val="FF91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社會公益</a:t>
            </a:r>
            <a:endParaRPr lang="en-US" sz="4400" dirty="0">
              <a:solidFill>
                <a:srgbClr val="FF914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477446" y="3620311"/>
            <a:ext cx="2327018" cy="9165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990"/>
              </a:lnSpc>
              <a:spcBef>
                <a:spcPct val="0"/>
              </a:spcBef>
            </a:pPr>
            <a:r>
              <a:rPr lang="en-US" sz="5000" dirty="0" err="1">
                <a:solidFill>
                  <a:srgbClr val="FF313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同理心</a:t>
            </a:r>
            <a:endParaRPr lang="en-US" sz="5000" dirty="0">
              <a:solidFill>
                <a:srgbClr val="FF313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75700" y="6847396"/>
            <a:ext cx="1801746" cy="11609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930"/>
              </a:lnSpc>
              <a:spcBef>
                <a:spcPct val="0"/>
              </a:spcBef>
            </a:pPr>
            <a:r>
              <a:rPr lang="en-US" sz="7093" dirty="0" err="1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善良</a:t>
            </a:r>
            <a:endParaRPr lang="en-US" sz="7093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584084" y="3651465"/>
            <a:ext cx="1865289" cy="956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136"/>
              </a:lnSpc>
              <a:spcBef>
                <a:spcPct val="0"/>
              </a:spcBef>
            </a:pPr>
            <a:r>
              <a:rPr lang="en-US" sz="5812" dirty="0" err="1">
                <a:solidFill>
                  <a:srgbClr val="38B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正直</a:t>
            </a:r>
            <a:endParaRPr lang="en-US" sz="5812" dirty="0">
              <a:solidFill>
                <a:srgbClr val="38B6F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260484" y="8496300"/>
            <a:ext cx="2235577" cy="745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1"/>
              </a:lnSpc>
              <a:spcBef>
                <a:spcPct val="0"/>
              </a:spcBef>
            </a:pPr>
            <a:r>
              <a:rPr lang="en-US" sz="4400" dirty="0" err="1">
                <a:solidFill>
                  <a:srgbClr val="5E17E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環境保護</a:t>
            </a:r>
            <a:endParaRPr lang="en-US" sz="4400" dirty="0">
              <a:solidFill>
                <a:srgbClr val="5E17EB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496061" y="6877497"/>
            <a:ext cx="1801746" cy="11609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930"/>
              </a:lnSpc>
              <a:spcBef>
                <a:spcPct val="0"/>
              </a:spcBef>
            </a:pPr>
            <a:r>
              <a:rPr lang="en-US" sz="7093" dirty="0" err="1">
                <a:solidFill>
                  <a:srgbClr val="57DDE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永續</a:t>
            </a:r>
            <a:endParaRPr lang="en-US" sz="7093" dirty="0">
              <a:solidFill>
                <a:srgbClr val="57DDE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890754" y="6553159"/>
            <a:ext cx="6920211" cy="11097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410"/>
              </a:lnSpc>
              <a:spcBef>
                <a:spcPct val="0"/>
              </a:spcBef>
            </a:pPr>
            <a:r>
              <a:rPr lang="en-US" sz="6721" dirty="0" err="1">
                <a:solidFill>
                  <a:srgbClr val="00BF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SDGs永續目標</a:t>
            </a:r>
            <a:endParaRPr lang="en-US" sz="6721" dirty="0">
              <a:solidFill>
                <a:srgbClr val="00BF6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778517" y="8042206"/>
            <a:ext cx="5572343" cy="786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38"/>
              </a:lnSpc>
              <a:spcBef>
                <a:spcPct val="0"/>
              </a:spcBef>
            </a:pPr>
            <a:r>
              <a:rPr lang="en-US" sz="4812" dirty="0" err="1">
                <a:solidFill>
                  <a:srgbClr val="FF66C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共學共好</a:t>
            </a:r>
            <a:endParaRPr lang="en-US" sz="4812" dirty="0">
              <a:solidFill>
                <a:srgbClr val="FF66C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294445" y="1179165"/>
            <a:ext cx="7162800" cy="15354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098"/>
              </a:lnSpc>
              <a:spcBef>
                <a:spcPct val="0"/>
              </a:spcBef>
            </a:pPr>
            <a:r>
              <a:rPr lang="en-US" sz="2927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 </a:t>
            </a:r>
            <a:r>
              <a:rPr lang="en-US" sz="250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AI未來昔日編寫了一個極端的故事劇情，我們希望這個作品可以發人省思</a:t>
            </a:r>
            <a:r>
              <a:rPr lang="en-US" sz="25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 ，</a:t>
            </a:r>
            <a:r>
              <a:rPr lang="en-US" sz="2500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大家一起努力發展以人為本的永續AI</a:t>
            </a:r>
            <a:r>
              <a:rPr lang="en-US" sz="25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 。</a:t>
            </a:r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7C43651F-69A7-713A-36A8-950A94811197}"/>
              </a:ext>
            </a:extLst>
          </p:cNvPr>
          <p:cNvSpPr txBox="1"/>
          <p:nvPr/>
        </p:nvSpPr>
        <p:spPr>
          <a:xfrm>
            <a:off x="9843789" y="3885629"/>
            <a:ext cx="6920211" cy="9959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410"/>
              </a:lnSpc>
              <a:spcBef>
                <a:spcPct val="0"/>
              </a:spcBef>
            </a:pPr>
            <a:r>
              <a:rPr lang="en-US" sz="3000" dirty="0" err="1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SDGs永續目標</a:t>
            </a:r>
            <a:endParaRPr lang="en-US" sz="30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id="{7BEE74CD-B77B-29C2-7179-3482E7AFA5DB}"/>
              </a:ext>
            </a:extLst>
          </p:cNvPr>
          <p:cNvSpPr txBox="1"/>
          <p:nvPr/>
        </p:nvSpPr>
        <p:spPr>
          <a:xfrm>
            <a:off x="7374284" y="7327630"/>
            <a:ext cx="6920211" cy="9959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410"/>
              </a:lnSpc>
              <a:spcBef>
                <a:spcPct val="0"/>
              </a:spcBef>
            </a:pPr>
            <a:r>
              <a:rPr lang="en-US" sz="3000" dirty="0" err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SDGs永續目標</a:t>
            </a:r>
            <a:endParaRPr lang="en-US" sz="3000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9E6BE5D3-21F5-8EA5-5D07-609DAF7E2AA9}"/>
              </a:ext>
            </a:extLst>
          </p:cNvPr>
          <p:cNvSpPr txBox="1"/>
          <p:nvPr/>
        </p:nvSpPr>
        <p:spPr>
          <a:xfrm>
            <a:off x="990600" y="1179165"/>
            <a:ext cx="48253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7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發展永續</a:t>
            </a:r>
            <a:r>
              <a:rPr lang="en-US" altLang="zh-TW" sz="7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endParaRPr lang="zh-TW" altLang="en-US" sz="7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8" name="直線接點 17">
            <a:extLst>
              <a:ext uri="{FF2B5EF4-FFF2-40B4-BE49-F238E27FC236}">
                <a16:creationId xmlns:a16="http://schemas.microsoft.com/office/drawing/2014/main" id="{A69A65A5-18D7-6534-200D-BEEFB09FCBB4}"/>
              </a:ext>
            </a:extLst>
          </p:cNvPr>
          <p:cNvCxnSpPr>
            <a:cxnSpLocks/>
          </p:cNvCxnSpPr>
          <p:nvPr/>
        </p:nvCxnSpPr>
        <p:spPr>
          <a:xfrm>
            <a:off x="1166354" y="2387823"/>
            <a:ext cx="4472446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1FBE69FB-6B55-5E77-8E11-B43B67E5B4CE}"/>
              </a:ext>
            </a:extLst>
          </p:cNvPr>
          <p:cNvSpPr txBox="1"/>
          <p:nvPr/>
        </p:nvSpPr>
        <p:spPr>
          <a:xfrm>
            <a:off x="17526000" y="9563100"/>
            <a:ext cx="39391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endParaRPr lang="zh-TW" altLang="en-US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BAD76F3E-3A97-486B-B402-44400A8B9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2"/>
          <p:cNvSpPr txBox="1"/>
          <p:nvPr/>
        </p:nvSpPr>
        <p:spPr>
          <a:xfrm>
            <a:off x="3733800" y="4624737"/>
            <a:ext cx="9844088" cy="114982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000" b="1" kern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  <a:sym typeface="Noto Sans T Chinese"/>
              </a:rPr>
              <a:t> </a:t>
            </a:r>
            <a:r>
              <a:rPr lang="en-US" sz="6000" b="1" kern="1200" dirty="0" err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  <a:sym typeface="Noto Sans T Chinese"/>
              </a:rPr>
              <a:t>好玩的科普遊戲與人機介面</a:t>
            </a:r>
            <a:r>
              <a:rPr lang="en-US" sz="6000" b="1" kern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  <a:sym typeface="Noto Sans T Chinese"/>
              </a:rPr>
              <a:t>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91F6B52-91F4-4AEB-B6DB-29FEBCF28C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1872" y="6496749"/>
            <a:ext cx="15759684" cy="27432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D6F061-7C53-44F4-9794-953DB70A45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4020323" y="3523259"/>
            <a:ext cx="82296" cy="59201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B14F12A6-0B32-AAB5-4DA2-A10297FAFCFD}"/>
              </a:ext>
            </a:extLst>
          </p:cNvPr>
          <p:cNvSpPr txBox="1"/>
          <p:nvPr/>
        </p:nvSpPr>
        <p:spPr>
          <a:xfrm>
            <a:off x="11101386" y="6257529"/>
            <a:ext cx="6048756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endParaRPr lang="zh-TW" altLang="en-US" dirty="0"/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91D4036E-A4C0-19CC-61E4-99000243E5E0}"/>
              </a:ext>
            </a:extLst>
          </p:cNvPr>
          <p:cNvSpPr/>
          <p:nvPr/>
        </p:nvSpPr>
        <p:spPr>
          <a:xfrm>
            <a:off x="11572035" y="3770255"/>
            <a:ext cx="1981200" cy="827205"/>
          </a:xfrm>
          <a:custGeom>
            <a:avLst/>
            <a:gdLst/>
            <a:ahLst/>
            <a:cxnLst/>
            <a:rect l="l" t="t" r="r" b="b"/>
            <a:pathLst>
              <a:path w="3800626" h="1455526">
                <a:moveTo>
                  <a:pt x="0" y="0"/>
                </a:moveTo>
                <a:lnTo>
                  <a:pt x="3800626" y="0"/>
                </a:lnTo>
                <a:lnTo>
                  <a:pt x="3800626" y="1455526"/>
                </a:lnTo>
                <a:lnTo>
                  <a:pt x="0" y="14555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36" r="-2236"/>
            </a:stretch>
          </a:blipFill>
        </p:spPr>
        <p:txBody>
          <a:bodyPr/>
          <a:lstStyle/>
          <a:p>
            <a:endParaRPr lang="zh-TW" altLang="en-US" dirty="0"/>
          </a:p>
        </p:txBody>
      </p:sp>
      <p:pic>
        <p:nvPicPr>
          <p:cNvPr id="1028" name="Picture 4" descr="Unlock Your Musical Potential with Suno">
            <a:extLst>
              <a:ext uri="{FF2B5EF4-FFF2-40B4-BE49-F238E27FC236}">
                <a16:creationId xmlns:a16="http://schemas.microsoft.com/office/drawing/2014/main" id="{013D24A6-B947-E9DC-E2D9-177E96DB3A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2200" y="8191500"/>
            <a:ext cx="2917832" cy="766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rduino - 維基百科，自由的百科全書">
            <a:extLst>
              <a:ext uri="{FF2B5EF4-FFF2-40B4-BE49-F238E27FC236}">
                <a16:creationId xmlns:a16="http://schemas.microsoft.com/office/drawing/2014/main" id="{63BCC11C-F2BC-B25D-1F41-CE1E60F616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4281" y="7757326"/>
            <a:ext cx="2143125" cy="1634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cratch - Scratch 新增了1 張相片。">
            <a:extLst>
              <a:ext uri="{FF2B5EF4-FFF2-40B4-BE49-F238E27FC236}">
                <a16:creationId xmlns:a16="http://schemas.microsoft.com/office/drawing/2014/main" id="{0FF5045F-DF5B-98FB-EB0C-68FA28E23D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588" y="7353300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854BCCAD-244C-CF12-44A2-DFB3EDE4DBBA}"/>
              </a:ext>
            </a:extLst>
          </p:cNvPr>
          <p:cNvSpPr txBox="1"/>
          <p:nvPr/>
        </p:nvSpPr>
        <p:spPr>
          <a:xfrm>
            <a:off x="17526000" y="9563100"/>
            <a:ext cx="39391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lang="zh-TW" altLang="en-US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696792" y="4356938"/>
            <a:ext cx="4919910" cy="4140920"/>
          </a:xfrm>
          <a:custGeom>
            <a:avLst/>
            <a:gdLst/>
            <a:ahLst/>
            <a:cxnLst/>
            <a:rect l="l" t="t" r="r" b="b"/>
            <a:pathLst>
              <a:path w="5411562" h="4268369">
                <a:moveTo>
                  <a:pt x="0" y="0"/>
                </a:moveTo>
                <a:lnTo>
                  <a:pt x="5411562" y="0"/>
                </a:lnTo>
                <a:lnTo>
                  <a:pt x="5411562" y="4268370"/>
                </a:lnTo>
                <a:lnTo>
                  <a:pt x="0" y="426837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5" name="TextBox 5"/>
          <p:cNvSpPr txBox="1"/>
          <p:nvPr/>
        </p:nvSpPr>
        <p:spPr>
          <a:xfrm>
            <a:off x="788894" y="1192263"/>
            <a:ext cx="7696200" cy="9378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010"/>
              </a:lnSpc>
              <a:spcBef>
                <a:spcPct val="0"/>
              </a:spcBef>
            </a:pPr>
            <a:r>
              <a:rPr lang="en-US" sz="5300" b="1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穿越時空</a:t>
            </a:r>
            <a:r>
              <a:rPr lang="zh-TW" altLang="en-US" sz="53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（回到</a:t>
            </a:r>
            <a:r>
              <a:rPr lang="en-US" altLang="zh-TW" sz="53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2025</a:t>
            </a:r>
            <a:r>
              <a:rPr lang="zh-TW" altLang="en-US" sz="53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）</a:t>
            </a:r>
            <a:endParaRPr lang="en-US" sz="53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895600" y="2393499"/>
            <a:ext cx="5005080" cy="6621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48"/>
              </a:lnSpc>
              <a:spcBef>
                <a:spcPct val="0"/>
              </a:spcBef>
            </a:pPr>
            <a:r>
              <a:rPr lang="en-US" sz="4034" b="1" dirty="0" err="1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 Bold"/>
                <a:sym typeface="Noto Sans T Chinese Bold"/>
              </a:rPr>
              <a:t>科普素養</a:t>
            </a:r>
            <a:r>
              <a:rPr lang="en-US" sz="4034" b="1" dirty="0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 Bold"/>
                <a:sym typeface="Noto Sans T Chinese Bold"/>
              </a:rPr>
              <a:t> ：</a:t>
            </a:r>
            <a:r>
              <a:rPr lang="en-US" sz="4034" b="1" dirty="0" err="1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 Bold"/>
                <a:sym typeface="Noto Sans T Chinese Bold"/>
              </a:rPr>
              <a:t>電磁加速</a:t>
            </a:r>
            <a:endParaRPr lang="en-US" sz="4034" b="1" dirty="0">
              <a:solidFill>
                <a:srgbClr val="00B0F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 Bold"/>
              <a:sym typeface="Noto Sans T Chinese Bold"/>
            </a:endParaRP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BEAC81CF-C879-7CD1-FF54-7B39A5CA75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176" y="4489583"/>
            <a:ext cx="4921624" cy="3979660"/>
          </a:xfrm>
          <a:prstGeom prst="rect">
            <a:avLst/>
          </a:prstGeom>
        </p:spPr>
      </p:pic>
      <p:sp>
        <p:nvSpPr>
          <p:cNvPr id="11" name="文字方塊 10">
            <a:extLst>
              <a:ext uri="{FF2B5EF4-FFF2-40B4-BE49-F238E27FC236}">
                <a16:creationId xmlns:a16="http://schemas.microsoft.com/office/drawing/2014/main" id="{AE8446F0-BCB0-AE12-5762-E83CEA48AF71}"/>
              </a:ext>
            </a:extLst>
          </p:cNvPr>
          <p:cNvSpPr txBox="1"/>
          <p:nvPr/>
        </p:nvSpPr>
        <p:spPr>
          <a:xfrm>
            <a:off x="1810822" y="873041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電磁加速實驗</a:t>
            </a: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5210F712-3545-2D5A-C34B-04FEF2EF8CE5}"/>
              </a:ext>
            </a:extLst>
          </p:cNvPr>
          <p:cNvSpPr txBox="1"/>
          <p:nvPr/>
        </p:nvSpPr>
        <p:spPr>
          <a:xfrm>
            <a:off x="7900680" y="872696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躲避隕石</a:t>
            </a: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8EC3226C-E450-4CF8-24D7-3482984B3CAA}"/>
              </a:ext>
            </a:extLst>
          </p:cNvPr>
          <p:cNvSpPr txBox="1"/>
          <p:nvPr/>
        </p:nvSpPr>
        <p:spPr>
          <a:xfrm>
            <a:off x="13944600" y="8726969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穿越電磁環</a:t>
            </a:r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4F10C582-1692-BC82-6BE3-1D096AC1959A}"/>
              </a:ext>
            </a:extLst>
          </p:cNvPr>
          <p:cNvCxnSpPr/>
          <p:nvPr/>
        </p:nvCxnSpPr>
        <p:spPr>
          <a:xfrm>
            <a:off x="762000" y="2283727"/>
            <a:ext cx="739140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圖片 7">
            <a:extLst>
              <a:ext uri="{FF2B5EF4-FFF2-40B4-BE49-F238E27FC236}">
                <a16:creationId xmlns:a16="http://schemas.microsoft.com/office/drawing/2014/main" id="{B34CDFEE-B15E-0BD9-A5A9-21741FC0DF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400" y="4392796"/>
            <a:ext cx="5072310" cy="4122991"/>
          </a:xfrm>
          <a:prstGeom prst="rect">
            <a:avLst/>
          </a:prstGeom>
        </p:spPr>
      </p:pic>
      <p:sp>
        <p:nvSpPr>
          <p:cNvPr id="14" name="文字方塊 13">
            <a:extLst>
              <a:ext uri="{FF2B5EF4-FFF2-40B4-BE49-F238E27FC236}">
                <a16:creationId xmlns:a16="http://schemas.microsoft.com/office/drawing/2014/main" id="{2E302BD5-CE3F-17C7-E9E8-507011D9176A}"/>
              </a:ext>
            </a:extLst>
          </p:cNvPr>
          <p:cNvSpPr txBox="1"/>
          <p:nvPr/>
        </p:nvSpPr>
        <p:spPr>
          <a:xfrm>
            <a:off x="10551943" y="1088864"/>
            <a:ext cx="6506909" cy="2240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人機介面應用：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RAB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）：運用加速度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Y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控制太空船上下移動，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當 </a:t>
            </a:r>
            <a:r>
              <a:rPr lang="zh-TW" altLang="en-US" sz="2400" b="1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加速度 </a:t>
            </a:r>
            <a:r>
              <a:rPr lang="en-US" altLang="zh-TW" sz="2400" b="1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Y &gt; 0.6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太空船會向上移動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當 </a:t>
            </a:r>
            <a:r>
              <a:rPr lang="zh-TW" altLang="en-US" sz="2400" b="1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加速度</a:t>
            </a:r>
            <a:r>
              <a:rPr lang="en-US" altLang="zh-TW" sz="2400" b="1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y &lt; -0.6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向下移動</a:t>
            </a: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1584009D-D01A-15D0-FFA7-F6D27D6D41C5}"/>
              </a:ext>
            </a:extLst>
          </p:cNvPr>
          <p:cNvSpPr txBox="1"/>
          <p:nvPr/>
        </p:nvSpPr>
        <p:spPr>
          <a:xfrm>
            <a:off x="17526000" y="9563100"/>
            <a:ext cx="39391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endParaRPr lang="zh-TW" altLang="en-US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285430" y="4533899"/>
            <a:ext cx="5592420" cy="3636397"/>
          </a:xfrm>
          <a:custGeom>
            <a:avLst/>
            <a:gdLst/>
            <a:ahLst/>
            <a:cxnLst/>
            <a:rect l="l" t="t" r="r" b="b"/>
            <a:pathLst>
              <a:path w="6003239" h="4003001">
                <a:moveTo>
                  <a:pt x="0" y="0"/>
                </a:moveTo>
                <a:lnTo>
                  <a:pt x="6003238" y="0"/>
                </a:lnTo>
                <a:lnTo>
                  <a:pt x="6003238" y="4003002"/>
                </a:lnTo>
                <a:lnTo>
                  <a:pt x="0" y="40030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54" b="-3354"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3" name="Freeform 3"/>
          <p:cNvSpPr/>
          <p:nvPr/>
        </p:nvSpPr>
        <p:spPr>
          <a:xfrm>
            <a:off x="12420600" y="4533900"/>
            <a:ext cx="5486400" cy="3636397"/>
          </a:xfrm>
          <a:custGeom>
            <a:avLst/>
            <a:gdLst/>
            <a:ahLst/>
            <a:cxnLst/>
            <a:rect l="l" t="t" r="r" b="b"/>
            <a:pathLst>
              <a:path w="5699043" h="3808430">
                <a:moveTo>
                  <a:pt x="0" y="0"/>
                </a:moveTo>
                <a:lnTo>
                  <a:pt x="5699043" y="0"/>
                </a:lnTo>
                <a:lnTo>
                  <a:pt x="5699043" y="3808430"/>
                </a:lnTo>
                <a:lnTo>
                  <a:pt x="0" y="38084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4" name="Freeform 4"/>
          <p:cNvSpPr/>
          <p:nvPr/>
        </p:nvSpPr>
        <p:spPr>
          <a:xfrm>
            <a:off x="761999" y="4361867"/>
            <a:ext cx="4683813" cy="3808430"/>
          </a:xfrm>
          <a:custGeom>
            <a:avLst/>
            <a:gdLst/>
            <a:ahLst/>
            <a:cxnLst/>
            <a:rect l="l" t="t" r="r" b="b"/>
            <a:pathLst>
              <a:path w="5310060" h="4175034">
                <a:moveTo>
                  <a:pt x="0" y="0"/>
                </a:moveTo>
                <a:lnTo>
                  <a:pt x="5310060" y="0"/>
                </a:lnTo>
                <a:lnTo>
                  <a:pt x="5310060" y="4175035"/>
                </a:lnTo>
                <a:lnTo>
                  <a:pt x="0" y="417503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5" name="TextBox 5"/>
          <p:cNvSpPr txBox="1"/>
          <p:nvPr/>
        </p:nvSpPr>
        <p:spPr>
          <a:xfrm>
            <a:off x="1004839" y="1028700"/>
            <a:ext cx="4440973" cy="8745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447"/>
              </a:lnSpc>
              <a:spcBef>
                <a:spcPct val="0"/>
              </a:spcBef>
            </a:pPr>
            <a:r>
              <a:rPr lang="zh-TW" altLang="en-US" sz="5319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森林跑酷遊戲</a:t>
            </a:r>
            <a:endParaRPr lang="en-US" sz="5319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F3B53274-E13B-E6E7-B10F-F5B1D569C46A}"/>
              </a:ext>
            </a:extLst>
          </p:cNvPr>
          <p:cNvSpPr txBox="1"/>
          <p:nvPr/>
        </p:nvSpPr>
        <p:spPr>
          <a:xfrm>
            <a:off x="1875865" y="857249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/>
              <a:t>跑酷過河</a:t>
            </a:r>
            <a:endParaRPr lang="en-US" altLang="zh-TW" sz="3200" b="1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8A8D0B6F-8819-39F2-B4E4-ABC27B9A4D23}"/>
              </a:ext>
            </a:extLst>
          </p:cNvPr>
          <p:cNvSpPr txBox="1"/>
          <p:nvPr/>
        </p:nvSpPr>
        <p:spPr>
          <a:xfrm>
            <a:off x="7315200" y="8572500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/>
              <a:t>左右移動程式碼</a:t>
            </a:r>
            <a:endParaRPr lang="en-US" altLang="zh-TW" sz="3200" b="1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3B03267E-7ACA-A30E-CD8F-C82AA645AB8F}"/>
              </a:ext>
            </a:extLst>
          </p:cNvPr>
          <p:cNvSpPr txBox="1"/>
          <p:nvPr/>
        </p:nvSpPr>
        <p:spPr>
          <a:xfrm>
            <a:off x="14146490" y="8436822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/>
              <a:t>跳躍程式碼</a:t>
            </a:r>
            <a:endParaRPr lang="en-US" altLang="zh-TW" sz="3200" b="1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E663AD07-92FF-B568-4766-445960795399}"/>
              </a:ext>
            </a:extLst>
          </p:cNvPr>
          <p:cNvSpPr txBox="1"/>
          <p:nvPr/>
        </p:nvSpPr>
        <p:spPr>
          <a:xfrm>
            <a:off x="9597391" y="1152137"/>
            <a:ext cx="8074646" cy="1952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人機介面應用：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en-US" altLang="zh-TW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RAB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：使用 </a:t>
            </a:r>
            <a:r>
              <a:rPr lang="zh-TW" altLang="en-US" sz="2800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加速度</a:t>
            </a:r>
            <a:r>
              <a:rPr lang="en-US" altLang="zh-TW" sz="2800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X</a:t>
            </a:r>
            <a:r>
              <a:rPr lang="zh-TW" altLang="en-US" sz="2800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控制主角左右移動</a:t>
            </a:r>
            <a:endParaRPr lang="en-US" altLang="zh-TW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en-US" altLang="zh-TW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RAB2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：當 </a:t>
            </a:r>
            <a:r>
              <a:rPr lang="zh-TW" altLang="en-US" sz="2800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角速度</a:t>
            </a:r>
            <a:r>
              <a:rPr lang="en-US" altLang="zh-TW" sz="2800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X</a:t>
            </a:r>
            <a:r>
              <a:rPr lang="zh-TW" altLang="en-US" sz="2800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800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&gt; 200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，就能觸發跳躍程式</a:t>
            </a:r>
          </a:p>
        </p:txBody>
      </p:sp>
      <p:cxnSp>
        <p:nvCxnSpPr>
          <p:cNvPr id="11" name="直線接點 10">
            <a:extLst>
              <a:ext uri="{FF2B5EF4-FFF2-40B4-BE49-F238E27FC236}">
                <a16:creationId xmlns:a16="http://schemas.microsoft.com/office/drawing/2014/main" id="{3FB43DBB-74D8-BF0F-A339-EC358E95BF42}"/>
              </a:ext>
            </a:extLst>
          </p:cNvPr>
          <p:cNvCxnSpPr>
            <a:cxnSpLocks/>
          </p:cNvCxnSpPr>
          <p:nvPr/>
        </p:nvCxnSpPr>
        <p:spPr>
          <a:xfrm>
            <a:off x="1013012" y="2095500"/>
            <a:ext cx="449580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AA26DE3C-1174-CCBD-2713-EEF85535B1E0}"/>
              </a:ext>
            </a:extLst>
          </p:cNvPr>
          <p:cNvSpPr txBox="1"/>
          <p:nvPr/>
        </p:nvSpPr>
        <p:spPr>
          <a:xfrm>
            <a:off x="17526000" y="9563100"/>
            <a:ext cx="39391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endParaRPr lang="zh-TW" altLang="en-US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858000" y="3915335"/>
            <a:ext cx="5334000" cy="4230686"/>
          </a:xfrm>
          <a:custGeom>
            <a:avLst/>
            <a:gdLst/>
            <a:ahLst/>
            <a:cxnLst/>
            <a:rect l="l" t="t" r="r" b="b"/>
            <a:pathLst>
              <a:path w="5503199" h="4375043">
                <a:moveTo>
                  <a:pt x="0" y="0"/>
                </a:moveTo>
                <a:lnTo>
                  <a:pt x="5503199" y="0"/>
                </a:lnTo>
                <a:lnTo>
                  <a:pt x="5503199" y="4375043"/>
                </a:lnTo>
                <a:lnTo>
                  <a:pt x="0" y="437504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zh-TW" altLang="en-US" dirty="0"/>
          </a:p>
        </p:txBody>
      </p:sp>
      <p:sp>
        <p:nvSpPr>
          <p:cNvPr id="5" name="TextBox 5"/>
          <p:cNvSpPr txBox="1"/>
          <p:nvPr/>
        </p:nvSpPr>
        <p:spPr>
          <a:xfrm>
            <a:off x="1110343" y="1026311"/>
            <a:ext cx="3924300" cy="8136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863"/>
              </a:lnSpc>
              <a:spcBef>
                <a:spcPct val="0"/>
              </a:spcBef>
            </a:pPr>
            <a:r>
              <a:rPr lang="en-US" sz="4902" b="1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搶救</a:t>
            </a:r>
            <a:r>
              <a:rPr lang="zh-TW" altLang="en-US" sz="4902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小白遊戲</a:t>
            </a:r>
            <a:endParaRPr lang="en-US" sz="4902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46C88BC6-ABE4-D253-683F-738AA9C682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3880" y="4000500"/>
            <a:ext cx="4267200" cy="4433815"/>
          </a:xfrm>
          <a:prstGeom prst="rect">
            <a:avLst/>
          </a:prstGeom>
        </p:spPr>
      </p:pic>
      <p:pic>
        <p:nvPicPr>
          <p:cNvPr id="16" name="圖片 15">
            <a:extLst>
              <a:ext uri="{FF2B5EF4-FFF2-40B4-BE49-F238E27FC236}">
                <a16:creationId xmlns:a16="http://schemas.microsoft.com/office/drawing/2014/main" id="{D893D1C5-682D-6909-4F35-4E8649BB6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4190104"/>
            <a:ext cx="4383120" cy="3892346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D82B8018-E289-1241-43A0-F2A285769FC5}"/>
              </a:ext>
            </a:extLst>
          </p:cNvPr>
          <p:cNvSpPr txBox="1"/>
          <p:nvPr/>
        </p:nvSpPr>
        <p:spPr>
          <a:xfrm>
            <a:off x="2057400" y="8509541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循跡感測器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86918521-54B1-7784-29E9-2F7CD0FDFB7F}"/>
              </a:ext>
            </a:extLst>
          </p:cNvPr>
          <p:cNvSpPr txBox="1"/>
          <p:nvPr/>
        </p:nvSpPr>
        <p:spPr>
          <a:xfrm>
            <a:off x="7848600" y="8572500"/>
            <a:ext cx="35734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b="1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RAB</a:t>
            </a:r>
            <a:r>
              <a:rPr lang="zh-TW" altLang="en-US" sz="3200" b="1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驅動</a:t>
            </a: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搶救小白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85133F63-56B1-BD4E-F437-49B814D9C210}"/>
              </a:ext>
            </a:extLst>
          </p:cNvPr>
          <p:cNvSpPr txBox="1"/>
          <p:nvPr/>
        </p:nvSpPr>
        <p:spPr>
          <a:xfrm>
            <a:off x="14630400" y="8572499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循跡演算法</a:t>
            </a: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833CB2A1-0C45-349F-789F-16FA16CA9DC8}"/>
              </a:ext>
            </a:extLst>
          </p:cNvPr>
          <p:cNvSpPr txBox="1"/>
          <p:nvPr/>
        </p:nvSpPr>
        <p:spPr>
          <a:xfrm>
            <a:off x="9653236" y="1026311"/>
            <a:ext cx="7315200" cy="2084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人機介面：</a:t>
            </a:r>
            <a:endParaRPr lang="en-US" altLang="zh-TW" sz="3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3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我們使用 </a:t>
            </a:r>
            <a:r>
              <a:rPr lang="en-US" altLang="zh-TW" sz="3000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RAB</a:t>
            </a:r>
            <a:r>
              <a:rPr lang="zh-TW" altLang="en-US" sz="3000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驅動 </a:t>
            </a:r>
            <a:r>
              <a:rPr lang="zh-TW" altLang="en-US" sz="3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讓主角與狗狗賽跑，玩家必須在狗狗碰到捕獸夾之前，搶救狗狗。</a:t>
            </a:r>
          </a:p>
        </p:txBody>
      </p:sp>
      <p:cxnSp>
        <p:nvCxnSpPr>
          <p:cNvPr id="6" name="直線接點 5">
            <a:extLst>
              <a:ext uri="{FF2B5EF4-FFF2-40B4-BE49-F238E27FC236}">
                <a16:creationId xmlns:a16="http://schemas.microsoft.com/office/drawing/2014/main" id="{30563878-6910-ACD8-B1AE-4EFAABD92D1E}"/>
              </a:ext>
            </a:extLst>
          </p:cNvPr>
          <p:cNvCxnSpPr>
            <a:cxnSpLocks/>
          </p:cNvCxnSpPr>
          <p:nvPr/>
        </p:nvCxnSpPr>
        <p:spPr>
          <a:xfrm>
            <a:off x="1219200" y="2095500"/>
            <a:ext cx="449580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789646C6-2BB2-9C67-7572-27E59A962893}"/>
              </a:ext>
            </a:extLst>
          </p:cNvPr>
          <p:cNvSpPr txBox="1"/>
          <p:nvPr/>
        </p:nvSpPr>
        <p:spPr>
          <a:xfrm>
            <a:off x="17526000" y="9563100"/>
            <a:ext cx="39391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endParaRPr lang="zh-TW" altLang="en-US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08322" y="4522962"/>
            <a:ext cx="4970616" cy="3997686"/>
          </a:xfrm>
          <a:custGeom>
            <a:avLst/>
            <a:gdLst/>
            <a:ahLst/>
            <a:cxnLst/>
            <a:rect l="l" t="t" r="r" b="b"/>
            <a:pathLst>
              <a:path w="5787202" h="4579123">
                <a:moveTo>
                  <a:pt x="0" y="0"/>
                </a:moveTo>
                <a:lnTo>
                  <a:pt x="5787202" y="0"/>
                </a:lnTo>
                <a:lnTo>
                  <a:pt x="5787202" y="4579123"/>
                </a:lnTo>
                <a:lnTo>
                  <a:pt x="0" y="457912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3" name="Freeform 3"/>
          <p:cNvSpPr/>
          <p:nvPr/>
        </p:nvSpPr>
        <p:spPr>
          <a:xfrm>
            <a:off x="12321445" y="4522962"/>
            <a:ext cx="5458233" cy="3997686"/>
          </a:xfrm>
          <a:custGeom>
            <a:avLst/>
            <a:gdLst/>
            <a:ahLst/>
            <a:cxnLst/>
            <a:rect l="l" t="t" r="r" b="b"/>
            <a:pathLst>
              <a:path w="5746579" h="4543441">
                <a:moveTo>
                  <a:pt x="0" y="0"/>
                </a:moveTo>
                <a:lnTo>
                  <a:pt x="5746579" y="0"/>
                </a:lnTo>
                <a:lnTo>
                  <a:pt x="5746579" y="4543440"/>
                </a:lnTo>
                <a:lnTo>
                  <a:pt x="0" y="45434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97" b="-197"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5" name="TextBox 5"/>
          <p:cNvSpPr txBox="1"/>
          <p:nvPr/>
        </p:nvSpPr>
        <p:spPr>
          <a:xfrm>
            <a:off x="914400" y="1099068"/>
            <a:ext cx="3170160" cy="836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3"/>
              </a:lnSpc>
              <a:spcBef>
                <a:spcPct val="0"/>
              </a:spcBef>
            </a:pPr>
            <a:r>
              <a:rPr lang="en-US" sz="4902" b="1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"/>
                <a:sym typeface="Noto Sans T Chinese"/>
              </a:rPr>
              <a:t>維修機器人</a:t>
            </a:r>
            <a:endParaRPr lang="en-US" sz="4902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"/>
              <a:sym typeface="Noto Sans T Chinese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65980" y="2099999"/>
            <a:ext cx="5448300" cy="6621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48"/>
              </a:lnSpc>
              <a:spcBef>
                <a:spcPct val="0"/>
              </a:spcBef>
            </a:pPr>
            <a:r>
              <a:rPr lang="en-US" sz="4034" b="1" dirty="0" err="1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 Bold"/>
                <a:sym typeface="Noto Sans T Chinese Bold"/>
              </a:rPr>
              <a:t>科普素養</a:t>
            </a:r>
            <a:r>
              <a:rPr lang="en-US" sz="4034" b="1" dirty="0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 Bold"/>
                <a:sym typeface="Noto Sans T Chinese Bold"/>
              </a:rPr>
              <a:t> ： </a:t>
            </a:r>
            <a:r>
              <a:rPr lang="en-US" sz="4034" b="1" dirty="0" err="1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Sans T Chinese Bold"/>
                <a:sym typeface="Noto Sans T Chinese Bold"/>
              </a:rPr>
              <a:t>光學反射</a:t>
            </a:r>
            <a:endParaRPr lang="en-US" sz="4034" b="1" dirty="0">
              <a:solidFill>
                <a:srgbClr val="00B0F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Noto Sans T Chinese Bold"/>
              <a:sym typeface="Noto Sans T Chinese Bold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3F91995E-60F3-7017-6BA2-54D66482926B}"/>
              </a:ext>
            </a:extLst>
          </p:cNvPr>
          <p:cNvSpPr txBox="1"/>
          <p:nvPr/>
        </p:nvSpPr>
        <p:spPr>
          <a:xfrm>
            <a:off x="1676400" y="8648700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搶修機器人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3DECE1B-2EC1-CE9B-8C11-AB47DC5847B1}"/>
              </a:ext>
            </a:extLst>
          </p:cNvPr>
          <p:cNvSpPr txBox="1"/>
          <p:nvPr/>
        </p:nvSpPr>
        <p:spPr>
          <a:xfrm>
            <a:off x="7620000" y="8760931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更換感測器</a:t>
            </a: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CEDD6CDF-8A92-3E09-30B2-5AB89ED18995}"/>
              </a:ext>
            </a:extLst>
          </p:cNvPr>
          <p:cNvSpPr txBox="1"/>
          <p:nvPr/>
        </p:nvSpPr>
        <p:spPr>
          <a:xfrm>
            <a:off x="14173200" y="8648700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發射程式碼</a:t>
            </a: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118C742E-F2CB-9EEC-57FC-852EF38B2A31}"/>
              </a:ext>
            </a:extLst>
          </p:cNvPr>
          <p:cNvSpPr txBox="1"/>
          <p:nvPr/>
        </p:nvSpPr>
        <p:spPr>
          <a:xfrm>
            <a:off x="7944000" y="1001041"/>
            <a:ext cx="9815508" cy="1686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人機介面：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RAB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：運用面朝 </a:t>
            </a:r>
            <a:r>
              <a:rPr lang="zh-TW" altLang="en-US" sz="2400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加速度</a:t>
            </a:r>
            <a:r>
              <a:rPr lang="en-US" altLang="zh-TW" sz="2400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X</a:t>
            </a:r>
            <a:r>
              <a:rPr lang="zh-TW" altLang="en-US" sz="2400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*</a:t>
            </a:r>
            <a:r>
              <a:rPr lang="zh-TW" altLang="en-US" sz="2400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-90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，小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Q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會依據</a:t>
            </a:r>
            <a:r>
              <a:rPr lang="en-US" altLang="zh-TW" sz="2400" dirty="0" err="1">
                <a:latin typeface="微軟正黑體" panose="020B0604030504040204" pitchFamily="34" charset="-120"/>
                <a:ea typeface="微軟正黑體" panose="020B0604030504040204" pitchFamily="34" charset="-120"/>
              </a:rPr>
              <a:t>rabboni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數據轉動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RAB2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：當</a:t>
            </a:r>
            <a:r>
              <a:rPr lang="zh-TW" altLang="en-US" sz="2400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角速度</a:t>
            </a:r>
            <a:r>
              <a:rPr lang="en-US" altLang="zh-TW" sz="2400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X</a:t>
            </a:r>
            <a:r>
              <a:rPr lang="zh-TW" altLang="en-US" sz="2400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&gt; 200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且</a:t>
            </a:r>
            <a:r>
              <a:rPr lang="zh-TW" altLang="en-US" sz="2400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加速度</a:t>
            </a:r>
            <a:r>
              <a:rPr lang="en-US" altLang="zh-TW" sz="2400" dirty="0">
                <a:solidFill>
                  <a:schemeClr val="bg1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y &gt; 0.3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就能發射紅光傳送程式碼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6" name="直線接點 5">
            <a:extLst>
              <a:ext uri="{FF2B5EF4-FFF2-40B4-BE49-F238E27FC236}">
                <a16:creationId xmlns:a16="http://schemas.microsoft.com/office/drawing/2014/main" id="{BCCCF9FD-04E3-330A-97F0-6F2570187E77}"/>
              </a:ext>
            </a:extLst>
          </p:cNvPr>
          <p:cNvCxnSpPr>
            <a:cxnSpLocks/>
          </p:cNvCxnSpPr>
          <p:nvPr/>
        </p:nvCxnSpPr>
        <p:spPr>
          <a:xfrm flipV="1">
            <a:off x="990600" y="1935068"/>
            <a:ext cx="4800600" cy="4482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圖片 12">
            <a:extLst>
              <a:ext uri="{FF2B5EF4-FFF2-40B4-BE49-F238E27FC236}">
                <a16:creationId xmlns:a16="http://schemas.microsoft.com/office/drawing/2014/main" id="{BA2F2F53-0DF8-E62F-DE3A-4E962BAE17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4798" y="4560402"/>
            <a:ext cx="4970616" cy="3964728"/>
          </a:xfrm>
          <a:prstGeom prst="rect">
            <a:avLst/>
          </a:prstGeom>
        </p:spPr>
      </p:pic>
      <p:sp>
        <p:nvSpPr>
          <p:cNvPr id="15" name="文字方塊 14">
            <a:extLst>
              <a:ext uri="{FF2B5EF4-FFF2-40B4-BE49-F238E27FC236}">
                <a16:creationId xmlns:a16="http://schemas.microsoft.com/office/drawing/2014/main" id="{1E65D7EB-2126-5B98-7508-A0FA87354B82}"/>
              </a:ext>
            </a:extLst>
          </p:cNvPr>
          <p:cNvSpPr txBox="1"/>
          <p:nvPr/>
        </p:nvSpPr>
        <p:spPr>
          <a:xfrm>
            <a:off x="17526000" y="9563100"/>
            <a:ext cx="39391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endParaRPr lang="zh-TW" altLang="en-US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1530</TotalTime>
  <Words>533</Words>
  <Application>Microsoft Office PowerPoint</Application>
  <PresentationFormat>自訂</PresentationFormat>
  <Paragraphs>173</Paragraphs>
  <Slides>14</Slides>
  <Notes>1</Notes>
  <HiddenSlides>0</HiddenSlides>
  <MMClips>1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14</vt:i4>
      </vt:variant>
    </vt:vector>
  </HeadingPairs>
  <TitlesOfParts>
    <vt:vector size="20" baseType="lpstr">
      <vt:lpstr>微軟正黑體</vt:lpstr>
      <vt:lpstr>Noto Sans T Chinese</vt:lpstr>
      <vt:lpstr>Aptos</vt:lpstr>
      <vt:lpstr>Arial</vt:lpstr>
      <vt:lpstr>Calibri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未來昔日1109</dc:title>
  <dc:creator>user</dc:creator>
  <cp:lastModifiedBy>美琪 林</cp:lastModifiedBy>
  <cp:revision>54</cp:revision>
  <cp:lastPrinted>2024-11-20T15:56:16Z</cp:lastPrinted>
  <dcterms:created xsi:type="dcterms:W3CDTF">2006-08-16T00:00:00Z</dcterms:created>
  <dcterms:modified xsi:type="dcterms:W3CDTF">2024-12-23T05:54:39Z</dcterms:modified>
  <dc:identifier>DAGV_iGauwY</dc:identifier>
</cp:coreProperties>
</file>