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749" r:id="rId2"/>
    <p:sldMasterId id="2147483764" r:id="rId3"/>
  </p:sldMasterIdLst>
  <p:notesMasterIdLst>
    <p:notesMasterId r:id="rId35"/>
  </p:notesMasterIdLst>
  <p:sldIdLst>
    <p:sldId id="4693" r:id="rId4"/>
    <p:sldId id="4692" r:id="rId5"/>
    <p:sldId id="4537" r:id="rId6"/>
    <p:sldId id="272" r:id="rId7"/>
    <p:sldId id="4543" r:id="rId8"/>
    <p:sldId id="285" r:id="rId9"/>
    <p:sldId id="4546" r:id="rId10"/>
    <p:sldId id="287" r:id="rId11"/>
    <p:sldId id="4547" r:id="rId12"/>
    <p:sldId id="4548" r:id="rId13"/>
    <p:sldId id="4549" r:id="rId14"/>
    <p:sldId id="4552" r:id="rId15"/>
    <p:sldId id="295" r:id="rId16"/>
    <p:sldId id="4551" r:id="rId17"/>
    <p:sldId id="296" r:id="rId18"/>
    <p:sldId id="297" r:id="rId19"/>
    <p:sldId id="298" r:id="rId20"/>
    <p:sldId id="4553" r:id="rId21"/>
    <p:sldId id="4554" r:id="rId22"/>
    <p:sldId id="301" r:id="rId23"/>
    <p:sldId id="302" r:id="rId24"/>
    <p:sldId id="303" r:id="rId25"/>
    <p:sldId id="304" r:id="rId26"/>
    <p:sldId id="305" r:id="rId27"/>
    <p:sldId id="4555" r:id="rId28"/>
    <p:sldId id="306" r:id="rId29"/>
    <p:sldId id="4695" r:id="rId30"/>
    <p:sldId id="4500" r:id="rId31"/>
    <p:sldId id="4501" r:id="rId32"/>
    <p:sldId id="4502" r:id="rId33"/>
    <p:sldId id="4694" r:id="rId34"/>
  </p:sldIdLst>
  <p:sldSz cx="9906000" cy="6858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lla Wen" initials="SW" lastIdx="2" clrIdx="0">
    <p:extLst>
      <p:ext uri="{19B8F6BF-5375-455C-9EA6-DF929625EA0E}">
        <p15:presenceInfo xmlns:p15="http://schemas.microsoft.com/office/powerpoint/2012/main" userId="0c412b52f0d4476e" providerId="Windows Live"/>
      </p:ext>
    </p:extLst>
  </p:cmAuthor>
  <p:cmAuthor id="2" name="she91" initials="s" lastIdx="14" clrIdx="1">
    <p:extLst>
      <p:ext uri="{19B8F6BF-5375-455C-9EA6-DF929625EA0E}">
        <p15:presenceInfo xmlns:p15="http://schemas.microsoft.com/office/powerpoint/2012/main" userId="33f5b13556a1dd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F"/>
    <a:srgbClr val="F2F2F2"/>
    <a:srgbClr val="8ABECD"/>
    <a:srgbClr val="FFD579"/>
    <a:srgbClr val="F39401"/>
    <a:srgbClr val="00FE02"/>
    <a:srgbClr val="0DCB9A"/>
    <a:srgbClr val="FF9300"/>
    <a:srgbClr val="FFB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8"/>
    <p:restoredTop sz="96322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49E8C-5035-5A4E-B0E4-ADD794BC935E}" type="datetimeFigureOut">
              <a:rPr kumimoji="1" lang="zh-TW" altLang="en-US" smtClean="0"/>
              <a:t>2024/5/23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ECB18-75A6-9344-ADBA-DBB5D292CD9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4529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236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7" name="Google Shape;1427;p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2933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23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5" name="Google Shape;1125;p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8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7" name="Google Shape;119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4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5" name="Google Shape;121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9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9" name="Google Shape;118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234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8" name="Google Shape;1238;p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4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6" name="Google Shape;124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4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0" name="Google Shape;127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42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1" name="Google Shape;130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9" name="Google Shape;131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44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7" name="Google Shape;132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7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0" name="Google Shape;7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23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4" name="Google Shape;1364;p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46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2" name="Google Shape;138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47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5" name="Google Shape;139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49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1" name="Google Shape;141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49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1" name="Google Shape;141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0811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236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7" name="Google Shape;1427;p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9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619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4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496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8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1" name="Google Shape;7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1" name="Google Shape;9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227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1" name="Google Shape;981;p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228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1" name="Google Shape;1011;p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229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6" name="Google Shape;1046;p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2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8" name="Google Shape;1078;p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232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6" name="Google Shape;1106;p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3937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2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6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7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對角線條紋 6">
            <a:extLst>
              <a:ext uri="{FF2B5EF4-FFF2-40B4-BE49-F238E27FC236}">
                <a16:creationId xmlns:a16="http://schemas.microsoft.com/office/drawing/2014/main" id="{FD9DF483-B603-7820-006B-C7873008C6E6}"/>
              </a:ext>
            </a:extLst>
          </p:cNvPr>
          <p:cNvSpPr/>
          <p:nvPr userDrawn="1"/>
        </p:nvSpPr>
        <p:spPr>
          <a:xfrm rot="5400000" flipH="1">
            <a:off x="-2711492" y="2796015"/>
            <a:ext cx="5718132" cy="295146"/>
          </a:xfrm>
          <a:prstGeom prst="diagStripe">
            <a:avLst>
              <a:gd name="adj" fmla="val 0"/>
            </a:avLst>
          </a:prstGeom>
          <a:solidFill>
            <a:srgbClr val="F394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463"/>
          </a:p>
        </p:txBody>
      </p:sp>
      <p:sp>
        <p:nvSpPr>
          <p:cNvPr id="8" name="對角線條紋 7">
            <a:extLst>
              <a:ext uri="{FF2B5EF4-FFF2-40B4-BE49-F238E27FC236}">
                <a16:creationId xmlns:a16="http://schemas.microsoft.com/office/drawing/2014/main" id="{DB4668A2-F4C1-1C1C-160E-81440EE75A0A}"/>
              </a:ext>
            </a:extLst>
          </p:cNvPr>
          <p:cNvSpPr/>
          <p:nvPr userDrawn="1"/>
        </p:nvSpPr>
        <p:spPr>
          <a:xfrm rot="16200000" flipH="1">
            <a:off x="-2711491" y="2711493"/>
            <a:ext cx="5718133" cy="295146"/>
          </a:xfrm>
          <a:prstGeom prst="diagStripe">
            <a:avLst>
              <a:gd name="adj" fmla="val 0"/>
            </a:avLst>
          </a:prstGeom>
          <a:solidFill>
            <a:srgbClr val="FFB506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463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C49054B1-E1F1-B96E-E449-A19307E45CBA}"/>
              </a:ext>
            </a:extLst>
          </p:cNvPr>
          <p:cNvGrpSpPr/>
          <p:nvPr userDrawn="1"/>
        </p:nvGrpSpPr>
        <p:grpSpPr>
          <a:xfrm>
            <a:off x="-35126" y="5887178"/>
            <a:ext cx="1130036" cy="716929"/>
            <a:chOff x="-43233" y="5887177"/>
            <a:chExt cx="1390814" cy="716929"/>
          </a:xfrm>
        </p:grpSpPr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618BBAF8-3105-C886-DA4F-A334F3A56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60" y="5964253"/>
              <a:ext cx="412921" cy="466832"/>
            </a:xfrm>
            <a:custGeom>
              <a:avLst/>
              <a:gdLst>
                <a:gd name="T0" fmla="*/ 119 w 164"/>
                <a:gd name="T1" fmla="*/ 197 h 197"/>
                <a:gd name="T2" fmla="*/ 63 w 164"/>
                <a:gd name="T3" fmla="*/ 197 h 197"/>
                <a:gd name="T4" fmla="*/ 58 w 164"/>
                <a:gd name="T5" fmla="*/ 194 h 197"/>
                <a:gd name="T6" fmla="*/ 55 w 164"/>
                <a:gd name="T7" fmla="*/ 182 h 197"/>
                <a:gd name="T8" fmla="*/ 65 w 164"/>
                <a:gd name="T9" fmla="*/ 173 h 197"/>
                <a:gd name="T10" fmla="*/ 76 w 164"/>
                <a:gd name="T11" fmla="*/ 175 h 197"/>
                <a:gd name="T12" fmla="*/ 86 w 164"/>
                <a:gd name="T13" fmla="*/ 179 h 197"/>
                <a:gd name="T14" fmla="*/ 97 w 164"/>
                <a:gd name="T15" fmla="*/ 170 h 197"/>
                <a:gd name="T16" fmla="*/ 98 w 164"/>
                <a:gd name="T17" fmla="*/ 167 h 197"/>
                <a:gd name="T18" fmla="*/ 117 w 164"/>
                <a:gd name="T19" fmla="*/ 149 h 197"/>
                <a:gd name="T20" fmla="*/ 146 w 164"/>
                <a:gd name="T21" fmla="*/ 138 h 197"/>
                <a:gd name="T22" fmla="*/ 143 w 164"/>
                <a:gd name="T23" fmla="*/ 120 h 197"/>
                <a:gd name="T24" fmla="*/ 137 w 164"/>
                <a:gd name="T25" fmla="*/ 117 h 197"/>
                <a:gd name="T26" fmla="*/ 100 w 164"/>
                <a:gd name="T27" fmla="*/ 90 h 197"/>
                <a:gd name="T28" fmla="*/ 64 w 164"/>
                <a:gd name="T29" fmla="*/ 55 h 197"/>
                <a:gd name="T30" fmla="*/ 50 w 164"/>
                <a:gd name="T31" fmla="*/ 46 h 197"/>
                <a:gd name="T32" fmla="*/ 42 w 164"/>
                <a:gd name="T33" fmla="*/ 44 h 197"/>
                <a:gd name="T34" fmla="*/ 47 w 164"/>
                <a:gd name="T35" fmla="*/ 58 h 197"/>
                <a:gd name="T36" fmla="*/ 66 w 164"/>
                <a:gd name="T37" fmla="*/ 80 h 197"/>
                <a:gd name="T38" fmla="*/ 88 w 164"/>
                <a:gd name="T39" fmla="*/ 97 h 197"/>
                <a:gd name="T40" fmla="*/ 96 w 164"/>
                <a:gd name="T41" fmla="*/ 106 h 197"/>
                <a:gd name="T42" fmla="*/ 95 w 164"/>
                <a:gd name="T43" fmla="*/ 108 h 197"/>
                <a:gd name="T44" fmla="*/ 83 w 164"/>
                <a:gd name="T45" fmla="*/ 105 h 197"/>
                <a:gd name="T46" fmla="*/ 35 w 164"/>
                <a:gd name="T47" fmla="*/ 71 h 197"/>
                <a:gd name="T48" fmla="*/ 6 w 164"/>
                <a:gd name="T49" fmla="*/ 32 h 197"/>
                <a:gd name="T50" fmla="*/ 1 w 164"/>
                <a:gd name="T51" fmla="*/ 9 h 197"/>
                <a:gd name="T52" fmla="*/ 12 w 164"/>
                <a:gd name="T53" fmla="*/ 1 h 197"/>
                <a:gd name="T54" fmla="*/ 34 w 164"/>
                <a:gd name="T55" fmla="*/ 9 h 197"/>
                <a:gd name="T56" fmla="*/ 98 w 164"/>
                <a:gd name="T57" fmla="*/ 69 h 197"/>
                <a:gd name="T58" fmla="*/ 114 w 164"/>
                <a:gd name="T59" fmla="*/ 92 h 197"/>
                <a:gd name="T60" fmla="*/ 136 w 164"/>
                <a:gd name="T61" fmla="*/ 109 h 197"/>
                <a:gd name="T62" fmla="*/ 148 w 164"/>
                <a:gd name="T63" fmla="*/ 114 h 197"/>
                <a:gd name="T64" fmla="*/ 155 w 164"/>
                <a:gd name="T65" fmla="*/ 145 h 197"/>
                <a:gd name="T66" fmla="*/ 128 w 164"/>
                <a:gd name="T67" fmla="*/ 159 h 197"/>
                <a:gd name="T68" fmla="*/ 118 w 164"/>
                <a:gd name="T69" fmla="*/ 161 h 197"/>
                <a:gd name="T70" fmla="*/ 111 w 164"/>
                <a:gd name="T71" fmla="*/ 167 h 197"/>
                <a:gd name="T72" fmla="*/ 116 w 164"/>
                <a:gd name="T73" fmla="*/ 187 h 197"/>
                <a:gd name="T74" fmla="*/ 120 w 164"/>
                <a:gd name="T75" fmla="*/ 195 h 197"/>
                <a:gd name="T76" fmla="*/ 119 w 164"/>
                <a:gd name="T7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4" h="197">
                  <a:moveTo>
                    <a:pt x="119" y="197"/>
                  </a:moveTo>
                  <a:cubicBezTo>
                    <a:pt x="100" y="197"/>
                    <a:pt x="81" y="197"/>
                    <a:pt x="63" y="197"/>
                  </a:cubicBezTo>
                  <a:cubicBezTo>
                    <a:pt x="61" y="197"/>
                    <a:pt x="59" y="195"/>
                    <a:pt x="58" y="194"/>
                  </a:cubicBezTo>
                  <a:cubicBezTo>
                    <a:pt x="57" y="190"/>
                    <a:pt x="55" y="186"/>
                    <a:pt x="55" y="182"/>
                  </a:cubicBezTo>
                  <a:cubicBezTo>
                    <a:pt x="55" y="176"/>
                    <a:pt x="59" y="173"/>
                    <a:pt x="65" y="173"/>
                  </a:cubicBezTo>
                  <a:cubicBezTo>
                    <a:pt x="68" y="173"/>
                    <a:pt x="72" y="174"/>
                    <a:pt x="76" y="175"/>
                  </a:cubicBezTo>
                  <a:cubicBezTo>
                    <a:pt x="79" y="176"/>
                    <a:pt x="82" y="178"/>
                    <a:pt x="86" y="179"/>
                  </a:cubicBezTo>
                  <a:cubicBezTo>
                    <a:pt x="93" y="180"/>
                    <a:pt x="96" y="178"/>
                    <a:pt x="97" y="170"/>
                  </a:cubicBezTo>
                  <a:cubicBezTo>
                    <a:pt x="97" y="169"/>
                    <a:pt x="97" y="168"/>
                    <a:pt x="98" y="167"/>
                  </a:cubicBezTo>
                  <a:cubicBezTo>
                    <a:pt x="99" y="153"/>
                    <a:pt x="104" y="149"/>
                    <a:pt x="117" y="149"/>
                  </a:cubicBezTo>
                  <a:cubicBezTo>
                    <a:pt x="128" y="149"/>
                    <a:pt x="138" y="147"/>
                    <a:pt x="146" y="138"/>
                  </a:cubicBezTo>
                  <a:cubicBezTo>
                    <a:pt x="153" y="131"/>
                    <a:pt x="152" y="126"/>
                    <a:pt x="143" y="120"/>
                  </a:cubicBezTo>
                  <a:cubicBezTo>
                    <a:pt x="141" y="119"/>
                    <a:pt x="139" y="118"/>
                    <a:pt x="137" y="117"/>
                  </a:cubicBezTo>
                  <a:cubicBezTo>
                    <a:pt x="122" y="111"/>
                    <a:pt x="111" y="101"/>
                    <a:pt x="100" y="90"/>
                  </a:cubicBezTo>
                  <a:cubicBezTo>
                    <a:pt x="88" y="78"/>
                    <a:pt x="76" y="67"/>
                    <a:pt x="64" y="55"/>
                  </a:cubicBezTo>
                  <a:cubicBezTo>
                    <a:pt x="60" y="52"/>
                    <a:pt x="55" y="49"/>
                    <a:pt x="50" y="46"/>
                  </a:cubicBezTo>
                  <a:cubicBezTo>
                    <a:pt x="48" y="45"/>
                    <a:pt x="46" y="45"/>
                    <a:pt x="42" y="44"/>
                  </a:cubicBezTo>
                  <a:cubicBezTo>
                    <a:pt x="43" y="50"/>
                    <a:pt x="44" y="55"/>
                    <a:pt x="47" y="58"/>
                  </a:cubicBezTo>
                  <a:cubicBezTo>
                    <a:pt x="53" y="66"/>
                    <a:pt x="59" y="73"/>
                    <a:pt x="66" y="80"/>
                  </a:cubicBezTo>
                  <a:cubicBezTo>
                    <a:pt x="73" y="87"/>
                    <a:pt x="81" y="92"/>
                    <a:pt x="88" y="97"/>
                  </a:cubicBezTo>
                  <a:cubicBezTo>
                    <a:pt x="91" y="100"/>
                    <a:pt x="93" y="103"/>
                    <a:pt x="96" y="106"/>
                  </a:cubicBezTo>
                  <a:cubicBezTo>
                    <a:pt x="96" y="107"/>
                    <a:pt x="95" y="107"/>
                    <a:pt x="95" y="108"/>
                  </a:cubicBezTo>
                  <a:cubicBezTo>
                    <a:pt x="91" y="107"/>
                    <a:pt x="87" y="106"/>
                    <a:pt x="83" y="105"/>
                  </a:cubicBezTo>
                  <a:cubicBezTo>
                    <a:pt x="64" y="97"/>
                    <a:pt x="49" y="85"/>
                    <a:pt x="35" y="71"/>
                  </a:cubicBezTo>
                  <a:cubicBezTo>
                    <a:pt x="24" y="60"/>
                    <a:pt x="13" y="47"/>
                    <a:pt x="6" y="32"/>
                  </a:cubicBezTo>
                  <a:cubicBezTo>
                    <a:pt x="2" y="25"/>
                    <a:pt x="0" y="18"/>
                    <a:pt x="1" y="9"/>
                  </a:cubicBezTo>
                  <a:cubicBezTo>
                    <a:pt x="3" y="2"/>
                    <a:pt x="5" y="0"/>
                    <a:pt x="12" y="1"/>
                  </a:cubicBezTo>
                  <a:cubicBezTo>
                    <a:pt x="20" y="3"/>
                    <a:pt x="27" y="6"/>
                    <a:pt x="34" y="9"/>
                  </a:cubicBezTo>
                  <a:cubicBezTo>
                    <a:pt x="60" y="24"/>
                    <a:pt x="81" y="45"/>
                    <a:pt x="98" y="69"/>
                  </a:cubicBezTo>
                  <a:cubicBezTo>
                    <a:pt x="103" y="77"/>
                    <a:pt x="109" y="85"/>
                    <a:pt x="114" y="92"/>
                  </a:cubicBezTo>
                  <a:cubicBezTo>
                    <a:pt x="120" y="100"/>
                    <a:pt x="127" y="106"/>
                    <a:pt x="136" y="109"/>
                  </a:cubicBezTo>
                  <a:cubicBezTo>
                    <a:pt x="140" y="110"/>
                    <a:pt x="144" y="112"/>
                    <a:pt x="148" y="114"/>
                  </a:cubicBezTo>
                  <a:cubicBezTo>
                    <a:pt x="162" y="120"/>
                    <a:pt x="164" y="133"/>
                    <a:pt x="155" y="145"/>
                  </a:cubicBezTo>
                  <a:cubicBezTo>
                    <a:pt x="148" y="153"/>
                    <a:pt x="138" y="156"/>
                    <a:pt x="128" y="159"/>
                  </a:cubicBezTo>
                  <a:cubicBezTo>
                    <a:pt x="124" y="160"/>
                    <a:pt x="121" y="161"/>
                    <a:pt x="118" y="161"/>
                  </a:cubicBezTo>
                  <a:cubicBezTo>
                    <a:pt x="113" y="161"/>
                    <a:pt x="111" y="164"/>
                    <a:pt x="111" y="167"/>
                  </a:cubicBezTo>
                  <a:cubicBezTo>
                    <a:pt x="110" y="174"/>
                    <a:pt x="108" y="181"/>
                    <a:pt x="116" y="187"/>
                  </a:cubicBezTo>
                  <a:cubicBezTo>
                    <a:pt x="118" y="188"/>
                    <a:pt x="119" y="192"/>
                    <a:pt x="120" y="195"/>
                  </a:cubicBezTo>
                  <a:cubicBezTo>
                    <a:pt x="120" y="196"/>
                    <a:pt x="119" y="196"/>
                    <a:pt x="119" y="197"/>
                  </a:cubicBezTo>
                  <a:close/>
                </a:path>
              </a:pathLst>
            </a:custGeom>
            <a:solidFill>
              <a:srgbClr val="F2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853"/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FB48BB4-285B-E7C7-A352-AEDBC85A71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154" y="5887177"/>
              <a:ext cx="430263" cy="348626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BDB2074B-EB9C-E2F5-E6BA-493ABD781822}"/>
                </a:ext>
              </a:extLst>
            </p:cNvPr>
            <p:cNvSpPr txBox="1"/>
            <p:nvPr/>
          </p:nvSpPr>
          <p:spPr>
            <a:xfrm>
              <a:off x="-43233" y="6224130"/>
              <a:ext cx="1136801" cy="379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TW" altLang="en-US" sz="975">
                  <a:ln w="0"/>
                  <a:solidFill>
                    <a:schemeClr val="bg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iti SC Medium" pitchFamily="2" charset="-128"/>
                  <a:ea typeface="Heiti SC Medium" pitchFamily="2" charset="-128"/>
                </a:rPr>
                <a:t>半導體</a:t>
              </a:r>
              <a:endParaRPr kumimoji="1" lang="en-US" altLang="zh-TW" sz="975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iti SC Medium" pitchFamily="2" charset="-128"/>
                <a:ea typeface="Heiti SC Medium" pitchFamily="2" charset="-128"/>
              </a:endParaRPr>
            </a:p>
            <a:p>
              <a:pPr algn="r"/>
              <a:r>
                <a:rPr kumimoji="1" lang="en-US" altLang="zh-TW" sz="894" i="1">
                  <a:ln w="0"/>
                  <a:solidFill>
                    <a:schemeClr val="bg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TXinwei" panose="02010800040101010101" pitchFamily="2" charset="-122"/>
                  <a:ea typeface="STXinwei" panose="02010800040101010101" pitchFamily="2" charset="-122"/>
                </a:rPr>
                <a:t>Semiconductor</a:t>
              </a:r>
              <a:endParaRPr kumimoji="1" lang="zh-TW" altLang="en-US" sz="894" i="1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0574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節標題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182E203-ABAC-8541-BFB8-24B98A9EB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58" y="5980814"/>
            <a:ext cx="1390872" cy="5998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0931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對角線條紋 6">
            <a:extLst>
              <a:ext uri="{FF2B5EF4-FFF2-40B4-BE49-F238E27FC236}">
                <a16:creationId xmlns:a16="http://schemas.microsoft.com/office/drawing/2014/main" id="{FD9DF483-B603-7820-006B-C7873008C6E6}"/>
              </a:ext>
            </a:extLst>
          </p:cNvPr>
          <p:cNvSpPr/>
          <p:nvPr userDrawn="1"/>
        </p:nvSpPr>
        <p:spPr>
          <a:xfrm rot="5400000" flipH="1">
            <a:off x="-3302494" y="2535872"/>
            <a:ext cx="7002423" cy="397439"/>
          </a:xfrm>
          <a:prstGeom prst="diagStrip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463"/>
          </a:p>
        </p:txBody>
      </p:sp>
      <p:sp>
        <p:nvSpPr>
          <p:cNvPr id="8" name="對角線條紋 7">
            <a:extLst>
              <a:ext uri="{FF2B5EF4-FFF2-40B4-BE49-F238E27FC236}">
                <a16:creationId xmlns:a16="http://schemas.microsoft.com/office/drawing/2014/main" id="{DB4668A2-F4C1-1C1C-160E-81440EE75A0A}"/>
              </a:ext>
            </a:extLst>
          </p:cNvPr>
          <p:cNvSpPr/>
          <p:nvPr userDrawn="1"/>
        </p:nvSpPr>
        <p:spPr>
          <a:xfrm rot="16200000" flipH="1">
            <a:off x="-2660348" y="2660348"/>
            <a:ext cx="5718133" cy="397438"/>
          </a:xfrm>
          <a:prstGeom prst="diagStripe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463" dirty="0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618BBAF8-3105-C886-DA4F-A334F3A56823}"/>
              </a:ext>
            </a:extLst>
          </p:cNvPr>
          <p:cNvSpPr>
            <a:spLocks/>
          </p:cNvSpPr>
          <p:nvPr/>
        </p:nvSpPr>
        <p:spPr bwMode="auto">
          <a:xfrm>
            <a:off x="720773" y="5992109"/>
            <a:ext cx="397440" cy="600077"/>
          </a:xfrm>
          <a:custGeom>
            <a:avLst/>
            <a:gdLst>
              <a:gd name="T0" fmla="*/ 119 w 164"/>
              <a:gd name="T1" fmla="*/ 197 h 197"/>
              <a:gd name="T2" fmla="*/ 63 w 164"/>
              <a:gd name="T3" fmla="*/ 197 h 197"/>
              <a:gd name="T4" fmla="*/ 58 w 164"/>
              <a:gd name="T5" fmla="*/ 194 h 197"/>
              <a:gd name="T6" fmla="*/ 55 w 164"/>
              <a:gd name="T7" fmla="*/ 182 h 197"/>
              <a:gd name="T8" fmla="*/ 65 w 164"/>
              <a:gd name="T9" fmla="*/ 173 h 197"/>
              <a:gd name="T10" fmla="*/ 76 w 164"/>
              <a:gd name="T11" fmla="*/ 175 h 197"/>
              <a:gd name="T12" fmla="*/ 86 w 164"/>
              <a:gd name="T13" fmla="*/ 179 h 197"/>
              <a:gd name="T14" fmla="*/ 97 w 164"/>
              <a:gd name="T15" fmla="*/ 170 h 197"/>
              <a:gd name="T16" fmla="*/ 98 w 164"/>
              <a:gd name="T17" fmla="*/ 167 h 197"/>
              <a:gd name="T18" fmla="*/ 117 w 164"/>
              <a:gd name="T19" fmla="*/ 149 h 197"/>
              <a:gd name="T20" fmla="*/ 146 w 164"/>
              <a:gd name="T21" fmla="*/ 138 h 197"/>
              <a:gd name="T22" fmla="*/ 143 w 164"/>
              <a:gd name="T23" fmla="*/ 120 h 197"/>
              <a:gd name="T24" fmla="*/ 137 w 164"/>
              <a:gd name="T25" fmla="*/ 117 h 197"/>
              <a:gd name="T26" fmla="*/ 100 w 164"/>
              <a:gd name="T27" fmla="*/ 90 h 197"/>
              <a:gd name="T28" fmla="*/ 64 w 164"/>
              <a:gd name="T29" fmla="*/ 55 h 197"/>
              <a:gd name="T30" fmla="*/ 50 w 164"/>
              <a:gd name="T31" fmla="*/ 46 h 197"/>
              <a:gd name="T32" fmla="*/ 42 w 164"/>
              <a:gd name="T33" fmla="*/ 44 h 197"/>
              <a:gd name="T34" fmla="*/ 47 w 164"/>
              <a:gd name="T35" fmla="*/ 58 h 197"/>
              <a:gd name="T36" fmla="*/ 66 w 164"/>
              <a:gd name="T37" fmla="*/ 80 h 197"/>
              <a:gd name="T38" fmla="*/ 88 w 164"/>
              <a:gd name="T39" fmla="*/ 97 h 197"/>
              <a:gd name="T40" fmla="*/ 96 w 164"/>
              <a:gd name="T41" fmla="*/ 106 h 197"/>
              <a:gd name="T42" fmla="*/ 95 w 164"/>
              <a:gd name="T43" fmla="*/ 108 h 197"/>
              <a:gd name="T44" fmla="*/ 83 w 164"/>
              <a:gd name="T45" fmla="*/ 105 h 197"/>
              <a:gd name="T46" fmla="*/ 35 w 164"/>
              <a:gd name="T47" fmla="*/ 71 h 197"/>
              <a:gd name="T48" fmla="*/ 6 w 164"/>
              <a:gd name="T49" fmla="*/ 32 h 197"/>
              <a:gd name="T50" fmla="*/ 1 w 164"/>
              <a:gd name="T51" fmla="*/ 9 h 197"/>
              <a:gd name="T52" fmla="*/ 12 w 164"/>
              <a:gd name="T53" fmla="*/ 1 h 197"/>
              <a:gd name="T54" fmla="*/ 34 w 164"/>
              <a:gd name="T55" fmla="*/ 9 h 197"/>
              <a:gd name="T56" fmla="*/ 98 w 164"/>
              <a:gd name="T57" fmla="*/ 69 h 197"/>
              <a:gd name="T58" fmla="*/ 114 w 164"/>
              <a:gd name="T59" fmla="*/ 92 h 197"/>
              <a:gd name="T60" fmla="*/ 136 w 164"/>
              <a:gd name="T61" fmla="*/ 109 h 197"/>
              <a:gd name="T62" fmla="*/ 148 w 164"/>
              <a:gd name="T63" fmla="*/ 114 h 197"/>
              <a:gd name="T64" fmla="*/ 155 w 164"/>
              <a:gd name="T65" fmla="*/ 145 h 197"/>
              <a:gd name="T66" fmla="*/ 128 w 164"/>
              <a:gd name="T67" fmla="*/ 159 h 197"/>
              <a:gd name="T68" fmla="*/ 118 w 164"/>
              <a:gd name="T69" fmla="*/ 161 h 197"/>
              <a:gd name="T70" fmla="*/ 111 w 164"/>
              <a:gd name="T71" fmla="*/ 167 h 197"/>
              <a:gd name="T72" fmla="*/ 116 w 164"/>
              <a:gd name="T73" fmla="*/ 187 h 197"/>
              <a:gd name="T74" fmla="*/ 120 w 164"/>
              <a:gd name="T75" fmla="*/ 195 h 197"/>
              <a:gd name="T76" fmla="*/ 119 w 164"/>
              <a:gd name="T77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4" h="197">
                <a:moveTo>
                  <a:pt x="119" y="197"/>
                </a:moveTo>
                <a:cubicBezTo>
                  <a:pt x="100" y="197"/>
                  <a:pt x="81" y="197"/>
                  <a:pt x="63" y="197"/>
                </a:cubicBezTo>
                <a:cubicBezTo>
                  <a:pt x="61" y="197"/>
                  <a:pt x="59" y="195"/>
                  <a:pt x="58" y="194"/>
                </a:cubicBezTo>
                <a:cubicBezTo>
                  <a:pt x="57" y="190"/>
                  <a:pt x="55" y="186"/>
                  <a:pt x="55" y="182"/>
                </a:cubicBezTo>
                <a:cubicBezTo>
                  <a:pt x="55" y="176"/>
                  <a:pt x="59" y="173"/>
                  <a:pt x="65" y="173"/>
                </a:cubicBezTo>
                <a:cubicBezTo>
                  <a:pt x="68" y="173"/>
                  <a:pt x="72" y="174"/>
                  <a:pt x="76" y="175"/>
                </a:cubicBezTo>
                <a:cubicBezTo>
                  <a:pt x="79" y="176"/>
                  <a:pt x="82" y="178"/>
                  <a:pt x="86" y="179"/>
                </a:cubicBezTo>
                <a:cubicBezTo>
                  <a:pt x="93" y="180"/>
                  <a:pt x="96" y="178"/>
                  <a:pt x="97" y="170"/>
                </a:cubicBezTo>
                <a:cubicBezTo>
                  <a:pt x="97" y="169"/>
                  <a:pt x="97" y="168"/>
                  <a:pt x="98" y="167"/>
                </a:cubicBezTo>
                <a:cubicBezTo>
                  <a:pt x="99" y="153"/>
                  <a:pt x="104" y="149"/>
                  <a:pt x="117" y="149"/>
                </a:cubicBezTo>
                <a:cubicBezTo>
                  <a:pt x="128" y="149"/>
                  <a:pt x="138" y="147"/>
                  <a:pt x="146" y="138"/>
                </a:cubicBezTo>
                <a:cubicBezTo>
                  <a:pt x="153" y="131"/>
                  <a:pt x="152" y="126"/>
                  <a:pt x="143" y="120"/>
                </a:cubicBezTo>
                <a:cubicBezTo>
                  <a:pt x="141" y="119"/>
                  <a:pt x="139" y="118"/>
                  <a:pt x="137" y="117"/>
                </a:cubicBezTo>
                <a:cubicBezTo>
                  <a:pt x="122" y="111"/>
                  <a:pt x="111" y="101"/>
                  <a:pt x="100" y="90"/>
                </a:cubicBezTo>
                <a:cubicBezTo>
                  <a:pt x="88" y="78"/>
                  <a:pt x="76" y="67"/>
                  <a:pt x="64" y="55"/>
                </a:cubicBezTo>
                <a:cubicBezTo>
                  <a:pt x="60" y="52"/>
                  <a:pt x="55" y="49"/>
                  <a:pt x="50" y="46"/>
                </a:cubicBezTo>
                <a:cubicBezTo>
                  <a:pt x="48" y="45"/>
                  <a:pt x="46" y="45"/>
                  <a:pt x="42" y="44"/>
                </a:cubicBezTo>
                <a:cubicBezTo>
                  <a:pt x="43" y="50"/>
                  <a:pt x="44" y="55"/>
                  <a:pt x="47" y="58"/>
                </a:cubicBezTo>
                <a:cubicBezTo>
                  <a:pt x="53" y="66"/>
                  <a:pt x="59" y="73"/>
                  <a:pt x="66" y="80"/>
                </a:cubicBezTo>
                <a:cubicBezTo>
                  <a:pt x="73" y="87"/>
                  <a:pt x="81" y="92"/>
                  <a:pt x="88" y="97"/>
                </a:cubicBezTo>
                <a:cubicBezTo>
                  <a:pt x="91" y="100"/>
                  <a:pt x="93" y="103"/>
                  <a:pt x="96" y="106"/>
                </a:cubicBezTo>
                <a:cubicBezTo>
                  <a:pt x="96" y="107"/>
                  <a:pt x="95" y="107"/>
                  <a:pt x="95" y="108"/>
                </a:cubicBezTo>
                <a:cubicBezTo>
                  <a:pt x="91" y="107"/>
                  <a:pt x="87" y="106"/>
                  <a:pt x="83" y="105"/>
                </a:cubicBezTo>
                <a:cubicBezTo>
                  <a:pt x="64" y="97"/>
                  <a:pt x="49" y="85"/>
                  <a:pt x="35" y="71"/>
                </a:cubicBezTo>
                <a:cubicBezTo>
                  <a:pt x="24" y="60"/>
                  <a:pt x="13" y="47"/>
                  <a:pt x="6" y="32"/>
                </a:cubicBezTo>
                <a:cubicBezTo>
                  <a:pt x="2" y="25"/>
                  <a:pt x="0" y="18"/>
                  <a:pt x="1" y="9"/>
                </a:cubicBezTo>
                <a:cubicBezTo>
                  <a:pt x="3" y="2"/>
                  <a:pt x="5" y="0"/>
                  <a:pt x="12" y="1"/>
                </a:cubicBezTo>
                <a:cubicBezTo>
                  <a:pt x="20" y="3"/>
                  <a:pt x="27" y="6"/>
                  <a:pt x="34" y="9"/>
                </a:cubicBezTo>
                <a:cubicBezTo>
                  <a:pt x="60" y="24"/>
                  <a:pt x="81" y="45"/>
                  <a:pt x="98" y="69"/>
                </a:cubicBezTo>
                <a:cubicBezTo>
                  <a:pt x="103" y="77"/>
                  <a:pt x="109" y="85"/>
                  <a:pt x="114" y="92"/>
                </a:cubicBezTo>
                <a:cubicBezTo>
                  <a:pt x="120" y="100"/>
                  <a:pt x="127" y="106"/>
                  <a:pt x="136" y="109"/>
                </a:cubicBezTo>
                <a:cubicBezTo>
                  <a:pt x="140" y="110"/>
                  <a:pt x="144" y="112"/>
                  <a:pt x="148" y="114"/>
                </a:cubicBezTo>
                <a:cubicBezTo>
                  <a:pt x="162" y="120"/>
                  <a:pt x="164" y="133"/>
                  <a:pt x="155" y="145"/>
                </a:cubicBezTo>
                <a:cubicBezTo>
                  <a:pt x="148" y="153"/>
                  <a:pt x="138" y="156"/>
                  <a:pt x="128" y="159"/>
                </a:cubicBezTo>
                <a:cubicBezTo>
                  <a:pt x="124" y="160"/>
                  <a:pt x="121" y="161"/>
                  <a:pt x="118" y="161"/>
                </a:cubicBezTo>
                <a:cubicBezTo>
                  <a:pt x="113" y="161"/>
                  <a:pt x="111" y="164"/>
                  <a:pt x="111" y="167"/>
                </a:cubicBezTo>
                <a:cubicBezTo>
                  <a:pt x="110" y="174"/>
                  <a:pt x="108" y="181"/>
                  <a:pt x="116" y="187"/>
                </a:cubicBezTo>
                <a:cubicBezTo>
                  <a:pt x="118" y="188"/>
                  <a:pt x="119" y="192"/>
                  <a:pt x="120" y="195"/>
                </a:cubicBezTo>
                <a:cubicBezTo>
                  <a:pt x="120" y="196"/>
                  <a:pt x="119" y="196"/>
                  <a:pt x="119" y="19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endParaRPr lang="zh-TW" altLang="en-US" sz="853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FB48BB4-285B-E7C7-A352-AEDBC85A7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108" y="5697578"/>
            <a:ext cx="468121" cy="466832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DB2074B-EB9C-E2F5-E6BA-493ABD781822}"/>
              </a:ext>
            </a:extLst>
          </p:cNvPr>
          <p:cNvSpPr txBox="1"/>
          <p:nvPr/>
        </p:nvSpPr>
        <p:spPr>
          <a:xfrm>
            <a:off x="-81951" y="6235803"/>
            <a:ext cx="923651" cy="379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975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iti SC Medium" pitchFamily="2" charset="-128"/>
                <a:ea typeface="Heiti SC Medium" pitchFamily="2" charset="-128"/>
              </a:rPr>
              <a:t>半導體</a:t>
            </a:r>
            <a:endParaRPr kumimoji="1" lang="en-US" altLang="zh-TW" sz="975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iti SC Medium" pitchFamily="2" charset="-128"/>
              <a:ea typeface="Heiti SC Medium" pitchFamily="2" charset="-128"/>
            </a:endParaRPr>
          </a:p>
          <a:p>
            <a:pPr algn="r"/>
            <a:r>
              <a:rPr kumimoji="1" lang="en-US" altLang="zh-TW" sz="894" i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rPr>
              <a:t>Semiconductor</a:t>
            </a:r>
            <a:endParaRPr kumimoji="1" lang="zh-TW" altLang="en-US" sz="894" i="1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6242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內容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對角線條紋 6">
            <a:extLst>
              <a:ext uri="{FF2B5EF4-FFF2-40B4-BE49-F238E27FC236}">
                <a16:creationId xmlns:a16="http://schemas.microsoft.com/office/drawing/2014/main" id="{FD9DF483-B603-7820-006B-C7873008C6E6}"/>
              </a:ext>
            </a:extLst>
          </p:cNvPr>
          <p:cNvSpPr/>
          <p:nvPr userDrawn="1"/>
        </p:nvSpPr>
        <p:spPr>
          <a:xfrm rot="5400000" flipH="1">
            <a:off x="-2711492" y="2796015"/>
            <a:ext cx="5718132" cy="295146"/>
          </a:xfrm>
          <a:prstGeom prst="diagStripe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463"/>
          </a:p>
        </p:txBody>
      </p:sp>
      <p:sp>
        <p:nvSpPr>
          <p:cNvPr id="8" name="對角線條紋 7">
            <a:extLst>
              <a:ext uri="{FF2B5EF4-FFF2-40B4-BE49-F238E27FC236}">
                <a16:creationId xmlns:a16="http://schemas.microsoft.com/office/drawing/2014/main" id="{DB4668A2-F4C1-1C1C-160E-81440EE75A0A}"/>
              </a:ext>
            </a:extLst>
          </p:cNvPr>
          <p:cNvSpPr/>
          <p:nvPr userDrawn="1"/>
        </p:nvSpPr>
        <p:spPr>
          <a:xfrm rot="16200000" flipH="1">
            <a:off x="-2711491" y="2711493"/>
            <a:ext cx="5718133" cy="295146"/>
          </a:xfrm>
          <a:prstGeom prst="diagStripe">
            <a:avLst>
              <a:gd name="adj" fmla="val 0"/>
            </a:avLst>
          </a:prstGeom>
          <a:solidFill>
            <a:schemeClr val="accent6">
              <a:lumMod val="60000"/>
              <a:lumOff val="40000"/>
              <a:alpha val="4470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463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C49054B1-E1F1-B96E-E449-A19307E45CBA}"/>
              </a:ext>
            </a:extLst>
          </p:cNvPr>
          <p:cNvGrpSpPr/>
          <p:nvPr userDrawn="1"/>
        </p:nvGrpSpPr>
        <p:grpSpPr>
          <a:xfrm>
            <a:off x="-35126" y="5887178"/>
            <a:ext cx="1130036" cy="716929"/>
            <a:chOff x="-43233" y="5887177"/>
            <a:chExt cx="1390814" cy="716929"/>
          </a:xfrm>
        </p:grpSpPr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618BBAF8-3105-C886-DA4F-A334F3A56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60" y="5964253"/>
              <a:ext cx="412921" cy="466832"/>
            </a:xfrm>
            <a:custGeom>
              <a:avLst/>
              <a:gdLst>
                <a:gd name="T0" fmla="*/ 119 w 164"/>
                <a:gd name="T1" fmla="*/ 197 h 197"/>
                <a:gd name="T2" fmla="*/ 63 w 164"/>
                <a:gd name="T3" fmla="*/ 197 h 197"/>
                <a:gd name="T4" fmla="*/ 58 w 164"/>
                <a:gd name="T5" fmla="*/ 194 h 197"/>
                <a:gd name="T6" fmla="*/ 55 w 164"/>
                <a:gd name="T7" fmla="*/ 182 h 197"/>
                <a:gd name="T8" fmla="*/ 65 w 164"/>
                <a:gd name="T9" fmla="*/ 173 h 197"/>
                <a:gd name="T10" fmla="*/ 76 w 164"/>
                <a:gd name="T11" fmla="*/ 175 h 197"/>
                <a:gd name="T12" fmla="*/ 86 w 164"/>
                <a:gd name="T13" fmla="*/ 179 h 197"/>
                <a:gd name="T14" fmla="*/ 97 w 164"/>
                <a:gd name="T15" fmla="*/ 170 h 197"/>
                <a:gd name="T16" fmla="*/ 98 w 164"/>
                <a:gd name="T17" fmla="*/ 167 h 197"/>
                <a:gd name="T18" fmla="*/ 117 w 164"/>
                <a:gd name="T19" fmla="*/ 149 h 197"/>
                <a:gd name="T20" fmla="*/ 146 w 164"/>
                <a:gd name="T21" fmla="*/ 138 h 197"/>
                <a:gd name="T22" fmla="*/ 143 w 164"/>
                <a:gd name="T23" fmla="*/ 120 h 197"/>
                <a:gd name="T24" fmla="*/ 137 w 164"/>
                <a:gd name="T25" fmla="*/ 117 h 197"/>
                <a:gd name="T26" fmla="*/ 100 w 164"/>
                <a:gd name="T27" fmla="*/ 90 h 197"/>
                <a:gd name="T28" fmla="*/ 64 w 164"/>
                <a:gd name="T29" fmla="*/ 55 h 197"/>
                <a:gd name="T30" fmla="*/ 50 w 164"/>
                <a:gd name="T31" fmla="*/ 46 h 197"/>
                <a:gd name="T32" fmla="*/ 42 w 164"/>
                <a:gd name="T33" fmla="*/ 44 h 197"/>
                <a:gd name="T34" fmla="*/ 47 w 164"/>
                <a:gd name="T35" fmla="*/ 58 h 197"/>
                <a:gd name="T36" fmla="*/ 66 w 164"/>
                <a:gd name="T37" fmla="*/ 80 h 197"/>
                <a:gd name="T38" fmla="*/ 88 w 164"/>
                <a:gd name="T39" fmla="*/ 97 h 197"/>
                <a:gd name="T40" fmla="*/ 96 w 164"/>
                <a:gd name="T41" fmla="*/ 106 h 197"/>
                <a:gd name="T42" fmla="*/ 95 w 164"/>
                <a:gd name="T43" fmla="*/ 108 h 197"/>
                <a:gd name="T44" fmla="*/ 83 w 164"/>
                <a:gd name="T45" fmla="*/ 105 h 197"/>
                <a:gd name="T46" fmla="*/ 35 w 164"/>
                <a:gd name="T47" fmla="*/ 71 h 197"/>
                <a:gd name="T48" fmla="*/ 6 w 164"/>
                <a:gd name="T49" fmla="*/ 32 h 197"/>
                <a:gd name="T50" fmla="*/ 1 w 164"/>
                <a:gd name="T51" fmla="*/ 9 h 197"/>
                <a:gd name="T52" fmla="*/ 12 w 164"/>
                <a:gd name="T53" fmla="*/ 1 h 197"/>
                <a:gd name="T54" fmla="*/ 34 w 164"/>
                <a:gd name="T55" fmla="*/ 9 h 197"/>
                <a:gd name="T56" fmla="*/ 98 w 164"/>
                <a:gd name="T57" fmla="*/ 69 h 197"/>
                <a:gd name="T58" fmla="*/ 114 w 164"/>
                <a:gd name="T59" fmla="*/ 92 h 197"/>
                <a:gd name="T60" fmla="*/ 136 w 164"/>
                <a:gd name="T61" fmla="*/ 109 h 197"/>
                <a:gd name="T62" fmla="*/ 148 w 164"/>
                <a:gd name="T63" fmla="*/ 114 h 197"/>
                <a:gd name="T64" fmla="*/ 155 w 164"/>
                <a:gd name="T65" fmla="*/ 145 h 197"/>
                <a:gd name="T66" fmla="*/ 128 w 164"/>
                <a:gd name="T67" fmla="*/ 159 h 197"/>
                <a:gd name="T68" fmla="*/ 118 w 164"/>
                <a:gd name="T69" fmla="*/ 161 h 197"/>
                <a:gd name="T70" fmla="*/ 111 w 164"/>
                <a:gd name="T71" fmla="*/ 167 h 197"/>
                <a:gd name="T72" fmla="*/ 116 w 164"/>
                <a:gd name="T73" fmla="*/ 187 h 197"/>
                <a:gd name="T74" fmla="*/ 120 w 164"/>
                <a:gd name="T75" fmla="*/ 195 h 197"/>
                <a:gd name="T76" fmla="*/ 119 w 164"/>
                <a:gd name="T7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4" h="197">
                  <a:moveTo>
                    <a:pt x="119" y="197"/>
                  </a:moveTo>
                  <a:cubicBezTo>
                    <a:pt x="100" y="197"/>
                    <a:pt x="81" y="197"/>
                    <a:pt x="63" y="197"/>
                  </a:cubicBezTo>
                  <a:cubicBezTo>
                    <a:pt x="61" y="197"/>
                    <a:pt x="59" y="195"/>
                    <a:pt x="58" y="194"/>
                  </a:cubicBezTo>
                  <a:cubicBezTo>
                    <a:pt x="57" y="190"/>
                    <a:pt x="55" y="186"/>
                    <a:pt x="55" y="182"/>
                  </a:cubicBezTo>
                  <a:cubicBezTo>
                    <a:pt x="55" y="176"/>
                    <a:pt x="59" y="173"/>
                    <a:pt x="65" y="173"/>
                  </a:cubicBezTo>
                  <a:cubicBezTo>
                    <a:pt x="68" y="173"/>
                    <a:pt x="72" y="174"/>
                    <a:pt x="76" y="175"/>
                  </a:cubicBezTo>
                  <a:cubicBezTo>
                    <a:pt x="79" y="176"/>
                    <a:pt x="82" y="178"/>
                    <a:pt x="86" y="179"/>
                  </a:cubicBezTo>
                  <a:cubicBezTo>
                    <a:pt x="93" y="180"/>
                    <a:pt x="96" y="178"/>
                    <a:pt x="97" y="170"/>
                  </a:cubicBezTo>
                  <a:cubicBezTo>
                    <a:pt x="97" y="169"/>
                    <a:pt x="97" y="168"/>
                    <a:pt x="98" y="167"/>
                  </a:cubicBezTo>
                  <a:cubicBezTo>
                    <a:pt x="99" y="153"/>
                    <a:pt x="104" y="149"/>
                    <a:pt x="117" y="149"/>
                  </a:cubicBezTo>
                  <a:cubicBezTo>
                    <a:pt x="128" y="149"/>
                    <a:pt x="138" y="147"/>
                    <a:pt x="146" y="138"/>
                  </a:cubicBezTo>
                  <a:cubicBezTo>
                    <a:pt x="153" y="131"/>
                    <a:pt x="152" y="126"/>
                    <a:pt x="143" y="120"/>
                  </a:cubicBezTo>
                  <a:cubicBezTo>
                    <a:pt x="141" y="119"/>
                    <a:pt x="139" y="118"/>
                    <a:pt x="137" y="117"/>
                  </a:cubicBezTo>
                  <a:cubicBezTo>
                    <a:pt x="122" y="111"/>
                    <a:pt x="111" y="101"/>
                    <a:pt x="100" y="90"/>
                  </a:cubicBezTo>
                  <a:cubicBezTo>
                    <a:pt x="88" y="78"/>
                    <a:pt x="76" y="67"/>
                    <a:pt x="64" y="55"/>
                  </a:cubicBezTo>
                  <a:cubicBezTo>
                    <a:pt x="60" y="52"/>
                    <a:pt x="55" y="49"/>
                    <a:pt x="50" y="46"/>
                  </a:cubicBezTo>
                  <a:cubicBezTo>
                    <a:pt x="48" y="45"/>
                    <a:pt x="46" y="45"/>
                    <a:pt x="42" y="44"/>
                  </a:cubicBezTo>
                  <a:cubicBezTo>
                    <a:pt x="43" y="50"/>
                    <a:pt x="44" y="55"/>
                    <a:pt x="47" y="58"/>
                  </a:cubicBezTo>
                  <a:cubicBezTo>
                    <a:pt x="53" y="66"/>
                    <a:pt x="59" y="73"/>
                    <a:pt x="66" y="80"/>
                  </a:cubicBezTo>
                  <a:cubicBezTo>
                    <a:pt x="73" y="87"/>
                    <a:pt x="81" y="92"/>
                    <a:pt x="88" y="97"/>
                  </a:cubicBezTo>
                  <a:cubicBezTo>
                    <a:pt x="91" y="100"/>
                    <a:pt x="93" y="103"/>
                    <a:pt x="96" y="106"/>
                  </a:cubicBezTo>
                  <a:cubicBezTo>
                    <a:pt x="96" y="107"/>
                    <a:pt x="95" y="107"/>
                    <a:pt x="95" y="108"/>
                  </a:cubicBezTo>
                  <a:cubicBezTo>
                    <a:pt x="91" y="107"/>
                    <a:pt x="87" y="106"/>
                    <a:pt x="83" y="105"/>
                  </a:cubicBezTo>
                  <a:cubicBezTo>
                    <a:pt x="64" y="97"/>
                    <a:pt x="49" y="85"/>
                    <a:pt x="35" y="71"/>
                  </a:cubicBezTo>
                  <a:cubicBezTo>
                    <a:pt x="24" y="60"/>
                    <a:pt x="13" y="47"/>
                    <a:pt x="6" y="32"/>
                  </a:cubicBezTo>
                  <a:cubicBezTo>
                    <a:pt x="2" y="25"/>
                    <a:pt x="0" y="18"/>
                    <a:pt x="1" y="9"/>
                  </a:cubicBezTo>
                  <a:cubicBezTo>
                    <a:pt x="3" y="2"/>
                    <a:pt x="5" y="0"/>
                    <a:pt x="12" y="1"/>
                  </a:cubicBezTo>
                  <a:cubicBezTo>
                    <a:pt x="20" y="3"/>
                    <a:pt x="27" y="6"/>
                    <a:pt x="34" y="9"/>
                  </a:cubicBezTo>
                  <a:cubicBezTo>
                    <a:pt x="60" y="24"/>
                    <a:pt x="81" y="45"/>
                    <a:pt x="98" y="69"/>
                  </a:cubicBezTo>
                  <a:cubicBezTo>
                    <a:pt x="103" y="77"/>
                    <a:pt x="109" y="85"/>
                    <a:pt x="114" y="92"/>
                  </a:cubicBezTo>
                  <a:cubicBezTo>
                    <a:pt x="120" y="100"/>
                    <a:pt x="127" y="106"/>
                    <a:pt x="136" y="109"/>
                  </a:cubicBezTo>
                  <a:cubicBezTo>
                    <a:pt x="140" y="110"/>
                    <a:pt x="144" y="112"/>
                    <a:pt x="148" y="114"/>
                  </a:cubicBezTo>
                  <a:cubicBezTo>
                    <a:pt x="162" y="120"/>
                    <a:pt x="164" y="133"/>
                    <a:pt x="155" y="145"/>
                  </a:cubicBezTo>
                  <a:cubicBezTo>
                    <a:pt x="148" y="153"/>
                    <a:pt x="138" y="156"/>
                    <a:pt x="128" y="159"/>
                  </a:cubicBezTo>
                  <a:cubicBezTo>
                    <a:pt x="124" y="160"/>
                    <a:pt x="121" y="161"/>
                    <a:pt x="118" y="161"/>
                  </a:cubicBezTo>
                  <a:cubicBezTo>
                    <a:pt x="113" y="161"/>
                    <a:pt x="111" y="164"/>
                    <a:pt x="111" y="167"/>
                  </a:cubicBezTo>
                  <a:cubicBezTo>
                    <a:pt x="110" y="174"/>
                    <a:pt x="108" y="181"/>
                    <a:pt x="116" y="187"/>
                  </a:cubicBezTo>
                  <a:cubicBezTo>
                    <a:pt x="118" y="188"/>
                    <a:pt x="119" y="192"/>
                    <a:pt x="120" y="195"/>
                  </a:cubicBezTo>
                  <a:cubicBezTo>
                    <a:pt x="120" y="196"/>
                    <a:pt x="119" y="196"/>
                    <a:pt x="119" y="19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853"/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FB48BB4-285B-E7C7-A352-AEDBC85A71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154" y="5887177"/>
              <a:ext cx="430263" cy="348626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BDB2074B-EB9C-E2F5-E6BA-493ABD781822}"/>
                </a:ext>
              </a:extLst>
            </p:cNvPr>
            <p:cNvSpPr txBox="1"/>
            <p:nvPr/>
          </p:nvSpPr>
          <p:spPr>
            <a:xfrm>
              <a:off x="-43233" y="6224130"/>
              <a:ext cx="1136801" cy="379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TW" altLang="en-US" sz="975">
                  <a:ln w="0"/>
                  <a:solidFill>
                    <a:schemeClr val="bg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iti SC Medium" pitchFamily="2" charset="-128"/>
                  <a:ea typeface="Heiti SC Medium" pitchFamily="2" charset="-128"/>
                </a:rPr>
                <a:t>半導體</a:t>
              </a:r>
              <a:endParaRPr kumimoji="1" lang="en-US" altLang="zh-TW" sz="975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iti SC Medium" pitchFamily="2" charset="-128"/>
                <a:ea typeface="Heiti SC Medium" pitchFamily="2" charset="-128"/>
              </a:endParaRPr>
            </a:p>
            <a:p>
              <a:pPr algn="r"/>
              <a:r>
                <a:rPr kumimoji="1" lang="en-US" altLang="zh-TW" sz="894" i="1">
                  <a:ln w="0"/>
                  <a:solidFill>
                    <a:schemeClr val="bg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TXinwei" panose="02010800040101010101" pitchFamily="2" charset="-122"/>
                  <a:ea typeface="STXinwei" panose="02010800040101010101" pitchFamily="2" charset="-122"/>
                </a:rPr>
                <a:t>Semiconductor</a:t>
              </a:r>
              <a:endParaRPr kumimoji="1" lang="zh-TW" altLang="en-US" sz="894" i="1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044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內容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對角線條紋 6">
            <a:extLst>
              <a:ext uri="{FF2B5EF4-FFF2-40B4-BE49-F238E27FC236}">
                <a16:creationId xmlns:a16="http://schemas.microsoft.com/office/drawing/2014/main" id="{FD9DF483-B603-7820-006B-C7873008C6E6}"/>
              </a:ext>
            </a:extLst>
          </p:cNvPr>
          <p:cNvSpPr/>
          <p:nvPr userDrawn="1"/>
        </p:nvSpPr>
        <p:spPr>
          <a:xfrm rot="5400000" flipH="1">
            <a:off x="-2711492" y="2796015"/>
            <a:ext cx="5718132" cy="295146"/>
          </a:xfrm>
          <a:prstGeom prst="diagStripe">
            <a:avLst>
              <a:gd name="adj" fmla="val 0"/>
            </a:avLst>
          </a:prstGeom>
          <a:solidFill>
            <a:srgbClr val="F394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463"/>
          </a:p>
        </p:txBody>
      </p:sp>
      <p:sp>
        <p:nvSpPr>
          <p:cNvPr id="8" name="對角線條紋 7">
            <a:extLst>
              <a:ext uri="{FF2B5EF4-FFF2-40B4-BE49-F238E27FC236}">
                <a16:creationId xmlns:a16="http://schemas.microsoft.com/office/drawing/2014/main" id="{DB4668A2-F4C1-1C1C-160E-81440EE75A0A}"/>
              </a:ext>
            </a:extLst>
          </p:cNvPr>
          <p:cNvSpPr/>
          <p:nvPr userDrawn="1"/>
        </p:nvSpPr>
        <p:spPr>
          <a:xfrm rot="16200000" flipH="1">
            <a:off x="-2711491" y="2711493"/>
            <a:ext cx="5718133" cy="295146"/>
          </a:xfrm>
          <a:prstGeom prst="diagStripe">
            <a:avLst>
              <a:gd name="adj" fmla="val 0"/>
            </a:avLst>
          </a:prstGeom>
          <a:solidFill>
            <a:srgbClr val="FFB506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463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C49054B1-E1F1-B96E-E449-A19307E45CBA}"/>
              </a:ext>
            </a:extLst>
          </p:cNvPr>
          <p:cNvGrpSpPr/>
          <p:nvPr userDrawn="1"/>
        </p:nvGrpSpPr>
        <p:grpSpPr>
          <a:xfrm>
            <a:off x="-35126" y="5887178"/>
            <a:ext cx="1130036" cy="716929"/>
            <a:chOff x="-43233" y="5887177"/>
            <a:chExt cx="1390814" cy="716929"/>
          </a:xfrm>
        </p:grpSpPr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618BBAF8-3105-C886-DA4F-A334F3A56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60" y="5964253"/>
              <a:ext cx="412921" cy="466832"/>
            </a:xfrm>
            <a:custGeom>
              <a:avLst/>
              <a:gdLst>
                <a:gd name="T0" fmla="*/ 119 w 164"/>
                <a:gd name="T1" fmla="*/ 197 h 197"/>
                <a:gd name="T2" fmla="*/ 63 w 164"/>
                <a:gd name="T3" fmla="*/ 197 h 197"/>
                <a:gd name="T4" fmla="*/ 58 w 164"/>
                <a:gd name="T5" fmla="*/ 194 h 197"/>
                <a:gd name="T6" fmla="*/ 55 w 164"/>
                <a:gd name="T7" fmla="*/ 182 h 197"/>
                <a:gd name="T8" fmla="*/ 65 w 164"/>
                <a:gd name="T9" fmla="*/ 173 h 197"/>
                <a:gd name="T10" fmla="*/ 76 w 164"/>
                <a:gd name="T11" fmla="*/ 175 h 197"/>
                <a:gd name="T12" fmla="*/ 86 w 164"/>
                <a:gd name="T13" fmla="*/ 179 h 197"/>
                <a:gd name="T14" fmla="*/ 97 w 164"/>
                <a:gd name="T15" fmla="*/ 170 h 197"/>
                <a:gd name="T16" fmla="*/ 98 w 164"/>
                <a:gd name="T17" fmla="*/ 167 h 197"/>
                <a:gd name="T18" fmla="*/ 117 w 164"/>
                <a:gd name="T19" fmla="*/ 149 h 197"/>
                <a:gd name="T20" fmla="*/ 146 w 164"/>
                <a:gd name="T21" fmla="*/ 138 h 197"/>
                <a:gd name="T22" fmla="*/ 143 w 164"/>
                <a:gd name="T23" fmla="*/ 120 h 197"/>
                <a:gd name="T24" fmla="*/ 137 w 164"/>
                <a:gd name="T25" fmla="*/ 117 h 197"/>
                <a:gd name="T26" fmla="*/ 100 w 164"/>
                <a:gd name="T27" fmla="*/ 90 h 197"/>
                <a:gd name="T28" fmla="*/ 64 w 164"/>
                <a:gd name="T29" fmla="*/ 55 h 197"/>
                <a:gd name="T30" fmla="*/ 50 w 164"/>
                <a:gd name="T31" fmla="*/ 46 h 197"/>
                <a:gd name="T32" fmla="*/ 42 w 164"/>
                <a:gd name="T33" fmla="*/ 44 h 197"/>
                <a:gd name="T34" fmla="*/ 47 w 164"/>
                <a:gd name="T35" fmla="*/ 58 h 197"/>
                <a:gd name="T36" fmla="*/ 66 w 164"/>
                <a:gd name="T37" fmla="*/ 80 h 197"/>
                <a:gd name="T38" fmla="*/ 88 w 164"/>
                <a:gd name="T39" fmla="*/ 97 h 197"/>
                <a:gd name="T40" fmla="*/ 96 w 164"/>
                <a:gd name="T41" fmla="*/ 106 h 197"/>
                <a:gd name="T42" fmla="*/ 95 w 164"/>
                <a:gd name="T43" fmla="*/ 108 h 197"/>
                <a:gd name="T44" fmla="*/ 83 w 164"/>
                <a:gd name="T45" fmla="*/ 105 h 197"/>
                <a:gd name="T46" fmla="*/ 35 w 164"/>
                <a:gd name="T47" fmla="*/ 71 h 197"/>
                <a:gd name="T48" fmla="*/ 6 w 164"/>
                <a:gd name="T49" fmla="*/ 32 h 197"/>
                <a:gd name="T50" fmla="*/ 1 w 164"/>
                <a:gd name="T51" fmla="*/ 9 h 197"/>
                <a:gd name="T52" fmla="*/ 12 w 164"/>
                <a:gd name="T53" fmla="*/ 1 h 197"/>
                <a:gd name="T54" fmla="*/ 34 w 164"/>
                <a:gd name="T55" fmla="*/ 9 h 197"/>
                <a:gd name="T56" fmla="*/ 98 w 164"/>
                <a:gd name="T57" fmla="*/ 69 h 197"/>
                <a:gd name="T58" fmla="*/ 114 w 164"/>
                <a:gd name="T59" fmla="*/ 92 h 197"/>
                <a:gd name="T60" fmla="*/ 136 w 164"/>
                <a:gd name="T61" fmla="*/ 109 h 197"/>
                <a:gd name="T62" fmla="*/ 148 w 164"/>
                <a:gd name="T63" fmla="*/ 114 h 197"/>
                <a:gd name="T64" fmla="*/ 155 w 164"/>
                <a:gd name="T65" fmla="*/ 145 h 197"/>
                <a:gd name="T66" fmla="*/ 128 w 164"/>
                <a:gd name="T67" fmla="*/ 159 h 197"/>
                <a:gd name="T68" fmla="*/ 118 w 164"/>
                <a:gd name="T69" fmla="*/ 161 h 197"/>
                <a:gd name="T70" fmla="*/ 111 w 164"/>
                <a:gd name="T71" fmla="*/ 167 h 197"/>
                <a:gd name="T72" fmla="*/ 116 w 164"/>
                <a:gd name="T73" fmla="*/ 187 h 197"/>
                <a:gd name="T74" fmla="*/ 120 w 164"/>
                <a:gd name="T75" fmla="*/ 195 h 197"/>
                <a:gd name="T76" fmla="*/ 119 w 164"/>
                <a:gd name="T7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4" h="197">
                  <a:moveTo>
                    <a:pt x="119" y="197"/>
                  </a:moveTo>
                  <a:cubicBezTo>
                    <a:pt x="100" y="197"/>
                    <a:pt x="81" y="197"/>
                    <a:pt x="63" y="197"/>
                  </a:cubicBezTo>
                  <a:cubicBezTo>
                    <a:pt x="61" y="197"/>
                    <a:pt x="59" y="195"/>
                    <a:pt x="58" y="194"/>
                  </a:cubicBezTo>
                  <a:cubicBezTo>
                    <a:pt x="57" y="190"/>
                    <a:pt x="55" y="186"/>
                    <a:pt x="55" y="182"/>
                  </a:cubicBezTo>
                  <a:cubicBezTo>
                    <a:pt x="55" y="176"/>
                    <a:pt x="59" y="173"/>
                    <a:pt x="65" y="173"/>
                  </a:cubicBezTo>
                  <a:cubicBezTo>
                    <a:pt x="68" y="173"/>
                    <a:pt x="72" y="174"/>
                    <a:pt x="76" y="175"/>
                  </a:cubicBezTo>
                  <a:cubicBezTo>
                    <a:pt x="79" y="176"/>
                    <a:pt x="82" y="178"/>
                    <a:pt x="86" y="179"/>
                  </a:cubicBezTo>
                  <a:cubicBezTo>
                    <a:pt x="93" y="180"/>
                    <a:pt x="96" y="178"/>
                    <a:pt x="97" y="170"/>
                  </a:cubicBezTo>
                  <a:cubicBezTo>
                    <a:pt x="97" y="169"/>
                    <a:pt x="97" y="168"/>
                    <a:pt x="98" y="167"/>
                  </a:cubicBezTo>
                  <a:cubicBezTo>
                    <a:pt x="99" y="153"/>
                    <a:pt x="104" y="149"/>
                    <a:pt x="117" y="149"/>
                  </a:cubicBezTo>
                  <a:cubicBezTo>
                    <a:pt x="128" y="149"/>
                    <a:pt x="138" y="147"/>
                    <a:pt x="146" y="138"/>
                  </a:cubicBezTo>
                  <a:cubicBezTo>
                    <a:pt x="153" y="131"/>
                    <a:pt x="152" y="126"/>
                    <a:pt x="143" y="120"/>
                  </a:cubicBezTo>
                  <a:cubicBezTo>
                    <a:pt x="141" y="119"/>
                    <a:pt x="139" y="118"/>
                    <a:pt x="137" y="117"/>
                  </a:cubicBezTo>
                  <a:cubicBezTo>
                    <a:pt x="122" y="111"/>
                    <a:pt x="111" y="101"/>
                    <a:pt x="100" y="90"/>
                  </a:cubicBezTo>
                  <a:cubicBezTo>
                    <a:pt x="88" y="78"/>
                    <a:pt x="76" y="67"/>
                    <a:pt x="64" y="55"/>
                  </a:cubicBezTo>
                  <a:cubicBezTo>
                    <a:pt x="60" y="52"/>
                    <a:pt x="55" y="49"/>
                    <a:pt x="50" y="46"/>
                  </a:cubicBezTo>
                  <a:cubicBezTo>
                    <a:pt x="48" y="45"/>
                    <a:pt x="46" y="45"/>
                    <a:pt x="42" y="44"/>
                  </a:cubicBezTo>
                  <a:cubicBezTo>
                    <a:pt x="43" y="50"/>
                    <a:pt x="44" y="55"/>
                    <a:pt x="47" y="58"/>
                  </a:cubicBezTo>
                  <a:cubicBezTo>
                    <a:pt x="53" y="66"/>
                    <a:pt x="59" y="73"/>
                    <a:pt x="66" y="80"/>
                  </a:cubicBezTo>
                  <a:cubicBezTo>
                    <a:pt x="73" y="87"/>
                    <a:pt x="81" y="92"/>
                    <a:pt x="88" y="97"/>
                  </a:cubicBezTo>
                  <a:cubicBezTo>
                    <a:pt x="91" y="100"/>
                    <a:pt x="93" y="103"/>
                    <a:pt x="96" y="106"/>
                  </a:cubicBezTo>
                  <a:cubicBezTo>
                    <a:pt x="96" y="107"/>
                    <a:pt x="95" y="107"/>
                    <a:pt x="95" y="108"/>
                  </a:cubicBezTo>
                  <a:cubicBezTo>
                    <a:pt x="91" y="107"/>
                    <a:pt x="87" y="106"/>
                    <a:pt x="83" y="105"/>
                  </a:cubicBezTo>
                  <a:cubicBezTo>
                    <a:pt x="64" y="97"/>
                    <a:pt x="49" y="85"/>
                    <a:pt x="35" y="71"/>
                  </a:cubicBezTo>
                  <a:cubicBezTo>
                    <a:pt x="24" y="60"/>
                    <a:pt x="13" y="47"/>
                    <a:pt x="6" y="32"/>
                  </a:cubicBezTo>
                  <a:cubicBezTo>
                    <a:pt x="2" y="25"/>
                    <a:pt x="0" y="18"/>
                    <a:pt x="1" y="9"/>
                  </a:cubicBezTo>
                  <a:cubicBezTo>
                    <a:pt x="3" y="2"/>
                    <a:pt x="5" y="0"/>
                    <a:pt x="12" y="1"/>
                  </a:cubicBezTo>
                  <a:cubicBezTo>
                    <a:pt x="20" y="3"/>
                    <a:pt x="27" y="6"/>
                    <a:pt x="34" y="9"/>
                  </a:cubicBezTo>
                  <a:cubicBezTo>
                    <a:pt x="60" y="24"/>
                    <a:pt x="81" y="45"/>
                    <a:pt x="98" y="69"/>
                  </a:cubicBezTo>
                  <a:cubicBezTo>
                    <a:pt x="103" y="77"/>
                    <a:pt x="109" y="85"/>
                    <a:pt x="114" y="92"/>
                  </a:cubicBezTo>
                  <a:cubicBezTo>
                    <a:pt x="120" y="100"/>
                    <a:pt x="127" y="106"/>
                    <a:pt x="136" y="109"/>
                  </a:cubicBezTo>
                  <a:cubicBezTo>
                    <a:pt x="140" y="110"/>
                    <a:pt x="144" y="112"/>
                    <a:pt x="148" y="114"/>
                  </a:cubicBezTo>
                  <a:cubicBezTo>
                    <a:pt x="162" y="120"/>
                    <a:pt x="164" y="133"/>
                    <a:pt x="155" y="145"/>
                  </a:cubicBezTo>
                  <a:cubicBezTo>
                    <a:pt x="148" y="153"/>
                    <a:pt x="138" y="156"/>
                    <a:pt x="128" y="159"/>
                  </a:cubicBezTo>
                  <a:cubicBezTo>
                    <a:pt x="124" y="160"/>
                    <a:pt x="121" y="161"/>
                    <a:pt x="118" y="161"/>
                  </a:cubicBezTo>
                  <a:cubicBezTo>
                    <a:pt x="113" y="161"/>
                    <a:pt x="111" y="164"/>
                    <a:pt x="111" y="167"/>
                  </a:cubicBezTo>
                  <a:cubicBezTo>
                    <a:pt x="110" y="174"/>
                    <a:pt x="108" y="181"/>
                    <a:pt x="116" y="187"/>
                  </a:cubicBezTo>
                  <a:cubicBezTo>
                    <a:pt x="118" y="188"/>
                    <a:pt x="119" y="192"/>
                    <a:pt x="120" y="195"/>
                  </a:cubicBezTo>
                  <a:cubicBezTo>
                    <a:pt x="120" y="196"/>
                    <a:pt x="119" y="196"/>
                    <a:pt x="119" y="197"/>
                  </a:cubicBezTo>
                  <a:close/>
                </a:path>
              </a:pathLst>
            </a:custGeom>
            <a:solidFill>
              <a:srgbClr val="F2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853"/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FB48BB4-285B-E7C7-A352-AEDBC85A71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154" y="5887177"/>
              <a:ext cx="430263" cy="348626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BDB2074B-EB9C-E2F5-E6BA-493ABD781822}"/>
                </a:ext>
              </a:extLst>
            </p:cNvPr>
            <p:cNvSpPr txBox="1"/>
            <p:nvPr/>
          </p:nvSpPr>
          <p:spPr>
            <a:xfrm>
              <a:off x="-43233" y="6224130"/>
              <a:ext cx="1136801" cy="379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zh-TW" altLang="en-US" sz="975">
                  <a:ln w="0"/>
                  <a:solidFill>
                    <a:schemeClr val="bg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iti SC Medium" pitchFamily="2" charset="-128"/>
                  <a:ea typeface="Heiti SC Medium" pitchFamily="2" charset="-128"/>
                </a:rPr>
                <a:t>半導體</a:t>
              </a:r>
              <a:endParaRPr kumimoji="1" lang="en-US" altLang="zh-TW" sz="975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iti SC Medium" pitchFamily="2" charset="-128"/>
                <a:ea typeface="Heiti SC Medium" pitchFamily="2" charset="-128"/>
              </a:endParaRPr>
            </a:p>
            <a:p>
              <a:pPr algn="r"/>
              <a:r>
                <a:rPr kumimoji="1" lang="en-US" altLang="zh-TW" sz="894" i="1">
                  <a:ln w="0"/>
                  <a:solidFill>
                    <a:schemeClr val="bg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TXinwei" panose="02010800040101010101" pitchFamily="2" charset="-122"/>
                  <a:ea typeface="STXinwei" panose="02010800040101010101" pitchFamily="2" charset="-122"/>
                </a:rPr>
                <a:t>Semiconductor</a:t>
              </a:r>
              <a:endParaRPr kumimoji="1" lang="zh-TW" altLang="en-US" sz="894" i="1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Xinwei" panose="02010800040101010101" pitchFamily="2" charset="-122"/>
                <a:ea typeface="STXinwei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035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47EB-E45E-8546-90B9-8AFC797B44A2}" type="datetimeFigureOut">
              <a:rPr kumimoji="1" lang="zh-TW" altLang="en-US" smtClean="0"/>
              <a:t>2024/5/23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0A50-DA14-1D42-BEAB-AF6840AAA4FA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7" name="Picture 4" descr="HD dark blue wallpapers | Peakpx">
            <a:extLst>
              <a:ext uri="{FF2B5EF4-FFF2-40B4-BE49-F238E27FC236}">
                <a16:creationId xmlns:a16="http://schemas.microsoft.com/office/drawing/2014/main" id="{2C290CA6-0D19-DA00-1E71-C64F042208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605" y="2"/>
            <a:ext cx="1000160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40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5482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3039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98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9338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8142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1650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6678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2436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4255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3933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8736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>
  <p:cSld name="1_章節標題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4"/>
          <p:cNvSpPr txBox="1">
            <a:spLocks noGrp="1"/>
          </p:cNvSpPr>
          <p:nvPr>
            <p:ph type="dt" idx="10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4"/>
          <p:cNvSpPr txBox="1">
            <a:spLocks noGrp="1"/>
          </p:cNvSpPr>
          <p:nvPr>
            <p:ph type="sldNum" idx="12"/>
          </p:nvPr>
        </p:nvSpPr>
        <p:spPr>
          <a:xfrm>
            <a:off x="6445092" y="5038094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0" name="Picture 6" descr="Royal Green Background: Over 121,374 Royalty-Free Licensable Stock  Illustrations &amp; Drawings | Shutterstock">
            <a:extLst>
              <a:ext uri="{FF2B5EF4-FFF2-40B4-BE49-F238E27FC236}">
                <a16:creationId xmlns:a16="http://schemas.microsoft.com/office/drawing/2014/main" id="{1BA83759-30C5-AD2A-5BC3-0F6BF07022C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掃到颱風尾！美擴大對中AI晶片禁令衝擊台這些供應鏈廠商- 財經- 中央社">
            <a:extLst>
              <a:ext uri="{FF2B5EF4-FFF2-40B4-BE49-F238E27FC236}">
                <a16:creationId xmlns:a16="http://schemas.microsoft.com/office/drawing/2014/main" id="{4152C82F-A273-89F5-BBBD-46F9D8C84D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330" y="121557"/>
            <a:ext cx="1659607" cy="1152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26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TV station elegant Absurd dark blue background Interruption To give  permission liquid">
            <a:extLst>
              <a:ext uri="{FF2B5EF4-FFF2-40B4-BE49-F238E27FC236}">
                <a16:creationId xmlns:a16="http://schemas.microsoft.com/office/drawing/2014/main" id="{E8948718-E7B7-78D7-0613-D13711BBE1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060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配色、字體定案，全新校徽、LOGO正式開放下載- 陽明交大電子報第050期">
            <a:extLst>
              <a:ext uri="{FF2B5EF4-FFF2-40B4-BE49-F238E27FC236}">
                <a16:creationId xmlns:a16="http://schemas.microsoft.com/office/drawing/2014/main" id="{C9F3653D-97C0-7E1F-5AA7-1717682A20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9706" y="6406748"/>
            <a:ext cx="2081302" cy="35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123CC68-9C9A-B771-251E-8005C98EAE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1" y="6406748"/>
            <a:ext cx="1038439" cy="25446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7CEA381-90C2-841F-3E59-E93ADA42EF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397155"/>
            <a:ext cx="1706033" cy="81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48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9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/>
          <a:lstStyle/>
          <a:p>
            <a:fld id="{BDAD715E-9122-0448-AF57-2ED17D08BF2C}" type="datetime1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/>
          <a:lstStyle/>
          <a:p>
            <a:fld id="{EF2FF170-42D9-E44F-9C55-E217B723EC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0" descr="TV station elegant Absurd dark blue background Interruption To give  permission liquid">
            <a:extLst>
              <a:ext uri="{FF2B5EF4-FFF2-40B4-BE49-F238E27FC236}">
                <a16:creationId xmlns:a16="http://schemas.microsoft.com/office/drawing/2014/main" id="{2CF73082-3801-CE57-2976-39822D4CE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38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4638A6A-B0DE-0701-DE0B-FE0DE99493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7987" y="243839"/>
            <a:ext cx="1540668" cy="81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配色、字體定案，全新校徽、LOGO正式開放下載- 陽明交大電子報第050期">
            <a:extLst>
              <a:ext uri="{FF2B5EF4-FFF2-40B4-BE49-F238E27FC236}">
                <a16:creationId xmlns:a16="http://schemas.microsoft.com/office/drawing/2014/main" id="{12FCE311-C1BC-FB69-5A1A-C85932E1D97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047" y="98558"/>
            <a:ext cx="426494" cy="4115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配色、字體定案，全新校徽、LOGO正式開放下載- 陽明交大電子報第050期">
            <a:extLst>
              <a:ext uri="{FF2B5EF4-FFF2-40B4-BE49-F238E27FC236}">
                <a16:creationId xmlns:a16="http://schemas.microsoft.com/office/drawing/2014/main" id="{F412243B-8EA1-7795-C69D-2A53A050C6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540" y="154957"/>
            <a:ext cx="2081302" cy="35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38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0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95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0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3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4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9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5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3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344" y="257474"/>
            <a:ext cx="8358188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344" y="1500188"/>
            <a:ext cx="8358188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344" y="5959079"/>
            <a:ext cx="2166938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3016" y="5959079"/>
            <a:ext cx="2940844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5594" y="5959079"/>
            <a:ext cx="2166938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091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696516" rtl="0" eaLnBrk="1" latinLnBrk="0" hangingPunct="1">
        <a:spcBef>
          <a:spcPct val="0"/>
        </a:spcBef>
        <a:buNone/>
        <a:defRPr sz="33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194" indent="-261194" algn="l" defTabSz="696516" rtl="0" eaLnBrk="1" latinLnBrk="0" hangingPunct="1">
        <a:spcBef>
          <a:spcPct val="20000"/>
        </a:spcBef>
        <a:buFont typeface="Arial" pitchFamily="34" charset="0"/>
        <a:buChar char="•"/>
        <a:defRPr sz="2438" kern="1200">
          <a:solidFill>
            <a:schemeClr val="tx1"/>
          </a:solidFill>
          <a:latin typeface="+mn-lt"/>
          <a:ea typeface="+mn-ea"/>
          <a:cs typeface="+mn-cs"/>
        </a:defRPr>
      </a:lvl1pPr>
      <a:lvl2pPr marL="565919" indent="-217661" algn="l" defTabSz="696516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870645" indent="-174129" algn="l" defTabSz="696516" rtl="0" eaLnBrk="1" latinLnBrk="0" hangingPunct="1">
        <a:spcBef>
          <a:spcPct val="20000"/>
        </a:spcBef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218903" indent="-174129" algn="l" defTabSz="696516" rtl="0" eaLnBrk="1" latinLnBrk="0" hangingPunct="1">
        <a:spcBef>
          <a:spcPct val="20000"/>
        </a:spcBef>
        <a:buFont typeface="Arial" pitchFamily="34" charset="0"/>
        <a:buChar char="–"/>
        <a:defRPr sz="1523" kern="1200">
          <a:solidFill>
            <a:schemeClr val="tx1"/>
          </a:solidFill>
          <a:latin typeface="+mn-lt"/>
          <a:ea typeface="+mn-ea"/>
          <a:cs typeface="+mn-cs"/>
        </a:defRPr>
      </a:lvl4pPr>
      <a:lvl5pPr marL="1567161" indent="-174129" algn="l" defTabSz="696516" rtl="0" eaLnBrk="1" latinLnBrk="0" hangingPunct="1">
        <a:spcBef>
          <a:spcPct val="20000"/>
        </a:spcBef>
        <a:buFont typeface="Arial" pitchFamily="34" charset="0"/>
        <a:buChar char="»"/>
        <a:defRPr sz="1523" kern="1200">
          <a:solidFill>
            <a:schemeClr val="tx1"/>
          </a:solidFill>
          <a:latin typeface="+mn-lt"/>
          <a:ea typeface="+mn-ea"/>
          <a:cs typeface="+mn-cs"/>
        </a:defRPr>
      </a:lvl5pPr>
      <a:lvl6pPr marL="1915418" indent="-174129" algn="l" defTabSz="696516" rtl="0" eaLnBrk="1" latinLnBrk="0" hangingPunct="1">
        <a:spcBef>
          <a:spcPct val="20000"/>
        </a:spcBef>
        <a:buFont typeface="Arial" pitchFamily="34" charset="0"/>
        <a:buChar char="•"/>
        <a:defRPr sz="1523" kern="1200">
          <a:solidFill>
            <a:schemeClr val="tx1"/>
          </a:solidFill>
          <a:latin typeface="+mn-lt"/>
          <a:ea typeface="+mn-ea"/>
          <a:cs typeface="+mn-cs"/>
        </a:defRPr>
      </a:lvl6pPr>
      <a:lvl7pPr marL="2263676" indent="-174129" algn="l" defTabSz="696516" rtl="0" eaLnBrk="1" latinLnBrk="0" hangingPunct="1">
        <a:spcBef>
          <a:spcPct val="20000"/>
        </a:spcBef>
        <a:buFont typeface="Arial" pitchFamily="34" charset="0"/>
        <a:buChar char="•"/>
        <a:defRPr sz="1523" kern="1200">
          <a:solidFill>
            <a:schemeClr val="tx1"/>
          </a:solidFill>
          <a:latin typeface="+mn-lt"/>
          <a:ea typeface="+mn-ea"/>
          <a:cs typeface="+mn-cs"/>
        </a:defRPr>
      </a:lvl7pPr>
      <a:lvl8pPr marL="2611934" indent="-174129" algn="l" defTabSz="696516" rtl="0" eaLnBrk="1" latinLnBrk="0" hangingPunct="1">
        <a:spcBef>
          <a:spcPct val="20000"/>
        </a:spcBef>
        <a:buFont typeface="Arial" pitchFamily="34" charset="0"/>
        <a:buChar char="•"/>
        <a:defRPr sz="1523" kern="1200">
          <a:solidFill>
            <a:schemeClr val="tx1"/>
          </a:solidFill>
          <a:latin typeface="+mn-lt"/>
          <a:ea typeface="+mn-ea"/>
          <a:cs typeface="+mn-cs"/>
        </a:defRPr>
      </a:lvl8pPr>
      <a:lvl9pPr marL="2960192" indent="-174129" algn="l" defTabSz="696516" rtl="0" eaLnBrk="1" latinLnBrk="0" hangingPunct="1">
        <a:spcBef>
          <a:spcPct val="20000"/>
        </a:spcBef>
        <a:buFont typeface="Arial" pitchFamily="34" charset="0"/>
        <a:buChar char="•"/>
        <a:defRPr sz="15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516" rtl="0" eaLnBrk="1" latinLnBrk="0" hangingPunct="1">
        <a:defRPr sz="1372" kern="1200">
          <a:solidFill>
            <a:schemeClr val="tx1"/>
          </a:solidFill>
          <a:latin typeface="+mn-lt"/>
          <a:ea typeface="+mn-ea"/>
          <a:cs typeface="+mn-cs"/>
        </a:defRPr>
      </a:lvl1pPr>
      <a:lvl2pPr marL="348258" algn="l" defTabSz="696516" rtl="0" eaLnBrk="1" latinLnBrk="0" hangingPunct="1">
        <a:defRPr sz="1372" kern="1200">
          <a:solidFill>
            <a:schemeClr val="tx1"/>
          </a:solidFill>
          <a:latin typeface="+mn-lt"/>
          <a:ea typeface="+mn-ea"/>
          <a:cs typeface="+mn-cs"/>
        </a:defRPr>
      </a:lvl2pPr>
      <a:lvl3pPr marL="696516" algn="l" defTabSz="696516" rtl="0" eaLnBrk="1" latinLnBrk="0" hangingPunct="1">
        <a:defRPr sz="1372" kern="1200">
          <a:solidFill>
            <a:schemeClr val="tx1"/>
          </a:solidFill>
          <a:latin typeface="+mn-lt"/>
          <a:ea typeface="+mn-ea"/>
          <a:cs typeface="+mn-cs"/>
        </a:defRPr>
      </a:lvl3pPr>
      <a:lvl4pPr marL="1044773" algn="l" defTabSz="696516" rtl="0" eaLnBrk="1" latinLnBrk="0" hangingPunct="1">
        <a:defRPr sz="1372" kern="1200">
          <a:solidFill>
            <a:schemeClr val="tx1"/>
          </a:solidFill>
          <a:latin typeface="+mn-lt"/>
          <a:ea typeface="+mn-ea"/>
          <a:cs typeface="+mn-cs"/>
        </a:defRPr>
      </a:lvl4pPr>
      <a:lvl5pPr marL="1393031" algn="l" defTabSz="696516" rtl="0" eaLnBrk="1" latinLnBrk="0" hangingPunct="1">
        <a:defRPr sz="1372" kern="1200">
          <a:solidFill>
            <a:schemeClr val="tx1"/>
          </a:solidFill>
          <a:latin typeface="+mn-lt"/>
          <a:ea typeface="+mn-ea"/>
          <a:cs typeface="+mn-cs"/>
        </a:defRPr>
      </a:lvl5pPr>
      <a:lvl6pPr marL="1741289" algn="l" defTabSz="696516" rtl="0" eaLnBrk="1" latinLnBrk="0" hangingPunct="1">
        <a:defRPr sz="1372" kern="1200">
          <a:solidFill>
            <a:schemeClr val="tx1"/>
          </a:solidFill>
          <a:latin typeface="+mn-lt"/>
          <a:ea typeface="+mn-ea"/>
          <a:cs typeface="+mn-cs"/>
        </a:defRPr>
      </a:lvl6pPr>
      <a:lvl7pPr marL="2089547" algn="l" defTabSz="696516" rtl="0" eaLnBrk="1" latinLnBrk="0" hangingPunct="1">
        <a:defRPr sz="1372" kern="1200">
          <a:solidFill>
            <a:schemeClr val="tx1"/>
          </a:solidFill>
          <a:latin typeface="+mn-lt"/>
          <a:ea typeface="+mn-ea"/>
          <a:cs typeface="+mn-cs"/>
        </a:defRPr>
      </a:lvl7pPr>
      <a:lvl8pPr marL="2437805" algn="l" defTabSz="696516" rtl="0" eaLnBrk="1" latinLnBrk="0" hangingPunct="1">
        <a:defRPr sz="1372" kern="1200">
          <a:solidFill>
            <a:schemeClr val="tx1"/>
          </a:solidFill>
          <a:latin typeface="+mn-lt"/>
          <a:ea typeface="+mn-ea"/>
          <a:cs typeface="+mn-cs"/>
        </a:defRPr>
      </a:lvl8pPr>
      <a:lvl9pPr marL="2786063" algn="l" defTabSz="696516" rtl="0" eaLnBrk="1" latinLnBrk="0" hangingPunct="1">
        <a:defRPr sz="13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2F2179B-AA7E-991B-4655-C213C5DED86B}"/>
              </a:ext>
            </a:extLst>
          </p:cNvPr>
          <p:cNvSpPr txBox="1"/>
          <p:nvPr userDrawn="1"/>
        </p:nvSpPr>
        <p:spPr>
          <a:xfrm>
            <a:off x="9352429" y="6356351"/>
            <a:ext cx="66428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FE07E3-E7CE-0543-88EA-2F7CF2BA0642}" type="slidenum">
              <a:rPr kumimoji="1" lang="zh-TW" altLang="en-US" sz="1463" smtClean="0"/>
              <a:t>‹#›</a:t>
            </a:fld>
            <a:endParaRPr kumimoji="1" lang="zh-TW" altLang="en-US" sz="1463"/>
          </a:p>
        </p:txBody>
      </p:sp>
    </p:spTree>
    <p:extLst>
      <p:ext uri="{BB962C8B-B14F-4D97-AF65-F5344CB8AC3E}">
        <p14:creationId xmlns:p14="http://schemas.microsoft.com/office/powerpoint/2010/main" val="120002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3" r:id="rId13"/>
    <p:sldLayoutId id="2147483694" r:id="rId14"/>
    <p:sldLayoutId id="2147483696" r:id="rId15"/>
    <p:sldLayoutId id="214748369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Google Shape;13;p25">
            <a:extLst>
              <a:ext uri="{FF2B5EF4-FFF2-40B4-BE49-F238E27FC236}">
                <a16:creationId xmlns:a16="http://schemas.microsoft.com/office/drawing/2014/main" id="{47655823-8DBF-4095-AB44-02F6857FB033}"/>
              </a:ext>
            </a:extLst>
          </p:cNvPr>
          <p:cNvSpPr/>
          <p:nvPr userDrawn="1"/>
        </p:nvSpPr>
        <p:spPr>
          <a:xfrm>
            <a:off x="8087358" y="128626"/>
            <a:ext cx="1617595" cy="293612"/>
          </a:xfrm>
          <a:prstGeom prst="rect">
            <a:avLst/>
          </a:prstGeom>
          <a:blipFill rotWithShape="1">
            <a:blip r:embed="rId18" cstate="email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8" descr="配色、字體定案，全新校徽、LOGO正式開放下載- 陽明交大電子報第050期">
            <a:extLst>
              <a:ext uri="{FF2B5EF4-FFF2-40B4-BE49-F238E27FC236}">
                <a16:creationId xmlns:a16="http://schemas.microsoft.com/office/drawing/2014/main" id="{56FA5989-055E-9A7A-0404-80A7AEE5CF6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047" y="98558"/>
            <a:ext cx="426494" cy="4115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配色、字體定案，全新校徽、LOGO正式開放下載- 陽明交大電子報第050期">
            <a:extLst>
              <a:ext uri="{FF2B5EF4-FFF2-40B4-BE49-F238E27FC236}">
                <a16:creationId xmlns:a16="http://schemas.microsoft.com/office/drawing/2014/main" id="{AB2F6552-0055-D0D8-92F0-DCC5E050FAD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540" y="154957"/>
            <a:ext cx="2081302" cy="35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配色、字體定案，全新校徽、LOGO正式開放下載- 陽明交大電子報第050期">
            <a:extLst>
              <a:ext uri="{FF2B5EF4-FFF2-40B4-BE49-F238E27FC236}">
                <a16:creationId xmlns:a16="http://schemas.microsoft.com/office/drawing/2014/main" id="{589DD747-B29F-EC2D-6A7C-650B1D5428E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06597" y="6549620"/>
            <a:ext cx="1248728" cy="2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D5595D8-2A0A-EF4C-7394-010E181BFC7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731" y="6570770"/>
            <a:ext cx="647251" cy="15860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B8F1FC6-60F9-F8EC-8809-79C48768CB84}"/>
              </a:ext>
            </a:extLst>
          </p:cNvPr>
          <p:cNvSpPr txBox="1"/>
          <p:nvPr userDrawn="1"/>
        </p:nvSpPr>
        <p:spPr>
          <a:xfrm>
            <a:off x="9450206" y="6403563"/>
            <a:ext cx="61344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3513EC-AB88-5746-900E-EE8C367BD2A4}" type="slidenum">
              <a:rPr kumimoji="1" lang="zh-TW" altLang="en-US" sz="1463" smtClean="0"/>
              <a:t>‹#›</a:t>
            </a:fld>
            <a:endParaRPr kumimoji="1" lang="zh-TW" altLang="en-US" sz="1463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6D6D497-F18B-5DEF-7FA3-5B911C6F240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7521" y="16546"/>
            <a:ext cx="1281781" cy="49110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E01B79C-0EDD-88CC-811B-D3CD5B04B84F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54" y="1"/>
            <a:ext cx="9913654" cy="507654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575FB1AB-40D7-7F3D-ECE0-FEFECDD48E0E}"/>
              </a:ext>
            </a:extLst>
          </p:cNvPr>
          <p:cNvSpPr txBox="1"/>
          <p:nvPr userDrawn="1"/>
        </p:nvSpPr>
        <p:spPr>
          <a:xfrm>
            <a:off x="9036974" y="6476333"/>
            <a:ext cx="38985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975" dirty="0">
                <a:solidFill>
                  <a:schemeClr val="accent4">
                    <a:lumMod val="75000"/>
                  </a:schemeClr>
                </a:solidFill>
              </a:rPr>
              <a:t>USR</a:t>
            </a:r>
            <a:endParaRPr kumimoji="1" lang="zh-TW" altLang="en-US" sz="975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7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12u10.lab.nycu.edu.tw/" TargetMode="External"/><Relationship Id="rId3" Type="http://schemas.openxmlformats.org/officeDocument/2006/relationships/hyperlink" Target="http://www.google.com.tw/url?sa=i&amp;rct=j&amp;q=&amp;esrc=s&amp;source=images&amp;cd=&amp;cad=rja&amp;uact=8&amp;ved=0ahUKEwjtqsXJ5LHXAhVBQZQKHUZhDJYQjRwIBw&amp;url=http://www.softicons.com/toolbar-icons/vista-base-software-icons-2-by-icons-land/circle-red-icon&amp;psig=AOvVaw3_Uu_6tUvE_tWfvfta7URe&amp;ust=1510326931742525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7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hyperlink" Target="https://12u10.lab.nycu.edu.tw/downloads/" TargetMode="Externa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hyperlink" Target="https://12u10.lab.nycu.edu.tw/downloads/" TargetMode="External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62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12u10.lab.nycu.edu.tw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62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11" Type="http://schemas.openxmlformats.org/officeDocument/2006/relationships/image" Target="../media/image83.png"/><Relationship Id="rId5" Type="http://schemas.openxmlformats.org/officeDocument/2006/relationships/image" Target="../media/image90.png"/><Relationship Id="rId10" Type="http://schemas.openxmlformats.org/officeDocument/2006/relationships/image" Target="../media/image82.png"/><Relationship Id="rId4" Type="http://schemas.openxmlformats.org/officeDocument/2006/relationships/image" Target="../media/image89.png"/><Relationship Id="rId9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83.pn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5" Type="http://schemas.openxmlformats.org/officeDocument/2006/relationships/image" Target="../media/image29.png"/><Relationship Id="rId4" Type="http://schemas.openxmlformats.org/officeDocument/2006/relationships/hyperlink" Target="https://www.google.com.tw/url?sa=i&amp;url=https://thenounproject.com/term/computer/12565/&amp;psig=AOvVaw0QXoQdYwZEsJkJEoedBV7T&amp;ust=1580972173995000&amp;source=images&amp;cd=vfe&amp;ved=0CAIQjRxqFwoTCNDs89vruecCFQAAAAAdAAAAABA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hyperlink" Target="https://12u10.lab.nycu.edu.tw/portfolio/aiot-6/" TargetMode="External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13" Type="http://schemas.openxmlformats.org/officeDocument/2006/relationships/image" Target="../media/image115.png"/><Relationship Id="rId18" Type="http://schemas.openxmlformats.org/officeDocument/2006/relationships/hyperlink" Target="https://12u10.lab.nycu.edu.tw/project/%e3%80%90%e9%87%91%e7%8d%8e%e3%80%91cpr-%e4%bd%a0%e7%9a%84%e7%ac%ac%e4%b8%80%e5%80%8b%e7%b7%b4%e7%bf%92%e5%a5%bd%e5%b9%ab%e6%89%8b/" TargetMode="External"/><Relationship Id="rId3" Type="http://schemas.openxmlformats.org/officeDocument/2006/relationships/hyperlink" Target="https://12u10.lab.nycu.edu.tw/project/%e3%80%90%e9%87%91%e7%8d%8e%e3%80%91%e8%b7%af%e9%9d%a2%e7%8b%80%e6%b3%81%e5%9b%9e%e5%a0%b1%e8%88%87%e5%88%86%e6%9e%90%e7%b3%bb%e7%b5%b1/" TargetMode="External"/><Relationship Id="rId21" Type="http://schemas.openxmlformats.org/officeDocument/2006/relationships/image" Target="../media/image119.png"/><Relationship Id="rId7" Type="http://schemas.openxmlformats.org/officeDocument/2006/relationships/hyperlink" Target="https://www.youtube.com/shorts/6nUNQZIev-k" TargetMode="External"/><Relationship Id="rId12" Type="http://schemas.openxmlformats.org/officeDocument/2006/relationships/image" Target="../media/image114.png"/><Relationship Id="rId17" Type="http://schemas.openxmlformats.org/officeDocument/2006/relationships/image" Target="../media/image117.png"/><Relationship Id="rId2" Type="http://schemas.openxmlformats.org/officeDocument/2006/relationships/notesSlide" Target="../notesSlides/notesSlide26.xml"/><Relationship Id="rId16" Type="http://schemas.openxmlformats.org/officeDocument/2006/relationships/hyperlink" Target="https://12u10.lab.nycu.edu.tw/project/%e6%a9%9f%e5%99%a8%e4%ba%bademo/" TargetMode="External"/><Relationship Id="rId20" Type="http://schemas.openxmlformats.org/officeDocument/2006/relationships/hyperlink" Target="https://www.youtube.com/watch?v=dwVTIaQ0DGc&amp;t=3s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1.png"/><Relationship Id="rId11" Type="http://schemas.openxmlformats.org/officeDocument/2006/relationships/hyperlink" Target="https://12u10.lab.nycu.edu.tw/project/%e6%b5%b7%e6%b4%8b%e5%90%b8%e5%a1%b5%e8%88%b9%e3%80%90nctu-auv-%e5%9c%98%e9%9a%8a%e3%80%91/" TargetMode="External"/><Relationship Id="rId5" Type="http://schemas.openxmlformats.org/officeDocument/2006/relationships/image" Target="../media/image110.png"/><Relationship Id="rId15" Type="http://schemas.openxmlformats.org/officeDocument/2006/relationships/image" Target="../media/image116.png"/><Relationship Id="rId10" Type="http://schemas.openxmlformats.org/officeDocument/2006/relationships/image" Target="../media/image113.png"/><Relationship Id="rId19" Type="http://schemas.openxmlformats.org/officeDocument/2006/relationships/image" Target="../media/image118.png"/><Relationship Id="rId4" Type="http://schemas.openxmlformats.org/officeDocument/2006/relationships/image" Target="../media/image109.png"/><Relationship Id="rId9" Type="http://schemas.openxmlformats.org/officeDocument/2006/relationships/hyperlink" Target="https://12u10.lab.nycu.edu.tw/portfolio/%e6%9c%9d%e9%99%bd%e7%a7%91%e5%a4%a7%e5%b9%bc%e6%95%99%e6%87%89%e7%94%a8/" TargetMode="External"/><Relationship Id="rId14" Type="http://schemas.openxmlformats.org/officeDocument/2006/relationships/hyperlink" Target="https://12u10.lab.nycu.edu.tw/project/%e3%80%90%e9%87%91%e7%8d%8e%e3%80%91%e8%88%aa%e6%b5%b7%e5%be%a1%e5%ae%88%e6%b5%b7%e4%b8%8a%e9%98%b2%e6%9a%88%e8%a3%9d%e7%bd%ae/" TargetMode="External"/><Relationship Id="rId22" Type="http://schemas.openxmlformats.org/officeDocument/2006/relationships/image" Target="../media/image1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12u10.lab.nycu.edu.tw/project/most-sophisticated-sculpture-in-the-world-the-making-of-semiconductor/" TargetMode="External"/><Relationship Id="rId3" Type="http://schemas.openxmlformats.org/officeDocument/2006/relationships/image" Target="../media/image121.png"/><Relationship Id="rId7" Type="http://schemas.openxmlformats.org/officeDocument/2006/relationships/hyperlink" Target="https://12u10.lab.nycu.edu.tw/portfolio/%e6%96%b0%e7%ab%b9%e5%a5%b3%e4%b8%ad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3.png"/><Relationship Id="rId5" Type="http://schemas.openxmlformats.org/officeDocument/2006/relationships/hyperlink" Target="https://12u10.lab.nycu.edu.tw/portfolio/%e5%a4%a7%e5%93%a5%e5%93%a5%e5%a4%a7%e5%a7%90%e5%a7%90%e8%ac%9b%e5%8d%8a%e5%b0%8e%e9%ab%94/" TargetMode="External"/><Relationship Id="rId10" Type="http://schemas.openxmlformats.org/officeDocument/2006/relationships/image" Target="../media/image120.png"/><Relationship Id="rId4" Type="http://schemas.openxmlformats.org/officeDocument/2006/relationships/image" Target="../media/image122.png"/><Relationship Id="rId9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12u10.lab.nycu.edu.tw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www.google.com.tw/url?sa=i&amp;url=https://thenounproject.com/term/computer/12565/&amp;psig=AOvVaw0QXoQdYwZEsJkJEoedBV7T&amp;ust=1580972173995000&amp;source=images&amp;cd=vfe&amp;ved=0CAIQjRxqFwoTCNDs89vruecCFQAAAAAdAAAAABAX" TargetMode="External"/><Relationship Id="rId7" Type="http://schemas.openxmlformats.org/officeDocument/2006/relationships/hyperlink" Target="https://youtu.be/RPJ3oxbt4dk" TargetMode="Externa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youtu.be/NlmG3MB7qoc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9" name="Google Shape;1429;p236"/>
          <p:cNvGrpSpPr/>
          <p:nvPr/>
        </p:nvGrpSpPr>
        <p:grpSpPr>
          <a:xfrm>
            <a:off x="4283017" y="4559010"/>
            <a:ext cx="5922846" cy="2349483"/>
            <a:chOff x="1969394" y="1607758"/>
            <a:chExt cx="7289657" cy="2891672"/>
          </a:xfrm>
        </p:grpSpPr>
        <p:grpSp>
          <p:nvGrpSpPr>
            <p:cNvPr id="1430" name="Google Shape;1430;p236"/>
            <p:cNvGrpSpPr/>
            <p:nvPr/>
          </p:nvGrpSpPr>
          <p:grpSpPr>
            <a:xfrm>
              <a:off x="1969394" y="1898480"/>
              <a:ext cx="2785657" cy="2600950"/>
              <a:chOff x="2115310" y="1879024"/>
              <a:chExt cx="2785657" cy="2600950"/>
            </a:xfrm>
          </p:grpSpPr>
          <p:pic>
            <p:nvPicPr>
              <p:cNvPr id="1431" name="Google Shape;1431;p236" descr="「circle」的圖片搜尋結果">
                <a:hlinkClick r:id="rId3"/>
              </p:cNvPr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780361">
                <a:off x="2765762" y="1879024"/>
                <a:ext cx="1410419" cy="14104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32" name="Google Shape;1432;p236" descr="「circle」的圖片搜尋結果">
                <a:hlinkClick r:id="rId3"/>
              </p:cNvPr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-6011799">
                <a:off x="2115310" y="3069555"/>
                <a:ext cx="1410419" cy="14104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33" name="Google Shape;1433;p236" descr="「circle」的圖片搜尋結果">
                <a:hlinkClick r:id="rId3"/>
              </p:cNvPr>
              <p:cNvPicPr preferRelativeResize="0"/>
              <p:nvPr/>
            </p:nvPicPr>
            <p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8315533">
                <a:off x="3490548" y="3033350"/>
                <a:ext cx="1410419" cy="14104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34" name="Google Shape;1434;p236"/>
              <p:cNvSpPr txBox="1"/>
              <p:nvPr/>
            </p:nvSpPr>
            <p:spPr>
              <a:xfrm>
                <a:off x="3138988" y="2251940"/>
                <a:ext cx="663964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4283" tIns="37131" rIns="74283" bIns="37131" anchor="t" anchorCtr="0">
                <a:spAutoFit/>
              </a:bodyPr>
              <a:lstStyle/>
              <a:p>
                <a:pPr marL="0" marR="0" lvl="0" indent="0" algn="l" defTabSz="7429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/>
                    <a:ea typeface="Arial Black"/>
                    <a:cs typeface="Arial Black"/>
                    <a:sym typeface="Arial Black"/>
                  </a:rPr>
                  <a:t>AI</a:t>
                </a: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1435" name="Google Shape;1435;p236"/>
              <p:cNvSpPr txBox="1"/>
              <p:nvPr/>
            </p:nvSpPr>
            <p:spPr>
              <a:xfrm>
                <a:off x="2387120" y="3527561"/>
                <a:ext cx="1108633" cy="523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4283" tIns="37131" rIns="74283" bIns="37131" anchor="t" anchorCtr="0">
                <a:spAutoFit/>
              </a:bodyPr>
              <a:lstStyle/>
              <a:p>
                <a:pPr marL="0" marR="0" lvl="0" indent="0" algn="l" defTabSz="7429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Tx/>
                  <a:buNone/>
                  <a:tabLst/>
                  <a:defRPr/>
                </a:pPr>
                <a:r>
                  <a:rPr kumimoji="0" lang="en-US" sz="2275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/>
                    <a:ea typeface="Arial Black"/>
                    <a:cs typeface="Arial Black"/>
                    <a:sym typeface="Arial Black"/>
                  </a:rPr>
                  <a:t>IOT</a:t>
                </a:r>
                <a:endParaRPr kumimoji="0" sz="22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sp>
            <p:nvSpPr>
              <p:cNvPr id="1436" name="Google Shape;1436;p236"/>
              <p:cNvSpPr txBox="1"/>
              <p:nvPr/>
            </p:nvSpPr>
            <p:spPr>
              <a:xfrm>
                <a:off x="3544477" y="3543931"/>
                <a:ext cx="1346844" cy="461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4283" tIns="37131" rIns="74283" bIns="37131" anchor="t" anchorCtr="0">
                <a:spAutoFit/>
              </a:bodyPr>
              <a:lstStyle/>
              <a:p>
                <a:pPr marL="0" marR="0" lvl="0" indent="0" algn="l" defTabSz="7429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Tx/>
                  <a:buNone/>
                  <a:tabLst/>
                  <a:defRPr/>
                </a:pPr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/>
                    <a:ea typeface="Arial Black"/>
                    <a:cs typeface="Arial Black"/>
                    <a:sym typeface="Arial Black"/>
                  </a:rPr>
                  <a:t>Coding</a:t>
                </a:r>
                <a:endParaRPr kumimoji="0" sz="19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</p:grpSp>
        <p:sp>
          <p:nvSpPr>
            <p:cNvPr id="1439" name="Google Shape;1439;p236"/>
            <p:cNvSpPr txBox="1"/>
            <p:nvPr/>
          </p:nvSpPr>
          <p:spPr>
            <a:xfrm>
              <a:off x="5381067" y="2569697"/>
              <a:ext cx="3877984" cy="307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marL="0" marR="0" lvl="0" indent="0" algn="l" defTabSz="742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Tx/>
                <a:buNone/>
                <a:tabLst/>
                <a:defRPr/>
              </a:pPr>
              <a:endParaRPr kumimoji="0" sz="113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41" name="Google Shape;1441;p236" descr="Clap - Free entertainment icons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2972" y="1607758"/>
              <a:ext cx="1154900" cy="115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Freeform 6">
            <a:extLst>
              <a:ext uri="{FF2B5EF4-FFF2-40B4-BE49-F238E27FC236}">
                <a16:creationId xmlns:a16="http://schemas.microsoft.com/office/drawing/2014/main" id="{DF1A5DF5-67BF-F5CD-E133-19C4BD45C142}"/>
              </a:ext>
            </a:extLst>
          </p:cNvPr>
          <p:cNvSpPr/>
          <p:nvPr/>
        </p:nvSpPr>
        <p:spPr>
          <a:xfrm>
            <a:off x="4202130" y="731288"/>
            <a:ext cx="5178665" cy="1983099"/>
          </a:xfrm>
          <a:prstGeom prst="cloud">
            <a:avLst/>
          </a:prstGeom>
          <a:solidFill>
            <a:srgbClr val="C64517"/>
          </a:solidFill>
          <a:ln w="57150">
            <a:solidFill>
              <a:srgbClr val="F19D19">
                <a:lumMod val="60000"/>
                <a:lumOff val="40000"/>
              </a:srgbClr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POP2W9-B5" pitchFamily="82" charset="-120"/>
                <a:ea typeface="DFPPOP2W9-B5" pitchFamily="82" charset="-120"/>
                <a:cs typeface="+mn-cs"/>
              </a:rPr>
              <a:t>創意奔放</a:t>
            </a:r>
            <a:endParaRPr kumimoji="0" lang="en-US" altLang="zh-TW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POP2W9-B5" pitchFamily="82" charset="-120"/>
              <a:ea typeface="DFPPOP2W9-B5" pitchFamily="82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POP2W9-B5" pitchFamily="82" charset="-120"/>
                <a:ea typeface="DFPPOP2W9-B5" pitchFamily="82" charset="-120"/>
                <a:cs typeface="+mn-cs"/>
              </a:rPr>
              <a:t>SHOW Time!!</a:t>
            </a:r>
            <a:endParaRPr kumimoji="0" lang="zh-TW" alt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POP2W9-B5" pitchFamily="82" charset="-120"/>
              <a:ea typeface="DFPPOP2W9-B5" pitchFamily="82" charset="-120"/>
              <a:cs typeface="+mn-cs"/>
            </a:endParaRPr>
          </a:p>
        </p:txBody>
      </p:sp>
      <p:pic>
        <p:nvPicPr>
          <p:cNvPr id="2" name="Google Shape;1433;p236" descr="「circle」的圖片搜尋結果">
            <a:hlinkClick r:id="rId3"/>
            <a:extLst>
              <a:ext uri="{FF2B5EF4-FFF2-40B4-BE49-F238E27FC236}">
                <a16:creationId xmlns:a16="http://schemas.microsoft.com/office/drawing/2014/main" id="{24A96405-AF35-539C-0104-32A43058B7C1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8315533">
            <a:off x="7101217" y="4659501"/>
            <a:ext cx="2073733" cy="2126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36;p236">
            <a:extLst>
              <a:ext uri="{FF2B5EF4-FFF2-40B4-BE49-F238E27FC236}">
                <a16:creationId xmlns:a16="http://schemas.microsoft.com/office/drawing/2014/main" id="{9FB73C21-BC42-97DC-401F-50C7B711D845}"/>
              </a:ext>
            </a:extLst>
          </p:cNvPr>
          <p:cNvSpPr txBox="1"/>
          <p:nvPr/>
        </p:nvSpPr>
        <p:spPr>
          <a:xfrm>
            <a:off x="6948852" y="6147957"/>
            <a:ext cx="2304285" cy="37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Semiconductor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995EE42-59B0-1F9E-5821-CB4B46E9B52B}"/>
              </a:ext>
            </a:extLst>
          </p:cNvPr>
          <p:cNvSpPr txBox="1"/>
          <p:nvPr/>
        </p:nvSpPr>
        <p:spPr>
          <a:xfrm>
            <a:off x="4296561" y="3447427"/>
            <a:ext cx="5029200" cy="641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49" charset="-120"/>
                <a:cs typeface="+mn-cs"/>
              </a:rPr>
              <a:t>鼓勵參與：</a:t>
            </a:r>
            <a:r>
              <a:rPr kumimoji="0" lang="zh-TW" altLang="zh-TW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49" charset="-120"/>
                <a:cs typeface="+mn-cs"/>
              </a:rPr>
              <a:t>晶創</a:t>
            </a:r>
            <a:r>
              <a:rPr kumimoji="0" lang="en-US" altLang="zh-TW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49" charset="-120"/>
                <a:cs typeface="+mn-cs"/>
              </a:rPr>
              <a:t>Win Win: </a:t>
            </a:r>
            <a:r>
              <a:rPr kumimoji="0" lang="zh-TW" altLang="zh-TW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49" charset="-120"/>
                <a:cs typeface="+mn-cs"/>
              </a:rPr>
              <a:t>晶創未來全國聯賽</a:t>
            </a:r>
            <a:r>
              <a:rPr kumimoji="0" lang="en-US" altLang="zh-TW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49" charset="-120"/>
                <a:cs typeface="+mn-cs"/>
              </a:rPr>
              <a:t>.     </a:t>
            </a:r>
            <a:r>
              <a:rPr kumimoji="0" lang="zh-TW" altLang="zh-TW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49" charset="-120"/>
                <a:cs typeface="+mn-cs"/>
              </a:rPr>
              <a:t>智聯感測暨半導體</a:t>
            </a:r>
            <a:r>
              <a:rPr kumimoji="0" lang="en-US" altLang="zh-TW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49" charset="-120"/>
                <a:cs typeface="+mn-cs"/>
              </a:rPr>
              <a:t>IC</a:t>
            </a:r>
            <a:r>
              <a:rPr kumimoji="0" lang="zh-TW" altLang="zh-TW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49" charset="-120"/>
                <a:cs typeface="+mn-cs"/>
              </a:rPr>
              <a:t>科普</a:t>
            </a:r>
            <a:endParaRPr kumimoji="0" lang="zh-TW" altLang="zh-TW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00846F2-4E63-15FA-7F33-F6AB9B52A249}"/>
              </a:ext>
            </a:extLst>
          </p:cNvPr>
          <p:cNvSpPr txBox="1"/>
          <p:nvPr/>
        </p:nvSpPr>
        <p:spPr>
          <a:xfrm>
            <a:off x="4317111" y="4038604"/>
            <a:ext cx="500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hlinkClick r:id="rId8"/>
              </a:rPr>
              <a:t>https://12u10.lab.nycu.edu.tw/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6F82CD2-731C-4702-84A1-6E0F4D3CCC53}"/>
              </a:ext>
            </a:extLst>
          </p:cNvPr>
          <p:cNvGrpSpPr/>
          <p:nvPr/>
        </p:nvGrpSpPr>
        <p:grpSpPr>
          <a:xfrm>
            <a:off x="351193" y="791615"/>
            <a:ext cx="4546157" cy="3286528"/>
            <a:chOff x="406843" y="170766"/>
            <a:chExt cx="2923301" cy="2197978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224AC7AE-B2FF-CD41-C3AB-FC1FC3E4C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7919" y="170766"/>
              <a:ext cx="2262225" cy="2154471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4CA64563-94AA-121B-5D2C-25B94D7C2D06}"/>
                </a:ext>
              </a:extLst>
            </p:cNvPr>
            <p:cNvSpPr txBox="1"/>
            <p:nvPr/>
          </p:nvSpPr>
          <p:spPr>
            <a:xfrm>
              <a:off x="1089027" y="1581500"/>
              <a:ext cx="1593783" cy="787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8000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Naskh Medium" pitchFamily="2" charset="-78"/>
                  <a:ea typeface="新細明體" panose="02020500000000000000" pitchFamily="18" charset="-120"/>
                  <a:cs typeface="Adobe Naskh Medium" pitchFamily="2" charset="-78"/>
                </a:rPr>
                <a:t>AIoT-S </a:t>
              </a:r>
              <a:endParaRPr kumimoji="1" lang="zh-TW" altLang="en-US" sz="8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Naskh Medium" pitchFamily="2" charset="-78"/>
                <a:ea typeface="新細明體" panose="02020500000000000000" pitchFamily="18" charset="-120"/>
                <a:cs typeface="Adobe Naskh Medium" pitchFamily="2" charset="-78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C3275D1E-5845-FBAA-0FFA-6448DA8F053C}"/>
                </a:ext>
              </a:extLst>
            </p:cNvPr>
            <p:cNvSpPr txBox="1"/>
            <p:nvPr/>
          </p:nvSpPr>
          <p:spPr>
            <a:xfrm>
              <a:off x="406843" y="1161780"/>
              <a:ext cx="1953604" cy="714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CF6F13"/>
                  </a:solidFill>
                  <a:effectLst/>
                  <a:uLnTx/>
                  <a:uFillTx/>
                  <a:latin typeface="Adobe Naskh Medium" pitchFamily="2" charset="-78"/>
                  <a:ea typeface="新細明體" panose="02020500000000000000" pitchFamily="18" charset="-120"/>
                  <a:cs typeface="Adobe Naskh Medium" pitchFamily="2" charset="-78"/>
                </a:rPr>
                <a:t>Rabboni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209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232"/>
          <p:cNvSpPr txBox="1"/>
          <p:nvPr/>
        </p:nvSpPr>
        <p:spPr>
          <a:xfrm>
            <a:off x="2827943" y="1616086"/>
            <a:ext cx="2347776" cy="42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normAutofit fontScale="90000" lnSpcReduction="20000"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111111"/>
            </a:pPr>
            <a:r>
              <a:rPr lang="en-US" sz="325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配件介紹</a:t>
            </a:r>
            <a:endParaRPr sz="35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9" name="Google Shape;1109;p2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584" y="1268636"/>
            <a:ext cx="2144605" cy="6888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110" name="Google Shape;1110;p232"/>
          <p:cNvSpPr txBox="1"/>
          <p:nvPr/>
        </p:nvSpPr>
        <p:spPr>
          <a:xfrm>
            <a:off x="242214" y="3364542"/>
            <a:ext cx="2390739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463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463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abboni本體 (正面)</a:t>
            </a:r>
            <a:endParaRPr sz="1463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11" name="Google Shape;1111;p232"/>
          <p:cNvSpPr txBox="1"/>
          <p:nvPr/>
        </p:nvSpPr>
        <p:spPr>
          <a:xfrm>
            <a:off x="2622813" y="3374426"/>
            <a:ext cx="2390739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463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1463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abboni本體 (背面)</a:t>
            </a:r>
            <a:endParaRPr sz="1463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112" name="Google Shape;1112;p2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9898" y="4184952"/>
            <a:ext cx="2803678" cy="287605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232"/>
          <p:cNvSpPr txBox="1"/>
          <p:nvPr/>
        </p:nvSpPr>
        <p:spPr>
          <a:xfrm>
            <a:off x="2470769" y="5137123"/>
            <a:ext cx="3456733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463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魔鬼氈手腕帶 (寬2公分、長27.5公分)</a:t>
            </a:r>
            <a:endParaRPr sz="146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4" name="Google Shape;1114;p232"/>
          <p:cNvGrpSpPr/>
          <p:nvPr/>
        </p:nvGrpSpPr>
        <p:grpSpPr>
          <a:xfrm>
            <a:off x="689158" y="3880356"/>
            <a:ext cx="7363718" cy="2104225"/>
            <a:chOff x="4003317" y="1802875"/>
            <a:chExt cx="9063038" cy="2589816"/>
          </a:xfrm>
        </p:grpSpPr>
        <p:pic>
          <p:nvPicPr>
            <p:cNvPr id="1115" name="Google Shape;1115;p232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98298" y="1802875"/>
              <a:ext cx="1485900" cy="12790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6" name="Google Shape;1116;p232"/>
            <p:cNvSpPr txBox="1"/>
            <p:nvPr/>
          </p:nvSpPr>
          <p:spPr>
            <a:xfrm>
              <a:off x="4941248" y="3884743"/>
              <a:ext cx="8125107" cy="507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marL="232172" indent="-232172" algn="ctr">
                <a:lnSpc>
                  <a:spcPct val="150000"/>
                </a:lnSpc>
                <a:buClr>
                  <a:srgbClr val="2F5496"/>
                </a:buClr>
                <a:buSzPts val="1800"/>
                <a:buFont typeface="Noto Sans Symbols"/>
                <a:buChar char="●"/>
              </a:pPr>
              <a:r>
                <a:rPr lang="en-US" sz="1463" dirty="0" err="1">
                  <a:solidFill>
                    <a:srgbClr val="2F549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提供使用者跑步或行進間γabboni主體與鞋面穩固結合，確保動作正確偵測</a:t>
              </a:r>
              <a:endParaRPr sz="1463" dirty="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117" name="Google Shape;1117;p232"/>
            <p:cNvSpPr txBox="1"/>
            <p:nvPr/>
          </p:nvSpPr>
          <p:spPr>
            <a:xfrm>
              <a:off x="4003317" y="3349666"/>
              <a:ext cx="1875862" cy="369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-US" sz="1463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γ</a:t>
              </a:r>
              <a:r>
                <a:rPr lang="en-US" sz="1463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abboni背夾</a:t>
              </a:r>
              <a:endParaRPr sz="14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18" name="Google Shape;1118;p23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347" y="2791848"/>
            <a:ext cx="1900151" cy="1030714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232"/>
          <p:cNvSpPr txBox="1"/>
          <p:nvPr/>
        </p:nvSpPr>
        <p:spPr>
          <a:xfrm>
            <a:off x="7707662" y="3880356"/>
            <a:ext cx="1499519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USB轉接線一條</a:t>
            </a:r>
            <a:endParaRPr sz="146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232"/>
          <p:cNvSpPr txBox="1"/>
          <p:nvPr/>
        </p:nvSpPr>
        <p:spPr>
          <a:xfrm>
            <a:off x="6888671" y="4238200"/>
            <a:ext cx="3137502" cy="75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marL="232172" indent="-232172">
              <a:lnSpc>
                <a:spcPct val="150000"/>
              </a:lnSpc>
              <a:buClr>
                <a:srgbClr val="2F5496"/>
              </a:buClr>
              <a:buSzPts val="1800"/>
              <a:buFont typeface="Noto Sans Symbols"/>
              <a:buChar char="●"/>
            </a:pPr>
            <a:r>
              <a:rPr lang="en-US" sz="1463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USB Type A轉接 USB mini線，可提供傳輸數據以及充電功能。</a:t>
            </a:r>
            <a:endParaRPr sz="1463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1" name="Google Shape;1121;p23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55" y="2107774"/>
            <a:ext cx="1721459" cy="131562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122" name="Google Shape;1122;p2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01776" y="2070700"/>
            <a:ext cx="1832813" cy="11611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233"/>
          <p:cNvSpPr txBox="1"/>
          <p:nvPr/>
        </p:nvSpPr>
        <p:spPr>
          <a:xfrm>
            <a:off x="2827943" y="1616086"/>
            <a:ext cx="2347776" cy="42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normAutofit fontScale="90000" lnSpcReduction="20000"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111111"/>
            </a:pPr>
            <a:r>
              <a:rPr lang="en-US" sz="325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配件介紹</a:t>
            </a:r>
            <a:endParaRPr sz="35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8" name="Google Shape;1128;p2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584" y="1268636"/>
            <a:ext cx="2144605" cy="6888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1129" name="Google Shape;1129;p233"/>
          <p:cNvGrpSpPr/>
          <p:nvPr/>
        </p:nvGrpSpPr>
        <p:grpSpPr>
          <a:xfrm>
            <a:off x="5710387" y="1952784"/>
            <a:ext cx="2257223" cy="1169140"/>
            <a:chOff x="-287552" y="0"/>
            <a:chExt cx="3619122" cy="2027555"/>
          </a:xfrm>
        </p:grpSpPr>
        <p:pic>
          <p:nvPicPr>
            <p:cNvPr id="1130" name="Google Shape;1130;p233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699" y="47625"/>
              <a:ext cx="2639694" cy="19799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1" name="Google Shape;1131;p233"/>
            <p:cNvSpPr txBox="1"/>
            <p:nvPr/>
          </p:nvSpPr>
          <p:spPr>
            <a:xfrm>
              <a:off x="-207782" y="1347060"/>
              <a:ext cx="1446440" cy="409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348" tIns="30164" rIns="60348" bIns="30164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en-US" sz="1138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左側功能鍵</a:t>
              </a:r>
              <a:endParaRPr sz="113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33"/>
            <p:cNvSpPr txBox="1"/>
            <p:nvPr/>
          </p:nvSpPr>
          <p:spPr>
            <a:xfrm>
              <a:off x="1945865" y="1342376"/>
              <a:ext cx="1385705" cy="409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348" tIns="30164" rIns="60348" bIns="30164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en-US" sz="1138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右側功能鍵</a:t>
              </a:r>
              <a:endParaRPr sz="113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33"/>
            <p:cNvSpPr txBox="1"/>
            <p:nvPr/>
          </p:nvSpPr>
          <p:spPr>
            <a:xfrm>
              <a:off x="-287552" y="0"/>
              <a:ext cx="1733342" cy="409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348" tIns="30164" rIns="60348" bIns="30164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en-US" sz="1138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LED</a:t>
              </a:r>
              <a:r>
                <a:rPr lang="en-US" sz="1138">
                  <a:solidFill>
                    <a:srgbClr val="000000"/>
                  </a:solidFill>
                  <a:latin typeface="Lustria"/>
                  <a:ea typeface="Lustria"/>
                  <a:cs typeface="Lustria"/>
                  <a:sym typeface="Lustria"/>
                </a:rPr>
                <a:t>指示燈</a:t>
              </a:r>
              <a:endParaRPr sz="1138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4" name="Google Shape;1134;p233"/>
            <p:cNvGrpSpPr/>
            <p:nvPr/>
          </p:nvGrpSpPr>
          <p:grpSpPr>
            <a:xfrm>
              <a:off x="2438400" y="995007"/>
              <a:ext cx="257176" cy="257175"/>
              <a:chOff x="0" y="242532"/>
              <a:chExt cx="257176" cy="257175"/>
            </a:xfrm>
          </p:grpSpPr>
          <p:cxnSp>
            <p:nvCxnSpPr>
              <p:cNvPr id="1135" name="Google Shape;1135;p233"/>
              <p:cNvCxnSpPr/>
              <p:nvPr/>
            </p:nvCxnSpPr>
            <p:spPr>
              <a:xfrm rot="10800000">
                <a:off x="0" y="257175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6" name="Google Shape;1136;p233"/>
              <p:cNvCxnSpPr/>
              <p:nvPr/>
            </p:nvCxnSpPr>
            <p:spPr>
              <a:xfrm rot="-5400000">
                <a:off x="128588" y="371119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37" name="Google Shape;1137;p233"/>
            <p:cNvGrpSpPr/>
            <p:nvPr/>
          </p:nvGrpSpPr>
          <p:grpSpPr>
            <a:xfrm rot="-5400000">
              <a:off x="1198730" y="-59299"/>
              <a:ext cx="170966" cy="606759"/>
              <a:chOff x="5370" y="0"/>
              <a:chExt cx="257175" cy="606759"/>
            </a:xfrm>
          </p:grpSpPr>
          <p:cxnSp>
            <p:nvCxnSpPr>
              <p:cNvPr id="1138" name="Google Shape;1138;p233"/>
              <p:cNvCxnSpPr/>
              <p:nvPr/>
            </p:nvCxnSpPr>
            <p:spPr>
              <a:xfrm rot="10800000">
                <a:off x="5370" y="606759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9" name="Google Shape;1139;p233"/>
              <p:cNvCxnSpPr/>
              <p:nvPr/>
            </p:nvCxnSpPr>
            <p:spPr>
              <a:xfrm rot="-5400000">
                <a:off x="-45682" y="302857"/>
                <a:ext cx="605714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40" name="Google Shape;1140;p233"/>
            <p:cNvGrpSpPr/>
            <p:nvPr/>
          </p:nvGrpSpPr>
          <p:grpSpPr>
            <a:xfrm rot="10800000">
              <a:off x="465810" y="1024947"/>
              <a:ext cx="257175" cy="257175"/>
              <a:chOff x="-37185" y="270454"/>
              <a:chExt cx="257175" cy="257175"/>
            </a:xfrm>
          </p:grpSpPr>
          <p:cxnSp>
            <p:nvCxnSpPr>
              <p:cNvPr id="1141" name="Google Shape;1141;p233"/>
              <p:cNvCxnSpPr/>
              <p:nvPr/>
            </p:nvCxnSpPr>
            <p:spPr>
              <a:xfrm rot="10800000">
                <a:off x="-37185" y="527628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2" name="Google Shape;1142;p233"/>
              <p:cNvCxnSpPr/>
              <p:nvPr/>
            </p:nvCxnSpPr>
            <p:spPr>
              <a:xfrm rot="-5400000">
                <a:off x="91402" y="399041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143" name="Google Shape;1143;p233"/>
          <p:cNvGrpSpPr/>
          <p:nvPr/>
        </p:nvGrpSpPr>
        <p:grpSpPr>
          <a:xfrm>
            <a:off x="7488015" y="2018256"/>
            <a:ext cx="2334207" cy="912808"/>
            <a:chOff x="827373" y="3895871"/>
            <a:chExt cx="3546923" cy="1715276"/>
          </a:xfrm>
        </p:grpSpPr>
        <p:pic>
          <p:nvPicPr>
            <p:cNvPr id="1144" name="Google Shape;1144;p233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4421" y="3895871"/>
              <a:ext cx="1765300" cy="16287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45" name="Google Shape;1145;p233"/>
            <p:cNvGrpSpPr/>
            <p:nvPr/>
          </p:nvGrpSpPr>
          <p:grpSpPr>
            <a:xfrm>
              <a:off x="827373" y="3911314"/>
              <a:ext cx="3546923" cy="1699833"/>
              <a:chOff x="-204533" y="-381434"/>
              <a:chExt cx="3547069" cy="1699873"/>
            </a:xfrm>
          </p:grpSpPr>
          <p:sp>
            <p:nvSpPr>
              <p:cNvPr id="1146" name="Google Shape;1146;p233"/>
              <p:cNvSpPr txBox="1"/>
              <p:nvPr/>
            </p:nvSpPr>
            <p:spPr>
              <a:xfrm>
                <a:off x="951780" y="874900"/>
                <a:ext cx="1312714" cy="4435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348" tIns="30164" rIns="60348" bIns="30164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r>
                  <a:rPr lang="en-US" sz="1138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左側功能鍵</a:t>
                </a:r>
                <a:endParaRPr sz="1138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33"/>
              <p:cNvSpPr txBox="1"/>
              <p:nvPr/>
            </p:nvSpPr>
            <p:spPr>
              <a:xfrm>
                <a:off x="-204533" y="-351478"/>
                <a:ext cx="1313323" cy="4435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348" tIns="30164" rIns="60348" bIns="30164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r>
                  <a:rPr lang="en-US" sz="1138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電源開關鍵</a:t>
                </a:r>
                <a:endParaRPr sz="1138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48" name="Google Shape;1148;p233"/>
              <p:cNvGrpSpPr/>
              <p:nvPr/>
            </p:nvGrpSpPr>
            <p:grpSpPr>
              <a:xfrm flipH="1">
                <a:off x="554255" y="255169"/>
                <a:ext cx="338713" cy="261926"/>
                <a:chOff x="20696" y="-31078"/>
                <a:chExt cx="262007" cy="261926"/>
              </a:xfrm>
            </p:grpSpPr>
            <p:cxnSp>
              <p:nvCxnSpPr>
                <p:cNvPr id="1149" name="Google Shape;1149;p233"/>
                <p:cNvCxnSpPr/>
                <p:nvPr/>
              </p:nvCxnSpPr>
              <p:spPr>
                <a:xfrm rot="10800000">
                  <a:off x="20696" y="230848"/>
                  <a:ext cx="262007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50" name="Google Shape;1150;p233"/>
                <p:cNvCxnSpPr/>
                <p:nvPr/>
              </p:nvCxnSpPr>
              <p:spPr>
                <a:xfrm rot="-5400000">
                  <a:off x="147458" y="97498"/>
                  <a:ext cx="257152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51" name="Google Shape;1151;p233"/>
              <p:cNvGrpSpPr/>
              <p:nvPr/>
            </p:nvGrpSpPr>
            <p:grpSpPr>
              <a:xfrm>
                <a:off x="2167030" y="191702"/>
                <a:ext cx="419100" cy="261926"/>
                <a:chOff x="58970" y="-134302"/>
                <a:chExt cx="262007" cy="261926"/>
              </a:xfrm>
            </p:grpSpPr>
            <p:cxnSp>
              <p:nvCxnSpPr>
                <p:cNvPr id="1152" name="Google Shape;1152;p233"/>
                <p:cNvCxnSpPr/>
                <p:nvPr/>
              </p:nvCxnSpPr>
              <p:spPr>
                <a:xfrm rot="10800000">
                  <a:off x="58970" y="127624"/>
                  <a:ext cx="262007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53" name="Google Shape;1153;p233"/>
                <p:cNvCxnSpPr/>
                <p:nvPr/>
              </p:nvCxnSpPr>
              <p:spPr>
                <a:xfrm rot="-5400000">
                  <a:off x="190704" y="-5726"/>
                  <a:ext cx="257152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154" name="Google Shape;1154;p233"/>
              <p:cNvSpPr txBox="1"/>
              <p:nvPr/>
            </p:nvSpPr>
            <p:spPr>
              <a:xfrm>
                <a:off x="1801520" y="-381434"/>
                <a:ext cx="1541016" cy="4435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348" tIns="30164" rIns="60348" bIns="30164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r>
                  <a:rPr lang="en-US" sz="1138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USB mini 接口</a:t>
                </a:r>
                <a:endParaRPr sz="1138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1155" name="Google Shape;1155;p233"/>
          <p:cNvGraphicFramePr/>
          <p:nvPr/>
        </p:nvGraphicFramePr>
        <p:xfrm>
          <a:off x="141941" y="2283793"/>
          <a:ext cx="5499203" cy="229079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63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9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電源開關鍵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單刀開關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On/off 標示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9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左側功能鍵</a:t>
                      </a:r>
                      <a:endParaRPr sz="1300" u="none" strike="noStrike" cap="none"/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(短按1秒)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計數紀錄開始與結束(LED紅燈)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90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右側功能鍵</a:t>
                      </a:r>
                      <a:endParaRPr sz="13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(短按1秒)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藍芽廣播開啟，與藍芽裝置配對(LED綠燈)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(長按5秒)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電量顯示</a:t>
                      </a:r>
                      <a:endParaRPr sz="1300" u="none" strike="noStrike" cap="none"/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53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LED電量指示燈號</a:t>
                      </a:r>
                      <a:endParaRPr sz="13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(紅)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錄影指示燈、電量小於30%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95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(橘)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關機指示燈、電量小於70%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95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(綠)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配對指示燈、電量大於70%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56" name="Google Shape;1156;p23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684" y="4724052"/>
            <a:ext cx="1052934" cy="83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23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7138" y="4704654"/>
            <a:ext cx="981346" cy="83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23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4031" y="4704654"/>
            <a:ext cx="990148" cy="831691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p233"/>
          <p:cNvSpPr/>
          <p:nvPr/>
        </p:nvSpPr>
        <p:spPr>
          <a:xfrm>
            <a:off x="6045612" y="5614480"/>
            <a:ext cx="926296" cy="237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300"/>
            </a:pPr>
            <a:r>
              <a:rPr lang="en-US" sz="105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電量大於70%</a:t>
            </a:r>
            <a:endParaRPr sz="105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233"/>
          <p:cNvSpPr/>
          <p:nvPr/>
        </p:nvSpPr>
        <p:spPr>
          <a:xfrm>
            <a:off x="7197695" y="5629573"/>
            <a:ext cx="1327447" cy="237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300"/>
            </a:pPr>
            <a:r>
              <a:rPr lang="en-US" sz="105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電量介於70% 到30%</a:t>
            </a:r>
            <a:endParaRPr sz="105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233"/>
          <p:cNvSpPr/>
          <p:nvPr/>
        </p:nvSpPr>
        <p:spPr>
          <a:xfrm>
            <a:off x="8629779" y="5630773"/>
            <a:ext cx="926296" cy="237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300"/>
            </a:pPr>
            <a:r>
              <a:rPr lang="en-US" sz="105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電量小於30%</a:t>
            </a:r>
            <a:endParaRPr sz="105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2" name="Google Shape;1162;p233"/>
          <p:cNvGrpSpPr/>
          <p:nvPr/>
        </p:nvGrpSpPr>
        <p:grpSpPr>
          <a:xfrm>
            <a:off x="2920290" y="4752797"/>
            <a:ext cx="2063326" cy="1143143"/>
            <a:chOff x="690324" y="4954264"/>
            <a:chExt cx="2735299" cy="1674995"/>
          </a:xfrm>
        </p:grpSpPr>
        <p:pic>
          <p:nvPicPr>
            <p:cNvPr id="1163" name="Google Shape;1163;p233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397" y="4954264"/>
              <a:ext cx="1785344" cy="964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4" name="Google Shape;1164;p233"/>
            <p:cNvSpPr/>
            <p:nvPr/>
          </p:nvSpPr>
          <p:spPr>
            <a:xfrm>
              <a:off x="690324" y="6281308"/>
              <a:ext cx="2735299" cy="347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>
                <a:buClr>
                  <a:srgbClr val="000000"/>
                </a:buClr>
                <a:buSzPts val="1300"/>
              </a:pPr>
              <a:r>
                <a:rPr lang="en-US" sz="1056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[長按右鍵5秒]可以確認</a:t>
              </a:r>
              <a:r>
                <a:rPr lang="en-US" sz="1056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電量</a:t>
              </a:r>
              <a:r>
                <a:rPr lang="en-US" sz="1056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狀態</a:t>
              </a:r>
              <a:endParaRPr sz="105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5" name="Google Shape;1165;p233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2717" y="5650338"/>
              <a:ext cx="506651" cy="634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6" name="Google Shape;1166;p233"/>
          <p:cNvSpPr/>
          <p:nvPr/>
        </p:nvSpPr>
        <p:spPr>
          <a:xfrm>
            <a:off x="5090418" y="5036505"/>
            <a:ext cx="495300" cy="25836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6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233"/>
          <p:cNvSpPr/>
          <p:nvPr/>
        </p:nvSpPr>
        <p:spPr>
          <a:xfrm>
            <a:off x="6472722" y="4790404"/>
            <a:ext cx="61913" cy="37147"/>
          </a:xfrm>
          <a:prstGeom prst="ellipse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6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33"/>
          <p:cNvSpPr/>
          <p:nvPr/>
        </p:nvSpPr>
        <p:spPr>
          <a:xfrm>
            <a:off x="7702353" y="4790403"/>
            <a:ext cx="61913" cy="37147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6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33"/>
          <p:cNvSpPr/>
          <p:nvPr/>
        </p:nvSpPr>
        <p:spPr>
          <a:xfrm>
            <a:off x="8951646" y="4801145"/>
            <a:ext cx="61913" cy="371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6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0" name="Google Shape;1170;p233"/>
          <p:cNvGrpSpPr/>
          <p:nvPr/>
        </p:nvGrpSpPr>
        <p:grpSpPr>
          <a:xfrm>
            <a:off x="6147600" y="3253826"/>
            <a:ext cx="3346026" cy="1210141"/>
            <a:chOff x="5827525" y="3213403"/>
            <a:chExt cx="4118186" cy="1489404"/>
          </a:xfrm>
        </p:grpSpPr>
        <p:grpSp>
          <p:nvGrpSpPr>
            <p:cNvPr id="1171" name="Google Shape;1171;p233"/>
            <p:cNvGrpSpPr/>
            <p:nvPr/>
          </p:nvGrpSpPr>
          <p:grpSpPr>
            <a:xfrm>
              <a:off x="5827525" y="3213403"/>
              <a:ext cx="4118186" cy="1489404"/>
              <a:chOff x="4157918" y="1876155"/>
              <a:chExt cx="4118186" cy="1638816"/>
            </a:xfrm>
          </p:grpSpPr>
          <p:pic>
            <p:nvPicPr>
              <p:cNvPr id="1172" name="Google Shape;1172;p233"/>
              <p:cNvPicPr preferRelativeResize="0"/>
              <p:nvPr/>
            </p:nvPicPr>
            <p:blipFill rotWithShape="1">
              <a:blip r:embed="rId11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39471" y="1889054"/>
                <a:ext cx="1510665" cy="12403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3" name="Google Shape;1173;p233"/>
              <p:cNvPicPr preferRelativeResize="0"/>
              <p:nvPr/>
            </p:nvPicPr>
            <p:blipFill rotWithShape="1">
              <a:blip r:embed="rId12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06526" y="1876155"/>
                <a:ext cx="1484868" cy="12661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74" name="Google Shape;1174;p233"/>
              <p:cNvSpPr/>
              <p:nvPr/>
            </p:nvSpPr>
            <p:spPr>
              <a:xfrm>
                <a:off x="4157918" y="3176276"/>
                <a:ext cx="1947072" cy="338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4283" tIns="37131" rIns="74283" bIns="37131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r>
                  <a:rPr lang="en-US" sz="1138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</a:t>
                </a:r>
                <a:r>
                  <a:rPr lang="en-US" sz="1138" b="1">
                    <a:solidFill>
                      <a:srgbClr val="54813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綠燈閃爍</a:t>
                </a:r>
                <a:r>
                  <a:rPr lang="en-US" sz="1138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r>
                  <a:rPr lang="en-US" sz="1138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藍芽廣播</a:t>
                </a:r>
                <a:r>
                  <a:rPr lang="en-US" sz="1138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中</a:t>
                </a:r>
                <a:endParaRPr sz="1138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233"/>
              <p:cNvSpPr/>
              <p:nvPr/>
            </p:nvSpPr>
            <p:spPr>
              <a:xfrm>
                <a:off x="6329032" y="3176277"/>
                <a:ext cx="1947072" cy="338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4283" tIns="37131" rIns="74283" bIns="37131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r>
                  <a:rPr lang="en-US" sz="1138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</a:t>
                </a:r>
                <a:r>
                  <a:rPr lang="en-US" sz="1138" b="1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紅燈閃爍</a:t>
                </a:r>
                <a:r>
                  <a:rPr lang="en-US" sz="1138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]</a:t>
                </a:r>
                <a:r>
                  <a:rPr lang="en-US" sz="1138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計數記錄</a:t>
                </a:r>
                <a:r>
                  <a:rPr lang="en-US" sz="1138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中</a:t>
                </a:r>
                <a:endParaRPr sz="1138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6" name="Google Shape;1176;p233"/>
            <p:cNvSpPr/>
            <p:nvPr/>
          </p:nvSpPr>
          <p:spPr>
            <a:xfrm>
              <a:off x="6714669" y="3303368"/>
              <a:ext cx="76200" cy="45719"/>
            </a:xfrm>
            <a:prstGeom prst="ellips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13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233"/>
            <p:cNvSpPr/>
            <p:nvPr/>
          </p:nvSpPr>
          <p:spPr>
            <a:xfrm>
              <a:off x="8895974" y="3280508"/>
              <a:ext cx="76200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13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p3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461" y="2549981"/>
            <a:ext cx="4288358" cy="3306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3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240" y="2981308"/>
            <a:ext cx="5042745" cy="287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38"/>
          <p:cNvSpPr txBox="1"/>
          <p:nvPr/>
        </p:nvSpPr>
        <p:spPr>
          <a:xfrm>
            <a:off x="492027" y="1714625"/>
            <a:ext cx="4837434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r>
              <a:rPr lang="en-US" sz="146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463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進入連結：</a:t>
            </a:r>
            <a:r>
              <a:rPr lang="en-US" sz="1463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</a:t>
            </a:r>
            <a:r>
              <a:rPr lang="en-US" sz="146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://12u10.lab.nycu.edu.tw/downloads/</a:t>
            </a:r>
            <a:endParaRPr sz="146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2" name="Google Shape;1202;p38"/>
          <p:cNvGrpSpPr/>
          <p:nvPr/>
        </p:nvGrpSpPr>
        <p:grpSpPr>
          <a:xfrm>
            <a:off x="4501255" y="4288368"/>
            <a:ext cx="247650" cy="394917"/>
            <a:chOff x="2075465" y="4972359"/>
            <a:chExt cx="304800" cy="486052"/>
          </a:xfrm>
        </p:grpSpPr>
        <p:sp>
          <p:nvSpPr>
            <p:cNvPr id="1203" name="Google Shape;1203;p38"/>
            <p:cNvSpPr/>
            <p:nvPr/>
          </p:nvSpPr>
          <p:spPr>
            <a:xfrm>
              <a:off x="2075465" y="5170627"/>
              <a:ext cx="304800" cy="287784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FF0000"/>
                </a:buClr>
                <a:buSzPts val="1800"/>
              </a:pPr>
              <a:r>
                <a:rPr lang="en-US" sz="1463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6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04" name="Google Shape;1204;p38"/>
            <p:cNvCxnSpPr/>
            <p:nvPr/>
          </p:nvCxnSpPr>
          <p:spPr>
            <a:xfrm rot="10800000">
              <a:off x="2227866" y="4972359"/>
              <a:ext cx="0" cy="187296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sp>
        <p:nvSpPr>
          <p:cNvPr id="1205" name="Google Shape;1205;p38"/>
          <p:cNvSpPr txBox="1"/>
          <p:nvPr/>
        </p:nvSpPr>
        <p:spPr>
          <a:xfrm>
            <a:off x="492026" y="2072083"/>
            <a:ext cx="2929448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463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如果出現警告，選擇”仍要下載</a:t>
            </a:r>
            <a:r>
              <a:rPr lang="en-US" sz="146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138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38"/>
          <p:cNvSpPr txBox="1"/>
          <p:nvPr/>
        </p:nvSpPr>
        <p:spPr>
          <a:xfrm>
            <a:off x="533805" y="2429574"/>
            <a:ext cx="1241485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1463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選擇”儲存</a:t>
            </a:r>
            <a:r>
              <a:rPr lang="en-US" sz="146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138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38"/>
          <p:cNvSpPr/>
          <p:nvPr/>
        </p:nvSpPr>
        <p:spPr>
          <a:xfrm>
            <a:off x="1894275" y="1068745"/>
            <a:ext cx="4856954" cy="52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2925" b="1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桌面板多連程式下載</a:t>
            </a:r>
            <a:endParaRPr sz="1138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8" name="Google Shape;1208;p38" descr="Scratch (programming language) - Wikipedia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518" y="963036"/>
            <a:ext cx="1377725" cy="5223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209" name="Google Shape;1209;p3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0698" y="1100568"/>
            <a:ext cx="1408909" cy="14089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0" name="Google Shape;1210;p38"/>
          <p:cNvGrpSpPr/>
          <p:nvPr/>
        </p:nvGrpSpPr>
        <p:grpSpPr>
          <a:xfrm>
            <a:off x="8667951" y="5463375"/>
            <a:ext cx="514915" cy="230125"/>
            <a:chOff x="1547927" y="5066007"/>
            <a:chExt cx="633742" cy="304801"/>
          </a:xfrm>
        </p:grpSpPr>
        <p:sp>
          <p:nvSpPr>
            <p:cNvPr id="1211" name="Google Shape;1211;p38"/>
            <p:cNvSpPr/>
            <p:nvPr/>
          </p:nvSpPr>
          <p:spPr>
            <a:xfrm>
              <a:off x="1547927" y="5066007"/>
              <a:ext cx="337039" cy="304801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FF0000"/>
                </a:buClr>
                <a:buSzPts val="1800"/>
              </a:pPr>
              <a:r>
                <a:rPr lang="en-US" sz="1463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6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12" name="Google Shape;1212;p38"/>
            <p:cNvCxnSpPr/>
            <p:nvPr/>
          </p:nvCxnSpPr>
          <p:spPr>
            <a:xfrm rot="10800000" flipH="1">
              <a:off x="1961861" y="5218404"/>
              <a:ext cx="219808" cy="3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" name="Google Shape;1217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51" y="3390462"/>
            <a:ext cx="2818122" cy="2194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3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1489" y="3390462"/>
            <a:ext cx="2724787" cy="2194673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34"/>
          <p:cNvSpPr txBox="1"/>
          <p:nvPr/>
        </p:nvSpPr>
        <p:spPr>
          <a:xfrm>
            <a:off x="526853" y="1858356"/>
            <a:ext cx="4837434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r>
              <a:rPr lang="en-US" sz="146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463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進入連結：</a:t>
            </a:r>
            <a:r>
              <a:rPr lang="en-US" altLang="zh-TW" sz="1463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</a:t>
            </a:r>
            <a:r>
              <a:rPr lang="en-US" altLang="zh-TW" sz="146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://12u10.lab.nycu.edu.tw/downloads/</a:t>
            </a:r>
            <a:endParaRPr sz="146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4"/>
          <p:cNvSpPr txBox="1"/>
          <p:nvPr/>
        </p:nvSpPr>
        <p:spPr>
          <a:xfrm>
            <a:off x="1581064" y="4225631"/>
            <a:ext cx="1650452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下載並解壓</a:t>
            </a:r>
            <a:r>
              <a:rPr lang="en-US" sz="146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縮檔案</a:t>
            </a:r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4"/>
          <p:cNvSpPr/>
          <p:nvPr/>
        </p:nvSpPr>
        <p:spPr>
          <a:xfrm>
            <a:off x="4307206" y="4861373"/>
            <a:ext cx="247650" cy="24765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FF0000"/>
              </a:buClr>
              <a:buSzPts val="1800"/>
            </a:pPr>
            <a:r>
              <a:rPr lang="en-US" sz="146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63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2" name="Google Shape;1222;p34"/>
          <p:cNvGrpSpPr/>
          <p:nvPr/>
        </p:nvGrpSpPr>
        <p:grpSpPr>
          <a:xfrm>
            <a:off x="2697920" y="3762986"/>
            <a:ext cx="247650" cy="426044"/>
            <a:chOff x="2075466" y="4972359"/>
            <a:chExt cx="304800" cy="524362"/>
          </a:xfrm>
        </p:grpSpPr>
        <p:sp>
          <p:nvSpPr>
            <p:cNvPr id="1223" name="Google Shape;1223;p34"/>
            <p:cNvSpPr/>
            <p:nvPr/>
          </p:nvSpPr>
          <p:spPr>
            <a:xfrm>
              <a:off x="2075466" y="5191921"/>
              <a:ext cx="304800" cy="3048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FF0000"/>
                </a:buClr>
                <a:buSzPts val="1800"/>
              </a:pPr>
              <a:r>
                <a:rPr lang="en-US" sz="1463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6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24" name="Google Shape;1224;p34"/>
            <p:cNvCxnSpPr/>
            <p:nvPr/>
          </p:nvCxnSpPr>
          <p:spPr>
            <a:xfrm rot="10800000">
              <a:off x="2227866" y="4972359"/>
              <a:ext cx="0" cy="187296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sp>
        <p:nvSpPr>
          <p:cNvPr id="1225" name="Google Shape;1225;p34"/>
          <p:cNvSpPr txBox="1"/>
          <p:nvPr/>
        </p:nvSpPr>
        <p:spPr>
          <a:xfrm>
            <a:off x="4554855" y="4835158"/>
            <a:ext cx="1275349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46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選擇仍要下載</a:t>
            </a:r>
            <a:endParaRPr sz="146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4"/>
          <p:cNvSpPr txBox="1"/>
          <p:nvPr/>
        </p:nvSpPr>
        <p:spPr>
          <a:xfrm>
            <a:off x="526853" y="2264114"/>
            <a:ext cx="2929448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如果出現警告，選擇”仍要下載”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7" name="Google Shape;1227;p3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207" y="3353513"/>
            <a:ext cx="3202236" cy="22868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34"/>
          <p:cNvSpPr txBox="1"/>
          <p:nvPr/>
        </p:nvSpPr>
        <p:spPr>
          <a:xfrm>
            <a:off x="526854" y="2610119"/>
            <a:ext cx="1241485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選擇”儲存”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34"/>
          <p:cNvSpPr/>
          <p:nvPr/>
        </p:nvSpPr>
        <p:spPr>
          <a:xfrm>
            <a:off x="8548212" y="5157248"/>
            <a:ext cx="247650" cy="24765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FF0000"/>
              </a:buClr>
              <a:buSzPts val="1800"/>
            </a:pPr>
            <a:r>
              <a:rPr lang="en-US" sz="146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63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34"/>
          <p:cNvSpPr txBox="1"/>
          <p:nvPr/>
        </p:nvSpPr>
        <p:spPr>
          <a:xfrm>
            <a:off x="3409159" y="5578552"/>
            <a:ext cx="2929448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如果出現警告，選擇”仍要下載”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34"/>
          <p:cNvSpPr/>
          <p:nvPr/>
        </p:nvSpPr>
        <p:spPr>
          <a:xfrm>
            <a:off x="1976031" y="1144274"/>
            <a:ext cx="4856954" cy="52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2925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桌面板多連程式下載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2" name="Google Shape;1232;p34" descr="Scratch (programming language) - Wikipedia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307" y="1139207"/>
            <a:ext cx="1377725" cy="5223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233" name="Google Shape;1233;p34" descr="data:image/png;base64,iVBORw0KGgoAAAANSUhEUgAAAZAAAAGQCAYAAACAvzbMAAAAAXNSR0IArs4c6QAAIABJREFUeF7tvXn8ztW6/39tJ9vOUGlQJNJoSCKyI21DiToaUBky1MmUlGFnSEpxikpKpWgWsVO2oRM5G+1Q0WAoyjFlDCFlqGzxPa/7Q7vze/z2ul539/L+3J96XY+Hvz4va6379V7v9bzX+35f6/rdgQMHDphCDsgBOSAH5ECaDvxOAEnTMcnlgByQA3Ig5YAAookgB+SAHJADv8gBAeQX2ab/JAfkgByQAwKI5oAckANyQA78IgcEkF9km/6THJADckAOCCCaA3JADsgBOfCLHBBAfpFt+k9yQA7IATkggGgOyAE5IAfkwC9ygALIXXfdZXPnzg12kC9fPtu/f39Q87vf/c6YvEWmLUYTs7+uXbvaVVddFfx8H3zwgfXs2dO9ELNmzXI1SQtuu+02++STTzK+fqeeeqq98MIL7vBvuOEG27BhQ1DXuXNna9q0aVCzcOFC69atm9sfM1/69etndevWDbY1c+ZMGzBgQMY+oQFmTNddd5116tQp2N/GjRutZcuWrgcvvfSSlSpVytV5gk8//dS6dOniyWzKlClWuHBhV+cJ3nnnHbvnnnuCsvz589v06dO9pqi/T5w40R577LGM1zv2GjPzgNGw/TEm1KxZ0wYOHOhKKYBceeWVqcnwW44nn3zSbrnllqAF06ZNs4YNG7o27d271zDhsykuuugi90sCM97y5cvbkiVLXOnpp59uq1atCuoeeeQRFw6Asbfou4M5KBg7dqw1a9YsKIemRYsWbJMZ67p3725DhgwJtrNixQo788wz3b6WLl1q5cqVc3WeYM6cOVarVi1PZtu3b7eiRYu6Ok/w2muv2bXXXusCBPdVjMC9fuutt8ZoKs+2gTV/0qRJ7vgFENeiHIEAwhklgHA+sSoBxEwAYWdLPJ0AEs9LASQNLwWQNMwipAKIAEJMk+gSASSypdqBcIYKIJxPrEoAEUDYuRJTJ4DEdFOPsGg3BRDaKkoogAgg1ESJLBJAIhuqHQhnqADC+cSqBBABhJ0rMXUCSEw3tQOh3RRAaKsooQAigFATJbJIAIlsqHYgnKECCOcTqxJABBB2rsTURQUIEugmT54cHN/5559v//7v/x7lM7AJgFE6M0slDe3YsSPYHAMQvI8/evRod1j9+/d3NYxg0aJFhqSnULBeIvlvzZo1wbaQK1KvXj23P2bsjz/+uG3bti0oHTp0qCGBMxSrV682JMh5wfiApMVzzjkn2BSSLV9//XWvO+rvzJigYYJN0PV0zJjWrVtnzz33nDusPn36WIECBYK6q6++2ipVqhTUwG8voRQNeJ/NHfBBAZMHcvTRR7tzE80xfjIaduxMW2+88YZ99NFHwSajAoRJJGzfvr2NGDGC/ZxZpTvllFNs/fr1wTE98cQThszobAosnG3btk1sSL1797YHHngg2N9nn31m2IXECAYgMfrJ5jaQTNmjR4/gEJGUiS8vXuC64PpkU2AOt27dOjikpPNAcK97mfZYM9auXZtNVtJjadeunT377LNBfaNGjdxNQwqQTElbAcRMADETQOh7NJpQAEn+EZYAYiaApHELawfCmSWAcD7FVAkgAkjM+YS2tAOJ7KgAwhkqgHA+xVQJIAJIzPkkgMR208wEEM5UAYTzKaZKABFAYs4nASS2mwII7agAQlsVTSiACCDRJtPBhvQIK7Kj2oFwhgognE8xVQKIABJzPmkHEttN7UBoRwUQ2qpoQgFEAIk2mbQDiW1lTnvagViqmBSqkIWiV69eNmjQoKCGzQNZuXKlIX8hFExBqcMzI7Kn1bwMkK+//totKPXiiy9amzZtgoYrDyTufMyzj7A2b95sJ510Ulw3Aq2dd955tmDBAre/vAoQ94OlIYhVkTCNLhOV7t692woWLBjss3nz5jZu3LiMx1WoUCHbtWuX2w4qKWZbeePBgwe7ZZmTrkjoGhlZEDMPBGsQToxIKrDGFitWLNidAEJeDQGENMrMBBAzAcRMAMlJGo6ViS6AmFmsTHTtQPgFPWmlACKAYM4JIAII5kFWZqILIEljge9PABFABJCc+0U7EAEkNRH0CEsAOeSAfgPh5oJ2IAKIdiAH7xUBhFs0oNIORDsQ7UC0Azm0YugRlnYgPD0EkJRX+hFdv4HoEVbOsiGACCACyM8c0CMsbjroEZYeYQkgeoTFrRY/U+kRlnYgeoSlR1iH5REWyk5OmjQpuCh16NDBnn766aAmW9/COvXUU91yrsOHD7dOnToFP98HH3zgJmGhgSSTx5DQhu2oF0h2QuZwKFq0aJGqJRAKlDv1Ksx5Y0nn7yil/PDDD7v/BRn0P/zwQ1C3bNky+/LLL4OaSy65xPr27RvU/OMf/7D777/fHROqSZYuXTqoY0qUbty40Vq2bOn2xwjOPPNMO/nkk4PSb7/91j7++GO3uYsvvtjy5csX1KHsbf369YOad955x+65556gJn/+/DZ9+nR3TIyAKWmL6/bFF1+4zVWuXNkWLlzo6mIJtmzZYieccEKwuY4dO7rVY1HG3CuXjU4SrUiYrQCJlYk+bdo0a9iwoTsX9u7da5jwSQSgcOyxx0bpKumzsJhBI5t7xowZrrRw4cKGx1iZBiA6ZsyYYDOAdpEiRdyuZs6caXXq1HF1ngDHwpxxxhmeLCv//msvaatEQiUSpm48pqStAGKpmtuxaqIzK54AYiaAWOoLGb6YxQjlgehH9NQ8Svo1XgFEAMG80w6EX8a1A+G9YpQ6C4txidQIIJb6XUOPsMz0CIu8aRKWCSBxDRdAIvopgAggh6aTABLxxorYlAAS0UwzE0Ai+imACCACSMQb6jA0JYDENVUAieinACKACCARb6jD0JQAEtdUASSinwKIACKARLyhDkNTAkhcU7MSIEgqmTx5cvCTtm/f3k1OydY8ECQFrV27Nvj5kFx0yy23BDUrVqyw0aNHuzOif//+roYRIPnPS/b5/vvv3TK0TF/Q1KpVy+rVqxeUb926NfXKc4xo0KCBVa9ePdhUmTJl3JKoaAB5GUyVQG/cTB4I2mCuMZLsDhw4EOzywgsvdBPttm/fbsOGDfOGbkiG/eqrr1ydJyhVqpTdeOONnsyYJMhrrrnGKlWqFGzr9ddft6ZNm7r9eV66DRwUMImE8GDNmjVuk0knEjIAQdL3yJEjg2NHDSgveRwNKJFQNdHdmyC3BEOHDrWuXbtG6T7JH9HZASOJ8O233w7Ku3XrZqiLHiOQn4M8nUwDx97Mnj0702bo/5+Xa6IrkVCJhKmJziQS0ndEJCG2/zgO49caAoiZAGImgPB3OLMDUU100s+kfwMhhxVNJoDwVmoHYqkTArQD8eeMMtGViZ6aJQKIf7Nks0I7EO1AMD+1A+HvUu1AeK9cpQDiWpTVAgFEABFA0rtFBZD0/AqqBZCIZuZCUwKIACKApHfjCSDp+SWA6Ed0asboNxD9BkJNlIMvzHTp0iUoRwkI79X/Q4/R8bp9UiGARHRaO5CIZuZCU9qBaAeiHUh6N15WAoRJJGQqEuJk2MaNG6fnyL9QM0lKKLLzzDPPuP0xiYRMRUK3o4MCVFjbv39/UH7OOefY8ccfH9Swb2HVrl3bHRrjJ6oNovZEKPBNv2rVqlH669y5M5VA5nZGJhJWqFDBrebGVCTEeLz8DmhGjRplq1evDg7/uuuucythMp8fGny+pUuXsvJ/qWPzQObOnWuozhiKcuXK2YknnhjUZGMiIVuREK/MIsE4FMy9x2jQx4QJE6xo0aLB/phEwqysSJjxzD1MDcSqSMgOD8Vv9u3bF5TjzZMmTZoENS+++KKbEYzJhEzlGIGysChB6i0IMRapGOP9eRuFChWyPXv2BJt95ZVXrHnz5hl3nXQ9EHbASb/Gi7m3Y8cOdw63adPGvReuvfbaoCZbC0qx1yZJXZ7NA0nSpHT6EkA4twQQzicBJMcnAYSbL0mrBJDIjgsgnKECCOeTACKAcDMld1QCSGTfBRDOUAGE80kAEUC4mZI7KgEksu8CCGeoAML5JIAIINxMyR2VABLZdwGEM1QA4XwSQAQQbqbkjkoAiey7AMIZKoBwPgkgAgg3U3JHJYBE9l0A4QwVQDifBBABhJspuaMSQCL7LoBwhgognE95GSCDBw+2Xr16BT9ozZo1bc6cOa4Zeo3XtShXBFkJkFxxIsFOmZK206ZNs4YNG7qj2rt3ryHxKRRIIkRWaSiQgIVkwlAgifC4445zx4QFAQtDKGIC5PTTT7dVq1YF+0MlPhRUCsXMmTPdMrv4/1jUkUwYCiQRjhs3ztUg4TAUMQECD3r06BHsD1562c5oAFnfn3/+uXuNPYBgrqC8sReYe15WNOYwMvK9ewGJtaHAPVWgQAFvSIZ79LLLLgvqmJK2bkd5XJB4Sds87pc7fAHEUrXVY2WiCyBmgB/K2oZCALHUiQwCiLtERRUIIFHtNBNABBBMKexStAPRDiTy8pJ1zQkgkS+JACKACCA5N5UeYUVeXLKwOQEk8kURQAQQAUQAibysZG1zAkjkSyOACCACiAASeVnJ2uYEkMiXRgARQAQQASTyspK1zQkgkS+NACKACCACSORlJWubE0AiXxoBRAARQASQyMtK1jYXFSBjx461ZcuWJfZh2fKNsQbE9HfFFVdYtWrVgl0imWv06NHusPLly2cHDhxwdZ4G42bCawdtxBrTCSecYChF68WwYcPcSonMmL744gs3mRJjueuuu+yII44IDguJm4sXLw5qKlas6FaKRAOxPH///fdTyW+hQOnm5cuXe5ZTJW3r169vNWrUCLaF0sbPPfec2x9yhrzkvkmTJtmCBQuCbTVt2tTGjx/v9sfcD2+99ZbhM4Zi/vz59uabb7r9MQJmbWE0TF/QMG0xmrPPPpuqzvm7A8xMZ0cvHeVANpa0RRb6u+++Gxw/MpSRTJhUdO/e3YYOHZpUd9H6QV34nTt3uu3VrVvXZs2a5eo8AQuQWCVtvfHE/jsDkJiZ6LHH/2tuTwDJhasrgHCmCyCcTwKImQDCzZXYKgEktqNEewIIYZKZCSCcTwKIAMLNlPgqASS+p26LAohrUUoggHA+CSACCDdT4qsEkPieui0KIK5FAghnUUolgAggaUyXqFIBJKqdXGMCCOeTdiCcTwKIAMLNlPgqASS+p26LAohrkXYgnEXagRz0ST+ipzFhIkoFkIhmsk0JIJxT2oFwPmkHoh0IN1PiqxIHyNtvv+1+ivPPP9+KFCkS1K1Zs8ZWr17ttsUImMSas846y0qUKBFsDhXYvEQ0NDBw4ED78ccfg21df/31VrZs2aBm0aJFNnHixKCmYMGCdscdd7g2oLIhPA3FRRdd5Fb/Q9U/L+ESfcybN8++++67YH9PPfWUvfrqq0HNsccea+eee677+ZhrzGi2bNliS5cuDfbH5oEAkF4SHTOmk08+mUpgbdu2rXuNmf6+/fZb+/jjj13PYwn+9Kc/Wf/+/YPN7d+/3wYMGOB22apVKzvttNOCOvh55plnum3FEiAZFv9CcdRRR1mVKlWidPk///M/tnHjxmBbxx9/vJ1zzjluf4kCZNOmTVa8eHF3UMgE9RYhTJa7777bbSuWQEeZxD3KBN+aV65cmfHlQTLejBkzMm6HbQDFpFq2bBmUA6Ioa/trjblz5xq+TGRbMDnRKGc7ffr04NBxksITTzyR2Mfr169f6ktlKLAeYl2MEYnXRI8xaLQhgOQ4qZroOW8OCSCx7qxk2xFA4votgJB+CiACyKGpIoCQN00WygSQuBdFACH9FEAEEAGEvFmyWCaAxL04AgjppwAigAgg5M2SxTIBJO7FEUBIPwUQAUQAIW+WLJYJIHEvjgBC+imACCACCHmzZLFMAIl7cQQQ0k8BRAARQMibJYtlAkjciyOAkH5mK0BQYe2UU04Jfgq8F+5V2kPluIYNG7pu6DVe7jVeFJPq1q1b0M86derYzJkzXc9jCZQHYpY0QFBQ6rXXXgteQpzugPvKC+WBmCWeB4L6uFOmTPGujfv3k046yb788ktXh6SZDz/8MKgDte+7776gZuHChVa5cmW3v7Vr17oAcRsxM5TLbNCgASNNTINM7W3btrn9ITEMC0Omgap3S5YscZs5/fTTbdWqVUHdI4884gIEFf2QTJhUtGjRwsaMGRPsbvfu3YZs9LwYgwcPtp49e0YZOube119/nXFbTEVCthPcn7hPM41SpUq5Wf1sH0iIZrLomfY2b95sxYoVY6RRNFQmugDCeS2AmAkgZgJIzv0igHDrhgDC+WTagZBGRZRpBxLRTDPTDoT3UwDhvBJAOJ8EENKnmDIBJKabAkg6bgognFsCCOeTAEL6FFMmgMR0UwBJx00BhHNLAOF8EkBIn2LKBJCYbgog6bgpgHBuCSCcTwII6VNMmQAS000BJB03BRDOLQGE80kAIX2KKRNAYropgKTjpgDCuSWAcD4JIKRPMWUCSEw3BZB03BRAOLd+9QD59NNPbevWrUE3mFKYeD/+4Ycfdl1t3769W7lw9uzZbgYyXhvu0KGD299jjz1mO3bsCOry5ctnKJsZCtS48KrV4f8zXt17773mlf9FUlSvXr2CY/rhhx9s0KBBrgcoj+slfeEVVmSxhoItaYuSoStWrAi2hUz0rl27BjW4bkgY9YLxnNGceOKJVq5cOa8799qhgT//+c/20UcfuW3FEowaNcpNmEWCp3cqA9aDLl26uMPq3bu3FShQION144QTTrAKFSq4/TEClJxG6elQoEw01oRQlC5d2i1Dy4wHGqakLcrQMmsZSi7Dr1AgQddLDK9Zs6ZbJTG1lh1g6kCyTji6mEeZIAv9nnvuCfZYqVIlanFBVimOM8k0sKBPnTo102ZS/79JkyY2YcKEYFtt2rQx1DIPBaCAb4IxAgvCAw88EKMpi5WJHmUwudQIMuiRSZ9UfPbZZ1a2bNmMu5szZ47VqlXLbQcLddGiRV1dtglwbJEHSEAWJ1gkFShnW716dbc7rLH4khOKxI8ycUdNCgQQ0igBJGUUc5QJ72j2KQWQ7LsmGJEAYtaoUSObPHmye4G0AzEz7UDceZISaAfC+cSqBBDWqWR1AogAkppxeoRlqd819Agr2QWI7U0AYZ1KVieACCACyMF7TgBJdvFJpzcBJB23ktMKIAKIACKAJLfi/MKeBJBfaNxh/m8CiAAigAggh3mZybx5ASRzDw9HCwKIACKACCCHY22J2qYAEtXOaI0JIJEBwiQSlihRws4666zgRcTz+MaNG7sX+umnn7azzz47qEMFL2RwhuK8886zBQsWuP1df/31hgScUDBJZjETCcePH29Lly4NjolJJNy5c6ehIJgXSMbzkimzMZHQ+1yH/o7E0x9//DHjaxwzkRCJfatXr854TMzcRCcvvfRS6o3DUKBKpJffgJyp559/3rU+6URCL/EWA8aLNV5uCpNIiHkwbtw41wNUVt21a1dQV6ZMGUNiYig+//xz69Spk9sfcse8zzdkyBB74403gm1FTSRkKhIie3zEiBHuB4wliJlIGGtMMSsSvv766xRsY409r5a0ZT8/SsziJIRMgykohQWjSJEibleo5Y6a7tkUONngwQcfdBcXJBN6keRRJqiH7mW9Y7zTpk0z1EVPKgAsZL+HAmsZSnTnxaDyQAQQ7tIKIMmXtOWujKVqlAsgvlsCiO9ROgoBxCz1CMQ7O0U7EDMBRADB4qIdSM4Sqx1IziMz7UAEEOpLhwAigAgg/7xVBBABJDUbtAOh+KEdiAkgAogA8vPVQjsQAYSjh+kRFowqX768LVmyxPUs6dN49RuIe0lSAv0GwvnEqgQQAYSdK9qBCCCpuaLfQPQbyKFFQwARQAQQ2gHtQAQQPcLSI6z/z4Kh30C4FZT9Ef2II46wffv2BRt97bXXUkWlkgomDwSJYV51Q1Tr8xIg8Zmy8RHW2LFjrXnz5kHL8fdXXnklqNEOhN+BILkRhdFCgfsA90MolAeS1Erxf/vJyjyQatWqGTI4Q4HEGyTgxAhUF1u/fn2wKRxv0Llz5xjdWf78+aMABDdf27Zto4xp7ty5VqNGjYzbQtU7/A4SI5iStkjGq1evntsdFnWU200ikG+C31zyYgwePNh69uwZZejIiPZON0BFTQ8gSKpt2rRplDHhS179+vWDbT355JN26623RukPpaLPPfdcdy0bOHBgUIM1EVUJY0TiFQmT3oEIIJb6xuXtQAQQMwEkxpLyzzYEEDMBJPJZWAJITplL7UD8xUo7EEtlvGsHYqkzmbQD0Q4k8TwQ7UC0AwGq9AjLB3ZshXYg2oFgTkWtia4diHYg7EKlHYh2IIfminYgZvoNJBde49UORDsQ7UBYZMfVaQeiHYh2IGneU3oLy0xvYaU5aQJy/QaSY452INqBpCaCHmHpERa7vOoRlh5h6RHWP+8WPcISQFKzQW9hcQgRQAQQAUQA+T+rRdIlbT/++GP79ttvgyvWaaed5pbnZEt9du/e3a0gh0pm8+bNC46J7Y8pvYnkIxyHHQqU7L3qqquijKlKlSp21FFHcZQIqPbs2UMlPLVq1cpN3kSJZJRKDgXmCeaLF7Vr1/YkqapwqFMeCuSdoJxyKH7/+99bnz593P6Y+YIkOnx5CcXJJ59so0ePdvu76aab3BK6OCEAj3RDUbFiRRs2bJjb3/HHH2/btm0L6lDWF3MhFDETCadPn26XXnppsL8NGzbY8uXLo9xX+D3XS2Dt37+/3XvvvcH+qlevbu+//77rOXLHtm/fHtStWLHCvfewrqC0rxdUJrrXCPv3zZs320knncTKE9OhxnPJkiWD/SEzFQlG2RTIQn/hhReyaUj0WFA/fuXKlbQ+CSGOMmnWrFmwKxxj0rJly6AGC4ZXB5v9PI888oj16NEjKMeij0XBCxwzg9ramQbqZTMlbfPqbyCZ+pPu/8cXl1iZ6Fhfsc5mGvjZYtKkSW4zAoiZCSDuPIkuEEA4SwUQs5g7EOYoE+7KxFMJIKSX2oGQRpEy7UBIo0iZdiCcUdqBcD6xKgGEdEoAIY0iZQIIaRQpE0A4owQQzidWJYCQTgkgpFGkTAAhjSJlAghnlADC+cSqBBDSKQGENIqUCSCkUaRMAOGMEkA4n1iVAEI6JYCQRpEyAYQ0ipQJIJxRAgjnE6sSQEinBBDSKFImgJBGkTIBhDNKAOF8YlUCyP9mqyOZa8qUKa5nBw4ccDXPPvusIZknFH/605+MSQ5zOzOzfPnyGTMuRsP0xySQMRokEl599dVMl4lptm7dSuXLPP74426SWYMGDQwJVKH44osvDIW1vOjbt6+hlHAoYs0DJBLeeeed3pCov7/33nuGV09DgbnCxPDhw23Lli1B6SWXXGIARChKlSplSEr04rjjjnOT2ho3buxW7MPpBn/5y1+87qi/M6/xfvDBB/bmm28G2zv66KOta9euVJ+e6J577nGrqyJP7eabb/aasiFDhtjOnTtdnSdIPA9k5MiR1qFDh+C4TjzxRNu0aZM3dvu1n8brGpCHBXn5KBPUOx83blzQfaYmetKXDwmZyKuJETFP48VJCl9//XWMYUVrgwEIMv+7dOkS7BPZ+mvXro0yrrvvvts93SBKR2k0IoCkYVbSp/GmMbQ8JxVAkr9kAgjvuQDCeSWAcD6lVAJIGmY5UgEknpdsSwII65SlHgfWr18/+B+0A8k5gT3Ro0z0CIufxL9mpQCS/NUVQHjPBRDOKwGE80k7kDR8YqQCCONSXI0AwvspgHBeCSCcTwJIGj4xUgGEcSmuRgDh/RRAOK8EEM4nASQNnxipAMK4FFcjgPB+CiCcVwII55MAkoZPjFQAYVyKqxFAeD8FEM6rqABhKhIyiYR4Lxxn+3vRqVMnt/ANkgiRTBiKwoULW9WqVb3u7Prrr3cTrJA05FX/czs6KHjnnXds//79Qfk555xjqOgWCuTUeAWCmIRE9MHqvM/IJhLOnz/fUL0wFCjihQproWATCadOnWp/+MMfgm2hUBQKRoUCGqb6n+dTzL/HBEjHjh1T90MokERXuXJl9yMwiYRuI2ZWrFgxK1++vCtlKn0yFQlROA5zLxSlS5c2zD0vPvzwQ7e4GMb997//PdgUe38yOlRb9BK1o1YkBI28LPP27dvbiBEjPD+j/f2+++4zZHCGolKlSrZw4cJofcZqKH/+/LZv375gc6+99pq7eCIDG8eZZFPgRl+yZIk7pFgFpVCCdsaMGW5/jECJhIxLZhdddJHNnj3bFTMVCd1GzFL3Ae6HUOzdu9cKFCjgNofS1JdddllQF/M1XqxBixcvDvaHtQzHmSQV7dq1M5z2EYpGjRrZ5MmT3SFRFQkFENfHtAQCiKUyp2OUtBVALOVjrEx0ZiILIDm5Y0wmugDyv+dcCSDMbcVrBBABhJ8tvlIAMdMOxJ8nhxTagfzvAYh6hGWpQwT1CEuPsAQQAYTHh5kAIoCk5osAYqZHWHqEhXtBOxAeIQKIACKAHLxfBBABRADh4QGlACKACCACyE+rhh5haQeSDkIEEAFEABFABJCfrZp6hMUjRAARQAQQAUQAEUB4avxMmThAmEz0EiVK2FlnnRX8QKhOhhKWXqC0qJepvW7dOjePACVfFyxY4HVnzZo1M9RrDwWTiY5SmD179nT7YzJmzz33XEPmfigwZhwdEgpkDU+cONEd0+233+4mPLmNmFmRIkXs/PPPd6Xwavfu3a7OEyDbuWLFip7MZs2a5WrgpTcPUFWzXLlybluMoEePHqlS0KG47rrrDCczhOK7776zefPmuV0yWcqMBvfe888/7/bHzHO3ETITHeNmrnGsTPSCBQvaBRdc4A4f1w6Z9KEoU6aMIbM9RiDpcvv27cGmkJbhnSSAUzBwGoYXVCKh1wj7d9ycJ510EivPWMcCJFZBKZyzgzre2RSA0LZt29whITls7ty5ri6vCgAr3PTZFHXq1DFvke3WrZuMvnctAAAgAElEQVQ98sgj2TTs1DzBfMmLwZyFxRxlwn72RYsWuTXf2bYYHb7geHXvUbsJu5AYIYBErEgogMSYkoenDQEknq8CCO+lAMJ75Sq1A3Etii7QDiTHUgEk3tQSQHgvBRDeK1cpgLgWRRcIIAJI7EklgPCOCiC8V65SAHEtii4QQASQ2JNKAOEdFUB4r1ylAOJaFF0ggAggsSeVAMI7KoDwXrlKAcS1KLpAABFAYk8qAYR3VADhvXKVAohrUXSBACKAxJ5UAgjvqABiZuPGjbNly5YFXWMSkNDAgQMHXPefe+45W79+vavzBMWLF7cOHTp4stTfvXEhudHTMO1Aw3iFCmxeZT/kuXhldo888kjr1auX60GtWrVszpw5QR3e/a9Xr57bFiNA1TcmP4Vpi9H07dvXUIclFEjC8pKnkFTrlWX+/e9/b3369HGHBS9nzpwZ1NWoUcPq168f5d5j5h2jQSIh7lEvevfu7VYJZPrz+sHfkXg8YMAAVxorDwQJukgu9gKJhMjNSCqw5qHUdSiwZniJhGeffXYqwdoLKg+EKSjldYS/I4nwyy+/dKXI8ESmclKBG6JkyZLB7jp37mzDhw8PalAqEyUzYwQWswkTJgSbatOmjb344osxurOaNWvau+++G2wLIBo0aFCU/mJVJIwymIONjB071r1pUDMdddFDUahQIbcONv4/ThJmsqdjfsYk28LJE8ccc0wiXWbrWViJfPifdYI11jtNgRkT1vxJkya5UgHEzAQQE0DMTABx14u0BAJIWnZFEQsgZqkzZrQD0Q4kyh2VRiMCSBpmEVIBhDApskQAEUBSU0qPsCLfWURzAghhUhoSASQNsyJJBRABRACJdDOl24wAkq5jYb0AEtdPpjUBRAARQJg75TBoBJC4pgogcf1kWhNABBABhLlTDoNGAIlrqgAS10+mNQFEABFAmDvlMGgEkLimCiBx/WRay0qAIPFk8uTJwfGffPLJduaZZwY1yIr2krDQAJJvPv/882BbTAISjvBm3uZ69dVX7YQTTgj2N3XqVJs/f35Qg7fHBg8ezFxnV9O0aVPXKxSv8pIEGZ8wGOSTrFmzJjiuFi1aRCtEc8MNN9iGDRsyvsbffPMNVXXy4osvNiSDhqJfv36p3IxQADLwIRSFCxe2nTt3ute4e/fu7tiZ6/f999/b+++/7/aXtOCNN94w5MSEAtUdYyXaoUCXFw899JBVrVo1KEMFz8ceeyyowZiRYO3Fhx9+6OYEMRUJMZ8++ugjrzvDuhEjQRdrPlPJNFoeSPv27W3EiBHuB0xSsHDhQjfjkh0PMqeRTJhUMACJORYcT4Gs57wWyORmsuN37drlLmbMZ4+ZSMj0x2hWrlxpSMzMi/HSSy9Z69at8+LQqTFXqlTJLRV93333Gb68hAJfhJkSutSgCFHiiYQCCHFV0pAIIJxZAoiZAMLNldxQCSBmxhxlIoDEnZ4CCOenACKAcDMld1QCiACSmnl6hJU7N6DXqwAigHhzJDf/LoAIIAJIbt6BTt8CiACSxdPTBBABRADJ4jtUABFAsnh6CiC4OPoNRI+wsvUmFUAEkGydmxiXdiACiHYgWXyHCiACSBZPTwFEO5Cc6ZlXf0RH8ub27dvdewzVCFFUKq+FAJK9AEEmetGiRYNTCgmsKIz2a41s3IE888wzbkJwo0aN3ORxXDMqkTDpi1utWjVDBmcokHiDBJxQsImEa9eutVNOOSXYVtIVCRnPcfPdeOONQSluYAYgTH/IskeZ0qRi6NChVNlQZjzIDsfJBJkGstDHjBkTbAb9oL8YgWz1IUOGBJtasWKFewoEGli6dKkh8zvTwJcNlED2AvPOA4jXBv6O8s7XXnttUIpyxahKmFRgzShdurTbHdYgQCSpQIb8li1bgt2NHDnSBQg7XgHEzAQQbroIIJY6xkQAEUAEkJw1QwARQDh6mKXO+dIORADRDiTnS6d2IAJIavHUDoRjiACiHQhmigAigBxaMbQDEUA4emgHkvJJj7AEkENfOrUD0Q5EOxAaH3qEJYDkTBbtQLQD0Q7kZwunHmFxFNEjLO1ABJCce0W/gehH9J9WTQFEAOEcEEAEEAHk5/eKfgPRbyDs2qm3sPQbiB5hHbxbtAPJ4h3IH//4R5s3b15wYTvttNOsVKlSQQ1b0hYZ2EhECsUVV1zhlsJEYZ/Ro0e7C/KsWbNcDSPYtGmTW/r3hx9+sEGDBrnNodzr/v37g7qLLrrIrf63bt06qsIcSsOifnMoUGWvZMmSQQ0Stbp16+Z+vr59+9oRRxwR1DHlY5csWZJKbAsFfHznnXfcMT366KNukhkSXE8//fRgW2xBqc8++8zKli0bbAtZyqi6GArcd14CK/5/7dq1XQ8YwVdffWXwPRQHDhxwE4vx/5l5zsyDY445xm6//XZ3+Eja+/LLL4O6m266yVq1auW2xQiKFy9uWBdCgWt88803M825mqzcgaB0I1PL3P10EQVPPvmk3XLLLcEWp02bZg0bNnR7RcasByy3EVKA4yRwnEmMQA7IAw88EGwK2c4VKlRwu0P2tLcwuo2YWdJHmTA10ZlxQ4MvEjEW2ZiZ6L169bIHH3ww+BHwhQs/pGdbYOFPKgDRNWvWuN3FOsrE7eigQJnoZqnavwIIO2XCOgEkx59YNdEFEEudmSaACCC4r7QDIddp7UAslYWuHcjYVC5IjNAOJIaL/2xDOxAz7UC0A4l6V2kHoh3IoQnFHKaoR1jc7adHWDk+aQfCzRfTDkQ7EEwVPcLSIyzMAwFEACHRkSMTQAQQASTnXtBvIALIocVTOxASIwKIACKACCCHlgvtQLQDIdGhHcgho/Qjuh5haQeSczcIIJEBgmSZZcuWpbUo/yvxs88+axs2bAi2hUzQVatWRemvRo0a9vvf/z7YFpNIiFePe/bs6Y4JSU9eIHEKCVShQCKelxi2c+dOu/LKK73ujEmewttH7dq1C7aFZLXy5cu7/SFZDUlPoWASCfEmU926dd3+kKNToECBoA7jLlasWFDD/gbC5Heg4uJ5550X7G/9+vWGPI9QbNy40Vq2bOl6MGrUKLfy5owZM9xXdNlEQmZOoUIi3hyKEXXq1HGb+eSTT2zbtm2uzhPgJN4vvvjCk1nlypUNya6hGDBggN11111BDe7jjz76yO2vadOm7ue744477PLLLw+2dfzxx9s555zj9hftERayG9u3b+92yAiwEFetWjUoRTnbe+65h2nO1cQ6C8vt6KCASSRs0qSJTZgwIdgkakmjrG02BQsQZsxMSVsWIEx/gEOzZs2CUoDPW6wLFSqUyjuJEfAAZW2TChyY6X0Jmjt3ruFUghjx0ksvUScXxOgLbTRo0MDeeuutjJtLegeCNRH5cUkFvnROmjTJ7U4AiXgWluu2AMJalNIJIDkeCCBpTZugWADhvBRAOJ9SKu1A0jDLkWoHYqYdCD+ftAOx1Ble/fr1C5qmHQg/p1LHmOgRlh5haQeiHUgaywYl1Q6Esin1u6keYXFeaQdC+sTItAPRDoSZJ4c02oFoB5KaC/oRnb9t9CM655V2INqBcDOFV2kHwnmlHQjnk34DScMnRqodiHYgzDzRDuSfLuk3EO1A0rlnTDsQzi7tQLQD4WYKr9IOhPMqK3cgSHzzqmXh482fP9+qVasW/KTKAzHLy3kgqKLnFZR65JFH3GqDbB4IqlPi7ahQIMejefPmriav5oFgd4jEvVCgeiVO5A0FmweCk6CLFi0abAt5TJjHSQUDkFtvvdWeeOKJ4JBQKRJvb3oRq6BUzLew8HODlxDcqFEjmzx5svfx4p3Gi9KNHTp0CHaIjFMGIIDHhx9+GGwLr70BIqFYtGiRm+nrOnRQkPRZWEknEuKAvHfffZe1I2NdrIqEGQ/kMDSAJMIiRYq4LaOaopc9HTMPhClp6w7azFiAMG0xGmRXjx8/npG6mssuu8ymT58e1HXu3NkFiNtRLgnwJX3z5s0Z9574DkQAMYtZ0lYAyfgeyLUGBJC41gsgvJ8CiFnq8ZV2IMnmgWgHwt+knlIA8RxK7+8CCO+XACKApGaLdiD8TZNtSgEk7hURQHg/BRABRADh75esVAogcS+LAML7KYAIIAIIf79kpVIAiXtZBBDeTwFEABFA+PslK5UCSNzLIoDwfgogAogAwt8vWakUQOJeFgGE91MAEUAEEP5+yUqlABL3sgggvJ95FiBMSVtkAz/88MOuG6hs6JU7nT17tiERKxQw00tuxP9nSm+eddZZVqJEiWB/27dvt8WLF7uf7z//8z9t3759QR1T0rZt27b2wgsvuP0xglq1armlTJl2WA1TRjhfvny2f//+YJOMBg0wulgalEfu06ePa8XLL7/slmWGT5deeqnbFiN46qmnbMuWLUEp7hevKmPMRMI777zT/XxIgHz11VejzINPP/3Utm7dGmwLmeiPP/44Y6mrQca3V5L4pptuslatWgXbQrnwjh07uv2hXG3BggWDOma9S7ykrfvJzFJZ6B4Y0E6so0xwjIBXj5gZd2xN/vz5XYAwfcY8ygQlSrEwKDJ3oHDhwoYa1l4gC/3tt98Oyrp162Y40iVG4BiTzz//PNgUc5TJnDlzDF84YgRzlMnrr79u2IUkFTEBEusoE6yJ1atXdy3AGhurxrzbGb58Hzhw4AAjjKERQHJcFEBizKbsbUMA4a+NAMLVAxFAtAP56a4SQPgFJi8qBRD+qgkgAgg9W7QD0Q6Enix5WCiA8BdPABFA6NkigAgg9GTJw0IBhL94AogAQs8WAUQAoSdLHhYKIPzFE0AEEHq2CCACCD1Z8rBQAOEvngAigNCzRQARQOjJkoeFAgh/8QQQASQ1Wz7++GObMmVKcOYgkfChhx5yZxeSmbx8kXfeecdNJDzvvPNswYIFbn+PPvqoffPNN0Hd5Zdf7pbZRZnW0aNHu/3179/f1TACfL6rr76akVKaBN/oTlV827ZtW3BcKD/qvfv+xRdf2EsvveR+vr59+9oRRxwR1DEJVm5HZoZEQiTIeYFxr169Oii78MILDVX0QoHSscOGDfO6s+HDh7uJhPXr1zckL3rBzJUHH3zQvvvuu2BT8KB169ZBzdKlS91EQiScDhgwwBs29XfMuYYNGwa1Rx99tHXt2tVt7+mnn3arsNatW9cuvvjiYFtsSVtUIyxWrJg7rliCaHkgqLOLDPJsChYgqG+8fv364NCx4KHUZSjeeustw6KXFwNJhMzCEeuzoR76qlWrgs0xNdFxGkG9evXcYeF4Ea8muttIlgrwxeWMM85IbHRIOsVJEF6gHvqOHTuCMmYH4vVz6O/4ApBUlCpVytasWZNUd6nkau/LFAaTZxMJBRAzAYS/nwQQ3itPKYDkOCSACCDevZLW37UD4e3SDoT3KtuUAogAcmhOagcS8e4UQHgzBRDeq2xTCiACiAByGO5KAYQ3VQDhvco2pQAigAggh+GuFEB4UwUQ3qtsUwogAogAchjuSgGEN1UA4b3KNqUAIoAIIIfhrhRAeFMFEN6rbFMKIAJIVgOEqeL1X//1X1S1wdq1a7v3H5L/vMQ+txGz1LvxeL3YCyaREElDV111VbAp9jVexgMkT3nV41BxsWzZssExofIhCgB5gTyXChUqBGV49/20004Lavbs2ZN6Z90LVGDzcm9Q2KdJkybBplAwDEWXvEASq1epDZXvkIgVCibZ8N/+7d+iFVyCR15Fu40bN1rLli09C6i/454pWbJkUFuxYkUqcfG4444zVOkMBVOR8IQTTnDnJvpAgS4vPvnkEzeB1WsDfy9durQhiTWpQCGwTp06ud39+c9/dvOdzj77bDdR2+3ooIBKJLzyyivdLHOmQyx4KH3rxQUXXGDIvEwq1q1b5940zFimTZvmZrCinb1796aKSoUCC+eECROCGqYiIbKUjz32WGb4rqZ37972wAMPBHVYhMuXL++2lbSAAUiLFi1s7NixGQ+NPcqE6Wjo0KHWvXt3RhpFM3jwYOvZs2eUtjDvMP8yjZg10ZHoiy96mUbSiYTseFGN0PviOXLkSEOp3RghgJiZAMJNJQGE80kAyfFJAOHmS0yVAGJm2oFY6tGNdiDxbi3tQDgvtQPhfNIOJMcn7UC0A+HuGDPTDoSzSjsQ7UC4mRJfpR2IdiCpWaUdSNybSzsQzk/tQDiftAPRDuSnmaLfQLibRjsQziftQLQD4WZKfJV2INqBaAcS/74y7UA4U7UD4XzSDkQ7EO1AuHvlJ5V2IJxh2oFoB8LNlPgq7UC0A9EOJP59pR0I6al2IJxR2oGksQNhMtGZDF2U+mSq3qE87rfffhu8ki+//LI9//zz3NV2VDVr1nQT+/Lly2comxkKZPEyGcFMJvqSJUvsq6++Cva3aNEimzhxYlCDMaP8rxdPPvmkmwDIZKIjY7ZcuXJed6mEPSSWhoKZU/CAKS3KeL5s2TI30fXSSy91y9X+4x//sPvvv9/1AEmCOG4nFElnoqMM7R133OGOnRHgeBx4kek1ZjPRmTGhVC0SfkNxzTXX2G233RbU7Ny501Ax04vnnnvOPb3BawN/x9zs2LGjK33//fft+++/D+pwOsfNN9/stsUIqNd4mYaS1qD+8d133510t8H+kOU6derUxMaEetJt27aN0l+ss7BwBIt3JAoGjOM5UJUw05g1a5ahpnRSgWz1MWPGBLtD+dwiRYq4Q0I5Xub4Da+hmGdhxdyBeOPOjb+jvvz06dODXaN0NY72CcXatWtTx5l4gaN2KlWq5Mncv7M10d2GzFLHOwkgAogJIGYCiJkAwiybORoBRABJTQTtQEwAMQEE94IAIoDwDgggAsjB2aIdiAAigKSzdGoHArf0CEs7kNRdI4AIIAKIAJKeAwKIdiDagfx0z+g3ED3CSmcB1W8gAogAIoAIID9bNfUbCI8QAUQAEUAEEAFEAOGp8TOlAJILABk3blwqkSUUTNIXo0lnVhw4cCAd+b/UMuNC8tG8efOC/bF5IAMHDrQff/wxYz+RRPfXv/412M6RRx5JVZj7j//4DzvllFOCbSFX5G9/+5vrOXNdbr/9ditatGiwLbyv/9577wU1KCv64osvumOKJTj33HOtcePGweZQcZJJJMTjNy/BEYlhTAU9xvOnnnrKrVZXv359N9kXCaU33nijaymSEr/77rug7uqrr46SJ4FO7r33XndMyOFZvnx5UFe9enWqsijjOcrQ4niRTGPDhg1UeW4kNyLJMRQozV25cuWgBmVvmzVr5g6bSiSMVdLWHU0aAiQRMhMmjSaDUiQXDR8+PKjBtxsvyxUNAFhJBarCbdu2LUp3gwYNsj59+gTbQhY6kgljBEq5Ilv71xoMQLAg9OjRI2gBEjK9uuloAKWGUXI407jooots9uzZbjP4grBjx46gDvBHaeYYkeR9la1HmeB0h82bN2dsJ9b8SZMmue0IIK5FOQIBxEwAIScLKRNALLV7FEDICUPIBBDCJEi0A+GM0g6E8yk3VAKIABJ73gkgpKMCCGeUAML5lBsqAUQAiT3vBBDSUQGEM0oA4XzKDZUAIoDEnncCCOmoAMIZJYBwPuWGSgARQGLPOwGEdFQA4YwSQDifckMlgAggseedAEI6KoBwRgkgnE+5oRJABJDY8y4rAYLEk8mTJwc/68knn2xnnnlmUIPqZEhGixF49c8rpoTa1FWrVnW7Y6p4oVDU/Pnzg21dcMEFhoI8XqCq3b59+4Iy5FJs2bLFa8r9+3HHHWdbt251dQsWLLBvvvkmqGMSCYsVK2ZInvKCSd5E4turr74abAqARHKfF0x/sTTeWA79nalIOH78eDf/CPfe6NGj3W5xv6xZsyaoYzxgEwmxbniVRUeNGmWtWrUKjgmVOVGhMxSovIkSD1588sknbl5UyZIlDdVFQ4HkQCRYxwgkw+JfKI466iirUqWK213x4sVt06ZNQV3ZsmXdaqCo0oqEZy+i5YG0b9/eRowYEewPCS5eGVNvwOn8HeVCsTB6gQxslA4NBSqUIRckqWjatKm9/vrrGXfH7kAwYd59991gf7169UrlgoQCiWpIWEsqUI1wxowZSXWnfsxSXwKRTBgjcKJ069atg0299tprdu211wY1+fPnN5wA4EWso0y8ftL5e79+/dzFulq1au4XWPQJsHlfPEeOHGnt2rVLZ4j/UiuAmKWO8BBABJAod9RvoBEBJO5FFkDMTDuQuJNKOxDOT+1AOJ9iqgSQmG6aCSACSNwZZWYCCGepAML5FFMlgMR0UwBJuakdSNxJJYBwfgognE8xVQJITDcFEAEk7nxKtSaAcKYKIJxPMVUCSEw3BRABJO58EkDS8FMAScOsSFIBJJKRB5vRbyB6hBV3RmkHQvspgNBWRRMKINGsTDUkgEQGyAcffGB47znTqFSpki1cuNBtJq++xovEMK8aH4r6bN++3fUgG/NAkGjXrVu34Njr1KljM2fOdD+fBPEcYAHy9ddfu1UnmXogygOx1HroJTLjCmdlHggz9ZCc0qFDh6AUH87LkmT6YjWAh1e6EW2tXbvWLeeaVwtKsV5hUahRowYrz1iHKnqrVq0KtoNqfB5AAI969eq549m1a5cVKlQoqGvevLmbXQzNK6+8Emxn9+7dhlMQYgSqMg4ZMiTYFKoReqdAoAGcboCKkaHo3bs3dZoC89kAkGOOOSYoxZcgJBPGCKbE7K89kTArjzJhLq4AYpaNJW2ZaweNAGImgJgJIDnVR3HyRFIR8xGWABLxqmkHwpspgAggmC0CiACCeRC1JjqzDGkHoh0IM08OafQIi3NLj7A4n6DSIyxLnTWIMwczDQHELPUDun4D4aaSdiDagWgHknOv6BGWdiCpiSCAcPDQbyA5Puk3ED3CEkBy7gXtQAQQnh76EV0AOThb9BuIdiACyMGbQTsQniF6hKUdiB5h6RHWoRVDOxDtQHh6aAeiHYh2ID/dL/oNJPIjrLvuusstRYvSsVdccUVw0UKC1cMPP+wubPny5TOUqAwFo8EbCV5yI/p47LHHbMeOHcH+li9fbhs2bAhqUD62YsWK7ud7++23XQ0jaNCggaFKYCiYEqX4/8gIjlHulLku6A+nDWA+hAKZ6F27dg1q4CWy0b3Ys2ePHXnkkUHZDTfcYGPGjAlqWrZsSZWPZa4xc23mzZtn06ZNC44JVSe7dOniWWAoEexVq0NyJxJrY8TFF19smA+huOaaa6iSxN540A/682Lx4sXuyQxMeW6vn3T+HrOkLaqKepUZcV95JcpRjnjixInux1BFQjNDjed169a5ZmWbAFm8L7zwQpRhoURprHr1UQZkZgxAsjETPdbnRzvIxu/Ro0ewSbwSjWx0L1BqGCWHsymYkrbZNN5fw1hQzvbZZ58NfpRGjRq5kEEDAogAkppIAki830BiLjICSEw31RYcEEDIeXDeeefZggULXLV2IAIIJkms13jdCZeGQABJwyxJKQcEEMomMwGENEo7kJRRAgg/X2Ip9QgrlpN8OwII6ZUAQholgAgg/FSJqhRAotpJNSaAUDZpB0LapN9ADhqlHUg6MyaOVgCJ42M6rQggpFvagZBGaQeiHQg/VaIqBZCodlKNCSCUTdqBkDZpB6IdSDpTJapWAIlqJ9VY4gDp27evIUElFEwiISqUNW7cmPqQnqhMmTJWunTpoIxNJHz00Uftm2++8bp0/84khqERJsnM7czMYuaB1KpVy+bMmRPsFn7D91B89913huQ3Ly688EIrUKBAUIZEyerVqwc1SMJiKtpNnTrV/vCHPwTbGjhwoM2YMSOoOffccw3JbzGCmS/vv/++vfXWW8Hu2ETCG2+80eBXKJBTghLPocC9wrzdyHh055132qWXXspIg5qYiYTMYDCX/vjHP7rSDz/80FANMxTMPDjqqKOsSpUqbn+MAMnVKL8RiqiJhMygnnnmGWvfvj0jjaK5++677d577w22FfMsrCiDPtgIJkyMiAmQWDXRUTa1QoUK7sdD4hsWq1CgnC3gHoqka6KPHTvWWrRo4X6+WAKmHsjKlSvtjDPOiNLl4MGDrWfPnsG22JroUQaURiNMPRB8KfGAzHSJV/+9kxvQDh6jL1q0iGkyqLnggguoL2ZMR4nvQJhBCSCMSzkaAcRSmdMCiD9nBBDfo0MKAYTzSgAxM+1A4j7C0g6Eu/m0A7HUkTc4uSDbQgDhrogAIoCkZooeYVnqIEWch5VUCCACCOaaHmEdfJpygME2cXfqERZh0kGJHmHpERY7W/QIi3WKq4mu30By4Sws5hIKIIxL+g3kkEv6DYSbLwII5xNUzHdhAUQASc0o/QaiR1iYB3qEZaa3sHIgI4BwsNVvIAKIfgM5eK8IIALIoWVTABFAUg6gWl21atWCbvTr18/uu+++oCYv54G8/vrr1qRJk+Dna9OmTaqSYIzQW1icizF/RJ81a5ZbTRG5MDjSPRTsDgTFpMqVKxdsa9CgQW6Vy6TfwmratKm99tprwXHnz5/frcSHBphHWLfeeqs98cQTwf6QbMlUbmTyQAYMGGBYz0KB9XD+/PncJHVUie9AUGB9ypQpwWEhiXDEiBFBzaZNm6x48eKuCTDKAwhMx2OspOLJJ5+0W265JanuqH6QgY03sWIEFoUaNWoEm0KSWe/evWN0l3rsctppp0VpK1YjSBAEIJIKAKR27doZd8cCJOOO0mwAJ08cc8wx7pegUaNGBTX4IuUBBA3EejklzY+ZsRxrGcqGxwicvrF58+aMm8KaP2nSJLedRCsSCiDu9UhLIICkZZcrFkBci9ISCCCcXQKIWeoYE+1AuAkTSyWAxHIypx0BJK6fAgjnpwAigHAzJbJKAIlrqAAS108BhPNTABFAuJkSWSWAxDVUAInrpwDC+SmACCDcTImsEkDiGiqAxPVTAOH8FEAEEG6mRFYJIHENFUDi+imAcH4KIAIIN/CGmu8AABBgSURBVFMiqwSQuIYKIHH9FEA4PwUQAYSbKZFVAkhcQwWQuH4KIJyfv3qAfPrpp7Z169agGyVKlLCzzjrLdYwp53r++edbkSJFgm2hGtjq1avd/hgBU1ISnw2fMRTIoPequeH/I4HMi/79+9vf//73oAxZrig9GQrms+H/o1wmymaGgkkkRMnb559/3vt4qXKgXonZp556yl599dVgWyhlun//frc/xnNkantJWGjHOwHBHcxBAeP5ddddZ506dQo2yZYRZkraMmOvWLGiDRs2zJU+9NBDtmfPnqAO5YFRJjgUuC7ePMA8Z67xww8/bFhfMg32vkJ6w/Lly4PdMQBZtmyZdezY0R02s766jZil1pWJEye6UiqR0G1FgpQD06ZNs4YNG7pu7N2713D0QiiQfTthwoSgJuZRJu6gzQzHXPTp0ycoxVEZKGsbI3AS7dChQ2M0Zbt377aCBQtm3FbMo0yYwTCn8TLtQFO+fHnDYpxpoJjU7Nmz3WaKFi1qO3bsCOpwFA/mcShwrA+OM4kRKGdbv379GE1RbVSqVMkWL14c1OILiXeUCU7nqF69OtVnDFGjRo1s8uTJblMCiGsRLxBALHXWkgDCzxlPKYCYCSCWOgdLAPHuljz+dwFEAIk9hQUQAQRzSgCJfWdlYXsCiAASe1oKIAKIABL7rsrS9gQQAST21BRABBABJPZdlaXtCSACSOypKYAIIAJI7LsqS9sTQASQ2FNTABFABJDYd1WWtieACCCxp6YAIoDkeYCMGzfOkMgSCiaxhtGgD0YXS8P2d/nll7tVElesWGGjR4921xAkvzH1mz0NEgmvvvpqtz9G8MILL7glOlG18L//+7+DzRUrVoyq3MhcP7yz/9577wX7Q+Ji69at3Y/IeM6MCR1518UdzEHByy+/bKtWrQrKGYAg45tJ7Bs+fLht2bIl2N+ll17qVqZMp/Kf5xVzXZC78pe//IW1Nahj8kCQEPzmm28G2zn66KOta9eu7pgqV65sKK0dinr16lmtWrXctjwv0cCQIUNs165dblueIPGKhN6A8vrfY5a0RRLhvn37gpaghKdXEz2mp0gOAyDyWtStW9dmzJjhDrtw4cKpZMJMA8edjBkzJtNmUv+/Tp065mUOx6yJzgwapw14pynMmTOHWvC2b99uSCYMBUoy40iepIIBCOqhd+nSJTikmDXRmc9+wQUX2Lx581xpni1p636yPC4QQLLzAgoglqovf8YZZ0S5QAKImQBiph1IlNvpn40IIJENjdScACKApDOVtAPh3BJAOJ9olQBCW5WoUAARQNKZcAII55YAwvlEqwQQ2qpEhQKIAJLOhBNAOLcEEM4nWiWA0FYlKhRABJB0JpwAwrklgHA+0SoBhLYqUaEAIoCkM+EEEM4tAYTziVYJILRViQoFEAEknQkngHBuCSCcTynVunXrDO91hwKv9nXu3DmNVv+1VHkgOYve6aefnrGfyKWYOXOm2w6TB4JiUc2bNw+2hb+/8sorbn+MIOk8ECTkoV5LKFA0rFevXkFNXs4DwWkRl112mXuvJ5kHgoqEXkGpatWqpY5094LJA3nmmWesXbt2waaiFpQCjaZMmRLsEKUbR4wY4X2+rPw74LF+/Xp3UnkAwbebBg0aJPYZkYSFDPJsCixSqHwXI1CNkMn2ZfoqVKiQW14VYPAAwvTFarB7Ysqwsu3F0DF5IGw/xx57rCFLPtNANcLx48cHm0GVzwIFCrhdMQBxG0lDEKsiIdslAxCmrcR3IAKImQBiqZKpAghzi5oJIJxPAgjnE1QCCO9VNKV2INGsFEDSsFIA4cwSQDifBBDep6hKASSendqB8F4KIJxXAgjnkwDC+xRVKYDEs1MA4b0UQDivBBDOJwGE9ymqUgCJZ6cAwnspgHBeCSCcTwII71NUpQASz04BhPdSAOG8EkA4nwQQ3qeoSgEknp0CCO+lAMJ5JYBwPgkgvE9RlQJIPDsFEN5LAYTzSgDhfMpagKBs6qRJk4KfokOHDvb0008HNUgqaty4sesGylzu378/qGM0KLKDrEsvTj31VFuzZk1QhnKgnTp1CmrYPBBU0MP4Q8GUV8U732XLlg22g/KWyCr1Apn2FSpU8GTu3/fs2UNlzLZq1cpN3jzrrLOsRIkSwT6rVKmSKuPpRZEiRdxSn+ecc44df/zxGc+7I4880i2Jik4uueQSt5ri9ddfbx07dvQ+HvV3Zk4hq3/27NkZz0000Lt3bze578EHH7SpU6cG+2MAggaYUrsoMYtytJnee8z6gz4+/vhj+/bbb4P94UQG7yQMnCCANciL4sWL26ZNm4KyO+64w1CiOxS4D3A/ePG7A0Sh3ViZ6Js3b04luiQVqBm+YMECt7tYOxBkuTZs2NDtD1mzOM4kiUBZ0eOOO87tCsdT1KxZ09XFEgDuOM4k00j6LCxmvDg2ZefOna401lEmbkdpCLDoIxs9RuAL4zHHHBNsqk2bNjZq1KigBqWdUeLZCwYgXhvZ+ne2pO2JJ57o1r0fOXKke5QJ64MAYpaif4yjTAQQdtpZqgSrABKnJjrvuq8UQHyPckMhgJiZdiA5U087EAEE80A7EDPtQDgcCSACyE8zRQARQASQnNtBABFAUg4whylqB6IdyKHbRY+wtAMRQDh4QKUdiHYg2oH87H4RQAQQAUQA+ckB7UDM9CM6f0MIIAKIAMLfL9qBaAeiHYh2IP9nxdCP6PoNhEVIngbIVVddZZMnTw5+1ry8AyldurStXbs2+PmYmugrVqyw0aNHu3Oif//+riaWAO/iozKcF3PnzrUaNWoEZdD87W9/C2qYZDU08Pjjj9u2bduCbaG6Y/Xq1YOaMmXKpH6I9eL+++9Pvf0Wir/+9a+2ePFiryn372weyEsvvWSrV692/fQ6xPX1SrB6bRz6O64vcoJiBJLtvDQzJCh7uVoxEwmZz4XFmsnnYtpCzsWXX37JSIMaFiBMIiHWcyRUhuLss8+2Zs2aueNWHkjEPBDX7VwQxEwkRIIZ8gSSipglbZkxt2jRwlAXPdNgAcL088gjj1iPHj2CUmQy48tLtkWSJW3x2WMlEt56662pLzgxAsnMixYtyrgpFiC/6oqEv/a3sDKeJYehAQGEN1UA4b1ilAKImQDyv+e56CgTM5wV1blzZ+a+ySqNAMJfDgGE94pRCiACSGqeCCACCOaBHmExy6aZHmHl+CSACCACyME1QzsQAYTDhwByyCcBRAARQASQn9ZN7UA4hGgHoh3IoZmi30D0CCs1F7QD0Q6Ew4d2INqB/HOmCCACiABy8H7QDoRDiHYg2oFoB/Kze4VJJGQqEmbra7xMIiFTkRBvPDGJaLVr1+ZWogiqmImEDECweFatWtUdOZNwyCQSMu1gMIznAwcOdCsEfvXVV7ZkyZLg54sJEOTCdO/ePdgfjoVZvny56/kHH3xgu3fvDuqY6nhuRwcFePnGK6zFXL/y5cvbtddeG+wWFUwHDBjgDo3p75prrrHbbrvNbevtt992NUiwZq6N1xA8QDKzF8gb8jzHeDZs2BBsCmv+xIkTve5MiYQREwl/7WdhDRo0yPr06ROcVCi9uXTpUnfiMQIsnFhAYwQWzoIFC2bc1CuvvGItW7YMtlOoUCG3fC47kJiJhLg2n3/+ebBrXONevXqxw0tEh2qEHkBQ4dM7aSDmYNetW2elSpWK2WSUtvAlvVixYsG22rVrZ88++2xQgzLY3ukjaEAAEUBSE4kpaSuAmAkgUda5tBoRQHi7BBDeK1epmuhmMRMJBRABxL3pDoNAAOFNFUB4r1ylACKAHJokeoRlpkdY7pJBC/QIK8cqPcLSIyw9wqKXDe1A0rAqmlQ7EN5K7UB4r1yldiDagWgH8s/bRDsQd8mgBdqBaAfy02Q55ZRTbP369cHJwyQS6i2snMckegtLb2HRKzEh1A6EMOmgRDsQ3itXqR2IdiDagWgH4i4Uv0CgHUgW70CQ8FStWrVfcFn/73+pVKmSLVy40G1HO5C8+xpv3bp1bebMme413rVrlyE/I9PQa7yZOpj+/9cOxAwFpebPn++at2nTJjvxxBODujybB+J++lwSxAIIO3wkPe3bty8ox03TpEmToAYlUdu2bct2m+d0MSsSIjvcy8JmDELNkDFjxgSl6Af9xQgkUw4ZMiRGU4Zs5s8++yxKW0k2knRJW6YiIUpg4wQLL/AFFl9kQ9GvXz/DKQihwBdqBiCAx5YtW4JtocwuIBIjEn0LK8aAD0cbAsjhcDXzNgUQSx1jIoA0tfHjx7sTKsmStgJIzuUQQCK+xuvO8IMC7UA4pwQQAQQzRTsQSz3S1w6EWzcSV2kHkrjlVIcCiAAigOTcKgIItWTkjkgAyR3fvV4FEAFEABFAvHUi1/8ugOT6Jfj/HYAAIoAIIAJIdq5OPxuVAJKdl0gAEUAEEAEkO1cnASTrr4sAIoAIIAJI1i9U2oFk5yUSQAQQAeRXABCmpO35559vqGIVCqacJP4/o4ulQX+PPvqo7dixIzh2lJO85ZZboqy0KL35448/Btu6/vrrU+dKhYJJJDzyyCOtZ8+e7rhffPFFW7NmjavzBCeccALlE3P98uXLZwcOHAh2WaZMGWvdurU3LCtSpIhbJRCvi1aoUMGdw25nZu640cbLL79sq1atCjbH5IGgbPGwYcPcYaEss5dkdumll1qNGjXcthjBQw89ZHv27GGkQQ2uiVeRECVt77vvvoz7QgNMIiF7lAnWDK9CIErjeuVxS5YsaTfffLP7+ZAz5JW0RanhKlWqBNs6++yzrVmzZm5/0fJA3J7yuCAmQGJZgUX/xhtvDDZXtGjRVFEpLy666CKbO3euJ3P/jmxnr2a428hBQbdu3VJwD0WdOnWoo0xwjIm3mOGYkubNmwf7i3mUCcbuLRzwAGVtQ7Fy5UpDXfQYgbr3zBcOpq9jjz3WALe8FjEBktc++6HxAjKTJk1yhy+AuBblCAQQzigBxFJnbuHsLS8EEM+h3Pm7AGImgESeewIIZ6gAIoAcminagXD3TDaqBJDIV0UA4QwVQAQQAYS7V7JZJYBEvjoCCGeoACKACCDcvZLNKgEk8tURQDhDBRABRADh7pVsVgkgka+OAMIZKoAIIAIId69ks0oAiXx1BBDOUAFEABFAuHslm1VRAdK3b1979913M/68TPIYOmF0sTRsf127djUkVGZTvPXWWzZo0KDgkI466ijqfe7bbrvNPvnkk2BbjOennnqqvfDCC1FsQuKbV0gICVFMwaXLL7/cvvvuu+C4UBkOJXJDMWPGDLd6HJI333zzTdcDJAkuWLAgqLvuuuusU6dOQc3GjRutZcuWbn/M9evQoQOVQOZ2ZjmvgnpJbcyYYmnYe/2aa64x3A+hQEImkn29iDV2ph3283ljxt9r1qzpzvNUfwe8VF+mN2nkgByQA3LgN+eAAPKbu+T6wHJADsiBOA4IIHF8VCtyQA7Igd+cAwLIb+6S6wPLATkgB+I4IIDE8VGtyAE5IAd+cw4IIL+5S64PLAfkgByI44AAEsdHtSIH5IAc+M05IID85i65PrAckANyII4DAkgcH9WKHJADcuA358D/A3Ly2JY2T00VAAAAAElFTkSuQmCC"/>
          <p:cNvSpPr/>
          <p:nvPr/>
        </p:nvSpPr>
        <p:spPr>
          <a:xfrm>
            <a:off x="126405" y="525562"/>
            <a:ext cx="24765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34" descr="data:image/png;base64,iVBORw0KGgoAAAANSUhEUgAAAZAAAAGQCAYAAACAvzbMAAAAAXNSR0IArs4c6QAAIABJREFUeF7tvXn8ztW6/39tJ9vOUGlQJNJoSCKyI21DiToaUBky1MmUlGFnSEpxikpKpWgWsVO2oRM5G+1Q0WAoyjFlDCFlqGzxPa/7Q7vze/z2ul539/L+3J96XY+Hvz4va6379V7v9bzX+35f6/rdgQMHDphCDsgBOSAH5ECaDvxOAEnTMcnlgByQA3Ig5YAAookgB+SAHJADv8gBAeQX2ab/JAfkgByQAwKI5oAckANyQA78IgcEkF9km/6THJADckAOCCCaA3JADsgBOfCLHBBAfpFt+k9yQA7IATkggGgOyAE5IAfkwC9ygALIXXfdZXPnzg12kC9fPtu/f39Q87vf/c6YvEWmLUYTs7+uXbvaVVddFfx8H3zwgfXs2dO9ELNmzXI1SQtuu+02++STTzK+fqeeeqq98MIL7vBvuOEG27BhQ1DXuXNna9q0aVCzcOFC69atm9sfM1/69etndevWDbY1c+ZMGzBgQMY+oQFmTNddd5116tQp2N/GjRutZcuWrgcvvfSSlSpVytV5gk8//dS6dOniyWzKlClWuHBhV+cJ3nnnHbvnnnuCsvz589v06dO9pqi/T5w40R577LGM1zv2GjPzgNGw/TEm1KxZ0wYOHOhKKYBceeWVqcnwW44nn3zSbrnllqAF06ZNs4YNG7o27d271zDhsykuuugi90sCM97y5cvbkiVLXOnpp59uq1atCuoeeeQRFw6Asbfou4M5KBg7dqw1a9YsKIemRYsWbJMZ67p3725DhgwJtrNixQo788wz3b6WLl1q5cqVc3WeYM6cOVarVi1PZtu3b7eiRYu6Ok/w2muv2bXXXusCBPdVjMC9fuutt8ZoKs+2gTV/0qRJ7vgFENeiHIEAwhklgHA+sSoBxEwAYWdLPJ0AEs9LASQNLwWQNMwipAKIAEJMk+gSASSypdqBcIYKIJxPrEoAEUDYuRJTJ4DEdFOPsGg3BRDaKkoogAgg1ESJLBJAIhuqHQhnqADC+cSqBBABhJ0rMXUCSEw3tQOh3RRAaKsooQAigFATJbJIAIlsqHYgnKECCOcTqxJABBB2rsTURQUIEugmT54cHN/5559v//7v/x7lM7AJgFE6M0slDe3YsSPYHAMQvI8/evRod1j9+/d3NYxg0aJFhqSnULBeIvlvzZo1wbaQK1KvXj23P2bsjz/+uG3bti0oHTp0qCGBMxSrV682JMh5wfiApMVzzjkn2BSSLV9//XWvO+rvzJigYYJN0PV0zJjWrVtnzz33nDusPn36WIECBYK6q6++2ipVqhTUwG8voRQNeJ/NHfBBAZMHcvTRR7tzE80xfjIaduxMW2+88YZ99NFHwSajAoRJJGzfvr2NGDGC/ZxZpTvllFNs/fr1wTE98cQThszobAosnG3btk1sSL1797YHHngg2N9nn31m2IXECAYgMfrJ5jaQTNmjR4/gEJGUiS8vXuC64PpkU2AOt27dOjikpPNAcK97mfZYM9auXZtNVtJjadeunT377LNBfaNGjdxNQwqQTElbAcRMADETQOh7NJpQAEn+EZYAYiaApHELawfCmSWAcD7FVAkgAkjM+YS2tAOJ7KgAwhkqgHA+xVQJIAJIzPkkgMR208wEEM5UAYTzKaZKABFAYs4nASS2mwII7agAQlsVTSiACCDRJtPBhvQIK7Kj2oFwhgognE8xVQKIABJzPmkHEttN7UBoRwUQ2qpoQgFEAIk2mbQDiW1lTnvagViqmBSqkIWiV69eNmjQoKCGzQNZuXKlIX8hFExBqcMzI7Kn1bwMkK+//totKPXiiy9amzZtgoYrDyTufMyzj7A2b95sJ510Ulw3Aq2dd955tmDBAre/vAoQ94OlIYhVkTCNLhOV7t692woWLBjss3nz5jZu3LiMx1WoUCHbtWuX2w4qKWZbeePBgwe7ZZmTrkjoGhlZEDMPBGsQToxIKrDGFitWLNidAEJeDQGENMrMBBAzAcRMAMlJGo6ViS6AmFmsTHTtQPgFPWmlACKAYM4JIAII5kFWZqILIEljge9PABFABJCc+0U7EAEkNRH0CEsAOeSAfgPh5oJ2IAKIdiAH7xUBhFs0oNIORDsQ7UC0Azm0YugRlnYgPD0EkJRX+hFdv4HoEVbOsiGACCACyM8c0CMsbjroEZYeYQkgeoTFrRY/U+kRlnYgeoSlR1iH5REWyk5OmjQpuCh16NDBnn766aAmW9/COvXUU91yrsOHD7dOnToFP98HH3zgJmGhgSSTx5DQhu2oF0h2QuZwKFq0aJGqJRAKlDv1Ksx5Y0nn7yil/PDDD7v/BRn0P/zwQ1C3bNky+/LLL4OaSy65xPr27RvU/OMf/7D777/fHROqSZYuXTqoY0qUbty40Vq2bOn2xwjOPPNMO/nkk4PSb7/91j7++GO3uYsvvtjy5csX1KHsbf369YOad955x+65556gJn/+/DZ9+nR3TIyAKWmL6/bFF1+4zVWuXNkWLlzo6mIJtmzZYieccEKwuY4dO7rVY1HG3CuXjU4SrUiYrQCJlYk+bdo0a9iwoTsX9u7da5jwSQSgcOyxx0bpKumzsJhBI5t7xowZrrRw4cKGx1iZBiA6ZsyYYDOAdpEiRdyuZs6caXXq1HF1ngDHwpxxxhmeLCv//msvaatEQiUSpm48pqStAGKpmtuxaqIzK54AYiaAWOoLGb6YxQjlgehH9NQ8Svo1XgFEAMG80w6EX8a1A+G9YpQ6C4txidQIIJb6XUOPsMz0CIu8aRKWCSBxDRdAIvopgAggh6aTABLxxorYlAAS0UwzE0Ai+imACCACSMQb6jA0JYDENVUAieinACKACCARb6jD0JQAEtdUASSinwKIACKARLyhDkNTAkhcU7MSIEgqmTx5cvCTtm/f3k1OydY8ECQFrV27Nvj5kFx0yy23BDUrVqyw0aNHuzOif//+roYRIPnPS/b5/vvv3TK0TF/Q1KpVy+rVqxeUb926NfXKc4xo0KCBVa9ePdhUmTJl3JKoaAB5GUyVQG/cTB4I2mCuMZLsDhw4EOzywgsvdBPttm/fbsOGDfOGbkiG/eqrr1ydJyhVqpTdeOONnsyYJMhrrrnGKlWqFGzr9ddft6ZNm7r9eV66DRwUMImE8GDNmjVuk0knEjIAQdL3yJEjg2NHDSgveRwNKJFQNdHdmyC3BEOHDrWuXbtG6T7JH9HZASOJ8O233w7Ku3XrZqiLHiOQn4M8nUwDx97Mnj0702bo/5+Xa6IrkVCJhKmJziQS0ndEJCG2/zgO49caAoiZAGImgPB3OLMDUU100s+kfwMhhxVNJoDwVmoHYqkTArQD8eeMMtGViZ6aJQKIf7Nks0I7EO1AMD+1A+HvUu1AeK9cpQDiWpTVAgFEABFA0rtFBZD0/AqqBZCIZuZCUwKIACKApHfjCSDp+SWA6Ed0asboNxD9BkJNlIMvzHTp0iUoRwkI79X/Q4/R8bp9UiGARHRaO5CIZuZCU9qBaAeiHUh6N15WAoRJJGQqEuJk2MaNG6fnyL9QM0lKKLLzzDPPuP0xiYRMRUK3o4MCVFjbv39/UH7OOefY8ccfH9Swb2HVrl3bHRrjJ6oNovZEKPBNv2rVqlH669y5M5VA5nZGJhJWqFDBrebGVCTEeLz8DmhGjRplq1evDg7/uuuucythMp8fGny+pUuXsvJ/qWPzQObOnWuozhiKcuXK2YknnhjUZGMiIVuREK/MIsE4FMy9x2jQx4QJE6xo0aLB/phEwqysSJjxzD1MDcSqSMgOD8Vv9u3bF5TjzZMmTZoENS+++KKbEYzJhEzlGIGysChB6i0IMRapGOP9eRuFChWyPXv2BJt95ZVXrHnz5hl3nXQ9EHbASb/Gi7m3Y8cOdw63adPGvReuvfbaoCZbC0qx1yZJXZ7NA0nSpHT6EkA4twQQzicBJMcnAYSbL0mrBJDIjgsgnKECCOeTACKAcDMld1QCSGTfBRDOUAGE80kAEUC4mZI7KgEksu8CCGeoAML5JIAIINxMyR2VABLZdwGEM1QA4XwSQAQQbqbkjkoAiey7AMIZKoBwPgkgAgg3U3JHJYBE9l0A4QwVQDifBBABhJspuaMSQCL7LoBwhgognE95GSCDBw+2Xr16BT9ozZo1bc6cOa4Zeo3XtShXBFkJkFxxIsFOmZK206ZNs4YNG7qj2rt3ryHxKRRIIkRWaSiQgIVkwlAgifC4445zx4QFAQtDKGIC5PTTT7dVq1YF+0MlPhRUCsXMmTPdMrv4/1jUkUwYCiQRjhs3ztUg4TAUMQECD3r06BHsD1562c5oAFnfn3/+uXuNPYBgrqC8sReYe15WNOYwMvK9ewGJtaHAPVWgQAFvSIZ79LLLLgvqmJK2bkd5XJB4Sds87pc7fAHEUrXVY2WiCyBmgB/K2oZCALHUiQwCiLtERRUIIFHtNBNABBBMKexStAPRDiTy8pJ1zQkgkS+JACKACCA5N5UeYUVeXLKwOQEk8kURQAQQAUQAibysZG1zAkjkSyOACCACiAASeVnJ2uYEkMiXRgARQAQQASTyspK1zQkgkS+NACKACCACSORlJWubE0AiXxoBRAARQASQyMtK1jYXFSBjx461ZcuWJfZh2fKNsQbE9HfFFVdYtWrVgl0imWv06NHusPLly2cHDhxwdZ4G42bCawdtxBrTCSecYChF68WwYcPcSonMmL744gs3mRJjueuuu+yII44IDguJm4sXLw5qKlas6FaKRAOxPH///fdTyW+hQOnm5cuXe5ZTJW3r169vNWrUCLaF0sbPPfec2x9yhrzkvkmTJtmCBQuCbTVt2tTGjx/v9sfcD2+99ZbhM4Zi/vz59uabb7r9MQJmbWE0TF/QMG0xmrPPPpuqzvm7A8xMZ0cvHeVANpa0RRb6u+++Gxw/MpSRTJhUdO/e3YYOHZpUd9H6QV34nTt3uu3VrVvXZs2a5eo8AQuQWCVtvfHE/jsDkJiZ6LHH/2tuTwDJhasrgHCmCyCcTwKImQDCzZXYKgEktqNEewIIYZKZCSCcTwKIAMLNlPgqASS+p26LAohrUUoggHA+CSACCDdT4qsEkPieui0KIK5FAghnUUolgAggaUyXqFIBJKqdXGMCCOeTdiCcTwKIAMLNlPgqASS+p26LAohrkXYgnEXagRz0ST+ipzFhIkoFkIhmsk0JIJxT2oFwPmkHoh0IN1PiqxIHyNtvv+1+ivPPP9+KFCkS1K1Zs8ZWr17ttsUImMSas846y0qUKBFsDhXYvEQ0NDBw4ED78ccfg21df/31VrZs2aBm0aJFNnHixKCmYMGCdscdd7g2oLIhPA3FRRdd5Fb/Q9U/L+ESfcybN8++++67YH9PPfWUvfrqq0HNsccea+eee677+ZhrzGi2bNliS5cuDfbH5oEAkF4SHTOmk08+mUpgbdu2rXuNmf6+/fZb+/jjj13PYwn+9Kc/Wf/+/YPN7d+/3wYMGOB22apVKzvttNOCOvh55plnum3FEiAZFv9CcdRRR1mVKlWidPk///M/tnHjxmBbxx9/vJ1zzjluf4kCZNOmTVa8eHF3UMgE9RYhTJa7777bbSuWQEeZxD3KBN+aV65cmfHlQTLejBkzMm6HbQDFpFq2bBmUA6Ioa/trjblz5xq+TGRbMDnRKGc7ffr04NBxksITTzyR2Mfr169f6ktlKLAeYl2MEYnXRI8xaLQhgOQ4qZroOW8OCSCx7qxk2xFA4votgJB+CiACyKGpIoCQN00WygSQuBdFACH9FEAEEAGEvFmyWCaAxL04AgjppwAigAgg5M2SxTIBJO7FEUBIPwUQAUQAIW+WLJYJIHEvjgBC+imACCACCHmzZLFMAIl7cQQQ0k8BRAARQMibJYtlAkjciyOAkH5mK0BQYe2UU04Jfgq8F+5V2kPluIYNG7pu6DVe7jVeFJPq1q1b0M86derYzJkzXc9jCZQHYpY0QFBQ6rXXXgteQpzugPvKC+WBmCWeB4L6uFOmTPGujfv3k046yb788ktXh6SZDz/8MKgDte+7776gZuHChVa5cmW3v7Vr17oAcRsxM5TLbNCgASNNTINM7W3btrn9ITEMC0Omgap3S5YscZs5/fTTbdWqVUHdI4884gIEFf2QTJhUtGjRwsaMGRPsbvfu3YZs9LwYgwcPtp49e0YZOube119/nXFbTEVCthPcn7hPM41SpUq5Wf1sH0iIZrLomfY2b95sxYoVY6RRNFQmugDCeS2AmAkgZgJIzv0igHDrhgDC+WTagZBGRZRpBxLRTDPTDoT3UwDhvBJAOJ8EENKnmDIBJKabAkg6bgognFsCCOeTAEL6FFMmgMR0UwBJx00BhHNLAOF8EkBIn2LKBJCYbgog6bgpgHBuCSCcTwII6VNMmQAS000BJB03BRDOLQGE80kAIX2KKRNAYropgKTjpgDCuSWAcD4JIKRPMWUCSEw3BZB03BRAOLd+9QD59NNPbevWrUE3mFKYeD/+4Ycfdl1t3769W7lw9uzZbgYyXhvu0KGD299jjz1mO3bsCOry5ctnKJsZCtS48KrV4f8zXt17773mlf9FUlSvXr2CY/rhhx9s0KBBrgcoj+slfeEVVmSxhoItaYuSoStWrAi2hUz0rl27BjW4bkgY9YLxnNGceOKJVq5cOa8799qhgT//+c/20UcfuW3FEowaNcpNmEWCp3cqA9aDLl26uMPq3bu3FShQION144QTTrAKFSq4/TEClJxG6elQoEw01oRQlC5d2i1Dy4wHGqakLcrQMmsZSi7Dr1AgQddLDK9Zs6ZbJTG1lh1g6kCyTji6mEeZIAv9nnvuCfZYqVIlanFBVimOM8k0sKBPnTo102ZS/79JkyY2YcKEYFtt2rQx1DIPBaCAb4IxAgvCAw88EKMpi5WJHmUwudQIMuiRSZ9UfPbZZ1a2bNmMu5szZ47VqlXLbQcLddGiRV1dtglwbJEHSEAWJ1gkFShnW716dbc7rLH4khOKxI8ycUdNCgQQ0igBJGUUc5QJ72j2KQWQ7LsmGJEAYtaoUSObPHmye4G0AzEz7UDceZISaAfC+cSqBBDWqWR1AogAkppxeoRlqd819Agr2QWI7U0AYZ1KVieACCACyMF7TgBJdvFJpzcBJB23ktMKIAKIACKAJLfi/MKeBJBfaNxh/m8CiAAigAggh3mZybx5ASRzDw9HCwKIACKACCCHY22J2qYAEtXOaI0JIJEBwiQSlihRws4666zgRcTz+MaNG7sX+umnn7azzz47qEMFL2RwhuK8886zBQsWuP1df/31hgScUDBJZjETCcePH29Lly4NjolJJNy5c6ehIJgXSMbzkimzMZHQ+1yH/o7E0x9//DHjaxwzkRCJfatXr854TMzcRCcvvfRS6o3DUKBKpJffgJyp559/3rU+6URCL/EWA8aLNV5uCpNIiHkwbtw41wNUVt21a1dQV6ZMGUNiYig+//xz69Spk9sfcse8zzdkyBB74403gm1FTSRkKhIie3zEiBHuB4wliJlIGGtMMSsSvv766xRsY409r5a0ZT8/SsziJIRMgykohQWjSJEibleo5Y6a7tkUONngwQcfdBcXJBN6keRRJqiH7mW9Y7zTpk0z1EVPKgAsZL+HAmsZSnTnxaDyQAQQ7tIKIMmXtOWujKVqlAsgvlsCiO9ROgoBxCz1CMQ7O0U7EDMBRADB4qIdSM4Sqx1IziMz7UAEEOpLhwAigAgg/7xVBBABJDUbtAOh+KEdiAkgAogA8vPVQjsQAYSjh+kRFowqX768LVmyxPUs6dN49RuIe0lSAv0GwvnEqgQQAYSdK9qBCCCpuaLfQPQbyKFFQwARQAQQ2gHtQAQQPcLSI6z/z4Kh30C4FZT9Ef2II46wffv2BRt97bXXUkWlkgomDwSJYV51Q1Tr8xIg8Zmy8RHW2LFjrXnz5kHL8fdXXnklqNEOhN+BILkRhdFCgfsA90MolAeS1Erxf/vJyjyQatWqGTI4Q4HEGyTgxAhUF1u/fn2wKRxv0Llz5xjdWf78+aMABDdf27Zto4xp7ty5VqNGjYzbQtU7/A4SI5iStkjGq1evntsdFnWU200ikG+C31zyYgwePNh69uwZZejIiPZON0BFTQ8gSKpt2rRplDHhS179+vWDbT355JN26623RukPpaLPPfdcdy0bOHBgUIM1EVUJY0TiFQmT3oEIIJb6xuXtQAQQMwEkxpLyzzYEEDMBJPJZWAJITplL7UD8xUo7EEtlvGsHYqkzmbQD0Q4k8TwQ7UC0AwGq9AjLB3ZshXYg2oFgTkWtia4diHYg7EKlHYh2IIfminYgZvoNJBde49UORDsQ7UBYZMfVaQeiHYh2IGneU3oLy0xvYaU5aQJy/QaSY452INqBpCaCHmHpERa7vOoRlh5h6RHWP+8WPcISQFKzQW9hcQgRQAQQAUQA+T+rRdIlbT/++GP79ttvgyvWaaed5pbnZEt9du/e3a0gh0pm8+bNC46J7Y8pvYnkIxyHHQqU7L3qqquijKlKlSp21FFHcZQIqPbs2UMlPLVq1cpN3kSJZJRKDgXmCeaLF7Vr1/YkqapwqFMeCuSdoJxyKH7/+99bnz593P6Y+YIkOnx5CcXJJ59so0ePdvu76aab3BK6OCEAj3RDUbFiRRs2bJjb3/HHH2/btm0L6lDWF3MhFDETCadPn26XXnppsL8NGzbY8uXLo9xX+D3XS2Dt37+/3XvvvcH+qlevbu+//77rOXLHtm/fHtStWLHCvfewrqC0rxdUJrrXCPv3zZs320knncTKE9OhxnPJkiWD/SEzFQlG2RTIQn/hhReyaUj0WFA/fuXKlbQ+CSGOMmnWrFmwKxxj0rJly6AGC4ZXB5v9PI888oj16NEjKMeij0XBCxwzg9ramQbqZTMlbfPqbyCZ+pPu/8cXl1iZ6Fhfsc5mGvjZYtKkSW4zAoiZCSDuPIkuEEA4SwUQs5g7EOYoE+7KxFMJIKSX2oGQRpEy7UBIo0iZdiCcUdqBcD6xKgGEdEoAIY0iZQIIaRQpE0A4owQQzidWJYCQTgkgpFGkTAAhjSJlAghnlADC+cSqBBDSKQGENIqUCSCkUaRMAOGMEkA4n1iVAEI6JYCQRpEyAYQ0ipQJIJxRAgjnE6sSQEinBBDSKFImgJBGkTIBhDNKAOF8YlUCyP9mqyOZa8qUKa5nBw4ccDXPPvusIZknFH/605+MSQ5zOzOzfPnyGTMuRsP0xySQMRokEl599dVMl4lptm7dSuXLPP74426SWYMGDQwJVKH44osvDIW1vOjbt6+hlHAoYs0DJBLeeeed3pCov7/33nuGV09DgbnCxPDhw23Lli1B6SWXXGIARChKlSplSEr04rjjjnOT2ho3buxW7MPpBn/5y1+87qi/M6/xfvDBB/bmm28G2zv66KOta9euVJ+e6J577nGrqyJP7eabb/aasiFDhtjOnTtdnSdIPA9k5MiR1qFDh+C4TjzxRNu0aZM3dvu1n8brGpCHBXn5KBPUOx83blzQfaYmetKXDwmZyKuJETFP48VJCl9//XWMYUVrgwEIMv+7dOkS7BPZ+mvXro0yrrvvvts93SBKR2k0IoCkYVbSp/GmMbQ8JxVAkr9kAgjvuQDCeSWAcD6lVAJIGmY5UgEknpdsSwII65SlHgfWr18/+B+0A8k5gT3Ro0z0CIufxL9mpQCS/NUVQHjPBRDOKwGE80k7kDR8YqQCCONSXI0AwvspgHBeCSCcTwJIGj4xUgGEcSmuRgDh/RRAOK8EEM4nASQNnxipAMK4FFcjgPB+CiCcVwII55MAkoZPjFQAYVyKqxFAeD8FEM6rqABhKhIyiYR4Lxxn+3vRqVMnt/ANkgiRTBiKwoULW9WqVb3u7Prrr3cTrJA05FX/czs6KHjnnXds//79Qfk555xjqOgWCuTUeAWCmIRE9MHqvM/IJhLOnz/fUL0wFCjihQproWATCadOnWp/+MMfgm2hUBQKRoUCGqb6n+dTzL/HBEjHjh1T90MokERXuXJl9yMwiYRuI2ZWrFgxK1++vCtlKn0yFQlROA5zLxSlS5c2zD0vPvzwQ7e4GMb997//PdgUe38yOlRb9BK1o1YkBI28LPP27dvbiBEjPD+j/f2+++4zZHCGolKlSrZw4cJofcZqKH/+/LZv375gc6+99pq7eCIDG8eZZFPgRl+yZIk7pFgFpVCCdsaMGW5/jECJhIxLZhdddJHNnj3bFTMVCd1GzFL3Ae6HUOzdu9cKFCjgNofS1JdddllQF/M1XqxBixcvDvaHtQzHmSQV7dq1M5z2EYpGjRrZ5MmT3SFRFQkFENfHtAQCiKUyp2OUtBVALOVjrEx0ZiILIDm5Y0wmugDyv+dcCSDMbcVrBBABhJ8tvlIAMdMOxJ8nhxTagfzvAYh6hGWpQwT1CEuPsAQQAYTHh5kAIoCk5osAYqZHWHqEhXtBOxAeIQKIACKAHLxfBBABRADh4QGlACKACCACyE+rhh5haQeSDkIEEAFEABFABJCfrZp6hMUjRAARQAQQAUQAEUB4avxMmThAmEz0EiVK2FlnnRX8QKhOhhKWXqC0qJepvW7dOjePACVfFyxY4HVnzZo1M9RrDwWTiY5SmD179nT7YzJmzz33XEPmfigwZhwdEgpkDU+cONEd0+233+4mPLmNmFmRIkXs/PPPd6Xwavfu3a7OEyDbuWLFip7MZs2a5WrgpTcPUFWzXLlybluMoEePHqlS0KG47rrrDCczhOK7776zefPmuV0yWcqMBvfe888/7/bHzHO3ETITHeNmrnGsTPSCBQvaBRdc4A4f1w6Z9KEoU6aMIbM9RiDpcvv27cGmkJbhnSSAUzBwGoYXVCKh1wj7d9ycJ510EivPWMcCJFZBKZyzgzre2RSA0LZt29whITls7ty5ri6vCgAr3PTZFHXq1DFvke3WrZuMvnctAAAgAElEQVQ98sgj2TTs1DzBfMmLwZyFxRxlwn72RYsWuTXf2bYYHb7geHXvUbsJu5AYIYBErEgogMSYkoenDQEknq8CCO+lAMJ75Sq1A3Etii7QDiTHUgEk3tQSQHgvBRDeK1cpgLgWRRcIIAJI7EklgPCOCiC8V65SAHEtii4QQASQ2JNKAOEdFUB4r1ylAOJaFF0ggAggsSeVAMI7KoDwXrlKAcS1KLpAABFAYk8qAYR3VADhvXKVAohrUXSBACKAxJ5UAgjvqABiZuPGjbNly5YFXWMSkNDAgQMHXPefe+45W79+vavzBMWLF7cOHTp4stTfvXEhudHTMO1Aw3iFCmxeZT/kuXhldo888kjr1auX60GtWrVszpw5QR3e/a9Xr57bFiNA1TcmP4Vpi9H07dvXUIclFEjC8pKnkFTrlWX+/e9/b3369HGHBS9nzpwZ1NWoUcPq168f5d5j5h2jQSIh7lEvevfu7VYJZPrz+sHfkXg8YMAAVxorDwQJukgu9gKJhMjNSCqw5qHUdSiwZniJhGeffXYqwdoLKg+EKSjldYS/I4nwyy+/dKXI8ESmclKBG6JkyZLB7jp37mzDhw8PalAqEyUzYwQWswkTJgSbatOmjb344osxurOaNWvau+++G2wLIBo0aFCU/mJVJIwymIONjB071r1pUDMdddFDUahQIbcONv4/ThJmsqdjfsYk28LJE8ccc0wiXWbrWViJfPifdYI11jtNgRkT1vxJkya5UgHEzAQQE0DMTABx14u0BAJIWnZFEQsgZqkzZrQD0Q4kyh2VRiMCSBpmEVIBhDApskQAEUBSU0qPsCLfWURzAghhUhoSASQNsyJJBRABRACJdDOl24wAkq5jYb0AEtdPpjUBRAARQJg75TBoBJC4pgogcf1kWhNABBABhLlTDoNGAIlrqgAS10+mNQFEABFAmDvlMGgEkLimCiBx/WRay0qAIPFk8uTJwfGffPLJduaZZwY1yIr2krDQAJJvPv/882BbTAISjvBm3uZ69dVX7YQTTgj2N3XqVJs/f35Qg7fHBg8ezFxnV9O0aVPXKxSv8pIEGZ8wGOSTrFmzJjiuFi1aRCtEc8MNN9iGDRsyvsbffPMNVXXy4osvNiSDhqJfv36p3IxQADLwIRSFCxe2nTt3ute4e/fu7tiZ6/f999/b+++/7/aXtOCNN94w5MSEAtUdYyXaoUCXFw899JBVrVo1KEMFz8ceeyyowZiRYO3Fhx9+6OYEMRUJMZ8++ugjrzvDuhEjQRdrPlPJNFoeSPv27W3EiBHuB0xSsHDhQjfjkh0PMqeRTJhUMACJORYcT4Gs57wWyORmsuN37drlLmbMZ4+ZSMj0x2hWrlxpSMzMi/HSSy9Z69at8+LQqTFXqlTJLRV93333Gb68hAJfhJkSutSgCFHiiYQCCHFV0pAIIJxZAoiZAMLNldxQCSBmxhxlIoDEnZ4CCOenACKAcDMld1QCiACSmnl6hJU7N6DXqwAigHhzJDf/LoAIIAJIbt6BTt8CiACSxdPTBBABRADJ4jtUABFAsnh6CiC4OPoNRI+wsvUmFUAEkGydmxiXdiACiHYgWXyHCiACSBZPTwFEO5Cc6ZlXf0RH8ub27dvdewzVCFFUKq+FAJK9AEEmetGiRYNTCgmsKIz2a41s3IE888wzbkJwo0aN3ORxXDMqkTDpi1utWjVDBmcokHiDBJxQsImEa9eutVNOOSXYVtIVCRnPcfPdeOONQSluYAYgTH/IskeZ0qRi6NChVNlQZjzIDsfJBJkGstDHjBkTbAb9oL8YgWz1IUOGBJtasWKFewoEGli6dKkh8zvTwJcNlED2AvPOA4jXBv6O8s7XXnttUIpyxahKmFRgzShdurTbHdYgQCSpQIb8li1bgt2NHDnSBQg7XgHEzAQQbroIIJY6xkQAEUAEkJw1QwARQDh6mKXO+dIORADRDiTnS6d2IAJIavHUDoRjiACiHQhmigAigBxaMbQDEUA4emgHkvJJj7AEkENfOrUD0Q5EOxAaH3qEJYDkTBbtQLQD0Q7kZwunHmFxFNEjLO1ABJCce0W/gehH9J9WTQFEAOEcEEAEEAHk5/eKfgPRbyDs2qm3sPQbiB5hHbxbtAPJ4h3IH//4R5s3b15wYTvttNOsVKlSQQ1b0hYZ2EhECsUVV1zhlsJEYZ/Ro0e7C/KsWbNcDSPYtGmTW/r3hx9+sEGDBrnNodzr/v37g7qLLrrIrf63bt06qsIcSsOifnMoUGWvZMmSQQ0Stbp16+Z+vr59+9oRRxwR1DHlY5csWZJKbAsFfHznnXfcMT366KNukhkSXE8//fRgW2xBqc8++8zKli0bbAtZyqi6GArcd14CK/5/7dq1XQ8YwVdffWXwPRQHDhxwE4vx/5l5zsyDY445xm6//XZ3+Eja+/LLL4O6m266yVq1auW2xQiKFy9uWBdCgWt88803M825mqzcgaB0I1PL3P10EQVPPvmk3XLLLcEWp02bZg0bNnR7RcasByy3EVKA4yRwnEmMQA7IAw88EGwK2c4VKlRwu0P2tLcwuo2YWdJHmTA10ZlxQ4MvEjEW2ZiZ6L169bIHH3ww+BHwhQs/pGdbYOFPKgDRNWvWuN3FOsrE7eigQJnoZqnavwIIO2XCOgEkx59YNdEFEEudmSaACCC4r7QDIddp7UAslYWuHcjYVC5IjNAOJIaL/2xDOxAz7UC0A4l6V2kHoh3IoQnFHKaoR1jc7adHWDk+aQfCzRfTDkQ7EEwVPcLSIyzMAwFEACHRkSMTQAQQASTnXtBvIALIocVTOxASIwKIACKACCCHlgvtQLQDIdGhHcgho/Qjuh5haQeSczcIIJEBgmSZZcuWpbUo/yvxs88+axs2bAi2hUzQVatWRemvRo0a9vvf/z7YFpNIiFePe/bs6Y4JSU9eIHEKCVShQCKelxi2c+dOu/LKK73ujEmewttH7dq1C7aFZLXy5cu7/SFZDUlPoWASCfEmU926dd3+kKNToECBoA7jLlasWFDD/gbC5Heg4uJ5550X7G/9+vWGPI9QbNy40Vq2bOl6MGrUKLfy5owZM9xXdNlEQmZOoUIi3hyKEXXq1HGb+eSTT2zbtm2uzhPgJN4vvvjCk1nlypUNya6hGDBggN11111BDe7jjz76yO2vadOm7ue744477PLLLw+2dfzxx9s555zj9hftERayG9u3b+92yAiwEFetWjUoRTnbe+65h2nO1cQ6C8vt6KCASSRs0qSJTZgwIdgkakmjrG02BQsQZsxMSVsWIEx/gEOzZs2CUoDPW6wLFSqUyjuJEfAAZW2TChyY6X0Jmjt3ruFUghjx0ksvUScXxOgLbTRo0MDeeuutjJtLegeCNRH5cUkFvnROmjTJ7U4AiXgWluu2AMJalNIJIDkeCCBpTZugWADhvBRAOJ9SKu1A0jDLkWoHYqYdCD+ftAOx1Ble/fr1C5qmHQg/p1LHmOgRlh5haQeiHUgaywYl1Q6Esin1u6keYXFeaQdC+sTItAPRDoSZJ4c02oFoB5KaC/oRnb9t9CM655V2INqBcDOFV2kHwnmlHQjnk34DScMnRqodiHYgzDzRDuSfLuk3EO1A0rlnTDsQzi7tQLQD4WYKr9IOhPMqK3cgSHzzqmXh482fP9+qVasW/KTKAzHLy3kgqKLnFZR65JFH3GqDbB4IqlPi7ahQIMejefPmriav5oFgd4jEvVCgeiVO5A0FmweCk6CLFi0abAt5TJjHSQUDkFtvvdWeeOKJ4JBQKRJvb3oRq6BUzLew8HODlxDcqFEjmzx5svfx4p3Gi9KNHTp0CHaIjFMGIIDHhx9+GGwLr70BIqFYtGiRm+nrOnRQkPRZWEknEuKAvHfffZe1I2NdrIqEGQ/kMDSAJMIiRYq4LaOaopc9HTMPhClp6w7azFiAMG0xGmRXjx8/npG6mssuu8ymT58e1HXu3NkFiNtRLgnwJX3z5s0Z9574DkQAMYtZ0lYAyfgeyLUGBJC41gsgvJ8CiFnq8ZV2IMnmgWgHwt+knlIA8RxK7+8CCO+XACKApGaLdiD8TZNtSgEk7hURQHg/BRABRADh75esVAogcS+LAML7KYAIIAIIf79kpVIAiXtZBBDeTwFEABFA+PslK5UCSNzLIoDwfgogAogAwt8vWakUQOJeFgGE91MAEUAEEP5+yUqlABL3sgggvJ95FiBMSVtkAz/88MOuG6hs6JU7nT17tiERKxQw00tuxP9nSm+eddZZVqJEiWB/27dvt8WLF7uf7z//8z9t3759QR1T0rZt27b2wgsvuP0xglq1armlTJl2WA1TRjhfvny2f//+YJOMBg0wulgalEfu06ePa8XLL7/slmWGT5deeqnbFiN46qmnbMuWLUEp7hevKmPMRMI777zT/XxIgHz11VejzINPP/3Utm7dGmwLmeiPP/44Y6mrQca3V5L4pptuslatWgXbQrnwjh07uv2hXG3BggWDOma9S7ykrfvJzFJZ6B4Y0E6so0xwjIBXj5gZd2xN/vz5XYAwfcY8ygQlSrEwKDJ3oHDhwoYa1l4gC/3tt98Oyrp162Y40iVG4BiTzz//PNgUc5TJnDlzDF84YgRzlMnrr79u2IUkFTEBEusoE6yJ1atXdy3AGhurxrzbGb58Hzhw4AAjjKERQHJcFEBizKbsbUMA4a+NAMLVAxFAtAP56a4SQPgFJi8qBRD+qgkgAgg9W7QD0Q6Enix5WCiA8BdPABFA6NkigAgg9GTJw0IBhL94AogAQs8WAUQAoSdLHhYKIPzFE0AEEHq2CCACCD1Z8rBQAOEvngAigNCzRQARQOjJkoeFAgh/8QQQASQ1Wz7++GObMmVKcOYgkfChhx5yZxeSmbx8kXfeecdNJDzvvPNswYIFbn+PPvqoffPNN0Hd5Zdf7pbZRZnW0aNHu/3179/f1TACfL6rr76akVKaBN/oTlV827ZtW3BcKD/qvfv+xRdf2EsvveR+vr59+9oRRxwR1DEJVm5HZoZEQiTIeYFxr169Oii78MILDVX0QoHSscOGDfO6s+HDh7uJhPXr1zckL3rBzJUHH3zQvvvuu2BT8KB169ZBzdKlS91EQiScDhgwwBs29XfMuYYNGwa1Rx99tHXt2tVt7+mnn3arsNatW9cuvvjiYFtsSVtUIyxWrJg7rliCaHkgqLOLDPJsChYgqG+8fv364NCx4KHUZSjeeustw6KXFwNJhMzCEeuzoR76qlWrgs0xNdFxGkG9evXcYeF4Ea8muttIlgrwxeWMM85IbHRIOsVJEF6gHvqOHTuCMmYH4vVz6O/4ApBUlCpVytasWZNUd6nkau/LFAaTZxMJBRAzAYS/nwQQ3itPKYDkOCSACCDevZLW37UD4e3SDoT3KtuUAogAcmhOagcS8e4UQHgzBRDeq2xTCiACiAByGO5KAYQ3VQDhvco2pQAigAggh+GuFEB4UwUQ3qtsUwogAogAchjuSgGEN1UA4b3KNqUAIoAIIIfhrhRAeFMFEN6rbFMKIAJIVgOEqeL1X//1X1S1wdq1a7v3H5L/vMQ+txGz1LvxeL3YCyaREElDV111VbAp9jVexgMkT3nV41BxsWzZssExofIhCgB5gTyXChUqBGV49/20004Lavbs2ZN6Z90LVGDzcm9Q2KdJkybBplAwDEWXvEASq1epDZXvkIgVCibZ8N/+7d+iFVyCR15Fu40bN1rLli09C6i/454pWbJkUFuxYkUqcfG4444zVOkMBVOR8IQTTnDnJvpAgS4vPvnkEzeB1WsDfy9durQhiTWpQCGwTp06ud39+c9/dvOdzj77bDdR2+3ooIBKJLzyyivdLHOmQyx4KH3rxQUXXGDIvEwq1q1b5940zFimTZvmZrCinb1796aKSoUCC+eECROCGqYiIbKUjz32WGb4rqZ37972wAMPBHVYhMuXL++2lbSAAUiLFi1s7NixGQ+NPcqE6Wjo0KHWvXt3RhpFM3jwYOvZs2eUtjDvMP8yjZg10ZHoiy96mUbSiYTseFGN0PviOXLkSEOp3RghgJiZAMJNJQGE80kAyfFJAOHmS0yVAGJm2oFY6tGNdiDxbi3tQDgvtQPhfNIOJMcn7UC0A+HuGDPTDoSzSjsQ7UC4mRJfpR2IdiCpWaUdSNybSzsQzk/tQDiftAPRDuSnmaLfQLibRjsQziftQLQD4WZKfJV2INqBaAcS/74y7UA4U7UD4XzSDkQ7EO1AuHvlJ5V2IJxh2oFoB8LNlPgq7UC0A9EOJP59pR0I6al2IJxR2oGksQNhMtGZDF2U+mSq3qE87rfffhu8ki+//LI9//zz3NV2VDVr1nQT+/Lly2comxkKZPEyGcFMJvqSJUvsq6++Cva3aNEimzhxYlCDMaP8rxdPPvmkmwDIZKIjY7ZcuXJed6mEPSSWhoKZU/CAKS3KeL5s2TI30fXSSy91y9X+4x//sPvvv9/1AEmCOG4nFElnoqMM7R133OGOnRHgeBx4kek1ZjPRmTGhVC0SfkNxzTXX2G233RbU7Ny501Ax04vnnnvOPb3BawN/x9zs2LGjK33//fft+++/D+pwOsfNN9/stsUIqNd4mYaS1qD+8d133510t8H+kOU6derUxMaEetJt27aN0l+ss7BwBIt3JAoGjOM5UJUw05g1a5ahpnRSgWz1MWPGBLtD+dwiRYq4Q0I5Xub4Da+hmGdhxdyBeOPOjb+jvvz06dODXaN0NY72CcXatWtTx5l4gaN2KlWq5Mncv7M10d2GzFLHOwkgAogJIGYCiJkAwiybORoBRABJTQTtQEwAMQEE94IAIoDwDgggAsjB2aIdiAAigKSzdGoHArf0CEs7kNRdI4AIIAKIAJKeAwKIdiDagfx0z+g3ED3CSmcB1W8gAogAIoAIID9bNfUbCI8QAUQAEUAEEAFEAOGp8TOlAJILABk3blwqkSUUTNIXo0lnVhw4cCAd+b/UMuNC8tG8efOC/bF5IAMHDrQff/wxYz+RRPfXv/412M6RRx5JVZj7j//4DzvllFOCbSFX5G9/+5vrOXNdbr/9ditatGiwLbyv/9577wU1KCv64osvumOKJTj33HOtcePGweZQcZJJJMTjNy/BEYlhTAU9xvOnnnrKrVZXv359N9kXCaU33nijaymSEr/77rug7uqrr46SJ4FO7r33XndMyOFZvnx5UFe9enWqsijjOcrQ4niRTGPDhg1UeW4kNyLJMRQozV25cuWgBmVvmzVr5g6bSiSMVdLWHU0aAiQRMhMmjSaDUiQXDR8+PKjBtxsvyxUNAFhJBarCbdu2LUp3gwYNsj59+gTbQhY6kgljBEq5Ilv71xoMQLAg9OjRI2gBEjK9uuloAKWGUXI407jooots9uzZbjP4grBjx46gDvBHaeYYkeR9la1HmeB0h82bN2dsJ9b8SZMmue0IIK5FOQIBxEwAIScLKRNALLV7FEDICUPIBBDCJEi0A+GM0g6E8yk3VAKIABJ73gkgpKMCCGeUAML5lBsqAUQAiT3vBBDSUQGEM0oA4XzKDZUAIoDEnncCCOmoAMIZJYBwPuWGSgARQGLPOwGEdFQA4YwSQDifckMlgAggseedAEI6KoBwRgkgnE+5oRJABJDY8y4rAYLEk8mTJwc/68knn2xnnnlmUIPqZEhGixF49c8rpoTa1FWrVnW7Y6p4oVDU/Pnzg21dcMEFhoI8XqCq3b59+4Iy5FJs2bLFa8r9+3HHHWdbt251dQsWLLBvvvkmqGMSCYsVK2ZInvKCSd5E4turr74abAqARHKfF0x/sTTeWA79nalIOH78eDf/CPfe6NGj3W5xv6xZsyaoYzxgEwmxbniVRUeNGmWtWrUKjgmVOVGhMxSovIkSD1588sknbl5UyZIlDdVFQ4HkQCRYxwgkw+JfKI466iirUqWK213x4sVt06ZNQV3ZsmXdaqCo0oqEZy+i5YG0b9/eRowYEewPCS5eGVNvwOn8HeVCsTB6gQxslA4NBSqUIRckqWjatKm9/vrrGXfH7kAwYd59991gf7169UrlgoQCiWpIWEsqUI1wxowZSXWnfsxSXwKRTBgjcKJ069atg0299tprdu211wY1+fPnN5wA4EWso0y8ftL5e79+/dzFulq1au4XWPQJsHlfPEeOHGnt2rVLZ4j/UiuAmKWO8BBABJAod9RvoBEBJO5FFkDMTDuQuJNKOxDOT+1AOJ9iqgSQmG6aCSACSNwZZWYCCGepAML5FFMlgMR0UwBJuakdSNxJJYBwfgognE8xVQJITDcFEAEk7nxKtSaAcKYKIJxPMVUCSEw3BRABJO58EkDS8FMAScOsSFIBJJKRB5vRbyB6hBV3RmkHQvspgNBWRRMKINGsTDUkgEQGyAcffGB47znTqFSpki1cuNBtJq++xovEMK8aH4r6bN++3fUgG/NAkGjXrVu34Njr1KljM2fOdD+fBPEcYAHy9ddfu1UnmXogygOx1HroJTLjCmdlHggz9ZCc0qFDh6AUH87LkmT6YjWAh1e6EW2tXbvWLeeaVwtKsV5hUahRowYrz1iHKnqrVq0KtoNqfB5AAI969eq549m1a5cVKlQoqGvevLmbXQzNK6+8Emxn9+7dhlMQYgSqMg4ZMiTYFKoReqdAoAGcboCKkaHo3bs3dZoC89kAkGOOOSYoxZcgJBPGCKbE7K89kTArjzJhLq4AYpaNJW2ZaweNAGImgJgJIDnVR3HyRFIR8xGWABLxqmkHwpspgAggmC0CiACCeRC1JjqzDGkHoh0IM08OafQIi3NLj7A4n6DSIyxLnTWIMwczDQHELPUDun4D4aaSdiDagWgHknOv6BGWdiCpiSCAcPDQbyA5Puk3ED3CEkBy7gXtQAQQnh76EV0AOThb9BuIdiACyMGbQTsQniF6hKUdiB5h6RHWoRVDOxDtQHh6aAeiHYh2ID/dL/oNJPIjrLvuusstRYvSsVdccUVw0UKC1cMPP+wubPny5TOUqAwFo8EbCV5yI/p47LHHbMeOHcH+li9fbhs2bAhqUD62YsWK7ud7++23XQ0jaNCggaFKYCiYEqX4/8gIjlHulLku6A+nDWA+hAKZ6F27dg1q4CWy0b3Ys2ePHXnkkUHZDTfcYGPGjAlqWrZsSZWPZa4xc23mzZtn06ZNC44JVSe7dOniWWAoEexVq0NyJxJrY8TFF19smA+huOaaa6iSxN540A/682Lx4sXuyQxMeW6vn3T+HrOkLaqKepUZcV95JcpRjnjixInux1BFQjNDjed169a5ZmWbAFm8L7zwQpRhoURprHr1UQZkZgxAsjETPdbnRzvIxu/Ro0ewSbwSjWx0L1BqGCWHsymYkrbZNN5fw1hQzvbZZ58NfpRGjRq5kEEDAogAkppIAki830BiLjICSEw31RYcEEDIeXDeeefZggULXLV2IAIIJkms13jdCZeGQABJwyxJKQcEEMomMwGENEo7kJRRAgg/X2Ip9QgrlpN8OwII6ZUAQholgAgg/FSJqhRAotpJNSaAUDZpB0LapN9ADhqlHUg6MyaOVgCJ42M6rQggpFvagZBGaQeiHQg/VaIqBZCodlKNCSCUTdqBkDZpB6IdSDpTJapWAIlqJ9VY4gDp27evIUElFEwiISqUNW7cmPqQnqhMmTJWunTpoIxNJHz00Uftm2++8bp0/84khqERJsnM7czMYuaB1KpVy+bMmRPsFn7D91B89913huQ3Ly688EIrUKBAUIZEyerVqwc1SMJiKtpNnTrV/vCHPwTbGjhwoM2YMSOoOffccw3JbzGCmS/vv/++vfXWW8Hu2ETCG2+80eBXKJBTghLPocC9wrzdyHh055132qWXXspIg5qYiYTMYDCX/vjHP7rSDz/80FANMxTMPDjqqKOsSpUqbn+MAMnVKL8RiqiJhMygnnnmGWvfvj0jjaK5++677d577w22FfMsrCiDPtgIJkyMiAmQWDXRUTa1QoUK7sdD4hsWq1CgnC3gHoqka6KPHTvWWrRo4X6+WAKmHsjKlSvtjDPOiNLl4MGDrWfPnsG22JroUQaURiNMPRB8KfGAzHSJV/+9kxvQDh6jL1q0iGkyqLnggguoL2ZMR4nvQJhBCSCMSzkaAcRSmdMCiD9nBBDfo0MKAYTzSgAxM+1A4j7C0g6Eu/m0A7HUkTc4uSDbQgDhrogAIoCkZooeYVnqIEWch5VUCCACCOaaHmEdfJpygME2cXfqERZh0kGJHmHpERY7W/QIi3WKq4mu30By4Sws5hIKIIxL+g3kkEv6DYSbLwII5xNUzHdhAUQASc0o/QaiR1iYB3qEZaa3sHIgI4BwsNVvIAKIfgM5eK8IIALIoWVTABFAUg6gWl21atWCbvTr18/uu+++oCYv54G8/vrr1qRJk+Dna9OmTaqSYIzQW1icizF/RJ81a5ZbTRG5MDjSPRTsDgTFpMqVKxdsa9CgQW6Vy6TfwmratKm99tprwXHnz5/frcSHBphHWLfeeqs98cQTwf6QbMlUbmTyQAYMGGBYz0KB9XD+/PncJHVUie9AUGB9ypQpwWEhiXDEiBFBzaZNm6x48eKuCTDKAwhMx2OspOLJJ5+0W265JanuqH6QgY03sWIEFoUaNWoEm0KSWe/evWN0l3rsctppp0VpK1YjSBAEIJIKAKR27doZd8cCJOOO0mwAJ08cc8wx7pegUaNGBTX4IuUBBA3EejklzY+ZsRxrGcqGxwicvrF58+aMm8KaP2nSJLedRCsSCiDu9UhLIICkZZcrFkBci9ISCCCcXQKIWeoYE+1AuAkTSyWAxHIypx0BJK6fAgjnpwAigHAzJbJKAIlrqAAS108BhPNTABFAuJkSWSWAxDVUAInrpwDC+SmACCDcTImsEkDiGiqAxPVTAOH8FEAEEG6mRFYJIHENFUDi+imAcH4KIAIIN/CGmu8AABBgSURBVFMiqwSQuIYKIHH9FEA4PwUQAYSbKZFVAkhcQwWQuH4KIJyfv3qAfPrpp7Z169agGyVKlLCzzjrLdYwp53r++edbkSJFgm2hGtjq1avd/hgBU1ISnw2fMRTIoPequeH/I4HMi/79+9vf//73oAxZrig9GQrms+H/o1wmymaGgkkkRMnb559/3vt4qXKgXonZp556yl599dVgWyhlun//frc/xnNkantJWGjHOwHBHcxBAeP5ddddZ506dQo2yZYRZkraMmOvWLGiDRs2zJU+9NBDtmfPnqAO5YFRJjgUuC7ePMA8Z67xww8/bFhfMg32vkJ6w/Lly4PdMQBZtmyZdezY0R02s766jZil1pWJEye6UiqR0G1FgpQD06ZNs4YNG7pu7N2713D0QiiQfTthwoSgJuZRJu6gzQzHXPTp0ycoxVEZKGsbI3AS7dChQ2M0Zbt377aCBQtm3FbMo0yYwTCn8TLtQFO+fHnDYpxpoJjU7Nmz3WaKFi1qO3bsCOpwFA/mcShwrA+OM4kRKGdbv379GE1RbVSqVMkWL14c1OILiXeUCU7nqF69OtVnDFGjRo1s8uTJblMCiGsRLxBALHXWkgDCzxlPKYCYCSCWOgdLAPHuljz+dwFEAIk9hQUQAQRzSgCJfWdlYXsCiAASe1oKIAKIABL7rsrS9gQQAST21BRABBABJPZdlaXtCSACSOypKYAIIAJI7LsqS9sTQASQ2FNTABFABJDYd1WWtieACCCxp6YAIoDkeYCMGzfOkMgSCiaxhtGgD0YXS8P2d/nll7tVElesWGGjR4921xAkvzH1mz0NEgmvvvpqtz9G8MILL7glOlG18L//+7+DzRUrVoyq3MhcP7yz/9577wX7Q+Ji69at3Y/IeM6MCR1518UdzEHByy+/bKtWrQrKGYAg45tJ7Bs+fLht2bIl2N+ll17qVqZMp/Kf5xVzXZC78pe//IW1Nahj8kCQEPzmm28G2zn66KOta9eu7pgqV65sKK0dinr16lmtWrXctjwv0cCQIUNs165dblueIPGKhN6A8vrfY5a0RRLhvn37gpaghKdXEz2mp0gOAyDyWtStW9dmzJjhDrtw4cKpZMJMA8edjBkzJtNmUv+/Tp065mUOx6yJzgwapw14pynMmTOHWvC2b99uSCYMBUoy40iepIIBCOqhd+nSJTikmDXRmc9+wQUX2Lx581xpni1p636yPC4QQLLzAgoglqovf8YZZ0S5QAKImQBiph1IlNvpn40IIJENjdScACKApDOVtAPh3BJAOJ9olQBCW5WoUAARQNKZcAII55YAwvlEqwQQ2qpEhQKIAJLOhBNAOLcEEM4nWiWA0FYlKhRABJB0JpwAwrklgHA+0SoBhLYqUaEAIoCkM+EEEM4tAYTziVYJILRViQoFEAEknQkngHBuCSCcTynVunXrDO91hwKv9nXu3DmNVv+1VHkgOYve6aefnrGfyKWYOXOm2w6TB4JiUc2bNw+2hb+/8sorbn+MIOk8ECTkoV5LKFA0rFevXkFNXs4DwWkRl112mXuvJ5kHgoqEXkGpatWqpY5094LJA3nmmWesXbt2waaiFpQCjaZMmRLsEKUbR4wY4X2+rPw74LF+/Xp3UnkAwbebBg0aJPYZkYSFDPJsCixSqHwXI1CNkMn2ZfoqVKiQW14VYPAAwvTFarB7Ysqwsu3F0DF5IGw/xx57rCFLPtNANcLx48cHm0GVzwIFCrhdMQBxG0lDEKsiIdslAxCmrcR3IAKImQBiqZKpAghzi5oJIJxPAgjnE1QCCO9VNKV2INGsFEDSsFIA4cwSQDifBBDep6hKASSendqB8F4KIJxXAgjnkwDC+xRVKYDEs1MA4b0UQDivBBDOJwGE9ymqUgCJZ6cAwnspgHBeCSCcTwII71NUpQASz04BhPdSAOG8EkA4nwQQ3qeoSgEknp0CCO+lAMJ5JYBwPgkgvE9RlQJIPDsFEN5LAYTzSgDhfMpagKBs6qRJk4KfokOHDvb0008HNUgqaty4sesGylzu378/qGM0KLKDrEsvTj31VFuzZk1QhnKgnTp1CmrYPBBU0MP4Q8GUV8U732XLlg22g/KWyCr1Apn2FSpU8GTu3/fs2UNlzLZq1cpN3jzrrLOsRIkSwT6rVKmSKuPpRZEiRdxSn+ecc44df/zxGc+7I4880i2Jik4uueQSt5ri9ddfbx07dvQ+HvV3Zk4hq3/27NkZz0000Lt3bze578EHH7SpU6cG+2MAggaYUrsoMYtytJnee8z6gz4+/vhj+/bbb4P94UQG7yQMnCCANciL4sWL26ZNm4KyO+64w1CiOxS4D3A/ePG7A0Sh3ViZ6Js3b04luiQVqBm+YMECt7tYOxBkuTZs2NDtD1mzOM4kiUBZ0eOOO87tCsdT1KxZ09XFEgDuOM4k00j6LCxmvDg2ZefOna401lEmbkdpCLDoIxs9RuAL4zHHHBNsqk2bNjZq1KigBqWdUeLZCwYgXhvZ+ne2pO2JJ57o1r0fOXKke5QJ64MAYpaif4yjTAQQdtpZqgSrABKnJjrvuq8UQHyPckMhgJiZdiA5U087EAEE80A7EDPtQDgcCSACyE8zRQARQASQnNtBABFAUg4whylqB6IdyKHbRY+wtAMRQDh4QKUdiHYg2oH87H4RQAQQAUQA+ckB7UDM9CM6f0MIIAKIAMLfL9qBaAeiHYh2IP9nxdCP6PoNhEVIngbIVVddZZMnTw5+1ry8AyldurStXbs2+PmYmugrVqyw0aNHu3Oif//+riaWAO/iozKcF3PnzrUaNWoEZdD87W9/C2qYZDU08Pjjj9u2bduCbaG6Y/Xq1YOaMmXKpH6I9eL+++9Pvf0Wir/+9a+2ePFiryn372weyEsvvWSrV692/fQ6xPX1SrB6bRz6O64vcoJiBJLtvDQzJCh7uVoxEwmZz4XFmsnnYtpCzsWXX37JSIMaFiBMIiHWcyRUhuLss8+2Zs2aueNWHkjEPBDX7VwQxEwkRIIZ8gSSipglbZkxt2jRwlAXPdNgAcL088gjj1iPHj2CUmQy48tLtkWSJW3x2WMlEt56662pLzgxAsnMixYtyrgpFiC/6oqEv/a3sDKeJYehAQGEN1UA4b1ilAKImQDyv+e56CgTM5wV1blzZ+a+ySqNAMJfDgGE94pRCiACSGqeCCACCOaBHmExy6aZHmHl+CSACCACyME1QzsQAYTDhwByyCcBRAARQASQn9ZN7UA4hGgHoh3IoZmi30D0CCs1F7QD0Q6Ew4d2INqB/HOmCCACiABy8H7QDoRDiHYg2oFoB/Kze4VJJGQqEmbra7xMIiFTkRBvPDGJaLVr1+ZWogiqmImEDECweFatWtUdOZNwyCQSMu1gMIznAwcOdCsEfvXVV7ZkyZLg54sJEOTCdO/ePdgfjoVZvny56/kHH3xgu3fvDuqY6nhuRwcFePnGK6zFXL/y5cvbtddeG+wWFUwHDBjgDo3p75prrrHbbrvNbevtt992NUiwZq6N1xA8QDKzF8gb8jzHeDZs2BBsCmv+xIkTve5MiYQREwl/7WdhDRo0yPr06ROcVCi9uXTpUnfiMQIsnFhAYwQWzoIFC2bc1CuvvGItW7YMtlOoUCG3fC47kJiJhLg2n3/+ebBrXONevXqxw0tEh2qEHkBQ4dM7aSDmYNetW2elSpWK2WSUtvAlvVixYsG22rVrZ88++2xQgzLY3ukjaEAAEUBSE4kpaSuAmAkgUda5tBoRQHi7BBDeK1epmuhmMRMJBRABxL3pDoNAAOFNFUB4r1ylACKAHJokeoRlpkdY7pJBC/QIK8cqPcLSIyw9wqKXDe1A0rAqmlQ7EN5K7UB4r1yldiDagWgH8s/bRDsQd8mgBdqBaAfy02Q55ZRTbP369cHJwyQS6i2snMckegtLb2HRKzEh1A6EMOmgRDsQ3itXqR2IdiDagWgH4i4Uv0CgHUgW70CQ8FStWrVfcFn/73+pVKmSLVy40G1HO5C8+xpv3bp1bebMme413rVrlyE/I9PQa7yZOpj+/9cOxAwFpebPn++at2nTJjvxxBODujybB+J++lwSxAIIO3wkPe3bty8ox03TpEmToAYlUdu2bct2m+d0MSsSIjvcy8JmDELNkDFjxgSl6Af9xQgkUw4ZMiRGU4Zs5s8++yxKW0k2knRJW6YiIUpg4wQLL/AFFl9kQ9GvXz/DKQihwBdqBiCAx5YtW4JtocwuIBIjEn0LK8aAD0cbAsjhcDXzNgUQSx1jIoA0tfHjx7sTKsmStgJIzuUQQCK+xuvO8IMC7UA4pwQQAQQzRTsQSz3S1w6EWzcSV2kHkrjlVIcCiAAigOTcKgIItWTkjkgAyR3fvV4FEAFEABFAvHUi1/8ugOT6Jfj/HYAAIoAIIAJIdq5OPxuVAJKdl0gAEUAEEAEkO1cnASTrr4sAIoAIIAJI1i9U2oFk5yUSQAQQAeRXABCmpO35559vqGIVCqacJP4/o4ulQX+PPvqo7dixIzh2lJO85ZZboqy0KL35448/Btu6/vrrU+dKhYJJJDzyyCOtZ8+e7rhffPFFW7NmjavzBCeccALlE3P98uXLZwcOHAh2WaZMGWvdurU3LCtSpIhbJRCvi1aoUMGdw25nZu640cbLL79sq1atCjbH5IGgbPGwYcPcYaEss5dkdumll1qNGjXcthjBQw89ZHv27GGkQQ2uiVeRECVt77vvvoz7QgNMIiF7lAnWDK9CIErjeuVxS5YsaTfffLP7+ZAz5JW0RanhKlWqBNs6++yzrVmzZm5/0fJA3J7yuCAmQGJZgUX/xhtvDDZXtGjRVFEpLy666CKbO3euJ3P/jmxnr2a428hBQbdu3VJwD0WdOnWoo0xwjIm3mOGYkubNmwf7i3mUCcbuLRzwAGVtQ7Fy5UpDXfQYgbr3zBcOpq9jjz3WALe8FjEBktc++6HxAjKTJk1yhy+AuBblCAQQzigBxFJnbuHsLS8EEM+h3Pm7AGImgESeewIIZ6gAIoAcminagXD3TDaqBJDIV0UA4QwVQAQQAYS7V7JZJYBEvjoCCGeoACKACCDcvZLNKgEk8tURQDhDBRABRADh7pVsVgkgka+OAMIZKoAIIAIId69ks0oAiXx1BBDOUAFEABFAuHslm1VRAdK3b1979913M/68TPIYOmF0sTRsf127djUkVGZTvPXWWzZo0KDgkI466ijqfe7bbrvNPvnkk2BbjOennnqqvfDCC1FsQuKbV0gICVFMwaXLL7/cvvvuu+C4UBkOJXJDMWPGDLd6HJI333zzTdcDJAkuWLAgqLvuuuusU6dOQc3GjRutZcuWbn/M9evQoQOVQOZ2ZjmvgnpJbcyYYmnYe/2aa64x3A+hQEImkn29iDV2ph3283ljxt9r1qzpzvNUfwe8VF+mN2nkgByQA3LgN+eAAPKbu+T6wHJADsiBOA4IIHF8VCtyQA7Igd+cAwLIb+6S6wPLATkgB+I4IIDE8VGtyAE5IAd+cw4IIL+5S64PLAfkgByI44AAEsdHtSIH5IAc+M05IID85i65PrAckANyII4DAkgcH9WKHJADcuA358D/A3Ly2JY2T00VAAAAAElFTkSuQmCC"/>
          <p:cNvSpPr/>
          <p:nvPr/>
        </p:nvSpPr>
        <p:spPr>
          <a:xfrm>
            <a:off x="250230" y="649387"/>
            <a:ext cx="24765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5" name="Google Shape;1235;p3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4709" y="1234530"/>
            <a:ext cx="1620953" cy="162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1" name="Google Shape;1191;p39" descr="r/Scrat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748" y="863376"/>
            <a:ext cx="3009706" cy="3009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2" name="Google Shape;1192;p39"/>
          <p:cNvGrpSpPr/>
          <p:nvPr/>
        </p:nvGrpSpPr>
        <p:grpSpPr>
          <a:xfrm>
            <a:off x="337334" y="4574018"/>
            <a:ext cx="7239811" cy="608350"/>
            <a:chOff x="1653702" y="3100610"/>
            <a:chExt cx="8910537" cy="748739"/>
          </a:xfrm>
        </p:grpSpPr>
        <p:sp>
          <p:nvSpPr>
            <p:cNvPr id="1193" name="Google Shape;1193;p39"/>
            <p:cNvSpPr/>
            <p:nvPr/>
          </p:nvSpPr>
          <p:spPr>
            <a:xfrm>
              <a:off x="1679643" y="3141504"/>
              <a:ext cx="8884596" cy="70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r>
                <a:rPr lang="en-US" sz="3250" b="1">
                  <a:solidFill>
                    <a:schemeClr val="accen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</a:t>
              </a:r>
              <a:endParaRPr sz="146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1653702" y="3100610"/>
              <a:ext cx="8884596" cy="70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r>
                <a:rPr lang="en-US" sz="325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</a:t>
              </a:r>
              <a:endParaRPr sz="1463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9EC8474B-F35D-B5AB-73A3-A549D65AD65E}"/>
              </a:ext>
            </a:extLst>
          </p:cNvPr>
          <p:cNvGrpSpPr/>
          <p:nvPr/>
        </p:nvGrpSpPr>
        <p:grpSpPr>
          <a:xfrm>
            <a:off x="6123423" y="2052540"/>
            <a:ext cx="2327025" cy="1635896"/>
            <a:chOff x="2053044" y="2381693"/>
            <a:chExt cx="4637564" cy="3094863"/>
          </a:xfrm>
        </p:grpSpPr>
        <p:sp>
          <p:nvSpPr>
            <p:cNvPr id="3" name="Google Shape;1182;p37">
              <a:extLst>
                <a:ext uri="{FF2B5EF4-FFF2-40B4-BE49-F238E27FC236}">
                  <a16:creationId xmlns:a16="http://schemas.microsoft.com/office/drawing/2014/main" id="{499E356D-860C-F771-3B20-F400A89C279D}"/>
                </a:ext>
              </a:extLst>
            </p:cNvPr>
            <p:cNvSpPr txBox="1"/>
            <p:nvPr/>
          </p:nvSpPr>
          <p:spPr>
            <a:xfrm>
              <a:off x="2053044" y="2381693"/>
              <a:ext cx="4637560" cy="567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>
                <a:buClr>
                  <a:srgbClr val="000000"/>
                </a:buClr>
                <a:buSzPts val="3600"/>
              </a:pPr>
              <a:endParaRPr sz="146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" name="Google Shape;1183;p37">
              <a:extLst>
                <a:ext uri="{FF2B5EF4-FFF2-40B4-BE49-F238E27FC236}">
                  <a16:creationId xmlns:a16="http://schemas.microsoft.com/office/drawing/2014/main" id="{3051198D-DDF6-8839-38FD-B15F279ABDAA}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53046" y="2934554"/>
              <a:ext cx="4637562" cy="25420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F48CDC58-92E5-3A62-DD86-C6E14D62D6F5}"/>
              </a:ext>
            </a:extLst>
          </p:cNvPr>
          <p:cNvSpPr txBox="1"/>
          <p:nvPr/>
        </p:nvSpPr>
        <p:spPr>
          <a:xfrm>
            <a:off x="5347941" y="714323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9600" dirty="0"/>
              <a:t>搞定囉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0" name="Google Shape;1240;p234" descr="Usb port - Free ui icon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5367" y="1916565"/>
            <a:ext cx="3023524" cy="3023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1" name="Google Shape;1241;p234"/>
          <p:cNvGrpSpPr/>
          <p:nvPr/>
        </p:nvGrpSpPr>
        <p:grpSpPr>
          <a:xfrm>
            <a:off x="1317932" y="3111787"/>
            <a:ext cx="7239811" cy="604105"/>
            <a:chOff x="1653702" y="3105835"/>
            <a:chExt cx="8910537" cy="743513"/>
          </a:xfrm>
        </p:grpSpPr>
        <p:sp>
          <p:nvSpPr>
            <p:cNvPr id="1242" name="Google Shape;1242;p234"/>
            <p:cNvSpPr/>
            <p:nvPr/>
          </p:nvSpPr>
          <p:spPr>
            <a:xfrm>
              <a:off x="1679643" y="3141503"/>
              <a:ext cx="8884596" cy="70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>
                <a:buClr>
                  <a:srgbClr val="000000"/>
                </a:buClr>
                <a:buSzPts val="3600"/>
              </a:pPr>
              <a:r>
                <a:rPr lang="en-US" sz="3250" b="1">
                  <a:solidFill>
                    <a:srgbClr val="FFC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Scratch桌面板多連使用說明-USB連線</a:t>
              </a:r>
              <a:endParaRPr sz="1463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234"/>
            <p:cNvSpPr/>
            <p:nvPr/>
          </p:nvSpPr>
          <p:spPr>
            <a:xfrm>
              <a:off x="1653702" y="3105835"/>
              <a:ext cx="8884596" cy="707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>
                <a:buClr>
                  <a:srgbClr val="000000"/>
                </a:buClr>
                <a:buSzPts val="3600"/>
              </a:pPr>
              <a:r>
                <a:rPr lang="en-US" sz="3250" b="1">
                  <a:solidFill>
                    <a:srgbClr val="3F3F3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Scratch桌面板多連使用說明-USB連線</a:t>
              </a:r>
              <a:endParaRPr sz="1463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Google Shape;1248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057" y="3416499"/>
            <a:ext cx="3157315" cy="22618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49" name="Google Shape;1249;p4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498" y="4202258"/>
            <a:ext cx="1857375" cy="147816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250" name="Google Shape;1250;p40"/>
          <p:cNvCxnSpPr/>
          <p:nvPr/>
        </p:nvCxnSpPr>
        <p:spPr>
          <a:xfrm>
            <a:off x="3192722" y="3598217"/>
            <a:ext cx="2057981" cy="1276275"/>
          </a:xfrm>
          <a:prstGeom prst="bentConnector3">
            <a:avLst>
              <a:gd name="adj1" fmla="val 74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51" name="Google Shape;1251;p40"/>
          <p:cNvSpPr txBox="1"/>
          <p:nvPr/>
        </p:nvSpPr>
        <p:spPr>
          <a:xfrm>
            <a:off x="3579430" y="4517636"/>
            <a:ext cx="1417315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點擊新增裝置</a:t>
            </a:r>
            <a:endParaRPr sz="1463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40"/>
          <p:cNvSpPr txBox="1"/>
          <p:nvPr/>
        </p:nvSpPr>
        <p:spPr>
          <a:xfrm>
            <a:off x="7413650" y="4442631"/>
            <a:ext cx="2282169" cy="75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出現選擇連線方式視窗，可以選擇USB或藍芽連線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40"/>
          <p:cNvSpPr txBox="1"/>
          <p:nvPr/>
        </p:nvSpPr>
        <p:spPr>
          <a:xfrm>
            <a:off x="6501271" y="2697981"/>
            <a:ext cx="2421873" cy="112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2000"/>
            </a:pPr>
            <a:r>
              <a:rPr lang="en-US" sz="1625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!!!  注意  !!!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SzPts val="1800"/>
            </a:pPr>
            <a:r>
              <a:rPr lang="en-US" sz="146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USB只能連線1個rabboni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SzPts val="1800"/>
            </a:pPr>
            <a:r>
              <a:rPr lang="en-US" sz="146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藍芽最多同時4個 rabboni</a:t>
            </a:r>
            <a:endParaRPr sz="1463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40"/>
          <p:cNvSpPr txBox="1"/>
          <p:nvPr/>
        </p:nvSpPr>
        <p:spPr>
          <a:xfrm>
            <a:off x="674058" y="2020950"/>
            <a:ext cx="4343975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解壓縮後</a:t>
            </a:r>
            <a:r>
              <a:rPr lang="en-US" sz="1463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，打開資料夾，點擊應用程式開啟</a:t>
            </a:r>
            <a:endParaRPr sz="1463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255" name="Google Shape;1255;p40"/>
          <p:cNvGrpSpPr/>
          <p:nvPr/>
        </p:nvGrpSpPr>
        <p:grpSpPr>
          <a:xfrm>
            <a:off x="735278" y="2325845"/>
            <a:ext cx="6025949" cy="327575"/>
            <a:chOff x="528678" y="1690029"/>
            <a:chExt cx="7416552" cy="403169"/>
          </a:xfrm>
        </p:grpSpPr>
        <p:pic>
          <p:nvPicPr>
            <p:cNvPr id="1256" name="Google Shape;1256;p40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976"/>
            <a:stretch/>
          </p:blipFill>
          <p:spPr>
            <a:xfrm>
              <a:off x="528678" y="1690029"/>
              <a:ext cx="3099895" cy="400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57" name="Google Shape;1257;p40"/>
            <p:cNvCxnSpPr/>
            <p:nvPr/>
          </p:nvCxnSpPr>
          <p:spPr>
            <a:xfrm>
              <a:off x="3745809" y="1890054"/>
              <a:ext cx="552450" cy="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pic>
          <p:nvPicPr>
            <p:cNvPr id="1258" name="Google Shape;1258;p40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98259" y="1695256"/>
              <a:ext cx="1023280" cy="39794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59" name="Google Shape;1259;p40"/>
            <p:cNvCxnSpPr/>
            <p:nvPr/>
          </p:nvCxnSpPr>
          <p:spPr>
            <a:xfrm>
              <a:off x="5213972" y="1890054"/>
              <a:ext cx="552450" cy="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pic>
          <p:nvPicPr>
            <p:cNvPr id="1260" name="Google Shape;1260;p4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73989" y="1709001"/>
              <a:ext cx="2071241" cy="3621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1" name="Google Shape;1261;p40"/>
          <p:cNvSpPr txBox="1"/>
          <p:nvPr/>
        </p:nvSpPr>
        <p:spPr>
          <a:xfrm>
            <a:off x="674059" y="3000584"/>
            <a:ext cx="2614829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開啟應用程式</a:t>
            </a:r>
            <a:endParaRPr sz="1463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262" name="Google Shape;1262;p40" descr="Click icon - Download on Iconfinder on Iconfinder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1184" y="3598217"/>
            <a:ext cx="765976" cy="76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40"/>
          <p:cNvSpPr txBox="1"/>
          <p:nvPr/>
        </p:nvSpPr>
        <p:spPr>
          <a:xfrm>
            <a:off x="429551" y="1720868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40"/>
          <p:cNvSpPr txBox="1"/>
          <p:nvPr/>
        </p:nvSpPr>
        <p:spPr>
          <a:xfrm>
            <a:off x="429551" y="2697981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40"/>
          <p:cNvSpPr txBox="1"/>
          <p:nvPr/>
        </p:nvSpPr>
        <p:spPr>
          <a:xfrm>
            <a:off x="7282080" y="4202258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40"/>
          <p:cNvSpPr/>
          <p:nvPr/>
        </p:nvSpPr>
        <p:spPr>
          <a:xfrm>
            <a:off x="1799690" y="1192043"/>
            <a:ext cx="5267144" cy="52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2925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桌面板多連使用說明-USB連線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7" name="Google Shape;1267;p40" descr="Scratch (programming language) - Wikipedia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66" y="1186975"/>
            <a:ext cx="1377725" cy="5223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41"/>
          <p:cNvSpPr/>
          <p:nvPr/>
        </p:nvSpPr>
        <p:spPr>
          <a:xfrm>
            <a:off x="583002" y="2007922"/>
            <a:ext cx="2081808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連結USB與電腦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3" name="Google Shape;1273;p4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9851" y="4225530"/>
            <a:ext cx="1584386" cy="1280713"/>
          </a:xfrm>
          <a:prstGeom prst="rect">
            <a:avLst/>
          </a:prstGeom>
          <a:noFill/>
          <a:ln>
            <a:noFill/>
          </a:ln>
        </p:spPr>
      </p:pic>
      <p:sp>
        <p:nvSpPr>
          <p:cNvPr id="1274" name="Google Shape;1274;p41"/>
          <p:cNvSpPr/>
          <p:nvPr/>
        </p:nvSpPr>
        <p:spPr>
          <a:xfrm>
            <a:off x="583002" y="3807061"/>
            <a:ext cx="2081808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點擊USB的選項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5" name="Google Shape;1275;p4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651" y="2286396"/>
            <a:ext cx="1584386" cy="1280713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41"/>
          <p:cNvSpPr/>
          <p:nvPr/>
        </p:nvSpPr>
        <p:spPr>
          <a:xfrm>
            <a:off x="3828685" y="2005009"/>
            <a:ext cx="1201705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選擇裝置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41"/>
          <p:cNvSpPr/>
          <p:nvPr/>
        </p:nvSpPr>
        <p:spPr>
          <a:xfrm>
            <a:off x="5030391" y="2887294"/>
            <a:ext cx="843558" cy="231536"/>
          </a:xfrm>
          <a:prstGeom prst="rect">
            <a:avLst/>
          </a:prstGeom>
          <a:noFill/>
          <a:ln w="38100" cap="flat" cmpd="sng">
            <a:solidFill>
              <a:srgbClr val="FF75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8" name="Google Shape;1278;p41"/>
          <p:cNvGrpSpPr/>
          <p:nvPr/>
        </p:nvGrpSpPr>
        <p:grpSpPr>
          <a:xfrm>
            <a:off x="4669310" y="4234226"/>
            <a:ext cx="1557980" cy="1290616"/>
            <a:chOff x="5746843" y="4813619"/>
            <a:chExt cx="1917514" cy="1588450"/>
          </a:xfrm>
        </p:grpSpPr>
        <p:pic>
          <p:nvPicPr>
            <p:cNvPr id="1279" name="Google Shape;1279;p41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46843" y="4813619"/>
              <a:ext cx="1917514" cy="1588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0" name="Google Shape;1280;p41"/>
            <p:cNvSpPr/>
            <p:nvPr/>
          </p:nvSpPr>
          <p:spPr>
            <a:xfrm>
              <a:off x="6055248" y="5830102"/>
              <a:ext cx="1213139" cy="407351"/>
            </a:xfrm>
            <a:prstGeom prst="rect">
              <a:avLst/>
            </a:prstGeom>
            <a:noFill/>
            <a:ln w="38100" cap="flat" cmpd="sng">
              <a:solidFill>
                <a:srgbClr val="FF757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1" name="Google Shape;1281;p41"/>
          <p:cNvSpPr/>
          <p:nvPr/>
        </p:nvSpPr>
        <p:spPr>
          <a:xfrm>
            <a:off x="3888293" y="3805641"/>
            <a:ext cx="3288605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 Rabboni – USB HID UART Bridge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2" name="Google Shape;1282;p4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0876" y="2313156"/>
            <a:ext cx="1532551" cy="1280713"/>
          </a:xfrm>
          <a:prstGeom prst="rect">
            <a:avLst/>
          </a:prstGeom>
          <a:noFill/>
          <a:ln>
            <a:noFill/>
          </a:ln>
        </p:spPr>
      </p:pic>
      <p:sp>
        <p:nvSpPr>
          <p:cNvPr id="1283" name="Google Shape;1283;p41"/>
          <p:cNvSpPr/>
          <p:nvPr/>
        </p:nvSpPr>
        <p:spPr>
          <a:xfrm>
            <a:off x="7301219" y="1986314"/>
            <a:ext cx="1688476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 「確認」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41"/>
          <p:cNvSpPr/>
          <p:nvPr/>
        </p:nvSpPr>
        <p:spPr>
          <a:xfrm>
            <a:off x="7907175" y="3188538"/>
            <a:ext cx="525689" cy="179805"/>
          </a:xfrm>
          <a:prstGeom prst="rect">
            <a:avLst/>
          </a:prstGeom>
          <a:noFill/>
          <a:ln w="38100" cap="flat" cmpd="sng">
            <a:solidFill>
              <a:srgbClr val="FF75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41"/>
          <p:cNvSpPr txBox="1"/>
          <p:nvPr/>
        </p:nvSpPr>
        <p:spPr>
          <a:xfrm>
            <a:off x="445172" y="1704927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6" name="Google Shape;1286;p4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199" y="2455438"/>
            <a:ext cx="979703" cy="7487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287" name="Google Shape;1287;p41" descr="USB icon PNG and SVG Vector Free Download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105" y="2624409"/>
            <a:ext cx="605248" cy="38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41" descr="Pc - Free computer icons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4135" y="2412799"/>
            <a:ext cx="871749" cy="8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41"/>
          <p:cNvSpPr txBox="1"/>
          <p:nvPr/>
        </p:nvSpPr>
        <p:spPr>
          <a:xfrm>
            <a:off x="445172" y="3534432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41"/>
          <p:cNvSpPr txBox="1"/>
          <p:nvPr/>
        </p:nvSpPr>
        <p:spPr>
          <a:xfrm>
            <a:off x="3687032" y="1704927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1" name="Google Shape;1291;p41" descr="Click icon - Download on Iconfinder on Iconfinder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714" y="2953513"/>
            <a:ext cx="580919" cy="580919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Google Shape;1292;p41"/>
          <p:cNvSpPr txBox="1"/>
          <p:nvPr/>
        </p:nvSpPr>
        <p:spPr>
          <a:xfrm>
            <a:off x="3687032" y="3498364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7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41"/>
          <p:cNvSpPr txBox="1"/>
          <p:nvPr/>
        </p:nvSpPr>
        <p:spPr>
          <a:xfrm>
            <a:off x="7152137" y="1704927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8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4" name="Google Shape;1294;p41" descr="Click icon - Download on Iconfinder on Iconfinder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714" y="5154182"/>
            <a:ext cx="580919" cy="58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41" descr="Click icon - Download on Iconfinder on Iconfinder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880" y="3199199"/>
            <a:ext cx="580919" cy="58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41" descr="Click icon - Download on Iconfinder on Iconfinder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676" y="4670562"/>
            <a:ext cx="580919" cy="580919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41"/>
          <p:cNvSpPr/>
          <p:nvPr/>
        </p:nvSpPr>
        <p:spPr>
          <a:xfrm>
            <a:off x="1799690" y="1192043"/>
            <a:ext cx="5267144" cy="52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2925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桌面板多連使用說明-USB連線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8" name="Google Shape;1298;p41" descr="Scratch (programming language) - Wikipedia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66" y="1186975"/>
            <a:ext cx="1377725" cy="5223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42"/>
          <p:cNvSpPr/>
          <p:nvPr/>
        </p:nvSpPr>
        <p:spPr>
          <a:xfrm>
            <a:off x="559380" y="1970841"/>
            <a:ext cx="2435638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數字跳動代表連線成功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4" name="Google Shape;1304;p4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380" y="2343973"/>
            <a:ext cx="5080418" cy="3533117"/>
          </a:xfrm>
          <a:prstGeom prst="rect">
            <a:avLst/>
          </a:prstGeom>
          <a:noFill/>
          <a:ln>
            <a:noFill/>
          </a:ln>
        </p:spPr>
      </p:pic>
      <p:sp>
        <p:nvSpPr>
          <p:cNvPr id="1305" name="Google Shape;1305;p42"/>
          <p:cNvSpPr/>
          <p:nvPr/>
        </p:nvSpPr>
        <p:spPr>
          <a:xfrm>
            <a:off x="1481257" y="2951537"/>
            <a:ext cx="3027522" cy="179805"/>
          </a:xfrm>
          <a:prstGeom prst="rect">
            <a:avLst/>
          </a:prstGeom>
          <a:noFill/>
          <a:ln w="28575" cap="flat" cmpd="sng">
            <a:solidFill>
              <a:srgbClr val="FF75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42"/>
          <p:cNvSpPr/>
          <p:nvPr/>
        </p:nvSpPr>
        <p:spPr>
          <a:xfrm>
            <a:off x="2304383" y="2459537"/>
            <a:ext cx="474251" cy="17980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7" name="Google Shape;1307;p42"/>
          <p:cNvCxnSpPr>
            <a:stCxn id="1306" idx="3"/>
            <a:endCxn id="1308" idx="1"/>
          </p:cNvCxnSpPr>
          <p:nvPr/>
        </p:nvCxnSpPr>
        <p:spPr>
          <a:xfrm>
            <a:off x="2778633" y="2549439"/>
            <a:ext cx="3823463" cy="756113"/>
          </a:xfrm>
          <a:prstGeom prst="bentConnector3">
            <a:avLst>
              <a:gd name="adj1" fmla="val 50001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09" name="Google Shape;1309;p42"/>
          <p:cNvSpPr/>
          <p:nvPr/>
        </p:nvSpPr>
        <p:spPr>
          <a:xfrm>
            <a:off x="6188692" y="1970840"/>
            <a:ext cx="2825851" cy="75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可以編輯裝置在電腦上的名稱，名稱會對應到Scartch裡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8" name="Google Shape;1308;p4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2195" y="2681542"/>
            <a:ext cx="2124837" cy="124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4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2195" y="4680379"/>
            <a:ext cx="2124837" cy="1035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42"/>
          <p:cNvSpPr/>
          <p:nvPr/>
        </p:nvSpPr>
        <p:spPr>
          <a:xfrm>
            <a:off x="6188691" y="4207932"/>
            <a:ext cx="2728414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按下「確認」後，名稱改變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42"/>
          <p:cNvSpPr txBox="1"/>
          <p:nvPr/>
        </p:nvSpPr>
        <p:spPr>
          <a:xfrm>
            <a:off x="445172" y="1704927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9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42"/>
          <p:cNvSpPr txBox="1"/>
          <p:nvPr/>
        </p:nvSpPr>
        <p:spPr>
          <a:xfrm>
            <a:off x="5999012" y="1704927"/>
            <a:ext cx="900247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10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42"/>
          <p:cNvSpPr txBox="1"/>
          <p:nvPr/>
        </p:nvSpPr>
        <p:spPr>
          <a:xfrm>
            <a:off x="5999012" y="3929699"/>
            <a:ext cx="900247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11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42"/>
          <p:cNvSpPr/>
          <p:nvPr/>
        </p:nvSpPr>
        <p:spPr>
          <a:xfrm>
            <a:off x="1799690" y="1192043"/>
            <a:ext cx="5267144" cy="52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2925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桌面板多連使用說明-USB連線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6" name="Google Shape;1316;p42" descr="Scratch (programming language) - Wikipedia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66" y="1186975"/>
            <a:ext cx="1377725" cy="5223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" name="Google Shape;1321;p43" descr="Bluetooth - Free multimedia icon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340" y="1476821"/>
            <a:ext cx="3921967" cy="39219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2" name="Google Shape;1322;p43"/>
          <p:cNvGrpSpPr/>
          <p:nvPr/>
        </p:nvGrpSpPr>
        <p:grpSpPr>
          <a:xfrm>
            <a:off x="1179911" y="3113359"/>
            <a:ext cx="7471654" cy="612007"/>
            <a:chOff x="1517515" y="3105835"/>
            <a:chExt cx="9195882" cy="753239"/>
          </a:xfrm>
        </p:grpSpPr>
        <p:sp>
          <p:nvSpPr>
            <p:cNvPr id="1323" name="Google Shape;1323;p43"/>
            <p:cNvSpPr/>
            <p:nvPr/>
          </p:nvSpPr>
          <p:spPr>
            <a:xfrm>
              <a:off x="1550015" y="3151229"/>
              <a:ext cx="9163382" cy="70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r>
                <a:rPr lang="en-US" sz="3250" b="1">
                  <a:solidFill>
                    <a:srgbClr val="FFC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Scratch桌面板多連使用說明-藍芽連線</a:t>
              </a:r>
              <a:endParaRPr sz="1463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1517515" y="3105835"/>
              <a:ext cx="9163382" cy="70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r>
                <a:rPr lang="en-US" sz="3250" b="1">
                  <a:solidFill>
                    <a:srgbClr val="3F3F3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Scratch桌面板多連使用說明-藍芽連線</a:t>
              </a:r>
              <a:endParaRPr sz="1463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83C378AE-1F8C-13FB-AA58-BB8450250658}"/>
              </a:ext>
            </a:extLst>
          </p:cNvPr>
          <p:cNvSpPr txBox="1"/>
          <p:nvPr/>
        </p:nvSpPr>
        <p:spPr>
          <a:xfrm>
            <a:off x="2155004" y="223137"/>
            <a:ext cx="5614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POP2W9-B5" pitchFamily="82" charset="-120"/>
                <a:ea typeface="DFPPOP2W9-B5" pitchFamily="82" charset="-120"/>
                <a:cs typeface="+mn-cs"/>
              </a:rPr>
              <a:t>Rabboni-Scratch 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POP2W9-B5" pitchFamily="82" charset="-120"/>
                <a:ea typeface="DFPPOP2W9-B5" pitchFamily="82" charset="-120"/>
                <a:cs typeface="+mn-cs"/>
              </a:rPr>
              <a:t>連線資料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POP2W9-B5" pitchFamily="82" charset="-120"/>
              <a:ea typeface="DFPPOP2W9-B5" pitchFamily="8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POP2W9-B5" pitchFamily="82" charset="-120"/>
              <a:ea typeface="DFPPOP2W9-B5" pitchFamily="82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A2C5DF9-863E-DA9A-8A7F-305DF9ABE803}"/>
              </a:ext>
            </a:extLst>
          </p:cNvPr>
          <p:cNvSpPr txBox="1"/>
          <p:nvPr/>
        </p:nvSpPr>
        <p:spPr>
          <a:xfrm>
            <a:off x="1394111" y="2555518"/>
            <a:ext cx="5010592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 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42805DD-EE9C-42C8-C13A-330C7E5E3F6D}"/>
              </a:ext>
            </a:extLst>
          </p:cNvPr>
          <p:cNvSpPr txBox="1"/>
          <p:nvPr/>
        </p:nvSpPr>
        <p:spPr>
          <a:xfrm>
            <a:off x="665251" y="4616561"/>
            <a:ext cx="89924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標楷體" panose="03000509000000000000" pitchFamily="49" charset="-120"/>
                <a:cs typeface="新細明體" panose="02020500000000000000" pitchFamily="18" charset="-120"/>
              </a:rPr>
            </a:b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細明體" panose="02020500000000000000" pitchFamily="18" charset="-120"/>
              <a:ea typeface="標楷體" panose="03000509000000000000" pitchFamily="49" charset="-120"/>
              <a:cs typeface="新細明體" panose="02020500000000000000" pitchFamily="18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TW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網站提供之講義，程式碼及相關創意僅供公益教育，如有其他用途，相關智權採用請洽陽明交通大學</a:t>
            </a:r>
            <a:r>
              <a:rPr kumimoji="0" lang="zh-TW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。</a:t>
            </a:r>
            <a:endParaRPr kumimoji="0" lang="en-US" altLang="zh-TW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iti SC Medium" pitchFamily="2" charset="-128"/>
              <a:ea typeface="Heiti SC Medium" pitchFamily="2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01FE27B-CF05-5F4F-36A3-207A2007FF3E}"/>
              </a:ext>
            </a:extLst>
          </p:cNvPr>
          <p:cNvSpPr txBox="1"/>
          <p:nvPr/>
        </p:nvSpPr>
        <p:spPr>
          <a:xfrm>
            <a:off x="295382" y="1242863"/>
            <a:ext cx="8499296" cy="12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072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kumimoji="1" lang="zh-TW" altLang="zh-TW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智聯感測之實現必須仰賴半導體Ｉ</a:t>
            </a:r>
            <a:r>
              <a:rPr kumimoji="1" lang="en-US" altLang="zh-TW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C</a:t>
            </a:r>
            <a:r>
              <a:rPr kumimoji="1" lang="zh-TW" altLang="zh-TW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裝置，文文盃歷屆推動，</a:t>
            </a:r>
            <a:r>
              <a:rPr kumimoji="1" lang="zh-TW" altLang="en-US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以</a:t>
            </a:r>
            <a:r>
              <a:rPr kumimoji="1" lang="en-US" altLang="zh-TW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Rabboni </a:t>
            </a:r>
            <a:r>
              <a:rPr kumimoji="1" lang="zh-TW" altLang="en-US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作為主要參考裝置，</a:t>
            </a:r>
            <a:r>
              <a:rPr kumimoji="1" lang="zh-TW" altLang="zh-TW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已成功培育晶創系統思維，亦同步引進半導體Ｉ</a:t>
            </a:r>
            <a:r>
              <a:rPr kumimoji="1" lang="en-US" altLang="zh-TW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C</a:t>
            </a:r>
            <a:r>
              <a:rPr kumimoji="1" lang="zh-TW" altLang="zh-TW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學理認知。</a:t>
            </a:r>
            <a:r>
              <a:rPr kumimoji="1" lang="zh-TW" altLang="en-US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相關成果均載於參考陽明交通大學社會責任網站</a:t>
            </a:r>
            <a:r>
              <a:rPr kumimoji="0" lang="zh-TW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標楷體" panose="03000509000000000000" pitchFamily="49" charset="-120"/>
                <a:cs typeface="新細明體" panose="02020500000000000000" pitchFamily="18" charset="-120"/>
              </a:rPr>
              <a:t>。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FEF0539-EBC1-59AA-5B30-5C7666769363}"/>
              </a:ext>
            </a:extLst>
          </p:cNvPr>
          <p:cNvSpPr txBox="1"/>
          <p:nvPr/>
        </p:nvSpPr>
        <p:spPr>
          <a:xfrm>
            <a:off x="5425501" y="2654372"/>
            <a:ext cx="3396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hlinkClick r:id="rId2"/>
              </a:rPr>
              <a:t>https://12u10.lab.nycu.edu.tw/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B0675C3-7EB7-5352-5EFC-B829337EF667}"/>
              </a:ext>
            </a:extLst>
          </p:cNvPr>
          <p:cNvSpPr txBox="1"/>
          <p:nvPr/>
        </p:nvSpPr>
        <p:spPr>
          <a:xfrm>
            <a:off x="665251" y="3337420"/>
            <a:ext cx="8417103" cy="1401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2172" indent="-232172" defTabSz="742950">
              <a:lnSpc>
                <a:spcPct val="150000"/>
              </a:lnSpc>
              <a:spcAft>
                <a:spcPts val="975"/>
              </a:spcAft>
              <a:buFont typeface="Wingdings" pitchFamily="2" charset="2"/>
              <a:buChar char="n"/>
              <a:defRPr/>
            </a:pPr>
            <a:r>
              <a:rPr kumimoji="1" lang="en-US" altLang="zh-TW" sz="18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Rabboni   </a:t>
            </a:r>
            <a:r>
              <a:rPr kumimoji="1" lang="zh-TW" altLang="en-US" sz="18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是希伯來文「大師」的意思</a:t>
            </a:r>
            <a:r>
              <a:rPr kumimoji="1" lang="zh-TW" altLang="en-US" sz="14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，</a:t>
            </a:r>
            <a:r>
              <a:rPr kumimoji="1" lang="zh-TW" altLang="en-US" sz="18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採用台積電製作的積體電路</a:t>
            </a:r>
            <a:r>
              <a:rPr kumimoji="1" lang="zh-TW" altLang="en-US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，以</a:t>
            </a:r>
            <a:r>
              <a:rPr kumimoji="1" lang="zh-TW" altLang="en-US" sz="18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台灣半導體產業鏈完成</a:t>
            </a:r>
            <a:r>
              <a:rPr kumimoji="1" lang="zh-TW" altLang="en-US" sz="1800" dirty="0">
                <a:solidFill>
                  <a:schemeClr val="accent2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人機界面</a:t>
            </a:r>
            <a:r>
              <a:rPr kumimoji="1" lang="zh-TW" altLang="en-US" sz="18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，</a:t>
            </a:r>
            <a:r>
              <a:rPr kumimoji="1" lang="zh-TW" altLang="en-US" sz="1800" dirty="0">
                <a:solidFill>
                  <a:schemeClr val="accent2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應用軟體</a:t>
            </a:r>
            <a:r>
              <a:rPr kumimoji="1" lang="zh-TW" altLang="en-US" sz="18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設計製造</a:t>
            </a:r>
            <a:endParaRPr kumimoji="1" lang="en-US" altLang="zh-TW" dirty="0">
              <a:solidFill>
                <a:prstClr val="black"/>
              </a:solidFill>
              <a:latin typeface="Heiti TC Medium" pitchFamily="2" charset="-128"/>
              <a:ea typeface="Heiti TC Medium" pitchFamily="2" charset="-128"/>
            </a:endParaRPr>
          </a:p>
          <a:p>
            <a:pPr marL="232172" indent="-232172" defTabSz="742950">
              <a:lnSpc>
                <a:spcPct val="150000"/>
              </a:lnSpc>
              <a:spcAft>
                <a:spcPts val="975"/>
              </a:spcAft>
              <a:buFont typeface="Wingdings" pitchFamily="2" charset="2"/>
              <a:buChar char="n"/>
              <a:defRPr/>
            </a:pPr>
            <a:r>
              <a:rPr kumimoji="1" lang="en-US" altLang="zh-TW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Rabboni</a:t>
            </a:r>
            <a:r>
              <a:rPr kumimoji="1" lang="zh-TW" altLang="en-US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 與</a:t>
            </a:r>
            <a:r>
              <a:rPr kumimoji="1" lang="en-US" altLang="zh-TW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 Scratch  </a:t>
            </a:r>
            <a:r>
              <a:rPr kumimoji="1" lang="zh-TW" altLang="en-US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連接介面係與</a:t>
            </a:r>
            <a:r>
              <a:rPr kumimoji="1" lang="en-US" altLang="zh-TW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MIT Scratch </a:t>
            </a:r>
            <a:r>
              <a:rPr kumimoji="1" lang="zh-TW" altLang="en-US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開發團隊共同完成</a:t>
            </a:r>
            <a:endParaRPr kumimoji="1" lang="en-US" altLang="zh-TW" dirty="0">
              <a:solidFill>
                <a:prstClr val="black"/>
              </a:solidFill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342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" name="Google Shape;1329;p4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3850" y="4615045"/>
            <a:ext cx="1548453" cy="123266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30" name="Google Shape;1330;p44"/>
          <p:cNvSpPr/>
          <p:nvPr/>
        </p:nvSpPr>
        <p:spPr>
          <a:xfrm>
            <a:off x="462023" y="1985358"/>
            <a:ext cx="3513550" cy="75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電腦沒有藍芽:連結dongle與電腦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電腦沒有藍芽: 請確認藍芽在4.0-5.1間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44"/>
          <p:cNvSpPr/>
          <p:nvPr/>
        </p:nvSpPr>
        <p:spPr>
          <a:xfrm>
            <a:off x="4248383" y="2017236"/>
            <a:ext cx="2081808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點擊「藍芽」的選項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44"/>
          <p:cNvSpPr/>
          <p:nvPr/>
        </p:nvSpPr>
        <p:spPr>
          <a:xfrm>
            <a:off x="4250940" y="4220154"/>
            <a:ext cx="2081808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選擇裝置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3" name="Google Shape;1333;p4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1994" y="2307675"/>
            <a:ext cx="1486927" cy="123776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34" name="Google Shape;1334;p44"/>
          <p:cNvSpPr/>
          <p:nvPr/>
        </p:nvSpPr>
        <p:spPr>
          <a:xfrm>
            <a:off x="5103740" y="5239282"/>
            <a:ext cx="843558" cy="179805"/>
          </a:xfrm>
          <a:prstGeom prst="rect">
            <a:avLst/>
          </a:prstGeom>
          <a:noFill/>
          <a:ln w="38100" cap="flat" cmpd="sng">
            <a:solidFill>
              <a:srgbClr val="FF75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5" name="Google Shape;1335;p4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9704" y="4611634"/>
            <a:ext cx="1464790" cy="12326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36" name="Google Shape;1336;p44"/>
          <p:cNvSpPr/>
          <p:nvPr/>
        </p:nvSpPr>
        <p:spPr>
          <a:xfrm>
            <a:off x="7621855" y="3131439"/>
            <a:ext cx="985675" cy="438914"/>
          </a:xfrm>
          <a:prstGeom prst="rect">
            <a:avLst/>
          </a:prstGeom>
          <a:noFill/>
          <a:ln w="38100" cap="flat" cmpd="sng">
            <a:solidFill>
              <a:srgbClr val="FF75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44"/>
          <p:cNvSpPr/>
          <p:nvPr/>
        </p:nvSpPr>
        <p:spPr>
          <a:xfrm>
            <a:off x="6606406" y="2017236"/>
            <a:ext cx="3078103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選擇欲連結rabboni裝置的MAC碼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44"/>
          <p:cNvSpPr/>
          <p:nvPr/>
        </p:nvSpPr>
        <p:spPr>
          <a:xfrm>
            <a:off x="6606406" y="4216466"/>
            <a:ext cx="1688476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選擇 「確認」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44"/>
          <p:cNvSpPr/>
          <p:nvPr/>
        </p:nvSpPr>
        <p:spPr>
          <a:xfrm>
            <a:off x="7712774" y="5456319"/>
            <a:ext cx="525689" cy="179805"/>
          </a:xfrm>
          <a:prstGeom prst="rect">
            <a:avLst/>
          </a:prstGeom>
          <a:noFill/>
          <a:ln w="38100" cap="flat" cmpd="sng">
            <a:solidFill>
              <a:srgbClr val="FF75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0" name="Google Shape;1340;p4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340" y="4681641"/>
            <a:ext cx="1625203" cy="874514"/>
          </a:xfrm>
          <a:prstGeom prst="rect">
            <a:avLst/>
          </a:prstGeom>
          <a:noFill/>
          <a:ln>
            <a:noFill/>
          </a:ln>
        </p:spPr>
      </p:pic>
      <p:sp>
        <p:nvSpPr>
          <p:cNvPr id="1341" name="Google Shape;1341;p44"/>
          <p:cNvSpPr/>
          <p:nvPr/>
        </p:nvSpPr>
        <p:spPr>
          <a:xfrm>
            <a:off x="679119" y="3743255"/>
            <a:ext cx="3170849" cy="75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短按</a:t>
            </a:r>
            <a:r>
              <a:rPr lang="en-US" sz="1463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右鍵</a:t>
            </a: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1秒，開始藍芽連線，綠燈會閃爍直到配對成功。若無配對到手機，會自動於30秒後停止廣播。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2" name="Google Shape;1342;p4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629" y="4703684"/>
            <a:ext cx="1208609" cy="992314"/>
          </a:xfrm>
          <a:prstGeom prst="rect">
            <a:avLst/>
          </a:prstGeom>
          <a:noFill/>
          <a:ln>
            <a:noFill/>
          </a:ln>
        </p:spPr>
      </p:pic>
      <p:sp>
        <p:nvSpPr>
          <p:cNvPr id="1343" name="Google Shape;1343;p44"/>
          <p:cNvSpPr/>
          <p:nvPr/>
        </p:nvSpPr>
        <p:spPr>
          <a:xfrm>
            <a:off x="350308" y="5756197"/>
            <a:ext cx="3736978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藍芽連線手機成功後，</a:t>
            </a:r>
            <a:r>
              <a:rPr lang="en-US" sz="1463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綠燈</a:t>
            </a: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每10秒閃爍一次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4" name="Google Shape;1344;p4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293" y="2309781"/>
            <a:ext cx="1548453" cy="123266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45" name="Google Shape;1345;p44"/>
          <p:cNvSpPr/>
          <p:nvPr/>
        </p:nvSpPr>
        <p:spPr>
          <a:xfrm>
            <a:off x="6922001" y="3605837"/>
            <a:ext cx="2420195" cy="27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3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MAC碼在rabboni的本體背面</a:t>
            </a:r>
            <a:endParaRPr sz="13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44"/>
          <p:cNvSpPr txBox="1"/>
          <p:nvPr/>
        </p:nvSpPr>
        <p:spPr>
          <a:xfrm>
            <a:off x="429551" y="1717154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44"/>
          <p:cNvSpPr txBox="1"/>
          <p:nvPr/>
        </p:nvSpPr>
        <p:spPr>
          <a:xfrm>
            <a:off x="429551" y="3448447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8" name="Google Shape;1348;p44"/>
          <p:cNvGrpSpPr/>
          <p:nvPr/>
        </p:nvGrpSpPr>
        <p:grpSpPr>
          <a:xfrm>
            <a:off x="939597" y="2650237"/>
            <a:ext cx="2450252" cy="871749"/>
            <a:chOff x="1286932" y="2178291"/>
            <a:chExt cx="3015695" cy="1072922"/>
          </a:xfrm>
        </p:grpSpPr>
        <p:pic>
          <p:nvPicPr>
            <p:cNvPr id="1349" name="Google Shape;1349;p44" descr="Dongle - Free computer icons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61559" y="2268521"/>
              <a:ext cx="828696" cy="828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0" name="Google Shape;1350;p44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6932" y="2260165"/>
              <a:ext cx="1205788" cy="92152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51" name="Google Shape;1351;p44" descr="Pc - Free computer icons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9705" y="2178291"/>
              <a:ext cx="1072922" cy="10729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52" name="Google Shape;1352;p44" descr="Click icon - Download on Iconfinder on Iconfinder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916347">
            <a:off x="1466826" y="4811411"/>
            <a:ext cx="580919" cy="58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44" descr="Green light bulb 6 icon - Free green light bulb icons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0659" y="4533498"/>
            <a:ext cx="304362" cy="304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p44"/>
          <p:cNvSpPr txBox="1"/>
          <p:nvPr/>
        </p:nvSpPr>
        <p:spPr>
          <a:xfrm>
            <a:off x="4049351" y="1717154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44"/>
          <p:cNvSpPr txBox="1"/>
          <p:nvPr/>
        </p:nvSpPr>
        <p:spPr>
          <a:xfrm>
            <a:off x="4051908" y="3931234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6" name="Google Shape;1356;p44" descr="Click icon - Download on Iconfinder on Iconfinder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0638">
            <a:off x="5701415" y="5242821"/>
            <a:ext cx="580919" cy="580919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44"/>
          <p:cNvSpPr txBox="1"/>
          <p:nvPr/>
        </p:nvSpPr>
        <p:spPr>
          <a:xfrm>
            <a:off x="6486407" y="1717154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44"/>
          <p:cNvSpPr txBox="1"/>
          <p:nvPr/>
        </p:nvSpPr>
        <p:spPr>
          <a:xfrm>
            <a:off x="6486407" y="3880900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9" name="Google Shape;1359;p44" descr="Click icon - Download on Iconfinder on Iconfinder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0638">
            <a:off x="8108056" y="5440610"/>
            <a:ext cx="580919" cy="580919"/>
          </a:xfrm>
          <a:prstGeom prst="rect">
            <a:avLst/>
          </a:prstGeom>
          <a:noFill/>
          <a:ln>
            <a:noFill/>
          </a:ln>
        </p:spPr>
      </p:pic>
      <p:sp>
        <p:nvSpPr>
          <p:cNvPr id="1360" name="Google Shape;1360;p44"/>
          <p:cNvSpPr/>
          <p:nvPr/>
        </p:nvSpPr>
        <p:spPr>
          <a:xfrm>
            <a:off x="1799690" y="1192043"/>
            <a:ext cx="5267144" cy="52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2925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桌面板多連使用說明-藍芽連線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1" name="Google Shape;1361;p44" descr="Scratch (programming language) - Wikipedia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66" y="1186975"/>
            <a:ext cx="1377725" cy="5223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6" name="Google Shape;1366;p2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380" y="2345007"/>
            <a:ext cx="5045337" cy="350108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67" name="Google Shape;1367;p235"/>
          <p:cNvSpPr/>
          <p:nvPr/>
        </p:nvSpPr>
        <p:spPr>
          <a:xfrm>
            <a:off x="559380" y="1970841"/>
            <a:ext cx="2435638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數字跳動代表連線成功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235"/>
          <p:cNvSpPr/>
          <p:nvPr/>
        </p:nvSpPr>
        <p:spPr>
          <a:xfrm>
            <a:off x="1481257" y="2951537"/>
            <a:ext cx="3027522" cy="179805"/>
          </a:xfrm>
          <a:prstGeom prst="rect">
            <a:avLst/>
          </a:prstGeom>
          <a:noFill/>
          <a:ln w="28575" cap="flat" cmpd="sng">
            <a:solidFill>
              <a:srgbClr val="FF75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235"/>
          <p:cNvSpPr/>
          <p:nvPr/>
        </p:nvSpPr>
        <p:spPr>
          <a:xfrm>
            <a:off x="2304383" y="2459537"/>
            <a:ext cx="474251" cy="17980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0" name="Google Shape;1370;p235"/>
          <p:cNvCxnSpPr>
            <a:stCxn id="1369" idx="3"/>
            <a:endCxn id="1371" idx="1"/>
          </p:cNvCxnSpPr>
          <p:nvPr/>
        </p:nvCxnSpPr>
        <p:spPr>
          <a:xfrm>
            <a:off x="2778633" y="2549439"/>
            <a:ext cx="3823463" cy="756113"/>
          </a:xfrm>
          <a:prstGeom prst="bentConnector3">
            <a:avLst>
              <a:gd name="adj1" fmla="val 50001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72" name="Google Shape;1372;p235"/>
          <p:cNvSpPr/>
          <p:nvPr/>
        </p:nvSpPr>
        <p:spPr>
          <a:xfrm>
            <a:off x="6188692" y="1970840"/>
            <a:ext cx="2825851" cy="75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可以編輯裝置在電腦上的名稱，名稱會對應到Scartch裡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1" name="Google Shape;1371;p2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2195" y="2681542"/>
            <a:ext cx="2124837" cy="124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23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2195" y="4680379"/>
            <a:ext cx="2124837" cy="1035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Google Shape;1374;p235"/>
          <p:cNvSpPr/>
          <p:nvPr/>
        </p:nvSpPr>
        <p:spPr>
          <a:xfrm>
            <a:off x="6188691" y="4207932"/>
            <a:ext cx="2728414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按下「確認」後，名稱改變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235"/>
          <p:cNvSpPr txBox="1"/>
          <p:nvPr/>
        </p:nvSpPr>
        <p:spPr>
          <a:xfrm>
            <a:off x="445172" y="1704927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7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5"/>
          <p:cNvSpPr txBox="1"/>
          <p:nvPr/>
        </p:nvSpPr>
        <p:spPr>
          <a:xfrm>
            <a:off x="5999013" y="1704927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8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5"/>
          <p:cNvSpPr txBox="1"/>
          <p:nvPr/>
        </p:nvSpPr>
        <p:spPr>
          <a:xfrm>
            <a:off x="5999013" y="3929699"/>
            <a:ext cx="79605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9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5"/>
          <p:cNvSpPr/>
          <p:nvPr/>
        </p:nvSpPr>
        <p:spPr>
          <a:xfrm>
            <a:off x="1799690" y="1192043"/>
            <a:ext cx="5267144" cy="52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2925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桌面板多連使用說明-藍芽連線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9" name="Google Shape;1379;p235" descr="Scratch (programming language) - Wikipedia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66" y="1186975"/>
            <a:ext cx="1377725" cy="5223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4" name="Google Shape;1384;p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760" y="2356515"/>
            <a:ext cx="4556338" cy="20147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5" name="Google Shape;1385;p46"/>
          <p:cNvCxnSpPr/>
          <p:nvPr/>
        </p:nvCxnSpPr>
        <p:spPr>
          <a:xfrm>
            <a:off x="2813726" y="4023298"/>
            <a:ext cx="2420194" cy="560381"/>
          </a:xfrm>
          <a:prstGeom prst="bentConnector3">
            <a:avLst>
              <a:gd name="adj1" fmla="val 35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86" name="Google Shape;1386;p46"/>
          <p:cNvSpPr txBox="1"/>
          <p:nvPr/>
        </p:nvSpPr>
        <p:spPr>
          <a:xfrm>
            <a:off x="3143771" y="4633926"/>
            <a:ext cx="1809230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點擊新增更多裝置</a:t>
            </a:r>
            <a:endParaRPr sz="1463"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7" name="Google Shape;1387;p4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143" y="3189863"/>
            <a:ext cx="4074695" cy="257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p46"/>
          <p:cNvSpPr/>
          <p:nvPr/>
        </p:nvSpPr>
        <p:spPr>
          <a:xfrm>
            <a:off x="559380" y="1970841"/>
            <a:ext cx="2435638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新增其他裝置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46"/>
          <p:cNvSpPr txBox="1"/>
          <p:nvPr/>
        </p:nvSpPr>
        <p:spPr>
          <a:xfrm>
            <a:off x="445172" y="1704927"/>
            <a:ext cx="900247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10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46" descr="Click icon - Download on Iconfinder on Iconfinder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0638">
            <a:off x="3208131" y="3775528"/>
            <a:ext cx="580919" cy="580919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46"/>
          <p:cNvSpPr/>
          <p:nvPr/>
        </p:nvSpPr>
        <p:spPr>
          <a:xfrm>
            <a:off x="1799690" y="1192043"/>
            <a:ext cx="5267144" cy="52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2925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桌面板多連使用說明-藍芽連線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2" name="Google Shape;1392;p46" descr="Scratch (programming language) - Wikipedia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66" y="1186975"/>
            <a:ext cx="1377725" cy="5223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7" name="Google Shape;1397;p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423" y="2312304"/>
            <a:ext cx="4671644" cy="324013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98" name="Google Shape;1398;p47"/>
          <p:cNvSpPr/>
          <p:nvPr/>
        </p:nvSpPr>
        <p:spPr>
          <a:xfrm>
            <a:off x="658170" y="3422175"/>
            <a:ext cx="474251" cy="337741"/>
          </a:xfrm>
          <a:prstGeom prst="rect">
            <a:avLst/>
          </a:prstGeom>
          <a:noFill/>
          <a:ln w="38100" cap="flat" cmpd="sng">
            <a:solidFill>
              <a:srgbClr val="FF75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9" name="Google Shape;1399;p47"/>
          <p:cNvCxnSpPr/>
          <p:nvPr/>
        </p:nvCxnSpPr>
        <p:spPr>
          <a:xfrm rot="10800000" flipH="1">
            <a:off x="1244167" y="2357108"/>
            <a:ext cx="4952269" cy="1276763"/>
          </a:xfrm>
          <a:prstGeom prst="bentConnector3">
            <a:avLst>
              <a:gd name="adj1" fmla="val 50001"/>
            </a:avLst>
          </a:prstGeom>
          <a:noFill/>
          <a:ln w="38100" cap="flat" cmpd="sng">
            <a:solidFill>
              <a:srgbClr val="FF7575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400" name="Google Shape;1400;p4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8266" y="1847654"/>
            <a:ext cx="2549197" cy="1018977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47"/>
          <p:cNvSpPr/>
          <p:nvPr/>
        </p:nvSpPr>
        <p:spPr>
          <a:xfrm>
            <a:off x="6196519" y="3202889"/>
            <a:ext cx="318380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點擊Scratch的ICON，跳轉到瀏覽器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2" name="Google Shape;1402;p4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279" y="3572667"/>
            <a:ext cx="3026910" cy="203639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03" name="Google Shape;1403;p47"/>
          <p:cNvSpPr/>
          <p:nvPr/>
        </p:nvSpPr>
        <p:spPr>
          <a:xfrm>
            <a:off x="5851222" y="5611379"/>
            <a:ext cx="3931025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https://nctutwtlab.github.io/scratch-gui/rabboni/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47"/>
          <p:cNvSpPr/>
          <p:nvPr/>
        </p:nvSpPr>
        <p:spPr>
          <a:xfrm>
            <a:off x="559380" y="1970841"/>
            <a:ext cx="2435638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點擊左邊Scratch的ICON</a:t>
            </a:r>
            <a:endParaRPr sz="146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47"/>
          <p:cNvSpPr txBox="1"/>
          <p:nvPr/>
        </p:nvSpPr>
        <p:spPr>
          <a:xfrm>
            <a:off x="445172" y="1704927"/>
            <a:ext cx="900247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10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47"/>
          <p:cNvSpPr txBox="1"/>
          <p:nvPr/>
        </p:nvSpPr>
        <p:spPr>
          <a:xfrm>
            <a:off x="6058258" y="2978746"/>
            <a:ext cx="900247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11</a:t>
            </a:r>
            <a:endParaRPr sz="146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47"/>
          <p:cNvSpPr/>
          <p:nvPr/>
        </p:nvSpPr>
        <p:spPr>
          <a:xfrm>
            <a:off x="1799690" y="1192043"/>
            <a:ext cx="5267144" cy="52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2925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桌面板多連使用說明-藍芽連線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8" name="Google Shape;1408;p47" descr="Scratch (programming language) - Wikipedia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66" y="1186975"/>
            <a:ext cx="1377725" cy="5223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9"/>
          <p:cNvSpPr txBox="1">
            <a:spLocks noGrp="1"/>
          </p:cNvSpPr>
          <p:nvPr>
            <p:ph type="title" idx="4294967295"/>
          </p:nvPr>
        </p:nvSpPr>
        <p:spPr>
          <a:xfrm>
            <a:off x="5738813" y="866569"/>
            <a:ext cx="305276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sz="28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鍵盤</a:t>
            </a:r>
            <a:r>
              <a:rPr lang="en-US" sz="28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en-US" sz="28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IMU</a:t>
            </a:r>
            <a:r>
              <a:rPr lang="en-US" sz="2800" b="1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賽跑遊戲</a:t>
            </a:r>
            <a:br>
              <a:rPr lang="en-US" sz="2800" b="1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sz="2800" b="1" dirty="0">
              <a:solidFill>
                <a:srgbClr val="000000"/>
              </a:solidFill>
            </a:endParaRPr>
          </a:p>
        </p:txBody>
      </p:sp>
      <p:sp>
        <p:nvSpPr>
          <p:cNvPr id="1414" name="Google Shape;1414;p49"/>
          <p:cNvSpPr txBox="1">
            <a:spLocks noGrp="1"/>
          </p:cNvSpPr>
          <p:nvPr>
            <p:ph type="sldNum" idx="4294967295"/>
          </p:nvPr>
        </p:nvSpPr>
        <p:spPr>
          <a:xfrm>
            <a:off x="7677150" y="4737100"/>
            <a:ext cx="2228850" cy="29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24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5" name="Google Shape;1415;p49"/>
          <p:cNvSpPr/>
          <p:nvPr/>
        </p:nvSpPr>
        <p:spPr>
          <a:xfrm>
            <a:off x="675252" y="1848347"/>
            <a:ext cx="7693334" cy="108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1800"/>
            </a:pPr>
            <a:r>
              <a:rPr lang="en-US" sz="1463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每按空白鍵</a:t>
            </a:r>
            <a:r>
              <a:rPr lang="en-US" altLang="zh-TW" sz="1463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 </a:t>
            </a:r>
            <a:r>
              <a:rPr lang="zh-TW" altLang="en-US" sz="1463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甩</a:t>
            </a:r>
            <a:r>
              <a:rPr lang="en-US" altLang="zh-TW" sz="1463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Rabboni </a:t>
            </a:r>
            <a:r>
              <a:rPr lang="en-US" sz="1463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一下，角色就向前跑，到畫面右邊為止。與汽車賽跑</a:t>
            </a:r>
            <a:r>
              <a:rPr lang="en-US" sz="1463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463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1800"/>
            </a:pPr>
            <a:r>
              <a:rPr lang="en-US" sz="1463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贏了就說“我贏了</a:t>
            </a:r>
            <a:r>
              <a:rPr lang="en-US" sz="1463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!”</a:t>
            </a:r>
            <a:endParaRPr sz="1463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1800"/>
            </a:pPr>
            <a:r>
              <a:rPr lang="en-US" sz="1463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輸了只好說“我輸了</a:t>
            </a:r>
            <a:r>
              <a:rPr lang="en-US" sz="1463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!”  </a:t>
            </a:r>
            <a:endParaRPr sz="1463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16" name="Google Shape;1416;p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6071" y="2839403"/>
            <a:ext cx="3052978" cy="2757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7" name="Google Shape;1417;p49" descr="「pc icon png」的圖片搜尋結果&quot;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2416" y="3273851"/>
            <a:ext cx="2073538" cy="2073538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49"/>
          <p:cNvSpPr/>
          <p:nvPr/>
        </p:nvSpPr>
        <p:spPr>
          <a:xfrm>
            <a:off x="1723998" y="3582218"/>
            <a:ext cx="1710374" cy="97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lvl="0" algn="ctr">
              <a:buClr>
                <a:srgbClr val="000000"/>
              </a:buClr>
              <a:buSzPts val="2400"/>
            </a:pPr>
            <a:r>
              <a:rPr lang="en-US" sz="1950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鍵盤賽跑</a:t>
            </a:r>
            <a:r>
              <a:rPr lang="en-US" altLang="zh-TW" sz="195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--&gt; IMU </a:t>
            </a:r>
            <a:r>
              <a:rPr lang="en-US" altLang="zh-TW" sz="1950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賽跑</a:t>
            </a:r>
            <a:r>
              <a:rPr lang="en-US" sz="1950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遊戲</a:t>
            </a:r>
            <a:endParaRPr sz="195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400"/>
            </a:pPr>
            <a:r>
              <a:rPr lang="en-US" sz="195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5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9" name="Google Shape;1419;p4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816" y="4197940"/>
            <a:ext cx="1243780" cy="120032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49"/>
          <p:cNvSpPr/>
          <p:nvPr/>
        </p:nvSpPr>
        <p:spPr>
          <a:xfrm>
            <a:off x="4886429" y="3921503"/>
            <a:ext cx="598925" cy="2966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13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1" name="Google Shape;1421;p49"/>
          <p:cNvGrpSpPr/>
          <p:nvPr/>
        </p:nvGrpSpPr>
        <p:grpSpPr>
          <a:xfrm>
            <a:off x="791107" y="1065081"/>
            <a:ext cx="3376081" cy="580781"/>
            <a:chOff x="179456" y="840910"/>
            <a:chExt cx="4155177" cy="714807"/>
          </a:xfrm>
        </p:grpSpPr>
        <p:pic>
          <p:nvPicPr>
            <p:cNvPr id="1422" name="Google Shape;1422;p49" descr="Scratch (programming language) - Wikipedia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8972" y="912779"/>
              <a:ext cx="1695661" cy="64293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23" name="Google Shape;1423;p49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56" y="840910"/>
              <a:ext cx="1942387" cy="62385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424" name="Google Shape;1424;p49"/>
            <p:cNvSpPr/>
            <p:nvPr/>
          </p:nvSpPr>
          <p:spPr>
            <a:xfrm rot="2686863">
              <a:off x="2195377" y="1067483"/>
              <a:ext cx="355060" cy="355060"/>
            </a:xfrm>
            <a:prstGeom prst="plus">
              <a:avLst>
                <a:gd name="adj" fmla="val 32528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13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93005C62-96A7-19EA-E13B-09A421BA78EB}"/>
              </a:ext>
            </a:extLst>
          </p:cNvPr>
          <p:cNvSpPr txBox="1"/>
          <p:nvPr/>
        </p:nvSpPr>
        <p:spPr>
          <a:xfrm>
            <a:off x="2681773" y="375645"/>
            <a:ext cx="52870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鍵盤版</a:t>
            </a:r>
            <a:r>
              <a:rPr lang="en-US" altLang="zh-TW" sz="44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IMU</a:t>
            </a:r>
            <a:r>
              <a:rPr lang="zh-TW" altLang="en-US" sz="44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版比一比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4F3C4943-4590-1EE8-1C92-4810CDA3C35A}"/>
              </a:ext>
            </a:extLst>
          </p:cNvPr>
          <p:cNvGrpSpPr/>
          <p:nvPr/>
        </p:nvGrpSpPr>
        <p:grpSpPr>
          <a:xfrm>
            <a:off x="353072" y="1908062"/>
            <a:ext cx="5461482" cy="4202286"/>
            <a:chOff x="714535" y="2622532"/>
            <a:chExt cx="3527529" cy="2823702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7E074D62-2747-8820-FB4F-04403E078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535" y="2622532"/>
              <a:ext cx="3388444" cy="2823702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373ADD5-A2D9-C10F-40A9-87A29F4B28AA}"/>
                </a:ext>
              </a:extLst>
            </p:cNvPr>
            <p:cNvSpPr/>
            <p:nvPr/>
          </p:nvSpPr>
          <p:spPr>
            <a:xfrm>
              <a:off x="1209835" y="3798869"/>
              <a:ext cx="1919288" cy="3714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63"/>
            </a:p>
          </p:txBody>
        </p:sp>
        <p:sp>
          <p:nvSpPr>
            <p:cNvPr id="7" name="箭號: 向右 11">
              <a:extLst>
                <a:ext uri="{FF2B5EF4-FFF2-40B4-BE49-F238E27FC236}">
                  <a16:creationId xmlns:a16="http://schemas.microsoft.com/office/drawing/2014/main" id="{5FA28555-1FC6-1B6D-6CCF-F2E1C62BAB9B}"/>
                </a:ext>
              </a:extLst>
            </p:cNvPr>
            <p:cNvSpPr/>
            <p:nvPr/>
          </p:nvSpPr>
          <p:spPr>
            <a:xfrm>
              <a:off x="3192449" y="3793507"/>
              <a:ext cx="804863" cy="3025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63" dirty="0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98A00F7E-40E2-68C7-EAA0-4B5532E256E1}"/>
                </a:ext>
              </a:extLst>
            </p:cNvPr>
            <p:cNvSpPr txBox="1"/>
            <p:nvPr/>
          </p:nvSpPr>
          <p:spPr>
            <a:xfrm>
              <a:off x="3292765" y="4167033"/>
              <a:ext cx="949299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950" b="1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就醬子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B47C5CE-9C0B-C858-AD84-DAF33B3B1D6A}"/>
              </a:ext>
            </a:extLst>
          </p:cNvPr>
          <p:cNvGrpSpPr/>
          <p:nvPr/>
        </p:nvGrpSpPr>
        <p:grpSpPr>
          <a:xfrm>
            <a:off x="5720148" y="1760402"/>
            <a:ext cx="3991734" cy="4892429"/>
            <a:chOff x="6272375" y="2375099"/>
            <a:chExt cx="1981201" cy="2902148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1FA9E8F3-7989-929F-4698-6B768CAAF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000"/>
            <a:stretch/>
          </p:blipFill>
          <p:spPr>
            <a:xfrm>
              <a:off x="6334288" y="2375099"/>
              <a:ext cx="1919288" cy="290214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39A23D3-2D06-A473-2DDA-74A987012454}"/>
                </a:ext>
              </a:extLst>
            </p:cNvPr>
            <p:cNvSpPr/>
            <p:nvPr/>
          </p:nvSpPr>
          <p:spPr>
            <a:xfrm>
              <a:off x="6272375" y="3544400"/>
              <a:ext cx="1919288" cy="3714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63"/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8807F48-DBFE-D5EB-16E6-30CA98E87516}"/>
              </a:ext>
            </a:extLst>
          </p:cNvPr>
          <p:cNvSpPr txBox="1"/>
          <p:nvPr/>
        </p:nvSpPr>
        <p:spPr>
          <a:xfrm>
            <a:off x="1089061" y="1551398"/>
            <a:ext cx="115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Program 1</a:t>
            </a:r>
            <a:endParaRPr kumimoji="1"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B0B9BBA-EE05-A7D9-6D17-526D9A4F75F2}"/>
              </a:ext>
            </a:extLst>
          </p:cNvPr>
          <p:cNvSpPr txBox="1"/>
          <p:nvPr/>
        </p:nvSpPr>
        <p:spPr>
          <a:xfrm>
            <a:off x="6565187" y="1182840"/>
            <a:ext cx="115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Program 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2954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5;p6">
            <a:extLst>
              <a:ext uri="{FF2B5EF4-FFF2-40B4-BE49-F238E27FC236}">
                <a16:creationId xmlns:a16="http://schemas.microsoft.com/office/drawing/2014/main" id="{F9443444-44AB-86B8-0A9C-9C92A6E1AC46}"/>
              </a:ext>
            </a:extLst>
          </p:cNvPr>
          <p:cNvSpPr txBox="1"/>
          <p:nvPr/>
        </p:nvSpPr>
        <p:spPr>
          <a:xfrm>
            <a:off x="348607" y="768030"/>
            <a:ext cx="8998741" cy="775179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2060"/>
              </a:buClr>
              <a:buSzPts val="1800"/>
            </a:pPr>
            <a:r>
              <a:rPr lang="en-US" sz="2275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程式觀摩</a:t>
            </a:r>
            <a:r>
              <a:rPr lang="en-US" sz="2275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  </a:t>
            </a:r>
          </a:p>
          <a:p>
            <a:pPr>
              <a:buClr>
                <a:srgbClr val="002060"/>
              </a:buClr>
              <a:buSzPts val="1800"/>
            </a:pPr>
            <a:r>
              <a:rPr lang="en-US" sz="2275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從別人設計的程式開始</a:t>
            </a:r>
            <a:r>
              <a:rPr lang="en-US" sz="2275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到『</a:t>
            </a:r>
            <a:r>
              <a:rPr lang="en-US" altLang="zh-TW" sz="2275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12u10 </a:t>
            </a:r>
            <a:r>
              <a:rPr lang="zh-TW" altLang="en-US" sz="2275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一定要你贏</a:t>
            </a:r>
            <a:r>
              <a:rPr lang="en-US" altLang="zh-TW" sz="2275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』</a:t>
            </a:r>
            <a:r>
              <a:rPr lang="zh-TW" altLang="en-US" sz="2275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網站去逛逛喔</a:t>
            </a:r>
            <a:endParaRPr sz="16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0F09D43-9D9E-86B4-3870-99ADFD2602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42" y="2248928"/>
            <a:ext cx="5223540" cy="335276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8A43617-C008-F647-DDA0-589B6EB887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339" y="2361235"/>
            <a:ext cx="3155009" cy="278606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A555EB0-2B03-9363-82A9-D304BD237568}"/>
              </a:ext>
            </a:extLst>
          </p:cNvPr>
          <p:cNvSpPr txBox="1"/>
          <p:nvPr/>
        </p:nvSpPr>
        <p:spPr>
          <a:xfrm>
            <a:off x="439146" y="1587557"/>
            <a:ext cx="5010592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63" dirty="0">
                <a:hlinkClick r:id="rId5"/>
              </a:rPr>
              <a:t>https://12u10.lab.nycu.edu.tw/portfolio/aiot-6/</a:t>
            </a:r>
            <a:endParaRPr lang="zh-TW" altLang="en-US" sz="1463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B327E6B3-B42D-E180-08C2-299F02957319}"/>
              </a:ext>
            </a:extLst>
          </p:cNvPr>
          <p:cNvSpPr/>
          <p:nvPr/>
        </p:nvSpPr>
        <p:spPr>
          <a:xfrm>
            <a:off x="7914721" y="3971815"/>
            <a:ext cx="1269927" cy="544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463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F6846B29-94F8-D488-E263-C053CE222A56}"/>
              </a:ext>
            </a:extLst>
          </p:cNvPr>
          <p:cNvSpPr/>
          <p:nvPr/>
        </p:nvSpPr>
        <p:spPr>
          <a:xfrm>
            <a:off x="6585762" y="3980454"/>
            <a:ext cx="1269927" cy="544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463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B76F475-AC1E-F970-8A1A-D108515836EF}"/>
              </a:ext>
            </a:extLst>
          </p:cNvPr>
          <p:cNvSpPr txBox="1"/>
          <p:nvPr/>
        </p:nvSpPr>
        <p:spPr>
          <a:xfrm>
            <a:off x="6686551" y="5440180"/>
            <a:ext cx="288540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63" dirty="0">
                <a:latin typeface="DFLiHeiBold(P)" panose="020B0900010101010101" pitchFamily="34" charset="-120"/>
                <a:ea typeface="DFLiHeiBold(P)" panose="020B0900010101010101" pitchFamily="34" charset="-120"/>
              </a:rPr>
              <a:t>大哥哥大姊姊幫大家準備了</a:t>
            </a:r>
            <a:r>
              <a:rPr kumimoji="1" lang="en-US" altLang="zh-TW" sz="1463" dirty="0">
                <a:latin typeface="DFLiHeiBold(P)" panose="020B0900010101010101" pitchFamily="34" charset="-120"/>
                <a:ea typeface="DFLiHeiBold(P)" panose="020B0900010101010101" pitchFamily="34" charset="-120"/>
              </a:rPr>
              <a:t>100 + </a:t>
            </a:r>
            <a:r>
              <a:rPr kumimoji="1" lang="zh-TW" altLang="en-US" sz="1463" dirty="0">
                <a:latin typeface="DFLiHeiBold(P)" panose="020B0900010101010101" pitchFamily="34" charset="-120"/>
                <a:ea typeface="DFLiHeiBold(P)" panose="020B0900010101010101" pitchFamily="34" charset="-120"/>
              </a:rPr>
              <a:t>講義</a:t>
            </a:r>
            <a:r>
              <a:rPr kumimoji="1" lang="en-US" altLang="zh-TW" sz="1463" dirty="0">
                <a:latin typeface="DFLiHeiBold(P)" panose="020B0900010101010101" pitchFamily="34" charset="-120"/>
                <a:ea typeface="DFLiHeiBold(P)" panose="020B0900010101010101" pitchFamily="34" charset="-120"/>
              </a:rPr>
              <a:t>/ </a:t>
            </a:r>
            <a:r>
              <a:rPr kumimoji="1" lang="zh-TW" altLang="en-US" sz="1463" dirty="0">
                <a:latin typeface="DFLiHeiBold(P)" panose="020B0900010101010101" pitchFamily="34" charset="-120"/>
                <a:ea typeface="DFLiHeiBold(P)" panose="020B0900010101010101" pitchFamily="34" charset="-120"/>
              </a:rPr>
              <a:t>程式碼唷</a:t>
            </a:r>
          </a:p>
        </p:txBody>
      </p:sp>
      <p:pic>
        <p:nvPicPr>
          <p:cNvPr id="13" name="Picture 14" descr="D Movies Icon | Hyperion Iconpack | Sebastiaan de With">
            <a:extLst>
              <a:ext uri="{FF2B5EF4-FFF2-40B4-BE49-F238E27FC236}">
                <a16:creationId xmlns:a16="http://schemas.microsoft.com/office/drawing/2014/main" id="{634C5B6C-0F2D-5668-4532-57D73F9EA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25" y="3914223"/>
            <a:ext cx="1162254" cy="11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5EFB961A-FAF7-12B2-7F19-0D797F5EE409}"/>
              </a:ext>
            </a:extLst>
          </p:cNvPr>
          <p:cNvSpPr txBox="1"/>
          <p:nvPr/>
        </p:nvSpPr>
        <p:spPr>
          <a:xfrm>
            <a:off x="4006920" y="2787291"/>
            <a:ext cx="290758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補充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01207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93"/>
          <p:cNvSpPr txBox="1"/>
          <p:nvPr/>
        </p:nvSpPr>
        <p:spPr>
          <a:xfrm>
            <a:off x="632115" y="1877267"/>
            <a:ext cx="8193773" cy="37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+mn-cs"/>
                <a:sym typeface="Arial"/>
              </a:rPr>
              <a:t>從</a:t>
            </a:r>
            <a:r>
              <a:rPr kumimoji="1" lang="zh-TW" alt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+mn-cs"/>
              </a:rPr>
              <a:t>文文盃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+mn-cs"/>
              </a:rPr>
              <a:t>看到年輕人將</a:t>
            </a:r>
            <a:r>
              <a:rPr kumimoji="0" lang="zh-TW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+mn-cs"/>
                <a:sym typeface="Arial"/>
              </a:rPr>
              <a:t>半導體</a:t>
            </a:r>
            <a:r>
              <a:rPr kumimoji="0" lang="zh-TW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+mn-cs"/>
              </a:rPr>
              <a:t>智聯</a:t>
            </a:r>
            <a:r>
              <a:rPr kumimoji="0" lang="zh-TW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+mn-cs"/>
                <a:sym typeface="Arial"/>
              </a:rPr>
              <a:t>感測應用到</a:t>
            </a:r>
            <a:r>
              <a:rPr kumimoji="0" lang="en-US" altLang="zh-TW" sz="19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+mn-cs"/>
              </a:rPr>
              <a:t>生活中各領域</a:t>
            </a:r>
            <a:r>
              <a:rPr kumimoji="0" lang="zh-TW" alt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+mn-cs"/>
              </a:rPr>
              <a:t>，成果</a:t>
            </a:r>
            <a:r>
              <a:rPr kumimoji="0" lang="zh-TW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+mn-cs"/>
                <a:sym typeface="Arial"/>
              </a:rPr>
              <a:t>卓越</a:t>
            </a:r>
            <a:endParaRPr kumimoji="0" sz="89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iti SC Medium" pitchFamily="2" charset="-128"/>
              <a:ea typeface="Heiti SC Medium" pitchFamily="2" charset="-128"/>
              <a:cs typeface="+mn-cs"/>
            </a:endParaRPr>
          </a:p>
        </p:txBody>
      </p:sp>
      <p:sp>
        <p:nvSpPr>
          <p:cNvPr id="518" name="Google Shape;518;p193"/>
          <p:cNvSpPr txBox="1"/>
          <p:nvPr/>
        </p:nvSpPr>
        <p:spPr>
          <a:xfrm>
            <a:off x="7896438" y="2924642"/>
            <a:ext cx="1735058" cy="277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環保</a:t>
            </a:r>
            <a:r>
              <a:rPr kumimoji="0" lang="en-US" altLang="zh-TW" sz="19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kumimoji="0" lang="zh-TW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交通</a:t>
            </a:r>
            <a:endParaRPr kumimoji="0" lang="en-US" altLang="zh-TW" sz="19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餐飲，海洋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健康</a:t>
            </a:r>
            <a:r>
              <a:rPr kumimoji="0" lang="en-US" altLang="zh-TW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音樂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美術</a:t>
            </a:r>
            <a:r>
              <a:rPr kumimoji="0" lang="en-US" altLang="zh-TW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急救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舞蹈</a:t>
            </a:r>
            <a:r>
              <a:rPr kumimoji="0" lang="en-US" altLang="zh-TW" sz="19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kumimoji="0" lang="zh-TW" alt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語文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工程，ＳDG</a:t>
            </a:r>
            <a:endParaRPr kumimoji="0" sz="14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39868E3-C076-EFEE-DBBF-142A5FE2F8F7}"/>
              </a:ext>
            </a:extLst>
          </p:cNvPr>
          <p:cNvSpPr txBox="1"/>
          <p:nvPr/>
        </p:nvSpPr>
        <p:spPr>
          <a:xfrm flipH="1">
            <a:off x="6239155" y="3825609"/>
            <a:ext cx="4763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C4D5D-38E9-4C41-B0E8-1AD173EC9C0B}" type="slidenum"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zh-TW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Google Shape;512;p193">
            <a:extLst>
              <a:ext uri="{FF2B5EF4-FFF2-40B4-BE49-F238E27FC236}">
                <a16:creationId xmlns:a16="http://schemas.microsoft.com/office/drawing/2014/main" id="{AC535830-A629-DDBC-C263-F2AA135FD491}"/>
              </a:ext>
            </a:extLst>
          </p:cNvPr>
          <p:cNvSpPr txBox="1"/>
          <p:nvPr/>
        </p:nvSpPr>
        <p:spPr>
          <a:xfrm>
            <a:off x="411467" y="1034691"/>
            <a:ext cx="2793064" cy="525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92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  <a:sym typeface="Arial"/>
              </a:rPr>
              <a:t>背景說明</a:t>
            </a:r>
            <a:r>
              <a:rPr kumimoji="0" lang="en-US" altLang="zh-TW" sz="292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  <a:sym typeface="Arial"/>
              </a:rPr>
              <a:t>-1/2</a:t>
            </a:r>
            <a:endParaRPr kumimoji="0" sz="292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FKai-SB" panose="03000509000000000000" pitchFamily="49" charset="-120"/>
              <a:ea typeface="DFKai-SB" panose="03000509000000000000" pitchFamily="49" charset="-120"/>
              <a:cs typeface="+mn-cs"/>
              <a:sym typeface="Arial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594D492F-267A-F16E-F57F-E53B5B81B998}"/>
              </a:ext>
            </a:extLst>
          </p:cNvPr>
          <p:cNvGrpSpPr/>
          <p:nvPr/>
        </p:nvGrpSpPr>
        <p:grpSpPr>
          <a:xfrm>
            <a:off x="1068734" y="3041542"/>
            <a:ext cx="7088266" cy="3158561"/>
            <a:chOff x="321642" y="976264"/>
            <a:chExt cx="11113003" cy="5558809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DA41B7F9-1CF8-54BE-B748-756C1CD4C905}"/>
                </a:ext>
              </a:extLst>
            </p:cNvPr>
            <p:cNvGrpSpPr/>
            <p:nvPr/>
          </p:nvGrpSpPr>
          <p:grpSpPr>
            <a:xfrm>
              <a:off x="321642" y="3542982"/>
              <a:ext cx="4377533" cy="2992091"/>
              <a:chOff x="321642" y="3542982"/>
              <a:chExt cx="4377533" cy="2992091"/>
            </a:xfrm>
          </p:grpSpPr>
          <p:pic>
            <p:nvPicPr>
              <p:cNvPr id="14" name="圖片 13">
                <a:hlinkClick r:id="rId3"/>
                <a:extLst>
                  <a:ext uri="{FF2B5EF4-FFF2-40B4-BE49-F238E27FC236}">
                    <a16:creationId xmlns:a16="http://schemas.microsoft.com/office/drawing/2014/main" id="{215BF509-16E3-7658-04FB-B59E31D36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642" y="3670113"/>
                <a:ext cx="3439467" cy="2737832"/>
              </a:xfrm>
              <a:prstGeom prst="rect">
                <a:avLst/>
              </a:prstGeom>
            </p:spPr>
          </p:pic>
          <p:pic>
            <p:nvPicPr>
              <p:cNvPr id="15" name="圖片 14">
                <a:hlinkClick r:id="rId3"/>
                <a:extLst>
                  <a:ext uri="{FF2B5EF4-FFF2-40B4-BE49-F238E27FC236}">
                    <a16:creationId xmlns:a16="http://schemas.microsoft.com/office/drawing/2014/main" id="{9B730890-6E9A-2049-3E3E-655FB3A7A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863" y="3871145"/>
                <a:ext cx="1600273" cy="233576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6" name="圖片 15">
                <a:hlinkClick r:id="rId3"/>
                <a:extLst>
                  <a:ext uri="{FF2B5EF4-FFF2-40B4-BE49-F238E27FC236}">
                    <a16:creationId xmlns:a16="http://schemas.microsoft.com/office/drawing/2014/main" id="{B2B02254-9A00-5F24-4687-AEB32F301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14134" y="3542982"/>
                <a:ext cx="2085041" cy="299209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6" name="圖片 5">
              <a:hlinkClick r:id="rId7"/>
              <a:extLst>
                <a:ext uri="{FF2B5EF4-FFF2-40B4-BE49-F238E27FC236}">
                  <a16:creationId xmlns:a16="http://schemas.microsoft.com/office/drawing/2014/main" id="{9ED471AE-3115-ABFA-07E3-E0DD908EC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681"/>
            <a:stretch/>
          </p:blipFill>
          <p:spPr>
            <a:xfrm>
              <a:off x="9747726" y="2849072"/>
              <a:ext cx="1686919" cy="2196292"/>
            </a:xfrm>
            <a:prstGeom prst="rect">
              <a:avLst/>
            </a:prstGeom>
          </p:spPr>
        </p:pic>
        <p:pic>
          <p:nvPicPr>
            <p:cNvPr id="7" name="圖片 6">
              <a:hlinkClick r:id="rId9"/>
              <a:extLst>
                <a:ext uri="{FF2B5EF4-FFF2-40B4-BE49-F238E27FC236}">
                  <a16:creationId xmlns:a16="http://schemas.microsoft.com/office/drawing/2014/main" id="{3F75FC46-ADA4-F626-C3A5-5E2682C39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642" y="976264"/>
              <a:ext cx="4167321" cy="2211623"/>
            </a:xfrm>
            <a:prstGeom prst="rect">
              <a:avLst/>
            </a:prstGeom>
          </p:spPr>
        </p:pic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7BE10DF2-A5D2-17B6-2123-C519084E2966}"/>
                </a:ext>
              </a:extLst>
            </p:cNvPr>
            <p:cNvGrpSpPr/>
            <p:nvPr/>
          </p:nvGrpSpPr>
          <p:grpSpPr>
            <a:xfrm>
              <a:off x="4661034" y="3670113"/>
              <a:ext cx="1969355" cy="2801395"/>
              <a:chOff x="3484849" y="1216152"/>
              <a:chExt cx="2902955" cy="4137431"/>
            </a:xfrm>
          </p:grpSpPr>
          <p:pic>
            <p:nvPicPr>
              <p:cNvPr id="12" name="圖片 11">
                <a:hlinkClick r:id="rId11"/>
                <a:extLst>
                  <a:ext uri="{FF2B5EF4-FFF2-40B4-BE49-F238E27FC236}">
                    <a16:creationId xmlns:a16="http://schemas.microsoft.com/office/drawing/2014/main" id="{803C5A91-3BFF-7722-4C68-9A9C85F54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84849" y="2960378"/>
                <a:ext cx="2902952" cy="2393205"/>
              </a:xfrm>
              <a:prstGeom prst="rect">
                <a:avLst/>
              </a:prstGeom>
            </p:spPr>
          </p:pic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D136353B-C65C-309B-9DDE-15390B17B8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41072" y="1216152"/>
                <a:ext cx="2846732" cy="1650348"/>
              </a:xfrm>
              <a:prstGeom prst="rect">
                <a:avLst/>
              </a:prstGeom>
            </p:spPr>
          </p:pic>
        </p:grpSp>
        <p:pic>
          <p:nvPicPr>
            <p:cNvPr id="9" name="圖片 8">
              <a:hlinkClick r:id="rId14"/>
              <a:extLst>
                <a:ext uri="{FF2B5EF4-FFF2-40B4-BE49-F238E27FC236}">
                  <a16:creationId xmlns:a16="http://schemas.microsoft.com/office/drawing/2014/main" id="{E204585B-42CC-55BF-F3A5-E76D8267D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9175" y="983187"/>
              <a:ext cx="3117336" cy="2403481"/>
            </a:xfrm>
            <a:prstGeom prst="rect">
              <a:avLst/>
            </a:prstGeom>
          </p:spPr>
        </p:pic>
        <p:pic>
          <p:nvPicPr>
            <p:cNvPr id="10" name="圖片 9">
              <a:hlinkClick r:id="rId16"/>
              <a:extLst>
                <a:ext uri="{FF2B5EF4-FFF2-40B4-BE49-F238E27FC236}">
                  <a16:creationId xmlns:a16="http://schemas.microsoft.com/office/drawing/2014/main" id="{FAA8935E-6912-D188-8288-C19F384CE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6723" y="983187"/>
              <a:ext cx="1376834" cy="2326649"/>
            </a:xfrm>
            <a:prstGeom prst="rect">
              <a:avLst/>
            </a:prstGeom>
          </p:spPr>
        </p:pic>
        <p:pic>
          <p:nvPicPr>
            <p:cNvPr id="11" name="圖片 10">
              <a:hlinkClick r:id="rId18"/>
              <a:extLst>
                <a:ext uri="{FF2B5EF4-FFF2-40B4-BE49-F238E27FC236}">
                  <a16:creationId xmlns:a16="http://schemas.microsoft.com/office/drawing/2014/main" id="{30F135B3-7E15-10E3-02DF-3847EE2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13769" y="976264"/>
              <a:ext cx="1774417" cy="1605007"/>
            </a:xfrm>
            <a:prstGeom prst="rect">
              <a:avLst/>
            </a:prstGeom>
          </p:spPr>
        </p:pic>
      </p:grpSp>
      <p:pic>
        <p:nvPicPr>
          <p:cNvPr id="30" name="圖片 29">
            <a:hlinkClick r:id="rId20"/>
            <a:extLst>
              <a:ext uri="{FF2B5EF4-FFF2-40B4-BE49-F238E27FC236}">
                <a16:creationId xmlns:a16="http://schemas.microsoft.com/office/drawing/2014/main" id="{844FA735-49AB-0460-3D55-305F9ECB4B79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273" y="4916034"/>
            <a:ext cx="1607153" cy="1247951"/>
          </a:xfrm>
          <a:prstGeom prst="rect">
            <a:avLst/>
          </a:prstGeom>
        </p:spPr>
      </p:pic>
      <p:pic>
        <p:nvPicPr>
          <p:cNvPr id="31" name="Picture 14" descr="D Movies Icon | Hyperion Iconpack | Sebastiaan de With">
            <a:extLst>
              <a:ext uri="{FF2B5EF4-FFF2-40B4-BE49-F238E27FC236}">
                <a16:creationId xmlns:a16="http://schemas.microsoft.com/office/drawing/2014/main" id="{4BF1DE24-C33B-6DDE-7C38-1E9BA30C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63" y="3648122"/>
            <a:ext cx="737263" cy="7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D Movies Icon | Hyperion Iconpack | Sebastiaan de With">
            <a:extLst>
              <a:ext uri="{FF2B5EF4-FFF2-40B4-BE49-F238E27FC236}">
                <a16:creationId xmlns:a16="http://schemas.microsoft.com/office/drawing/2014/main" id="{6EF48BB7-DB13-F20F-ACC6-EB2CB2082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7792" y="7425030"/>
            <a:ext cx="737263" cy="7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D Movies Icon | Hyperion Iconpack | Sebastiaan de With">
            <a:extLst>
              <a:ext uri="{FF2B5EF4-FFF2-40B4-BE49-F238E27FC236}">
                <a16:creationId xmlns:a16="http://schemas.microsoft.com/office/drawing/2014/main" id="{C4CBEC89-8EB0-C8B6-AF20-A7ACC12BB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5434" y="3766409"/>
            <a:ext cx="737263" cy="7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D Movies Icon | Hyperion Iconpack | Sebastiaan de With">
            <a:extLst>
              <a:ext uri="{FF2B5EF4-FFF2-40B4-BE49-F238E27FC236}">
                <a16:creationId xmlns:a16="http://schemas.microsoft.com/office/drawing/2014/main" id="{6561BB61-8F12-EF89-4222-DB0E686D7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332" y="7554947"/>
            <a:ext cx="737263" cy="7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D Movies Icon | Hyperion Iconpack | Sebastiaan de With">
            <a:extLst>
              <a:ext uri="{FF2B5EF4-FFF2-40B4-BE49-F238E27FC236}">
                <a16:creationId xmlns:a16="http://schemas.microsoft.com/office/drawing/2014/main" id="{ABEFA5E1-767D-168B-1A33-2AAE12F63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7961" y="7649029"/>
            <a:ext cx="737263" cy="7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D Movies Icon | Hyperion Iconpack | Sebastiaan de With">
            <a:extLst>
              <a:ext uri="{FF2B5EF4-FFF2-40B4-BE49-F238E27FC236}">
                <a16:creationId xmlns:a16="http://schemas.microsoft.com/office/drawing/2014/main" id="{2AFFBF90-0990-4CE8-3C9A-46AB6D359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6966" y="2590095"/>
            <a:ext cx="737263" cy="7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D Movies Icon | Hyperion Iconpack | Sebastiaan de With">
            <a:extLst>
              <a:ext uri="{FF2B5EF4-FFF2-40B4-BE49-F238E27FC236}">
                <a16:creationId xmlns:a16="http://schemas.microsoft.com/office/drawing/2014/main" id="{A29815FB-02B9-9BE1-0DF5-C1AB81ECC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496" y="5186410"/>
            <a:ext cx="737263" cy="7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D Movies Icon | Hyperion Iconpack | Sebastiaan de With">
            <a:extLst>
              <a:ext uri="{FF2B5EF4-FFF2-40B4-BE49-F238E27FC236}">
                <a16:creationId xmlns:a16="http://schemas.microsoft.com/office/drawing/2014/main" id="{7C26FD80-F07A-2F9C-9B86-1DFCD01CB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173" y="3979239"/>
            <a:ext cx="737263" cy="7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483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94"/>
          <p:cNvSpPr txBox="1"/>
          <p:nvPr/>
        </p:nvSpPr>
        <p:spPr>
          <a:xfrm>
            <a:off x="360957" y="1196314"/>
            <a:ext cx="5999171" cy="37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9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從文文盃成功延伸半導體科普，成果卓越</a:t>
            </a:r>
            <a:endParaRPr kumimoji="0" sz="19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6" name="Google Shape;526;p19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458" y="800094"/>
            <a:ext cx="3171950" cy="1144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03BC2A89-31EF-4BED-6BFA-853247E375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53" y="2629837"/>
            <a:ext cx="3410090" cy="296080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4A27F2D-7181-7372-B5D9-0E8D3CBBAE1F}"/>
              </a:ext>
            </a:extLst>
          </p:cNvPr>
          <p:cNvSpPr txBox="1"/>
          <p:nvPr/>
        </p:nvSpPr>
        <p:spPr>
          <a:xfrm>
            <a:off x="172254" y="2273873"/>
            <a:ext cx="2611933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TW" sz="146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Lecture notes by colleage students</a:t>
            </a:r>
            <a:endParaRPr kumimoji="0" lang="zh-TW" altLang="en-US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8B7BCC7-11D4-D506-17E6-A996233447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192" y="2523942"/>
            <a:ext cx="2838379" cy="342155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1FD2B65-B677-9EB4-BACA-9921A5AD64B8}"/>
              </a:ext>
            </a:extLst>
          </p:cNvPr>
          <p:cNvSpPr txBox="1"/>
          <p:nvPr/>
        </p:nvSpPr>
        <p:spPr>
          <a:xfrm>
            <a:off x="3908350" y="1985616"/>
            <a:ext cx="2758064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TW" sz="146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Lecture notes by high school students.</a:t>
            </a:r>
            <a:endParaRPr kumimoji="0" lang="zh-TW" altLang="en-US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782BF5A-5B44-4D68-D41D-715E395F3E15}"/>
              </a:ext>
            </a:extLst>
          </p:cNvPr>
          <p:cNvSpPr txBox="1"/>
          <p:nvPr/>
        </p:nvSpPr>
        <p:spPr>
          <a:xfrm>
            <a:off x="6916716" y="3270861"/>
            <a:ext cx="2999384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TW" sz="146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 Lecture by High School Girl Student.</a:t>
            </a:r>
            <a:endParaRPr kumimoji="0" lang="zh-TW" altLang="en-US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A20CCB81-B201-29AB-8ADD-E68E3B2896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421" y="3571934"/>
            <a:ext cx="2847975" cy="1939925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C6739CA-3AA0-8C73-8D59-98DAAB1602CE}"/>
              </a:ext>
            </a:extLst>
          </p:cNvPr>
          <p:cNvSpPr txBox="1"/>
          <p:nvPr/>
        </p:nvSpPr>
        <p:spPr>
          <a:xfrm flipH="1">
            <a:off x="9536296" y="5511859"/>
            <a:ext cx="4763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C4D5D-38E9-4C41-B0E8-1AD173EC9C0B}" type="slidenum"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zh-TW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Google Shape;512;p193">
            <a:extLst>
              <a:ext uri="{FF2B5EF4-FFF2-40B4-BE49-F238E27FC236}">
                <a16:creationId xmlns:a16="http://schemas.microsoft.com/office/drawing/2014/main" id="{021F7F3D-BD31-1303-FB0A-640AB6EA68A6}"/>
              </a:ext>
            </a:extLst>
          </p:cNvPr>
          <p:cNvSpPr txBox="1"/>
          <p:nvPr/>
        </p:nvSpPr>
        <p:spPr>
          <a:xfrm>
            <a:off x="330675" y="274984"/>
            <a:ext cx="2793064" cy="525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92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  <a:sym typeface="Arial"/>
              </a:rPr>
              <a:t>背景說明</a:t>
            </a:r>
            <a:r>
              <a:rPr kumimoji="0" lang="en-US" altLang="zh-TW" sz="292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  <a:sym typeface="Arial"/>
              </a:rPr>
              <a:t>-2/2</a:t>
            </a:r>
            <a:endParaRPr kumimoji="0" sz="292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FKai-SB" panose="03000509000000000000" pitchFamily="49" charset="-120"/>
              <a:ea typeface="DFKai-SB" panose="03000509000000000000" pitchFamily="49" charset="-120"/>
              <a:cs typeface="+mn-cs"/>
              <a:sym typeface="Arial"/>
            </a:endParaRPr>
          </a:p>
        </p:txBody>
      </p:sp>
      <p:pic>
        <p:nvPicPr>
          <p:cNvPr id="8" name="Picture 14" descr="D Movies Icon | Hyperion Iconpack | Sebastiaan de With">
            <a:extLst>
              <a:ext uri="{FF2B5EF4-FFF2-40B4-BE49-F238E27FC236}">
                <a16:creationId xmlns:a16="http://schemas.microsoft.com/office/drawing/2014/main" id="{A00B5A30-658B-C7EC-3D1A-4C9EFFE0B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773" y="2110650"/>
            <a:ext cx="737263" cy="7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D Movies Icon | Hyperion Iconpack | Sebastiaan de With">
            <a:extLst>
              <a:ext uri="{FF2B5EF4-FFF2-40B4-BE49-F238E27FC236}">
                <a16:creationId xmlns:a16="http://schemas.microsoft.com/office/drawing/2014/main" id="{84D9D772-58C3-BA85-252B-BB3091A5E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7140" y="2254257"/>
            <a:ext cx="737263" cy="7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D Movies Icon | Hyperion Iconpack | Sebastiaan de With">
            <a:extLst>
              <a:ext uri="{FF2B5EF4-FFF2-40B4-BE49-F238E27FC236}">
                <a16:creationId xmlns:a16="http://schemas.microsoft.com/office/drawing/2014/main" id="{4D26C006-BB76-5A02-02B4-463541232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032" y="5209265"/>
            <a:ext cx="737263" cy="7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95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17" descr="C:\Users\Sui\Desktop\raboni\圖片2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846" y="4596836"/>
            <a:ext cx="1677266" cy="124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17" descr="C:\Users\Sui\Desktop\raboni\ico\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7112" y="4329600"/>
            <a:ext cx="1719620" cy="1508981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7"/>
          <p:cNvSpPr txBox="1"/>
          <p:nvPr/>
        </p:nvSpPr>
        <p:spPr>
          <a:xfrm>
            <a:off x="680631" y="561394"/>
            <a:ext cx="5186770" cy="90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5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IOT</a:t>
            </a:r>
            <a:r>
              <a:rPr lang="en-US" sz="2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Internet of Things</a:t>
            </a:r>
            <a:endParaRPr sz="26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5" name="Google Shape;725;p1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581" y="1868833"/>
            <a:ext cx="4473945" cy="2982630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17"/>
          <p:cNvSpPr txBox="1"/>
          <p:nvPr/>
        </p:nvSpPr>
        <p:spPr>
          <a:xfrm>
            <a:off x="5638206" y="448268"/>
            <a:ext cx="3669357" cy="284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en-US" sz="6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IMU: </a:t>
            </a:r>
            <a:br>
              <a:rPr lang="en-US" sz="2275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75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Inertial Measurement Unit</a:t>
            </a:r>
            <a:endParaRPr sz="1138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2800"/>
            </a:pPr>
            <a:endParaRPr sz="2275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en-US" sz="2275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加速度</a:t>
            </a:r>
            <a:r>
              <a:rPr lang="en-US" sz="2275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(Accelerometer)</a:t>
            </a:r>
            <a:endParaRPr sz="1138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en-US" sz="2275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角速度</a:t>
            </a:r>
            <a:r>
              <a:rPr lang="en-US" sz="2275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(Gyro)</a:t>
            </a:r>
            <a:endParaRPr sz="1138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en-US" sz="2275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磁力計</a:t>
            </a:r>
            <a:r>
              <a:rPr lang="en-US" sz="2275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(Magneto)</a:t>
            </a:r>
            <a:endParaRPr sz="2275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7"/>
          <p:cNvSpPr txBox="1"/>
          <p:nvPr/>
        </p:nvSpPr>
        <p:spPr>
          <a:xfrm>
            <a:off x="1190451" y="4989168"/>
            <a:ext cx="2636608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SENSORS </a:t>
            </a:r>
            <a:r>
              <a:rPr lang="en-US" sz="1463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 everywhere !!!!</a:t>
            </a:r>
            <a:endParaRPr sz="146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9C15551C-C1A4-FE88-5EDD-C0540A657CE6}"/>
              </a:ext>
            </a:extLst>
          </p:cNvPr>
          <p:cNvSpPr txBox="1"/>
          <p:nvPr/>
        </p:nvSpPr>
        <p:spPr>
          <a:xfrm>
            <a:off x="337919" y="1699274"/>
            <a:ext cx="8917638" cy="3618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9A78">
                    <a:lumMod val="20000"/>
                    <a:lumOff val="80000"/>
                  </a:srgbClr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辦理晶創 </a:t>
            </a:r>
            <a:r>
              <a:rPr kumimoji="1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1D9A78">
                    <a:lumMod val="20000"/>
                    <a:lumOff val="80000"/>
                  </a:srgbClr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Win Win </a:t>
            </a:r>
            <a:r>
              <a:rPr kumimoji="1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9A78">
                    <a:lumMod val="20000"/>
                    <a:lumOff val="80000"/>
                  </a:srgbClr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全國競賽及全國科普教育推動</a:t>
            </a:r>
            <a:endParaRPr kumimoji="1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srgbClr val="1D9A78">
                  <a:lumMod val="20000"/>
                  <a:lumOff val="80000"/>
                </a:srgbClr>
              </a:solidFill>
              <a:effectLst/>
              <a:uLnTx/>
              <a:uFillTx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D9A78">
                    <a:lumMod val="20000"/>
                    <a:lumOff val="80000"/>
                  </a:srgbClr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全民共享護國產業帶來的生活福祉</a:t>
            </a:r>
            <a:endParaRPr kumimoji="1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srgbClr val="1D9A78">
                  <a:lumMod val="20000"/>
                  <a:lumOff val="80000"/>
                </a:srgbClr>
              </a:solidFill>
              <a:effectLst/>
              <a:uLnTx/>
              <a:uFillTx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950" b="1" i="0" u="none" strike="noStrike" kern="1200" cap="none" spc="0" normalizeH="0" baseline="0" noProof="0" dirty="0">
              <a:ln>
                <a:noFill/>
              </a:ln>
              <a:solidFill>
                <a:srgbClr val="1D9A78">
                  <a:lumMod val="20000"/>
                  <a:lumOff val="80000"/>
                </a:srgbClr>
              </a:solidFill>
              <a:effectLst/>
              <a:uLnTx/>
              <a:uFillTx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625" b="0" i="0" u="none" strike="noStrike" kern="1200" cap="none" spc="0" normalizeH="0" baseline="0" noProof="0" dirty="0">
              <a:ln>
                <a:noFill/>
              </a:ln>
              <a:solidFill>
                <a:srgbClr val="1D9A78">
                  <a:lumMod val="20000"/>
                  <a:lumOff val="80000"/>
                </a:srgbClr>
              </a:solidFill>
              <a:effectLst/>
              <a:uLnTx/>
              <a:uFillTx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pPr marL="371475" marR="0" lvl="0" indent="-3714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1" lang="zh-TW" altLang="en-US" sz="1950" b="1" i="0" u="none" strike="noStrike" kern="1200" cap="none" spc="0" normalizeH="0" baseline="0" noProof="0" dirty="0">
                <a:ln>
                  <a:noFill/>
                </a:ln>
                <a:solidFill>
                  <a:srgbClr val="1D9A78">
                    <a:lumMod val="20000"/>
                    <a:lumOff val="80000"/>
                  </a:srgbClr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培育全民晶創</a:t>
            </a:r>
            <a:r>
              <a:rPr kumimoji="1" lang="en-US" altLang="zh-TW" sz="1950" b="1" i="0" u="none" strike="noStrike" kern="1200" cap="none" spc="0" normalizeH="0" baseline="0" noProof="0" dirty="0" err="1">
                <a:ln>
                  <a:noFill/>
                </a:ln>
                <a:solidFill>
                  <a:srgbClr val="1D9A78">
                    <a:lumMod val="20000"/>
                    <a:lumOff val="80000"/>
                  </a:srgbClr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AIoT</a:t>
            </a:r>
            <a:r>
              <a:rPr kumimoji="1" lang="zh-TW" altLang="en-US" sz="1950" b="1" i="0" u="none" strike="noStrike" kern="1200" cap="none" spc="0" normalizeH="0" baseline="0" noProof="0" dirty="0">
                <a:ln>
                  <a:noFill/>
                </a:ln>
                <a:solidFill>
                  <a:srgbClr val="1D9A78">
                    <a:lumMod val="20000"/>
                    <a:lumOff val="80000"/>
                  </a:srgbClr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應用思維：</a:t>
            </a:r>
            <a:r>
              <a:rPr kumimoji="1" lang="zh-TW" altLang="en-US" sz="146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培養未來賈伯斯，馬斯克，黃仁勳</a:t>
            </a:r>
            <a:r>
              <a:rPr kumimoji="1" lang="en-US" altLang="zh-TW" sz="146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… </a:t>
            </a:r>
            <a:r>
              <a:rPr kumimoji="1" lang="zh-TW" altLang="en-US" sz="146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為半導體帶來新產品。</a:t>
            </a:r>
            <a:endParaRPr kumimoji="1" lang="en-US" altLang="zh-TW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pPr marL="541734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pPr marL="541734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63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20000"/>
                    <a:lumOff val="80000"/>
                  </a:srgbClr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依據文文盃三年推動，師生已廣泛開發健康醫療，環境安全，交通生活，高齡友善等際應用。創新應用將是滋養未來半導體的重要元素。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pPr marL="506909" marR="0" lvl="0" indent="-499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1" lang="zh-TW" altLang="en-US" sz="1950" b="1" i="0" u="none" strike="noStrike" kern="1200" cap="none" spc="0" normalizeH="0" baseline="0" noProof="0" dirty="0">
                <a:ln>
                  <a:noFill/>
                </a:ln>
                <a:solidFill>
                  <a:srgbClr val="1D9A78">
                    <a:lumMod val="20000"/>
                    <a:lumOff val="80000"/>
                  </a:srgbClr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培育全民半導體</a:t>
            </a:r>
            <a:r>
              <a:rPr kumimoji="1" lang="en" altLang="zh-TW" sz="1950" b="1" i="0" u="none" strike="noStrike" kern="1200" cap="none" spc="0" normalizeH="0" baseline="0" noProof="0" dirty="0">
                <a:ln>
                  <a:noFill/>
                </a:ln>
                <a:solidFill>
                  <a:srgbClr val="1D9A78">
                    <a:lumMod val="20000"/>
                    <a:lumOff val="80000"/>
                  </a:srgbClr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IC</a:t>
            </a:r>
            <a:r>
              <a:rPr kumimoji="1" lang="zh-TW" altLang="en-US" sz="1950" b="1" i="0" u="none" strike="noStrike" kern="1200" cap="none" spc="0" normalizeH="0" baseline="0" noProof="0" dirty="0">
                <a:ln>
                  <a:noFill/>
                </a:ln>
                <a:solidFill>
                  <a:srgbClr val="1D9A78">
                    <a:lumMod val="20000"/>
                    <a:lumOff val="80000"/>
                  </a:srgbClr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 認知</a:t>
            </a:r>
            <a:r>
              <a:rPr kumimoji="1" lang="zh-TW" altLang="en-US" sz="19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：</a:t>
            </a:r>
            <a:r>
              <a:rPr kumimoji="1" lang="zh-TW" altLang="en-US" sz="146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把大家帶到神山下，觀望美景，嚮往登山</a:t>
            </a:r>
            <a:endParaRPr kumimoji="1" lang="en-US" altLang="zh-TW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pPr marL="506909" marR="0" lvl="0" indent="-4991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4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pPr marL="50690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63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20000"/>
                    <a:lumOff val="80000"/>
                  </a:srgbClr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依據大哥哥大姊姊講半導體兩年推動，高中同學師生已具備開發半導體</a:t>
            </a:r>
            <a:r>
              <a:rPr kumimoji="1" lang="en" altLang="zh-TW" sz="1463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20000"/>
                    <a:lumOff val="80000"/>
                  </a:srgbClr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IC</a:t>
            </a:r>
            <a:r>
              <a:rPr kumimoji="1" lang="zh-TW" altLang="en-US" sz="1463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20000"/>
                    <a:lumOff val="80000"/>
                  </a:srgbClr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科普教材能力，以年輕人的對話傳達，更具效力</a:t>
            </a:r>
            <a:endParaRPr kumimoji="1" lang="en-US" altLang="zh-TW" sz="1463" b="0" i="0" u="none" strike="noStrike" kern="1200" cap="none" spc="0" normalizeH="0" baseline="0" noProof="0" dirty="0">
              <a:ln>
                <a:noFill/>
              </a:ln>
              <a:solidFill>
                <a:srgbClr val="1D6FA9">
                  <a:lumMod val="20000"/>
                  <a:lumOff val="80000"/>
                </a:srgbClr>
              </a:solidFill>
              <a:effectLst/>
              <a:uLnTx/>
              <a:uFillTx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C792C26-8842-EE54-4B9A-6FA1550F838A}"/>
              </a:ext>
            </a:extLst>
          </p:cNvPr>
          <p:cNvSpPr txBox="1"/>
          <p:nvPr/>
        </p:nvSpPr>
        <p:spPr>
          <a:xfrm flipH="1">
            <a:off x="9255557" y="5700369"/>
            <a:ext cx="4763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C4D5D-38E9-4C41-B0E8-1AD173EC9C0B}" type="slidenum"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zh-TW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Google Shape;512;p193">
            <a:extLst>
              <a:ext uri="{FF2B5EF4-FFF2-40B4-BE49-F238E27FC236}">
                <a16:creationId xmlns:a16="http://schemas.microsoft.com/office/drawing/2014/main" id="{8D7FAF3A-8807-99AC-0ABB-3670DDD14036}"/>
              </a:ext>
            </a:extLst>
          </p:cNvPr>
          <p:cNvSpPr txBox="1"/>
          <p:nvPr/>
        </p:nvSpPr>
        <p:spPr>
          <a:xfrm>
            <a:off x="494182" y="819862"/>
            <a:ext cx="1161791" cy="525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92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FKai-SB" panose="03000509000000000000" pitchFamily="49" charset="-120"/>
                <a:ea typeface="DFKai-SB" panose="03000509000000000000" pitchFamily="49" charset="-120"/>
                <a:cs typeface="+mn-cs"/>
                <a:sym typeface="Arial"/>
              </a:rPr>
              <a:t>目標</a:t>
            </a:r>
            <a:endParaRPr kumimoji="0" sz="292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FKai-SB" panose="03000509000000000000" pitchFamily="49" charset="-120"/>
              <a:ea typeface="DFKai-SB" panose="03000509000000000000" pitchFamily="49" charset="-12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995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3065323-7C3B-D836-D989-DA3E7DC424F7}"/>
              </a:ext>
            </a:extLst>
          </p:cNvPr>
          <p:cNvSpPr txBox="1"/>
          <p:nvPr/>
        </p:nvSpPr>
        <p:spPr>
          <a:xfrm>
            <a:off x="750013" y="1105287"/>
            <a:ext cx="877412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4970">
              <a:lnSpc>
                <a:spcPct val="150000"/>
              </a:lnSpc>
            </a:pPr>
            <a:r>
              <a:rPr lang="en-US" altLang="zh-TW" sz="1600" kern="1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</a:rPr>
              <a:t>	</a:t>
            </a:r>
            <a:r>
              <a:rPr lang="zh-TW" altLang="en-US" kern="1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</a:rPr>
              <a:t>智</a:t>
            </a:r>
            <a:r>
              <a:rPr lang="zh-TW" altLang="zh-TW" kern="100" dirty="0">
                <a:solidFill>
                  <a:srgbClr val="000000"/>
                </a:solidFill>
                <a:effectLst/>
                <a:latin typeface="Heiti SC Medium" pitchFamily="2" charset="-128"/>
                <a:ea typeface="Heiti SC Medium" pitchFamily="2" charset="-128"/>
              </a:rPr>
              <a:t>聯感測已是現代生活重要元素，半導體</a:t>
            </a:r>
            <a:r>
              <a:rPr lang="en-US" altLang="zh-TW" kern="100" dirty="0">
                <a:solidFill>
                  <a:srgbClr val="000000"/>
                </a:solidFill>
                <a:effectLst/>
                <a:latin typeface="Heiti SC Medium" pitchFamily="2" charset="-128"/>
                <a:ea typeface="Heiti SC Medium" pitchFamily="2" charset="-128"/>
              </a:rPr>
              <a:t>IC</a:t>
            </a:r>
            <a:r>
              <a:rPr lang="zh-TW" altLang="zh-TW" kern="100" dirty="0">
                <a:solidFill>
                  <a:srgbClr val="000000"/>
                </a:solidFill>
                <a:effectLst/>
                <a:latin typeface="Heiti SC Medium" pitchFamily="2" charset="-128"/>
                <a:ea typeface="Heiti SC Medium" pitchFamily="2" charset="-128"/>
              </a:rPr>
              <a:t>亦為國家重要產業之一，藉由智聯感測學習，可促成對於數據及生活之實務體認，引發未來應用創想。</a:t>
            </a:r>
            <a:endParaRPr lang="en-US" altLang="zh-TW" kern="100" dirty="0">
              <a:solidFill>
                <a:srgbClr val="000000"/>
              </a:solidFill>
              <a:effectLst/>
              <a:latin typeface="Heiti SC Medium" pitchFamily="2" charset="-128"/>
              <a:ea typeface="Heiti SC Medium" pitchFamily="2" charset="-128"/>
            </a:endParaRPr>
          </a:p>
          <a:p>
            <a:pPr marL="394970">
              <a:lnSpc>
                <a:spcPct val="150000"/>
              </a:lnSpc>
            </a:pPr>
            <a:r>
              <a:rPr lang="en-US" altLang="zh-TW" kern="1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</a:rPr>
              <a:t>	</a:t>
            </a:r>
            <a:r>
              <a:rPr lang="zh-TW" altLang="zh-TW" kern="100" dirty="0">
                <a:solidFill>
                  <a:srgbClr val="000000"/>
                </a:solidFill>
                <a:effectLst/>
                <a:latin typeface="Heiti SC Medium" pitchFamily="2" charset="-128"/>
                <a:ea typeface="Heiti SC Medium" pitchFamily="2" charset="-128"/>
              </a:rPr>
              <a:t>本競賽以「智聯感測」及「半導體</a:t>
            </a:r>
            <a:r>
              <a:rPr lang="en-US" altLang="zh-TW" kern="100" dirty="0">
                <a:solidFill>
                  <a:srgbClr val="000000"/>
                </a:solidFill>
                <a:effectLst/>
                <a:latin typeface="Heiti SC Medium" pitchFamily="2" charset="-128"/>
                <a:ea typeface="Heiti SC Medium" pitchFamily="2" charset="-128"/>
              </a:rPr>
              <a:t>IC</a:t>
            </a:r>
            <a:r>
              <a:rPr lang="zh-TW" altLang="zh-TW" kern="100" dirty="0">
                <a:solidFill>
                  <a:srgbClr val="000000"/>
                </a:solidFill>
                <a:effectLst/>
                <a:latin typeface="Heiti SC Medium" pitchFamily="2" charset="-128"/>
                <a:ea typeface="Heiti SC Medium" pitchFamily="2" charset="-128"/>
              </a:rPr>
              <a:t>科普」為主題，兩大主題相互呼應。鼓勵教師與學生善用工具，進行跨域學習，並發揮團隊合作，以想像力及創造力，創想具有價值之創意應用；半導體</a:t>
            </a:r>
            <a:r>
              <a:rPr lang="en-US" altLang="zh-TW" kern="100" dirty="0">
                <a:solidFill>
                  <a:srgbClr val="000000"/>
                </a:solidFill>
                <a:effectLst/>
                <a:latin typeface="Heiti SC Medium" pitchFamily="2" charset="-128"/>
                <a:ea typeface="Heiti SC Medium" pitchFamily="2" charset="-128"/>
              </a:rPr>
              <a:t>IC</a:t>
            </a:r>
            <a:r>
              <a:rPr lang="zh-TW" altLang="zh-TW" kern="100" dirty="0">
                <a:solidFill>
                  <a:srgbClr val="000000"/>
                </a:solidFill>
                <a:effectLst/>
                <a:latin typeface="Heiti SC Medium" pitchFamily="2" charset="-128"/>
                <a:ea typeface="Heiti SC Medium" pitchFamily="2" charset="-128"/>
              </a:rPr>
              <a:t>科普競賽則鼓勵師生親和半導體</a:t>
            </a:r>
            <a:r>
              <a:rPr lang="en-US" altLang="zh-TW" kern="100" dirty="0">
                <a:solidFill>
                  <a:srgbClr val="000000"/>
                </a:solidFill>
                <a:effectLst/>
                <a:latin typeface="Heiti SC Medium" pitchFamily="2" charset="-128"/>
                <a:ea typeface="Heiti SC Medium" pitchFamily="2" charset="-128"/>
              </a:rPr>
              <a:t>IC </a:t>
            </a:r>
            <a:r>
              <a:rPr lang="zh-TW" altLang="zh-TW" kern="100" dirty="0">
                <a:solidFill>
                  <a:srgbClr val="000000"/>
                </a:solidFill>
                <a:effectLst/>
                <a:latin typeface="Heiti SC Medium" pitchFamily="2" charset="-128"/>
                <a:ea typeface="Heiti SC Medium" pitchFamily="2" charset="-128"/>
              </a:rPr>
              <a:t>認知，同時轉化為科普文字，</a:t>
            </a:r>
            <a:r>
              <a:rPr lang="zh-TW" altLang="zh-TW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iti SC Medium" pitchFamily="2" charset="-128"/>
                <a:ea typeface="Heiti SC Medium" pitchFamily="2" charset="-128"/>
              </a:rPr>
              <a:t>互動式</a:t>
            </a:r>
            <a:r>
              <a:rPr lang="zh-TW" altLang="zh-TW" kern="100" dirty="0">
                <a:solidFill>
                  <a:srgbClr val="000000"/>
                </a:solidFill>
                <a:effectLst/>
                <a:latin typeface="Heiti SC Medium" pitchFamily="2" charset="-128"/>
                <a:ea typeface="Heiti SC Medium" pitchFamily="2" charset="-128"/>
              </a:rPr>
              <a:t>影音素材，造就全民通識。</a:t>
            </a:r>
            <a:endParaRPr kumimoji="0" lang="en-US" altLang="zh-TW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ITI SC MEDIUM" pitchFamily="2" charset="-128"/>
              <a:ea typeface="HEITI SC MEDIUM" pitchFamily="2" charset="-128"/>
            </a:endParaRP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『</a:t>
            </a:r>
            <a:r>
              <a:rPr kumimoji="0" lang="zh-TW" altLang="zh-TW" sz="18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晶創</a:t>
            </a:r>
            <a:r>
              <a:rPr kumimoji="0" lang="en-US" altLang="zh-TW" sz="18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Win Win: </a:t>
            </a:r>
            <a:r>
              <a:rPr kumimoji="0" lang="zh-TW" altLang="zh-TW" sz="18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晶創未來全國聯賽</a:t>
            </a:r>
            <a:r>
              <a:rPr kumimoji="0" lang="en-US" altLang="zh-TW" sz="18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』</a:t>
            </a:r>
            <a:r>
              <a:rPr kumimoji="0" lang="zh-TW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鼓勵呈現</a:t>
            </a:r>
            <a:br>
              <a:rPr kumimoji="0" lang="en-US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</a:br>
            <a:r>
              <a:rPr kumimoji="0" lang="zh-TW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Ａ、智聯感測：</a:t>
            </a:r>
            <a:br>
              <a:rPr kumimoji="0" lang="en-US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</a:br>
            <a:r>
              <a:rPr kumimoji="0" lang="en-US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	</a:t>
            </a:r>
            <a:r>
              <a:rPr kumimoji="0" lang="zh-HK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設計美感、程式難度、創意呈現、感測器參數運用、技</a:t>
            </a:r>
            <a:r>
              <a:rPr kumimoji="0" lang="zh-TW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術</a:t>
            </a:r>
            <a:r>
              <a:rPr kumimoji="0" lang="zh-HK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難度及團</a:t>
            </a:r>
            <a:r>
              <a:rPr kumimoji="0" lang="zh-TW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隊</a:t>
            </a:r>
            <a:r>
              <a:rPr kumimoji="0" lang="zh-HK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互動</a:t>
            </a:r>
            <a:r>
              <a:rPr kumimoji="0" lang="zh-TW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。</a:t>
            </a:r>
            <a:br>
              <a:rPr kumimoji="0" lang="en-US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</a:br>
            <a:r>
              <a:rPr kumimoji="0" lang="zh-TW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Ｂ、半導體</a:t>
            </a:r>
            <a:r>
              <a:rPr kumimoji="0" lang="en-US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IC</a:t>
            </a:r>
            <a:r>
              <a:rPr kumimoji="0" lang="zh-TW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科普：</a:t>
            </a:r>
            <a:br>
              <a:rPr kumimoji="0" lang="en-US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</a:br>
            <a:r>
              <a:rPr kumimoji="0" lang="en-US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	</a:t>
            </a:r>
            <a:r>
              <a:rPr kumimoji="0" lang="zh-HK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科學表達、製作技巧、創意性、</a:t>
            </a:r>
            <a:r>
              <a:rPr kumimoji="0" lang="zh-HK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與觀看者互動</a:t>
            </a:r>
            <a:r>
              <a:rPr kumimoji="0" lang="zh-TW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性</a:t>
            </a:r>
            <a:r>
              <a:rPr kumimoji="0" lang="zh-TW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、大</a:t>
            </a:r>
            <a:r>
              <a:rPr kumimoji="0" lang="zh-HK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眾</a:t>
            </a:r>
            <a:r>
              <a:rPr kumimoji="0" lang="zh-TW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接受</a:t>
            </a:r>
            <a:r>
              <a:rPr kumimoji="0" lang="zh-HK" altLang="zh-TW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  <a:cs typeface="新細明體" panose="02020500000000000000" pitchFamily="18" charset="-120"/>
              </a:rPr>
              <a:t>度及推廣效益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br>
              <a:rPr kumimoji="0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kumimoji="0" lang="en-US" altLang="zh-TW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lang="zh-TW" altLang="en-US" sz="16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6B37CBD-E822-4E58-AA99-2DE9E8D112FF}"/>
              </a:ext>
            </a:extLst>
          </p:cNvPr>
          <p:cNvSpPr txBox="1"/>
          <p:nvPr/>
        </p:nvSpPr>
        <p:spPr>
          <a:xfrm>
            <a:off x="1214064" y="400346"/>
            <a:ext cx="877412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『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晶創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Win Win: 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晶創未來全國聯賽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』</a:t>
            </a: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＿</a:t>
            </a:r>
            <a:r>
              <a:rPr kumimoji="0" lang="en-US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0" lang="zh-TW" altLang="zh-TW" sz="16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智聯感測暨半導體</a:t>
            </a:r>
            <a:r>
              <a:rPr kumimoji="0" lang="en-US" altLang="zh-TW" sz="16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IC</a:t>
            </a:r>
            <a:r>
              <a:rPr kumimoji="0" lang="zh-TW" altLang="zh-TW" sz="16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科普</a:t>
            </a:r>
            <a:endParaRPr kumimoji="0" lang="zh-TW" altLang="zh-TW" sz="16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iti SC Medium" pitchFamily="2" charset="-128"/>
              <a:ea typeface="Heiti SC Medium" pitchFamily="2" charset="-128"/>
            </a:endParaRPr>
          </a:p>
          <a:p>
            <a:pPr>
              <a:defRPr/>
            </a:pPr>
            <a:endParaRPr kumimoji="0" lang="zh-TW" altLang="zh-TW" sz="16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iti SC Medium" pitchFamily="2" charset="-128"/>
              <a:ea typeface="Heiti SC Medium" pitchFamily="2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POP2W9-B5" pitchFamily="82" charset="-120"/>
              <a:ea typeface="DFPPOP2W9-B5" pitchFamily="82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2C261B0-EB5D-8E06-21F8-C6DD90ECB93D}"/>
              </a:ext>
            </a:extLst>
          </p:cNvPr>
          <p:cNvSpPr txBox="1"/>
          <p:nvPr/>
        </p:nvSpPr>
        <p:spPr>
          <a:xfrm>
            <a:off x="2134457" y="6088322"/>
            <a:ext cx="500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hlinkClick r:id="rId2"/>
              </a:rPr>
              <a:t>https://12u10.lab.nycu.edu.tw/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C11B2A2-2DB4-5CA9-3A47-030BAD87EFFB}"/>
              </a:ext>
            </a:extLst>
          </p:cNvPr>
          <p:cNvSpPr txBox="1"/>
          <p:nvPr/>
        </p:nvSpPr>
        <p:spPr>
          <a:xfrm>
            <a:off x="0" y="0"/>
            <a:ext cx="101714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補充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8942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8"/>
          <p:cNvSpPr txBox="1"/>
          <p:nvPr/>
        </p:nvSpPr>
        <p:spPr>
          <a:xfrm>
            <a:off x="1690290" y="889162"/>
            <a:ext cx="6172523" cy="52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292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IMU ?  Rabboni is an IMU.</a:t>
            </a:r>
            <a:endParaRPr sz="2925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8"/>
          <p:cNvSpPr txBox="1"/>
          <p:nvPr/>
        </p:nvSpPr>
        <p:spPr>
          <a:xfrm>
            <a:off x="1020305" y="1556041"/>
            <a:ext cx="5672732" cy="65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normAutofit/>
          </a:bodyPr>
          <a:lstStyle/>
          <a:p>
            <a:pPr algn="ctr">
              <a:buClr>
                <a:srgbClr val="000000"/>
              </a:buClr>
              <a:buSzPts val="3600"/>
            </a:pPr>
            <a:r>
              <a:rPr lang="en-US" sz="29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Inertial Measurement Unit</a:t>
            </a:r>
            <a:endParaRPr sz="292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8"/>
          <p:cNvSpPr txBox="1"/>
          <p:nvPr/>
        </p:nvSpPr>
        <p:spPr>
          <a:xfrm>
            <a:off x="1793651" y="2121229"/>
            <a:ext cx="1075590" cy="41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4BACC6"/>
              </a:buClr>
              <a:buSzPts val="2700"/>
            </a:pPr>
            <a:r>
              <a:rPr lang="en-US" sz="2194" b="1">
                <a:solidFill>
                  <a:srgbClr val="4BACC6"/>
                </a:solidFill>
                <a:latin typeface="Arial"/>
                <a:ea typeface="Arial"/>
                <a:cs typeface="Arial"/>
                <a:sym typeface="Arial"/>
              </a:rPr>
              <a:t>慣性的</a:t>
            </a:r>
            <a:endParaRPr sz="1706">
              <a:solidFill>
                <a:srgbClr val="4BAC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6" name="Google Shape;736;p18"/>
          <p:cNvCxnSpPr/>
          <p:nvPr/>
        </p:nvCxnSpPr>
        <p:spPr>
          <a:xfrm>
            <a:off x="1793651" y="2062706"/>
            <a:ext cx="1017519" cy="0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37" name="Google Shape;737;p18"/>
          <p:cNvSpPr/>
          <p:nvPr/>
        </p:nvSpPr>
        <p:spPr>
          <a:xfrm>
            <a:off x="4373515" y="2069656"/>
            <a:ext cx="910940" cy="35835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70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46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18"/>
          <p:cNvSpPr txBox="1"/>
          <p:nvPr/>
        </p:nvSpPr>
        <p:spPr>
          <a:xfrm>
            <a:off x="3025362" y="2072163"/>
            <a:ext cx="4703545" cy="60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2100"/>
            </a:pPr>
            <a:r>
              <a:rPr lang="en-US" sz="170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</a:t>
            </a:r>
            <a:r>
              <a:rPr lang="en-US" sz="170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物體抗拒其運動狀態被改變的性質</a:t>
            </a:r>
            <a:r>
              <a:rPr lang="en-US" sz="170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zh-TW" altLang="en-US" sz="170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0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2100"/>
            </a:pPr>
            <a:endParaRPr sz="170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p18"/>
          <p:cNvGrpSpPr/>
          <p:nvPr/>
        </p:nvGrpSpPr>
        <p:grpSpPr>
          <a:xfrm>
            <a:off x="1594246" y="2873071"/>
            <a:ext cx="2881734" cy="622196"/>
            <a:chOff x="669924" y="1629563"/>
            <a:chExt cx="4728998" cy="1021040"/>
          </a:xfrm>
        </p:grpSpPr>
        <p:sp>
          <p:nvSpPr>
            <p:cNvPr id="740" name="Google Shape;740;p18"/>
            <p:cNvSpPr/>
            <p:nvPr/>
          </p:nvSpPr>
          <p:spPr>
            <a:xfrm>
              <a:off x="792019" y="1629563"/>
              <a:ext cx="4474461" cy="102104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89019"/>
              </a:schemeClr>
            </a:solidFill>
            <a:ln>
              <a:noFill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2400"/>
              </a:pPr>
              <a:endParaRPr sz="195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669924" y="1878474"/>
              <a:ext cx="4728998" cy="553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>
                <a:buClr>
                  <a:srgbClr val="FFFFFF"/>
                </a:buClr>
                <a:buSzPts val="2100"/>
              </a:pPr>
              <a:r>
                <a:rPr lang="en-US" sz="1706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Accelerometer 加速規</a:t>
              </a:r>
              <a:endParaRPr sz="170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2" name="Google Shape;742;p18"/>
          <p:cNvGrpSpPr/>
          <p:nvPr/>
        </p:nvGrpSpPr>
        <p:grpSpPr>
          <a:xfrm>
            <a:off x="5264777" y="2889904"/>
            <a:ext cx="2881734" cy="622196"/>
            <a:chOff x="669924" y="1629563"/>
            <a:chExt cx="4728998" cy="1021040"/>
          </a:xfrm>
        </p:grpSpPr>
        <p:sp>
          <p:nvSpPr>
            <p:cNvPr id="743" name="Google Shape;743;p18"/>
            <p:cNvSpPr/>
            <p:nvPr/>
          </p:nvSpPr>
          <p:spPr>
            <a:xfrm>
              <a:off x="792019" y="1629563"/>
              <a:ext cx="4474461" cy="102104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89019"/>
              </a:schemeClr>
            </a:solidFill>
            <a:ln>
              <a:noFill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2400"/>
              </a:pPr>
              <a:endParaRPr sz="1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669924" y="1878474"/>
              <a:ext cx="4728998" cy="553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>
                <a:buClr>
                  <a:srgbClr val="FFFFFF"/>
                </a:buClr>
                <a:buSzPts val="2100"/>
              </a:pPr>
              <a:r>
                <a:rPr lang="en-US" sz="1706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Gyroscope 陀螺儀</a:t>
              </a:r>
              <a:endParaRPr sz="170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5" name="Google Shape;745;p18"/>
          <p:cNvSpPr txBox="1"/>
          <p:nvPr/>
        </p:nvSpPr>
        <p:spPr>
          <a:xfrm>
            <a:off x="1642664" y="3537456"/>
            <a:ext cx="2771853" cy="86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C0504D"/>
              </a:buClr>
              <a:buSzPts val="2100"/>
            </a:pPr>
            <a:r>
              <a:rPr lang="en-US" sz="1706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測量移動 (加速度)</a:t>
            </a:r>
            <a:endParaRPr sz="1706">
              <a:solidFill>
                <a:srgbClr val="C0504D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2100"/>
            </a:pPr>
            <a:r>
              <a:rPr lang="en-US" sz="170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🡪測量單位時間內速度變化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18"/>
          <p:cNvSpPr txBox="1"/>
          <p:nvPr/>
        </p:nvSpPr>
        <p:spPr>
          <a:xfrm>
            <a:off x="5245534" y="3484556"/>
            <a:ext cx="2771853" cy="86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9BBB59"/>
              </a:buClr>
              <a:buSzPts val="2100"/>
            </a:pPr>
            <a:r>
              <a:rPr lang="en-US" sz="1706">
                <a:solidFill>
                  <a:srgbClr val="9BBB59"/>
                </a:solidFill>
                <a:latin typeface="Arial"/>
                <a:ea typeface="Arial"/>
                <a:cs typeface="Arial"/>
                <a:sym typeface="Arial"/>
              </a:rPr>
              <a:t>測量轉動 (角速度)</a:t>
            </a:r>
            <a:endParaRPr sz="1706">
              <a:solidFill>
                <a:srgbClr val="9BBB59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2100"/>
            </a:pPr>
            <a:r>
              <a:rPr lang="en-US" sz="170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🡪測量單位時間內角度變化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7" name="Google Shape;747;p18"/>
          <p:cNvGrpSpPr/>
          <p:nvPr/>
        </p:nvGrpSpPr>
        <p:grpSpPr>
          <a:xfrm>
            <a:off x="3459410" y="4673197"/>
            <a:ext cx="2881734" cy="622196"/>
            <a:chOff x="669924" y="1629563"/>
            <a:chExt cx="4728998" cy="1021040"/>
          </a:xfrm>
        </p:grpSpPr>
        <p:sp>
          <p:nvSpPr>
            <p:cNvPr id="748" name="Google Shape;748;p18"/>
            <p:cNvSpPr/>
            <p:nvPr/>
          </p:nvSpPr>
          <p:spPr>
            <a:xfrm>
              <a:off x="792019" y="1629563"/>
              <a:ext cx="4474461" cy="102104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89019"/>
              </a:schemeClr>
            </a:solidFill>
            <a:ln>
              <a:noFill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2400"/>
              </a:pPr>
              <a:endParaRPr sz="1950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669924" y="1878474"/>
              <a:ext cx="4728998" cy="553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>
                <a:buClr>
                  <a:srgbClr val="FFFFFF"/>
                </a:buClr>
                <a:buSzPts val="2100"/>
              </a:pPr>
              <a:r>
                <a:rPr lang="en-US" sz="1706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GeoMagnetic 地磁儀</a:t>
              </a:r>
              <a:endParaRPr sz="170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0" name="Google Shape;750;p18"/>
          <p:cNvSpPr txBox="1"/>
          <p:nvPr/>
        </p:nvSpPr>
        <p:spPr>
          <a:xfrm>
            <a:off x="3801139" y="5231127"/>
            <a:ext cx="2119331" cy="86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4BACC6"/>
              </a:buClr>
              <a:buSzPts val="2100"/>
            </a:pPr>
            <a:r>
              <a:rPr lang="en-US" sz="1706">
                <a:solidFill>
                  <a:srgbClr val="4BACC6"/>
                </a:solidFill>
                <a:latin typeface="Arial"/>
                <a:ea typeface="Arial"/>
                <a:cs typeface="Arial"/>
                <a:sym typeface="Arial"/>
              </a:rPr>
              <a:t>測量地磁方向、大小</a:t>
            </a:r>
            <a:endParaRPr sz="1706">
              <a:solidFill>
                <a:srgbClr val="4BACC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SzPts val="2100"/>
            </a:pPr>
            <a:r>
              <a:rPr lang="en-US" sz="170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🡪可用於定向</a:t>
            </a:r>
            <a:endParaRPr sz="170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Google Shape;923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8640" y="2282177"/>
            <a:ext cx="4060309" cy="3355419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25"/>
          <p:cNvSpPr/>
          <p:nvPr/>
        </p:nvSpPr>
        <p:spPr>
          <a:xfrm>
            <a:off x="7333377" y="3635771"/>
            <a:ext cx="733600" cy="770009"/>
          </a:xfrm>
          <a:prstGeom prst="rect">
            <a:avLst/>
          </a:prstGeom>
          <a:solidFill>
            <a:srgbClr val="7F7F7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r>
              <a:rPr lang="en-US" sz="85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53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25"/>
          <p:cNvSpPr/>
          <p:nvPr/>
        </p:nvSpPr>
        <p:spPr>
          <a:xfrm>
            <a:off x="7459888" y="3722723"/>
            <a:ext cx="131448" cy="13638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25"/>
          <p:cNvSpPr txBox="1"/>
          <p:nvPr/>
        </p:nvSpPr>
        <p:spPr>
          <a:xfrm>
            <a:off x="663401" y="982839"/>
            <a:ext cx="5369304" cy="475097"/>
          </a:xfrm>
          <a:prstGeom prst="rect">
            <a:avLst/>
          </a:prstGeom>
          <a:solidFill>
            <a:srgbClr val="D8E2F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2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Sensor 入門  :  聊聊半導體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7672B0A-915B-A799-9DDA-7F1A97D7D1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95" y="1964133"/>
            <a:ext cx="3673475" cy="3343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227"/>
          <p:cNvGrpSpPr/>
          <p:nvPr/>
        </p:nvGrpSpPr>
        <p:grpSpPr>
          <a:xfrm>
            <a:off x="1344235" y="3847198"/>
            <a:ext cx="2645722" cy="2051166"/>
            <a:chOff x="1792666" y="3616240"/>
            <a:chExt cx="3256273" cy="2524512"/>
          </a:xfrm>
        </p:grpSpPr>
        <p:pic>
          <p:nvPicPr>
            <p:cNvPr id="984" name="Google Shape;984;p227" descr="「pc icon png」的圖片搜尋結果&quot;">
              <a:hlinkClick r:id="rId3"/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2666" y="3616240"/>
              <a:ext cx="2340389" cy="2079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5" name="Google Shape;985;p227"/>
            <p:cNvSpPr/>
            <p:nvPr/>
          </p:nvSpPr>
          <p:spPr>
            <a:xfrm>
              <a:off x="1997616" y="4015387"/>
              <a:ext cx="1930488" cy="7078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2000"/>
              </a:pPr>
              <a:r>
                <a:rPr lang="en-US" sz="1625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鍵盤賽跑遊戲</a:t>
              </a:r>
              <a:endParaRPr sz="1625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  <a:buSzPts val="2000"/>
              </a:pPr>
              <a:endParaRPr sz="1625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6" name="Google Shape;986;p227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02727" y="4793471"/>
              <a:ext cx="946212" cy="811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7" name="Google Shape;987;p227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9976" y="5540094"/>
              <a:ext cx="637382" cy="6006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8" name="Google Shape;988;p227">
            <a:hlinkClick r:id="rId7"/>
          </p:cNvPr>
          <p:cNvSpPr/>
          <p:nvPr/>
        </p:nvSpPr>
        <p:spPr>
          <a:xfrm>
            <a:off x="7903469" y="846913"/>
            <a:ext cx="1014631" cy="3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463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竹科親子</a:t>
            </a:r>
            <a:endParaRPr sz="1463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9" name="Google Shape;989;p227"/>
          <p:cNvGrpSpPr/>
          <p:nvPr/>
        </p:nvGrpSpPr>
        <p:grpSpPr>
          <a:xfrm>
            <a:off x="5282345" y="3863164"/>
            <a:ext cx="3424336" cy="1881068"/>
            <a:chOff x="6125574" y="3687858"/>
            <a:chExt cx="4214567" cy="2315161"/>
          </a:xfrm>
        </p:grpSpPr>
        <p:grpSp>
          <p:nvGrpSpPr>
            <p:cNvPr id="990" name="Google Shape;990;p227"/>
            <p:cNvGrpSpPr/>
            <p:nvPr/>
          </p:nvGrpSpPr>
          <p:grpSpPr>
            <a:xfrm>
              <a:off x="6125574" y="3687858"/>
              <a:ext cx="4214567" cy="2315161"/>
              <a:chOff x="6125574" y="3687858"/>
              <a:chExt cx="4214567" cy="2315161"/>
            </a:xfrm>
          </p:grpSpPr>
          <p:pic>
            <p:nvPicPr>
              <p:cNvPr id="991" name="Google Shape;991;p227" descr="「pc icon png」的圖片搜尋結果&quot;">
                <a:hlinkClick r:id="rId3"/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125574" y="3687858"/>
                <a:ext cx="2402837" cy="213535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992" name="Google Shape;992;p227"/>
              <p:cNvGrpSpPr/>
              <p:nvPr/>
            </p:nvGrpSpPr>
            <p:grpSpPr>
              <a:xfrm>
                <a:off x="8293758" y="4247974"/>
                <a:ext cx="2046383" cy="1755045"/>
                <a:chOff x="7998342" y="4247974"/>
                <a:chExt cx="2046383" cy="1755045"/>
              </a:xfrm>
            </p:grpSpPr>
            <p:pic>
              <p:nvPicPr>
                <p:cNvPr id="993" name="Google Shape;993;p227"/>
                <p:cNvPicPr preferRelativeResize="0"/>
                <p:nvPr/>
              </p:nvPicPr>
              <p:blipFill rotWithShape="1">
                <a:blip r:embed="rId8" cstate="email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998342" y="4247974"/>
                  <a:ext cx="2046383" cy="17550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994" name="Google Shape;994;p227"/>
                <p:cNvGrpSpPr/>
                <p:nvPr/>
              </p:nvGrpSpPr>
              <p:grpSpPr>
                <a:xfrm rot="-722816">
                  <a:off x="9055064" y="5515297"/>
                  <a:ext cx="381717" cy="361595"/>
                  <a:chOff x="8700518" y="3350169"/>
                  <a:chExt cx="555528" cy="413240"/>
                </a:xfrm>
              </p:grpSpPr>
              <p:sp>
                <p:nvSpPr>
                  <p:cNvPr id="995" name="Google Shape;995;p227"/>
                  <p:cNvSpPr/>
                  <p:nvPr/>
                </p:nvSpPr>
                <p:spPr>
                  <a:xfrm rot="1088088">
                    <a:off x="8704859" y="3512311"/>
                    <a:ext cx="546845" cy="11516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74283" tIns="37131" rIns="74283" bIns="37131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800"/>
                    </a:pPr>
                    <a:endParaRPr sz="1463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id="996" name="Google Shape;996;p227"/>
                  <p:cNvPicPr preferRelativeResize="0"/>
                  <p:nvPr/>
                </p:nvPicPr>
                <p:blipFill rotWithShape="1">
                  <a:blip r:embed="rId9" cstate="email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8763000" y="3350169"/>
                    <a:ext cx="416295" cy="4132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sp>
          <p:nvSpPr>
            <p:cNvPr id="997" name="Google Shape;997;p227"/>
            <p:cNvSpPr/>
            <p:nvPr/>
          </p:nvSpPr>
          <p:spPr>
            <a:xfrm>
              <a:off x="6301239" y="4085625"/>
              <a:ext cx="2055592" cy="7078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2000"/>
              </a:pPr>
              <a:r>
                <a:rPr lang="en-US" sz="1625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真人版賽跑遊戲</a:t>
              </a:r>
              <a:endParaRPr sz="1625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  <a:buSzPts val="2000"/>
              </a:pPr>
              <a:r>
                <a:rPr lang="en-US" sz="1625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625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8" name="Google Shape;998;p227"/>
          <p:cNvSpPr/>
          <p:nvPr/>
        </p:nvSpPr>
        <p:spPr>
          <a:xfrm>
            <a:off x="4327210" y="4552139"/>
            <a:ext cx="656312" cy="3250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13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9" name="Google Shape;999;p227"/>
          <p:cNvGrpSpPr/>
          <p:nvPr/>
        </p:nvGrpSpPr>
        <p:grpSpPr>
          <a:xfrm>
            <a:off x="998653" y="2635828"/>
            <a:ext cx="6517237" cy="713858"/>
            <a:chOff x="846188" y="2063887"/>
            <a:chExt cx="9457332" cy="1011650"/>
          </a:xfrm>
        </p:grpSpPr>
        <p:grpSp>
          <p:nvGrpSpPr>
            <p:cNvPr id="1000" name="Google Shape;1000;p227"/>
            <p:cNvGrpSpPr/>
            <p:nvPr/>
          </p:nvGrpSpPr>
          <p:grpSpPr>
            <a:xfrm>
              <a:off x="1543817" y="2063887"/>
              <a:ext cx="6967026" cy="1011650"/>
              <a:chOff x="179457" y="996876"/>
              <a:chExt cx="3848627" cy="558841"/>
            </a:xfrm>
          </p:grpSpPr>
          <p:pic>
            <p:nvPicPr>
              <p:cNvPr id="1001" name="Google Shape;1001;p227" descr="Scratch (programming language) - Wikipedia"/>
              <p:cNvPicPr preferRelativeResize="0"/>
              <p:nvPr/>
            </p:nvPicPr>
            <p:blipFill rotWithShape="1">
              <a:blip r:embed="rId10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38972" y="1089235"/>
                <a:ext cx="1389112" cy="46648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1002" name="Google Shape;1002;p227"/>
              <p:cNvPicPr preferRelativeResize="0"/>
              <p:nvPr/>
            </p:nvPicPr>
            <p:blipFill rotWithShape="1">
              <a:blip r:embed="rId11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9457" y="996876"/>
                <a:ext cx="1639528" cy="4678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1003" name="Google Shape;1003;p227"/>
              <p:cNvSpPr/>
              <p:nvPr/>
            </p:nvSpPr>
            <p:spPr>
              <a:xfrm rot="2686863">
                <a:off x="2195377" y="1067483"/>
                <a:ext cx="355060" cy="355060"/>
              </a:xfrm>
              <a:prstGeom prst="plus">
                <a:avLst>
                  <a:gd name="adj" fmla="val 32528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74283" tIns="37131" rIns="74283" bIns="37131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894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04" name="Google Shape;1004;p227"/>
            <p:cNvSpPr txBox="1"/>
            <p:nvPr/>
          </p:nvSpPr>
          <p:spPr>
            <a:xfrm>
              <a:off x="846188" y="2231081"/>
              <a:ext cx="697627" cy="673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>
                <a:buClr>
                  <a:srgbClr val="000000"/>
                </a:buClr>
                <a:buSzPts val="4000"/>
              </a:pPr>
              <a:r>
                <a:rPr lang="en-US" sz="26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從</a:t>
              </a:r>
              <a:endParaRPr sz="89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27"/>
            <p:cNvSpPr txBox="1"/>
            <p:nvPr/>
          </p:nvSpPr>
          <p:spPr>
            <a:xfrm>
              <a:off x="9092931" y="2231081"/>
              <a:ext cx="1210589" cy="673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>
                <a:buClr>
                  <a:srgbClr val="000000"/>
                </a:buClr>
                <a:buSzPts val="4000"/>
              </a:pPr>
              <a:r>
                <a:rPr lang="en-US" sz="26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開始</a:t>
              </a:r>
              <a:endParaRPr sz="89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08" name="Google Shape;1008;p227" descr="icon亲子活动图标免费下载-图标m-msswttuzc-新图网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9319" y="1212637"/>
            <a:ext cx="878781" cy="8268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22;p6">
            <a:extLst>
              <a:ext uri="{FF2B5EF4-FFF2-40B4-BE49-F238E27FC236}">
                <a16:creationId xmlns:a16="http://schemas.microsoft.com/office/drawing/2014/main" id="{3E77A58D-69A3-EDB9-3F28-FFB6F5454209}"/>
              </a:ext>
            </a:extLst>
          </p:cNvPr>
          <p:cNvSpPr txBox="1"/>
          <p:nvPr/>
        </p:nvSpPr>
        <p:spPr>
          <a:xfrm>
            <a:off x="517086" y="846913"/>
            <a:ext cx="5875740" cy="1182983"/>
          </a:xfrm>
          <a:prstGeom prst="rect">
            <a:avLst/>
          </a:prstGeom>
          <a:solidFill>
            <a:srgbClr val="FEE59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2060"/>
              </a:buClr>
              <a:buSzPts val="1800"/>
            </a:pPr>
            <a:r>
              <a:rPr lang="en-US" sz="36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從</a:t>
            </a:r>
            <a:r>
              <a:rPr lang="en-US" sz="3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Rabboni + Scratch </a:t>
            </a:r>
            <a:r>
              <a:rPr lang="en-US" sz="36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開始</a:t>
            </a:r>
            <a:r>
              <a:rPr lang="zh-TW" altLang="en-US" sz="3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「</a:t>
            </a:r>
            <a:r>
              <a:rPr lang="zh-TW" altLang="en-US" sz="3600" dirty="0">
                <a:solidFill>
                  <a:srgbClr val="002060"/>
                </a:solidFill>
                <a:latin typeface="DFPOP2W9-B5" pitchFamily="49" charset="-120"/>
                <a:ea typeface="DFPOP2W9-B5" pitchFamily="49" charset="-120"/>
                <a:cs typeface="Arial"/>
                <a:sym typeface="Arial"/>
              </a:rPr>
              <a:t>貓兔同籠</a:t>
            </a:r>
            <a:r>
              <a:rPr lang="zh-TW" altLang="en-US" sz="3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」</a:t>
            </a:r>
            <a:endParaRPr sz="36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Google Shape;1013;p2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223" y="1271275"/>
            <a:ext cx="2144605" cy="688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4" name="Google Shape;1014;p228"/>
          <p:cNvGrpSpPr/>
          <p:nvPr/>
        </p:nvGrpSpPr>
        <p:grpSpPr>
          <a:xfrm>
            <a:off x="-2" y="642937"/>
            <a:ext cx="9906002" cy="5572125"/>
            <a:chOff x="-1372284" y="-1"/>
            <a:chExt cx="12192002" cy="6858000"/>
          </a:xfrm>
        </p:grpSpPr>
        <p:grpSp>
          <p:nvGrpSpPr>
            <p:cNvPr id="1015" name="Google Shape;1015;p228"/>
            <p:cNvGrpSpPr/>
            <p:nvPr/>
          </p:nvGrpSpPr>
          <p:grpSpPr>
            <a:xfrm>
              <a:off x="-1372284" y="0"/>
              <a:ext cx="7487610" cy="6858000"/>
              <a:chOff x="4704391" y="0"/>
              <a:chExt cx="7487610" cy="6858000"/>
            </a:xfrm>
          </p:grpSpPr>
          <p:pic>
            <p:nvPicPr>
              <p:cNvPr id="1016" name="Google Shape;1016;p228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-5400000" flipH="1">
                <a:off x="414417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7" name="Google Shape;1017;p228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-5400000" flipH="1">
                <a:off x="675429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8" name="Google Shape;1018;p228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-5400000" flipH="1">
                <a:off x="3284093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19" name="Google Shape;1019;p228"/>
            <p:cNvGrpSpPr/>
            <p:nvPr/>
          </p:nvGrpSpPr>
          <p:grpSpPr>
            <a:xfrm>
              <a:off x="1216210" y="0"/>
              <a:ext cx="6627525" cy="6858000"/>
              <a:chOff x="5564476" y="0"/>
              <a:chExt cx="6627525" cy="6858000"/>
            </a:xfrm>
          </p:grpSpPr>
          <p:pic>
            <p:nvPicPr>
              <p:cNvPr id="1020" name="Google Shape;1020;p228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-5400000" flipH="1">
                <a:off x="414417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1" name="Google Shape;1021;p228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-5400000" flipH="1">
                <a:off x="675429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22" name="Google Shape;1022;p228"/>
            <p:cNvGrpSpPr/>
            <p:nvPr/>
          </p:nvGrpSpPr>
          <p:grpSpPr>
            <a:xfrm>
              <a:off x="5564474" y="-1"/>
              <a:ext cx="5255244" cy="6858000"/>
              <a:chOff x="5564476" y="-1"/>
              <a:chExt cx="5255244" cy="6858000"/>
            </a:xfrm>
          </p:grpSpPr>
          <p:pic>
            <p:nvPicPr>
              <p:cNvPr id="1023" name="Google Shape;1023;p228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-5400000" flipH="1">
                <a:off x="4144178" y="1420297"/>
                <a:ext cx="6858000" cy="40174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4" name="Google Shape;1024;p228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-5400000" flipH="1">
                <a:off x="6068158" y="2106438"/>
                <a:ext cx="6858000" cy="26451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025" name="Google Shape;1025;p2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57" y="942164"/>
            <a:ext cx="2144605" cy="688803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228"/>
          <p:cNvSpPr txBox="1"/>
          <p:nvPr/>
        </p:nvSpPr>
        <p:spPr>
          <a:xfrm>
            <a:off x="2964319" y="1264212"/>
            <a:ext cx="4838531" cy="37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195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Rabboni is not just a device, It’s a platform.</a:t>
            </a:r>
            <a:endParaRPr sz="195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228"/>
          <p:cNvSpPr txBox="1"/>
          <p:nvPr/>
        </p:nvSpPr>
        <p:spPr>
          <a:xfrm>
            <a:off x="541696" y="1786348"/>
            <a:ext cx="1352669" cy="27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IMU 重力感測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28"/>
          <p:cNvSpPr txBox="1"/>
          <p:nvPr/>
        </p:nvSpPr>
        <p:spPr>
          <a:xfrm>
            <a:off x="3641718" y="1759420"/>
            <a:ext cx="2995874" cy="27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Extractor 重力感測數據擷取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28"/>
          <p:cNvSpPr txBox="1"/>
          <p:nvPr/>
        </p:nvSpPr>
        <p:spPr>
          <a:xfrm>
            <a:off x="7177797" y="1761001"/>
            <a:ext cx="1757516" cy="27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API  應用程式介面 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28"/>
          <p:cNvSpPr txBox="1"/>
          <p:nvPr/>
        </p:nvSpPr>
        <p:spPr>
          <a:xfrm>
            <a:off x="1770002" y="2358931"/>
            <a:ext cx="2124196" cy="475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內建六軸重力感測器 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400"/>
            </a:pP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1" name="Google Shape;1031;p22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1352" y="2217092"/>
            <a:ext cx="1650922" cy="11063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1032" name="Google Shape;1032;p228"/>
          <p:cNvSpPr txBox="1"/>
          <p:nvPr/>
        </p:nvSpPr>
        <p:spPr>
          <a:xfrm>
            <a:off x="5807433" y="2432832"/>
            <a:ext cx="1043755" cy="475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Android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600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iOS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228"/>
          <p:cNvSpPr txBox="1"/>
          <p:nvPr/>
        </p:nvSpPr>
        <p:spPr>
          <a:xfrm>
            <a:off x="7199687" y="2011442"/>
            <a:ext cx="2149162" cy="1575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Scratch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Python 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Inventor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Unity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2172" indent="-149622">
              <a:lnSpc>
                <a:spcPct val="150000"/>
              </a:lnSpc>
              <a:buClr>
                <a:schemeClr val="dk1"/>
              </a:buClr>
              <a:buSzPts val="1600"/>
            </a:pP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28"/>
          <p:cNvSpPr txBox="1"/>
          <p:nvPr/>
        </p:nvSpPr>
        <p:spPr>
          <a:xfrm>
            <a:off x="5434267" y="4501066"/>
            <a:ext cx="1971307" cy="187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Phone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Pad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NB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Rasberry Pie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2172" indent="-149622">
              <a:lnSpc>
                <a:spcPct val="150000"/>
              </a:lnSpc>
              <a:buClr>
                <a:schemeClr val="dk1"/>
              </a:buClr>
              <a:buSzPts val="1600"/>
            </a:pP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2172" indent="-149622">
              <a:lnSpc>
                <a:spcPct val="150000"/>
              </a:lnSpc>
              <a:buClr>
                <a:schemeClr val="dk1"/>
              </a:buClr>
              <a:buSzPts val="1600"/>
            </a:pP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28"/>
          <p:cNvSpPr txBox="1"/>
          <p:nvPr/>
        </p:nvSpPr>
        <p:spPr>
          <a:xfrm>
            <a:off x="2656508" y="4292476"/>
            <a:ext cx="1390469" cy="27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AIoT 應用程式  </a:t>
            </a: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28"/>
          <p:cNvSpPr txBox="1"/>
          <p:nvPr/>
        </p:nvSpPr>
        <p:spPr>
          <a:xfrm>
            <a:off x="5426448" y="4292476"/>
            <a:ext cx="1615769" cy="27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IoT 物聯/雲端介面</a:t>
            </a: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7" name="Google Shape;1037;p22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6266" y="4627430"/>
            <a:ext cx="1389398" cy="8705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1038" name="Google Shape;1038;p228"/>
          <p:cNvSpPr txBox="1"/>
          <p:nvPr/>
        </p:nvSpPr>
        <p:spPr>
          <a:xfrm>
            <a:off x="2662419" y="4518394"/>
            <a:ext cx="1971307" cy="1275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Sports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Gaming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28"/>
          <p:cNvSpPr txBox="1"/>
          <p:nvPr/>
        </p:nvSpPr>
        <p:spPr>
          <a:xfrm>
            <a:off x="7657290" y="4292476"/>
            <a:ext cx="2150714" cy="27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 教育資源</a:t>
            </a: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28"/>
          <p:cNvSpPr txBox="1"/>
          <p:nvPr/>
        </p:nvSpPr>
        <p:spPr>
          <a:xfrm>
            <a:off x="7675914" y="4564676"/>
            <a:ext cx="2006148" cy="97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企業社會責任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大學社會責任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縣市教育局處合作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28"/>
          <p:cNvSpPr txBox="1"/>
          <p:nvPr/>
        </p:nvSpPr>
        <p:spPr>
          <a:xfrm>
            <a:off x="541696" y="4292476"/>
            <a:ext cx="2353986" cy="27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Algorithm  演算法開發    </a:t>
            </a: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28"/>
          <p:cNvSpPr txBox="1"/>
          <p:nvPr/>
        </p:nvSpPr>
        <p:spPr>
          <a:xfrm>
            <a:off x="551463" y="4603540"/>
            <a:ext cx="1971307" cy="1575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行動偵測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姿態偵測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數據分析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2172" indent="-232172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訊號分析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2172" indent="-149622">
              <a:lnSpc>
                <a:spcPct val="150000"/>
              </a:lnSpc>
              <a:buClr>
                <a:schemeClr val="dk1"/>
              </a:buClr>
              <a:buSzPts val="1600"/>
            </a:pP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3" name="Google Shape;1043;p228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430" y="2121563"/>
            <a:ext cx="1865291" cy="13156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Google Shape;1048;p2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584" y="1268636"/>
            <a:ext cx="2144605" cy="6888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049" name="Google Shape;1049;p229"/>
          <p:cNvSpPr txBox="1">
            <a:spLocks noGrp="1"/>
          </p:cNvSpPr>
          <p:nvPr>
            <p:ph type="title" idx="4294967295"/>
          </p:nvPr>
        </p:nvSpPr>
        <p:spPr>
          <a:xfrm>
            <a:off x="5354638" y="1562100"/>
            <a:ext cx="4551362" cy="107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2925" b="1">
                <a:latin typeface="Microsoft JhengHei"/>
                <a:ea typeface="Microsoft JhengHei"/>
                <a:cs typeface="Microsoft JhengHei"/>
                <a:sym typeface="Microsoft JhengHei"/>
              </a:rPr>
              <a:t>介紹</a:t>
            </a:r>
            <a:endParaRPr sz="3250"/>
          </a:p>
        </p:txBody>
      </p:sp>
      <p:sp useBgFill="1">
        <p:nvSpPr>
          <p:cNvPr id="1051" name="Google Shape;1051;p229"/>
          <p:cNvSpPr txBox="1">
            <a:spLocks noGrp="1"/>
          </p:cNvSpPr>
          <p:nvPr>
            <p:ph type="body" idx="4294967295"/>
          </p:nvPr>
        </p:nvSpPr>
        <p:spPr>
          <a:xfrm>
            <a:off x="0" y="2341563"/>
            <a:ext cx="4733925" cy="2144712"/>
          </a:xfrm>
          <a:prstGeom prst="rect">
            <a:avLst/>
          </a:prstGeom>
          <a:ln>
            <a:noFill/>
          </a:ln>
        </p:spPr>
        <p:txBody>
          <a:bodyPr spcFirstLastPara="1" wrap="square" lIns="74283" tIns="37131" rIns="74283" bIns="37131" anchor="t" anchorCtr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-US" sz="1625" b="1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γ</a:t>
            </a:r>
            <a:r>
              <a:rPr lang="en-US" sz="1625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abboni內建六軸重力感測器</a:t>
            </a:r>
            <a:r>
              <a:rPr lang="en-US" sz="1625" dirty="0">
                <a:latin typeface="Microsoft JhengHei"/>
                <a:ea typeface="Microsoft JhengHei"/>
                <a:cs typeface="Microsoft JhengHei"/>
                <a:sym typeface="Microsoft JhengHei"/>
              </a:rPr>
              <a:t> (IMU: Initial Measurement Unit)、</a:t>
            </a:r>
            <a:r>
              <a:rPr lang="en-US" sz="1625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BLE藍芽傳輸及運算元件</a:t>
            </a:r>
            <a:endParaRPr sz="1625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200000"/>
              </a:lnSpc>
              <a:buClr>
                <a:schemeClr val="dk1"/>
              </a:buClr>
              <a:buSzPts val="2000"/>
            </a:pPr>
            <a:r>
              <a:rPr lang="en-US" sz="1625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可即時傳輸感測讀值並提供取樣頻率及動態範圍</a:t>
            </a:r>
            <a:endParaRPr sz="1625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200000"/>
              </a:lnSpc>
              <a:buClr>
                <a:schemeClr val="dk1"/>
              </a:buClr>
              <a:buSzPts val="2000"/>
            </a:pPr>
            <a:r>
              <a:rPr lang="en-US" sz="1625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配有LED燈，指示rabboni運作狀態及電量顯示</a:t>
            </a:r>
            <a:endParaRPr sz="1625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50" name="Google Shape;1050;p2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7047" y="4694266"/>
            <a:ext cx="1832813" cy="11611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1052" name="Google Shape;1052;p229"/>
          <p:cNvGrpSpPr/>
          <p:nvPr/>
        </p:nvGrpSpPr>
        <p:grpSpPr>
          <a:xfrm>
            <a:off x="817240" y="4668408"/>
            <a:ext cx="4166826" cy="1347275"/>
            <a:chOff x="5498690" y="4683606"/>
            <a:chExt cx="5128401" cy="1658184"/>
          </a:xfrm>
        </p:grpSpPr>
        <p:pic>
          <p:nvPicPr>
            <p:cNvPr id="1053" name="Google Shape;1053;p229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12849" y="4722555"/>
              <a:ext cx="2118719" cy="161923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54" name="Google Shape;1054;p229"/>
            <p:cNvSpPr txBox="1"/>
            <p:nvPr/>
          </p:nvSpPr>
          <p:spPr>
            <a:xfrm>
              <a:off x="5498690" y="5785265"/>
              <a:ext cx="930156" cy="259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348" tIns="30164" rIns="60348" bIns="30164" anchor="t" anchorCtr="0">
              <a:spAutoFit/>
            </a:bodyPr>
            <a:lstStyle/>
            <a:p>
              <a:pPr>
                <a:buClr>
                  <a:srgbClr val="000000"/>
                </a:buClr>
                <a:buSzPts val="1138"/>
              </a:pPr>
              <a:r>
                <a:rPr lang="en-US" sz="975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左側功能鍵</a:t>
              </a:r>
              <a:endParaRPr sz="975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055" name="Google Shape;1055;p229"/>
            <p:cNvSpPr txBox="1"/>
            <p:nvPr/>
          </p:nvSpPr>
          <p:spPr>
            <a:xfrm>
              <a:off x="7302742" y="5027816"/>
              <a:ext cx="919228" cy="259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348" tIns="30164" rIns="60348" bIns="30164" anchor="t" anchorCtr="0">
              <a:spAutoFit/>
            </a:bodyPr>
            <a:lstStyle/>
            <a:p>
              <a:pPr>
                <a:buClr>
                  <a:srgbClr val="000000"/>
                </a:buClr>
                <a:buSzPts val="1138"/>
              </a:pPr>
              <a:r>
                <a:rPr lang="en-US" sz="975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右側功能鍵</a:t>
              </a:r>
              <a:endParaRPr sz="975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056" name="Google Shape;1056;p229"/>
            <p:cNvSpPr txBox="1"/>
            <p:nvPr/>
          </p:nvSpPr>
          <p:spPr>
            <a:xfrm>
              <a:off x="5508254" y="4683606"/>
              <a:ext cx="929645" cy="259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348" tIns="30164" rIns="60348" bIns="30164" anchor="t" anchorCtr="0">
              <a:spAutoFit/>
            </a:bodyPr>
            <a:lstStyle/>
            <a:p>
              <a:pPr>
                <a:buClr>
                  <a:srgbClr val="000000"/>
                </a:buClr>
                <a:buSzPts val="1138"/>
              </a:pPr>
              <a:r>
                <a:rPr lang="en-US" sz="975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LED指示燈</a:t>
              </a:r>
              <a:endParaRPr sz="975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1057" name="Google Shape;1057;p229"/>
            <p:cNvGrpSpPr/>
            <p:nvPr/>
          </p:nvGrpSpPr>
          <p:grpSpPr>
            <a:xfrm>
              <a:off x="7555938" y="5298998"/>
              <a:ext cx="206418" cy="210324"/>
              <a:chOff x="0" y="1"/>
              <a:chExt cx="257175" cy="257175"/>
            </a:xfrm>
          </p:grpSpPr>
          <p:cxnSp>
            <p:nvCxnSpPr>
              <p:cNvPr id="1058" name="Google Shape;1058;p229"/>
              <p:cNvCxnSpPr/>
              <p:nvPr/>
            </p:nvCxnSpPr>
            <p:spPr>
              <a:xfrm rot="10800000">
                <a:off x="0" y="257175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9" name="Google Shape;1059;p229"/>
              <p:cNvCxnSpPr/>
              <p:nvPr/>
            </p:nvCxnSpPr>
            <p:spPr>
              <a:xfrm rot="-5400000">
                <a:off x="128587" y="128588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060" name="Google Shape;1060;p229"/>
            <p:cNvGrpSpPr/>
            <p:nvPr/>
          </p:nvGrpSpPr>
          <p:grpSpPr>
            <a:xfrm rot="-5400000">
              <a:off x="6559634" y="4639717"/>
              <a:ext cx="139820" cy="487008"/>
              <a:chOff x="5370" y="0"/>
              <a:chExt cx="257175" cy="606759"/>
            </a:xfrm>
          </p:grpSpPr>
          <p:cxnSp>
            <p:nvCxnSpPr>
              <p:cNvPr id="1061" name="Google Shape;1061;p229"/>
              <p:cNvCxnSpPr/>
              <p:nvPr/>
            </p:nvCxnSpPr>
            <p:spPr>
              <a:xfrm rot="10800000">
                <a:off x="5370" y="606759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2" name="Google Shape;1062;p229"/>
              <p:cNvCxnSpPr/>
              <p:nvPr/>
            </p:nvCxnSpPr>
            <p:spPr>
              <a:xfrm rot="-5400000">
                <a:off x="-45682" y="302857"/>
                <a:ext cx="605714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063" name="Google Shape;1063;p229"/>
            <p:cNvGrpSpPr/>
            <p:nvPr/>
          </p:nvGrpSpPr>
          <p:grpSpPr>
            <a:xfrm rot="10800000">
              <a:off x="5972662" y="5521833"/>
              <a:ext cx="206418" cy="210324"/>
              <a:chOff x="-37185" y="270454"/>
              <a:chExt cx="257175" cy="257175"/>
            </a:xfrm>
          </p:grpSpPr>
          <p:cxnSp>
            <p:nvCxnSpPr>
              <p:cNvPr id="1064" name="Google Shape;1064;p229"/>
              <p:cNvCxnSpPr/>
              <p:nvPr/>
            </p:nvCxnSpPr>
            <p:spPr>
              <a:xfrm rot="10800000">
                <a:off x="-37185" y="527628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5" name="Google Shape;1065;p229"/>
              <p:cNvCxnSpPr/>
              <p:nvPr/>
            </p:nvCxnSpPr>
            <p:spPr>
              <a:xfrm rot="-5400000">
                <a:off x="91402" y="399041"/>
                <a:ext cx="25717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066" name="Google Shape;1066;p229"/>
            <p:cNvGrpSpPr/>
            <p:nvPr/>
          </p:nvGrpSpPr>
          <p:grpSpPr>
            <a:xfrm>
              <a:off x="9160472" y="5297044"/>
              <a:ext cx="1466619" cy="325779"/>
              <a:chOff x="0" y="0"/>
              <a:chExt cx="1680442" cy="402737"/>
            </a:xfrm>
          </p:grpSpPr>
          <p:sp>
            <p:nvSpPr>
              <p:cNvPr id="1067" name="Google Shape;1067;p229"/>
              <p:cNvSpPr txBox="1"/>
              <p:nvPr/>
            </p:nvSpPr>
            <p:spPr>
              <a:xfrm>
                <a:off x="1077433" y="81763"/>
                <a:ext cx="603009" cy="320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348" tIns="30164" rIns="60348" bIns="30164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1138"/>
                </a:pPr>
                <a:r>
                  <a:rPr lang="en-US" sz="975">
                    <a:solidFill>
                      <a:srgbClr val="0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背夾</a:t>
                </a:r>
                <a:endParaRPr sz="975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grpSp>
            <p:nvGrpSpPr>
              <p:cNvPr id="1068" name="Google Shape;1068;p229"/>
              <p:cNvGrpSpPr/>
              <p:nvPr/>
            </p:nvGrpSpPr>
            <p:grpSpPr>
              <a:xfrm flipH="1">
                <a:off x="0" y="0"/>
                <a:ext cx="1057523" cy="260920"/>
                <a:chOff x="-392532" y="0"/>
                <a:chExt cx="661127" cy="260920"/>
              </a:xfrm>
            </p:grpSpPr>
            <p:cxnSp>
              <p:nvCxnSpPr>
                <p:cNvPr id="1069" name="Google Shape;1069;p229"/>
                <p:cNvCxnSpPr/>
                <p:nvPr/>
              </p:nvCxnSpPr>
              <p:spPr>
                <a:xfrm rot="10800000">
                  <a:off x="-392532" y="260920"/>
                  <a:ext cx="661127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70" name="Google Shape;1070;p229"/>
                <p:cNvCxnSpPr/>
                <p:nvPr/>
              </p:nvCxnSpPr>
              <p:spPr>
                <a:xfrm rot="-5400000">
                  <a:off x="133350" y="128576"/>
                  <a:ext cx="257152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1071" name="Google Shape;1071;p229"/>
          <p:cNvGrpSpPr/>
          <p:nvPr/>
        </p:nvGrpSpPr>
        <p:grpSpPr>
          <a:xfrm>
            <a:off x="5438570" y="4716587"/>
            <a:ext cx="3905304" cy="1141277"/>
            <a:chOff x="6241223" y="1064302"/>
            <a:chExt cx="4806528" cy="1404648"/>
          </a:xfrm>
        </p:grpSpPr>
        <p:sp>
          <p:nvSpPr>
            <p:cNvPr id="1072" name="Google Shape;1072;p229">
              <a:hlinkClick r:id="rId6"/>
            </p:cNvPr>
            <p:cNvSpPr/>
            <p:nvPr/>
          </p:nvSpPr>
          <p:spPr>
            <a:xfrm>
              <a:off x="6241223" y="1064302"/>
              <a:ext cx="4806528" cy="1401580"/>
            </a:xfrm>
            <a:prstGeom prst="roundRect">
              <a:avLst>
                <a:gd name="adj" fmla="val 16667"/>
              </a:avLst>
            </a:prstGeom>
            <a:solidFill>
              <a:srgbClr val="FBE4D4"/>
            </a:solidFill>
            <a:ln w="5715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4283" tIns="37131" rIns="74283" bIns="37131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endParaRPr sz="146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73" name="Google Shape;1073;p229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67848" y="1220180"/>
              <a:ext cx="1353375" cy="1051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4" name="Google Shape;1074;p229"/>
            <p:cNvSpPr txBox="1"/>
            <p:nvPr/>
          </p:nvSpPr>
          <p:spPr>
            <a:xfrm>
              <a:off x="8319656" y="1514884"/>
              <a:ext cx="2449714" cy="954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283" tIns="37131" rIns="74283" bIns="37131" anchor="t" anchorCtr="0">
              <a:sp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275" b="1">
                  <a:solidFill>
                    <a:srgbClr val="BA510B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直接看我操作 !</a:t>
              </a:r>
              <a:endParaRPr sz="1300" b="1">
                <a:solidFill>
                  <a:srgbClr val="BA510B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aphicFrame>
        <p:nvGraphicFramePr>
          <p:cNvPr id="1075" name="Google Shape;1075;p229"/>
          <p:cNvGraphicFramePr/>
          <p:nvPr/>
        </p:nvGraphicFramePr>
        <p:xfrm>
          <a:off x="5465785" y="2388350"/>
          <a:ext cx="3878083" cy="21287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13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4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4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電池容量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充電方式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120mAh  </a:t>
                      </a:r>
                      <a:r>
                        <a:rPr lang="en-US" sz="13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鋰離子充電電池</a:t>
                      </a:r>
                      <a:endParaRPr sz="13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USB mini </a:t>
                      </a:r>
                      <a:r>
                        <a:rPr lang="en-US" sz="13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充電</a:t>
                      </a:r>
                      <a:endParaRPr sz="1300" u="none" strike="noStrike" cap="none" dirty="0"/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無線傳輸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Bluetooth 4.0 BLE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充電時間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30分鐘</a:t>
                      </a:r>
                      <a:endParaRPr sz="1300" u="none" strike="noStrike" cap="none"/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待機時間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5天 (電源開關鍵OFF)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連續使用時間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小時</a:t>
                      </a:r>
                      <a:endParaRPr sz="1300" u="none" strike="noStrike" cap="none"/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4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支援作業系統</a:t>
                      </a: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藍芽：Android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USB：系統Windows</a:t>
                      </a:r>
                      <a:r>
                        <a:rPr lang="en-US" sz="13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7以上</a:t>
                      </a:r>
                      <a:endParaRPr sz="1300" u="none" strike="noStrike" cap="none" dirty="0"/>
                    </a:p>
                  </a:txBody>
                  <a:tcPr marL="45277" marR="45277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" name="Google Shape;1080;p2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584" y="1268636"/>
            <a:ext cx="2144605" cy="6888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081" name="Google Shape;1081;p230"/>
          <p:cNvGraphicFramePr/>
          <p:nvPr/>
        </p:nvGraphicFramePr>
        <p:xfrm>
          <a:off x="5269148" y="3547556"/>
          <a:ext cx="3691656" cy="195020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30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3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/>
                        <a:t>Gyro Full </a:t>
                      </a:r>
                      <a:endParaRPr sz="11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/>
                        <a:t>Scale Range</a:t>
                      </a:r>
                      <a:endParaRPr sz="1100" u="none" strike="noStrike" cap="none"/>
                    </a:p>
                  </a:txBody>
                  <a:tcPr marL="25330" marR="25330" marT="25330" marB="2533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/>
                        <a:t>Gyro Sensitivity</a:t>
                      </a:r>
                      <a:endParaRPr sz="1100" u="none" strike="noStrike" cap="none"/>
                    </a:p>
                  </a:txBody>
                  <a:tcPr marL="25330" marR="25330" marT="25330" marB="2533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/>
                        <a:t>Accel Full Scale Range</a:t>
                      </a:r>
                      <a:endParaRPr sz="1100" u="none" strike="noStrike" cap="none"/>
                    </a:p>
                  </a:txBody>
                  <a:tcPr marL="25330" marR="25330" marT="25330" marB="2533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2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/>
                        <a:t>(°/sec)</a:t>
                      </a:r>
                      <a:endParaRPr sz="1100" u="none" strike="noStrike" cap="none"/>
                    </a:p>
                  </a:txBody>
                  <a:tcPr marL="25330" marR="25330" marT="25330" marB="2533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/>
                        <a:t>(LSB/°/sec)</a:t>
                      </a:r>
                      <a:endParaRPr sz="1100" u="none" strike="noStrike" cap="none"/>
                    </a:p>
                  </a:txBody>
                  <a:tcPr marL="25330" marR="25330" marT="25330" marB="2533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/>
                        <a:t>(g)</a:t>
                      </a:r>
                      <a:endParaRPr sz="1100" u="none" strike="noStrike" cap="none"/>
                    </a:p>
                  </a:txBody>
                  <a:tcPr marL="25330" marR="25330" marT="25330" marB="2533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5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/>
                        <a:t>±250</a:t>
                      </a:r>
                      <a:br>
                        <a:rPr lang="en-US" sz="1300" u="none" strike="noStrike" cap="none"/>
                      </a:br>
                      <a:r>
                        <a:rPr lang="en-US" sz="1300" u="none" strike="noStrike" cap="none"/>
                        <a:t>±500</a:t>
                      </a:r>
                      <a:br>
                        <a:rPr lang="en-US" sz="1300" u="none" strike="noStrike" cap="none"/>
                      </a:br>
                      <a:r>
                        <a:rPr lang="en-US" sz="1300" u="none" strike="noStrike" cap="none"/>
                        <a:t>±1000</a:t>
                      </a:r>
                      <a:br>
                        <a:rPr lang="en-US" sz="1300" u="none" strike="noStrike" cap="none"/>
                      </a:br>
                      <a:r>
                        <a:rPr lang="en-US" sz="1300" u="none" strike="noStrike" cap="none"/>
                        <a:t>±2000</a:t>
                      </a:r>
                      <a:endParaRPr sz="1100" u="none" strike="noStrike" cap="none"/>
                    </a:p>
                  </a:txBody>
                  <a:tcPr marL="25330" marR="25330" marT="25330" marB="2533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/>
                        <a:t>65.5</a:t>
                      </a:r>
                      <a:br>
                        <a:rPr lang="en-US" sz="1300" u="none" strike="noStrike" cap="none"/>
                      </a:br>
                      <a:r>
                        <a:rPr lang="en-US" sz="1300" u="none" strike="noStrike" cap="none"/>
                        <a:t>32.8</a:t>
                      </a:r>
                      <a:br>
                        <a:rPr lang="en-US" sz="1300" u="none" strike="noStrike" cap="none"/>
                      </a:br>
                      <a:r>
                        <a:rPr lang="en-US" sz="1300" u="none" strike="noStrike" cap="none"/>
                        <a:t>16.4</a:t>
                      </a:r>
                      <a:br>
                        <a:rPr lang="en-US" sz="1300" u="none" strike="noStrike" cap="none"/>
                      </a:br>
                      <a:r>
                        <a:rPr lang="en-US" sz="1300" u="none" strike="noStrike" cap="none"/>
                        <a:t>8.2</a:t>
                      </a:r>
                      <a:endParaRPr sz="1100" u="none" strike="noStrike" cap="none"/>
                    </a:p>
                  </a:txBody>
                  <a:tcPr marL="25330" marR="25330" marT="25330" marB="2533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300" u="none" strike="noStrike" cap="none"/>
                        <a:t>±2</a:t>
                      </a:r>
                      <a:br>
                        <a:rPr lang="en-US" sz="1300" u="none" strike="noStrike" cap="none"/>
                      </a:br>
                      <a:r>
                        <a:rPr lang="en-US" sz="1300" u="none" strike="noStrike" cap="none"/>
                        <a:t>±4</a:t>
                      </a:r>
                      <a:br>
                        <a:rPr lang="en-US" sz="1300" u="none" strike="noStrike" cap="none"/>
                      </a:br>
                      <a:r>
                        <a:rPr lang="en-US" sz="1300" u="none" strike="noStrike" cap="none"/>
                        <a:t>±8</a:t>
                      </a:r>
                      <a:br>
                        <a:rPr lang="en-US" sz="1300" u="none" strike="noStrike" cap="none"/>
                      </a:br>
                      <a:r>
                        <a:rPr lang="en-US" sz="1300" u="none" strike="noStrike" cap="none"/>
                        <a:t>±16</a:t>
                      </a:r>
                      <a:endParaRPr sz="1100" u="none" strike="noStrike" cap="none"/>
                    </a:p>
                  </a:txBody>
                  <a:tcPr marL="25330" marR="25330" marT="25330" marB="2533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82" name="Google Shape;1082;p230"/>
          <p:cNvGrpSpPr/>
          <p:nvPr/>
        </p:nvGrpSpPr>
        <p:grpSpPr>
          <a:xfrm>
            <a:off x="1433665" y="3146527"/>
            <a:ext cx="2486582" cy="2838574"/>
            <a:chOff x="1764511" y="3081341"/>
            <a:chExt cx="3060408" cy="3493630"/>
          </a:xfrm>
        </p:grpSpPr>
        <p:pic>
          <p:nvPicPr>
            <p:cNvPr id="1083" name="Google Shape;1083;p230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8175" y="4336799"/>
              <a:ext cx="2773081" cy="2238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4" name="Google Shape;1084;p230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4511" y="3081341"/>
              <a:ext cx="3060408" cy="21393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5" name="Google Shape;1085;p230"/>
          <p:cNvSpPr txBox="1"/>
          <p:nvPr/>
        </p:nvSpPr>
        <p:spPr>
          <a:xfrm>
            <a:off x="551070" y="2068149"/>
            <a:ext cx="5076607" cy="1650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pPr marL="371475" indent="-371475">
              <a:lnSpc>
                <a:spcPct val="150000"/>
              </a:lnSpc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2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直線軸：X/Y/Z 加速度 (Acceleration)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1475" indent="-371475">
              <a:lnSpc>
                <a:spcPct val="150000"/>
              </a:lnSpc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2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環狀軸：X/Y/Z 角速度 (Gyro)</a:t>
            </a:r>
            <a:endParaRPr sz="113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1475" indent="-227013">
              <a:lnSpc>
                <a:spcPct val="150000"/>
              </a:lnSpc>
              <a:buClr>
                <a:schemeClr val="dk1"/>
              </a:buClr>
              <a:buSzPts val="2800"/>
            </a:pPr>
            <a:endParaRPr sz="227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230"/>
          <p:cNvSpPr txBox="1">
            <a:spLocks noGrp="1"/>
          </p:cNvSpPr>
          <p:nvPr>
            <p:ph type="title" idx="4294967295"/>
          </p:nvPr>
        </p:nvSpPr>
        <p:spPr>
          <a:xfrm>
            <a:off x="5354638" y="1562100"/>
            <a:ext cx="4551362" cy="107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2925" b="1">
                <a:latin typeface="Microsoft JhengHei"/>
                <a:ea typeface="Microsoft JhengHei"/>
                <a:cs typeface="Microsoft JhengHei"/>
                <a:sym typeface="Microsoft JhengHei"/>
              </a:rPr>
              <a:t>感測參數及軸向介紹</a:t>
            </a:r>
            <a:endParaRPr sz="32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10081</TotalTime>
  <Words>1440</Words>
  <Application>Microsoft Macintosh PowerPoint</Application>
  <PresentationFormat>A4 紙張 (210x297 公釐)</PresentationFormat>
  <Paragraphs>291</Paragraphs>
  <Slides>31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20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31</vt:i4>
      </vt:variant>
    </vt:vector>
  </HeadingPairs>
  <TitlesOfParts>
    <vt:vector size="54" baseType="lpstr">
      <vt:lpstr>DFLiHeiBold(P)</vt:lpstr>
      <vt:lpstr>Microsoft JhengHei</vt:lpstr>
      <vt:lpstr>新細明體</vt:lpstr>
      <vt:lpstr>DFKai-SB</vt:lpstr>
      <vt:lpstr>Adobe 繁黑體 Std B</vt:lpstr>
      <vt:lpstr>DFPOP2W9-B5</vt:lpstr>
      <vt:lpstr>DFPPOP2W9-B5</vt:lpstr>
      <vt:lpstr>Heiti SC Medium</vt:lpstr>
      <vt:lpstr>Heiti SC Medium</vt:lpstr>
      <vt:lpstr>Heiti TC Medium</vt:lpstr>
      <vt:lpstr>Kaiti SC</vt:lpstr>
      <vt:lpstr>Lustria</vt:lpstr>
      <vt:lpstr>Noto Sans Symbols</vt:lpstr>
      <vt:lpstr>Adobe Naskh Medium</vt:lpstr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介紹</vt:lpstr>
      <vt:lpstr>感測參數及軸向介紹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鍵盤/IMU賽跑遊戲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subject/>
  <dc:creator>Stella Wen</dc:creator>
  <cp:keywords/>
  <dc:description/>
  <cp:lastModifiedBy>Stella Wen</cp:lastModifiedBy>
  <cp:revision>62</cp:revision>
  <cp:lastPrinted>2024-04-08T02:30:45Z</cp:lastPrinted>
  <dcterms:created xsi:type="dcterms:W3CDTF">2024-03-29T06:21:14Z</dcterms:created>
  <dcterms:modified xsi:type="dcterms:W3CDTF">2024-05-23T04:01:08Z</dcterms:modified>
  <cp:category/>
</cp:coreProperties>
</file>