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9" r:id="rId2"/>
    <p:sldMasterId id="2147483759" r:id="rId3"/>
    <p:sldMasterId id="2147483797" r:id="rId4"/>
    <p:sldMasterId id="2147483819" r:id="rId5"/>
    <p:sldMasterId id="2147483867" r:id="rId6"/>
    <p:sldMasterId id="2147483891" r:id="rId7"/>
    <p:sldMasterId id="2147483901" r:id="rId8"/>
    <p:sldMasterId id="2147483914" r:id="rId9"/>
    <p:sldMasterId id="2147483927" r:id="rId10"/>
    <p:sldMasterId id="2147483942" r:id="rId11"/>
  </p:sldMasterIdLst>
  <p:notesMasterIdLst>
    <p:notesMasterId r:id="rId104"/>
  </p:notesMasterIdLst>
  <p:handoutMasterIdLst>
    <p:handoutMasterId r:id="rId105"/>
  </p:handoutMasterIdLst>
  <p:sldIdLst>
    <p:sldId id="4050" r:id="rId12"/>
    <p:sldId id="403" r:id="rId13"/>
    <p:sldId id="1329" r:id="rId14"/>
    <p:sldId id="4053" r:id="rId15"/>
    <p:sldId id="1289" r:id="rId16"/>
    <p:sldId id="256" r:id="rId17"/>
    <p:sldId id="4055" r:id="rId18"/>
    <p:sldId id="402" r:id="rId19"/>
    <p:sldId id="4058" r:id="rId20"/>
    <p:sldId id="4061" r:id="rId21"/>
    <p:sldId id="4062" r:id="rId22"/>
    <p:sldId id="297" r:id="rId23"/>
    <p:sldId id="298" r:id="rId24"/>
    <p:sldId id="1299" r:id="rId25"/>
    <p:sldId id="1237" r:id="rId26"/>
    <p:sldId id="1285" r:id="rId27"/>
    <p:sldId id="4160" r:id="rId28"/>
    <p:sldId id="1301" r:id="rId29"/>
    <p:sldId id="4082" r:id="rId30"/>
    <p:sldId id="4077" r:id="rId31"/>
    <p:sldId id="4066" r:id="rId32"/>
    <p:sldId id="4161" r:id="rId33"/>
    <p:sldId id="1241" r:id="rId34"/>
    <p:sldId id="1242" r:id="rId35"/>
    <p:sldId id="1243" r:id="rId36"/>
    <p:sldId id="1244" r:id="rId37"/>
    <p:sldId id="1245" r:id="rId38"/>
    <p:sldId id="1302" r:id="rId39"/>
    <p:sldId id="350" r:id="rId40"/>
    <p:sldId id="4081" r:id="rId41"/>
    <p:sldId id="4078" r:id="rId42"/>
    <p:sldId id="4079" r:id="rId43"/>
    <p:sldId id="4080" r:id="rId44"/>
    <p:sldId id="1263" r:id="rId45"/>
    <p:sldId id="304" r:id="rId46"/>
    <p:sldId id="407" r:id="rId47"/>
    <p:sldId id="4151" r:id="rId48"/>
    <p:sldId id="4125" r:id="rId49"/>
    <p:sldId id="4126" r:id="rId50"/>
    <p:sldId id="4127" r:id="rId51"/>
    <p:sldId id="4128" r:id="rId52"/>
    <p:sldId id="4129" r:id="rId53"/>
    <p:sldId id="4130" r:id="rId54"/>
    <p:sldId id="4131" r:id="rId55"/>
    <p:sldId id="4132" r:id="rId56"/>
    <p:sldId id="4133" r:id="rId57"/>
    <p:sldId id="4134" r:id="rId58"/>
    <p:sldId id="4135" r:id="rId59"/>
    <p:sldId id="4136" r:id="rId60"/>
    <p:sldId id="4137" r:id="rId61"/>
    <p:sldId id="4138" r:id="rId62"/>
    <p:sldId id="4139" r:id="rId63"/>
    <p:sldId id="4140" r:id="rId64"/>
    <p:sldId id="4141" r:id="rId65"/>
    <p:sldId id="4142" r:id="rId66"/>
    <p:sldId id="4143" r:id="rId67"/>
    <p:sldId id="4144" r:id="rId68"/>
    <p:sldId id="4145" r:id="rId69"/>
    <p:sldId id="4146" r:id="rId70"/>
    <p:sldId id="4147" r:id="rId71"/>
    <p:sldId id="4148" r:id="rId72"/>
    <p:sldId id="4064" r:id="rId73"/>
    <p:sldId id="4109" r:id="rId74"/>
    <p:sldId id="257" r:id="rId75"/>
    <p:sldId id="4106" r:id="rId76"/>
    <p:sldId id="4113" r:id="rId77"/>
    <p:sldId id="4119" r:id="rId78"/>
    <p:sldId id="4150" r:id="rId79"/>
    <p:sldId id="306" r:id="rId80"/>
    <p:sldId id="1330" r:id="rId81"/>
    <p:sldId id="395" r:id="rId82"/>
    <p:sldId id="1331" r:id="rId83"/>
    <p:sldId id="1332" r:id="rId84"/>
    <p:sldId id="1333" r:id="rId85"/>
    <p:sldId id="1334" r:id="rId86"/>
    <p:sldId id="1335" r:id="rId87"/>
    <p:sldId id="368" r:id="rId88"/>
    <p:sldId id="394" r:id="rId89"/>
    <p:sldId id="369" r:id="rId90"/>
    <p:sldId id="371" r:id="rId91"/>
    <p:sldId id="386" r:id="rId92"/>
    <p:sldId id="4159" r:id="rId93"/>
    <p:sldId id="1225" r:id="rId94"/>
    <p:sldId id="1226" r:id="rId95"/>
    <p:sldId id="4152" r:id="rId96"/>
    <p:sldId id="4153" r:id="rId97"/>
    <p:sldId id="1230" r:id="rId98"/>
    <p:sldId id="4154" r:id="rId99"/>
    <p:sldId id="4155" r:id="rId100"/>
    <p:sldId id="4156" r:id="rId101"/>
    <p:sldId id="4157" r:id="rId102"/>
    <p:sldId id="4158" r:id="rId103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AECA"/>
    <a:srgbClr val="E77619"/>
    <a:srgbClr val="5B9BD5"/>
    <a:srgbClr val="7D9F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408"/>
    </p:cViewPr>
  </p:sorterViewPr>
  <p:notesViewPr>
    <p:cSldViewPr snapToGrid="0"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theme" Target="theme/theme1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tableStyles" Target="tableStyles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24C6AC50-4FEB-4351-847D-5D38C90D921E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1DB5AF1A-8511-4827-86AF-66BF276CE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71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AABF22F-A48A-4CA0-AFB9-DB4FD7001633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D2FD92AF-275D-49D7-A0A5-482D1E8118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58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238D6-62AC-4FB1-9E01-2872A84F5AF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0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AD6BF-B881-4C4F-B43B-C3AE754EDCA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27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075">
              <a:defRPr/>
            </a:pPr>
            <a:fld id="{5F10D999-32D8-4D84-9FA6-AF1174BE2F43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21075">
                <a:defRPr/>
              </a:pPr>
              <a:t>67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861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1075">
              <a:defRPr/>
            </a:pPr>
            <a:fld id="{DF78B0A3-ECAD-435F-8F70-D5F6A4CF0E30}" type="slidenum">
              <a:rPr lang="en-PH">
                <a:solidFill>
                  <a:prstClr val="black"/>
                </a:solidFill>
                <a:latin typeface="Calibri" panose="020F0502020204030204"/>
              </a:rPr>
              <a:pPr defTabSz="921075">
                <a:defRPr/>
              </a:pPr>
              <a:t>69</a:t>
            </a:fld>
            <a:endParaRPr lang="en-P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903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hyperlink" Target="http://creativecommons.org/licenses/by-nc-sa/2.5/tw/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creativecommons.org/licenses/by-nc-sa/2.5/tw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695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930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638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6740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2175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8491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0798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1347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26803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D2CAE-1EFA-AB62-80BF-87E4E8540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14CABF3-4F72-A66A-A4D6-B8FF77445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7A1A7D-F4E3-CAD9-6B76-8EAFE4A2C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91EF7B-E3CD-A745-6F88-E0725BED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946F2C-0B88-A459-253E-B73E19B6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21409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8A5046-240B-FF26-8C98-454837C0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86B445-E687-D1D2-A264-3BFA79B13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7124BFD-B9B6-85BF-5CAE-CB222FFB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3AA7F7-585B-BB87-CD35-C99A8086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132910-42D2-012E-3F35-54C1E257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42877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FA41B-617D-810C-A616-5F4AC00BA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4F86D4-987B-1AA5-8B78-ECF140226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A4BD1E-6D37-82C9-280D-6812EDB0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547D25C-3CC8-8E7F-F25E-EFE98744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6FDBAD-9EF2-0706-A0DF-1B92BF7C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2170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52454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3ECB5B-F52C-4D3A-AC30-F0BDEF1E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EFCD30-2CC2-6103-149A-8B243406E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4C79ABD-B56A-763E-3478-DB657107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FE1B2F2-567E-2585-AA53-84A29A96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10E352E-4FFF-4E8E-515B-7C84A96A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7F22323-F96F-61E1-45E3-63AC598B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802325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9780BB-C248-9DCE-C736-0F0CB0E1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0F319D-4018-95D4-B619-5DD0CFB89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A845F98-2788-A6FA-4E30-F56A4EE6D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73B4DC-DCD6-47C3-A894-C4C2E666D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2C8C3EC-2A06-415E-C1AB-98821C761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768B6D3-B6C0-AF41-4B0F-0D51928A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9EA90D8-146B-A8DD-4012-1F2AEFC3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41C023A-69FC-E74C-6D1E-6AA4A92E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16516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80120A-ADDD-2DB7-5124-E5B0B412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AB73EA6-0548-DA1A-4A1B-4C0C7C3D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ABC1453-74CC-B3F7-A668-ED6389C0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DA9B5B1-7EFD-F0FB-45C5-45E797D4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117704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4A41F10-BFF4-9503-31F8-C692619D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FADB319-AA9D-55FE-7044-478F8C9A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8C83DBC-E727-3947-D8AB-0E81AA99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765601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F77E62-75B6-FB35-6A2E-4D1C6EE7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CD9976-3BAC-20B3-9624-10B6B512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CC12586-D981-1C9C-E55B-2180E0955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D6C361-1C78-0F45-6A06-2194A026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277440-0BBD-D2BC-1ED7-33CAF08B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929B7EF-1A3B-4467-738A-77E2CF5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85586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1810A6-4033-D97A-FCDE-E12FB268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140462-01D1-C95F-495F-781D128BF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62AEA5C-6FDF-1885-8B9C-C7FA8AA6F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45757A-750D-B927-C8A5-1D5AB6FB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1EAD52B-D273-136A-1669-D8182E48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EF4BB5-0B19-7579-0BD8-10774872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7834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20A65B-E628-CEC0-EE49-0C14E94C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D8A2BEA-7C20-48BE-DA31-3A20172EA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26A924-0093-DD35-89B5-56BE68DE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CFC041-52CA-47BD-34A0-1C287838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F15619-04D8-9597-B5BD-7DCA311D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98569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BB0AA12-00CB-1B7A-3F86-E549D1157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D1947D3-E3D9-E16F-80D3-6115F9171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604D10-138C-4C9E-7E03-564E2AA4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0303C1-FC90-5959-6CA9-5C671A730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66A2F7-A38C-7E1E-9DA2-DE3295E0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3774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144" y="571897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6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7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36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4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01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1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4973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6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11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71898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782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2023/12/20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67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930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1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82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6715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40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75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5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60926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25" y="88508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2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4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0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53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197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57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1486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51302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40241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BF5-A9DE-4AA2-880F-958E8770B2B4}"/>
              </a:ext>
            </a:extLst>
          </p:cNvPr>
          <p:cNvSpPr txBox="1">
            <a:spLocks/>
          </p:cNvSpPr>
          <p:nvPr userDrawn="1"/>
        </p:nvSpPr>
        <p:spPr>
          <a:xfrm>
            <a:off x="914403" y="2840041"/>
            <a:ext cx="1036637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  <a:t/>
            </a:r>
            <a:b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</a:br>
            <a:endParaRPr kumimoji="0" lang="en-US" altLang="zh-TW" sz="37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wesome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80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8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8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6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79509" y="350100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 userDrawn="1"/>
        </p:nvSpPr>
        <p:spPr>
          <a:xfrm>
            <a:off x="11518311" y="6519446"/>
            <a:ext cx="4716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600" b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fld id="{BAEEAA22-8B8E-47AF-B634-0C5F6769FC9E}" type="slidenum">
              <a:rPr lang="zh-TW" altLang="en-US" sz="1600" b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pPr/>
              <a:t>‹#›</a:t>
            </a:fld>
            <a:endParaRPr lang="zh-TW" altLang="en-US" sz="16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1168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463041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51861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81912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 userDrawn="1"/>
        </p:nvSpPr>
        <p:spPr>
          <a:xfrm>
            <a:off x="4465625" y="9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Sensor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Microsystem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Integration for Life Enhancement  --Stella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Kuei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Ann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Wen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  </a:t>
            </a:r>
            <a:endParaRPr lang="zh-TW" altLang="en-US" sz="1200" b="1" i="1" dirty="0">
              <a:solidFill>
                <a:prstClr val="black"/>
              </a:solidFill>
              <a:latin typeface="新細明體"/>
              <a:ea typeface="新細明體"/>
            </a:endParaRPr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0" y="6309329"/>
            <a:ext cx="482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Intelligent Sensing Technologies and Applications </a:t>
            </a:r>
            <a:b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</a:b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The 10</a:t>
            </a:r>
            <a:r>
              <a:rPr lang="en-US" altLang="zh-TW" sz="1200" b="1" baseline="30000" dirty="0">
                <a:solidFill>
                  <a:prstClr val="black"/>
                </a:solidFill>
                <a:latin typeface="Corbel" pitchFamily="34" charset="0"/>
              </a:rPr>
              <a:t>th</a:t>
            </a: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 Taiwan-Japan Microelectronics International Symposium 2010</a:t>
            </a:r>
            <a:endParaRPr lang="en-US" altLang="zh-TW" sz="1200" dirty="0">
              <a:solidFill>
                <a:prstClr val="black"/>
              </a:solidFill>
              <a:latin typeface="Corbel" pitchFamily="34" charset="0"/>
            </a:endParaRPr>
          </a:p>
          <a:p>
            <a:endParaRPr lang="zh-TW" altLang="en-US" sz="1200" dirty="0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>
                <a:solidFill>
                  <a:prstClr val="black"/>
                </a:solidFill>
              </a:rPr>
              <a:pPr/>
              <a:t>‹#›</a:t>
            </a:fld>
            <a:endParaRPr lang="zh-TW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87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>
            <a:extLst>
              <a:ext uri="{FF2B5EF4-FFF2-40B4-BE49-F238E27FC236}">
                <a16:creationId xmlns:a16="http://schemas.microsoft.com/office/drawing/2014/main" id="{DF4199CD-FAB3-4C2D-89EF-31A30B7F6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628776"/>
            <a:ext cx="1993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C7DEE4D-E6EA-437F-878F-E7DFA0AED5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00151" y="2060576"/>
            <a:ext cx="700828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程式流程控制</a:t>
            </a:r>
            <a:r>
              <a:rPr lang="en-US" altLang="zh-TW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-</a:t>
            </a:r>
            <a:r>
              <a:rPr lang="zh-TW" alt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以</a:t>
            </a:r>
            <a:r>
              <a:rPr lang="en-US" altLang="zh-TW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ATM</a:t>
            </a:r>
            <a:r>
              <a:rPr lang="zh-TW" alt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操作為例操作為例</a:t>
            </a:r>
          </a:p>
        </p:txBody>
      </p:sp>
      <p:pic>
        <p:nvPicPr>
          <p:cNvPr id="6" name="Picture 6" descr="CClogo">
            <a:hlinkClick r:id="rId4" tooltip="創用 CC http://creativecommons.org/licenses/by-nc-sa/2.5/tw/"/>
            <a:extLst>
              <a:ext uri="{FF2B5EF4-FFF2-40B4-BE49-F238E27FC236}">
                <a16:creationId xmlns:a16="http://schemas.microsoft.com/office/drawing/2014/main" id="{A4D25CF2-3566-4ADC-9EBF-BFF0C5BF1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" y="6494463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標題版面配置區 1"/>
          <p:cNvSpPr>
            <a:spLocks noGrp="1"/>
          </p:cNvSpPr>
          <p:nvPr>
            <p:ph type="ctrTitle"/>
          </p:nvPr>
        </p:nvSpPr>
        <p:spPr>
          <a:xfrm>
            <a:off x="385233" y="2636839"/>
            <a:ext cx="11760200" cy="1470025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Courier" pitchFamily="49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9459" name="文字版面配置區 2"/>
          <p:cNvSpPr>
            <a:spLocks noGrp="1"/>
          </p:cNvSpPr>
          <p:nvPr>
            <p:ph type="subTitle" idx="1"/>
          </p:nvPr>
        </p:nvSpPr>
        <p:spPr>
          <a:xfrm>
            <a:off x="730251" y="47005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 b="1">
                <a:solidFill>
                  <a:schemeClr val="folHlink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214198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Clogo">
            <a:hlinkClick r:id="rId2" tooltip="創用 CC http://creativecommons.org/licenses/by-nc-sa/2.5/tw/"/>
            <a:extLst>
              <a:ext uri="{FF2B5EF4-FFF2-40B4-BE49-F238E27FC236}">
                <a16:creationId xmlns:a16="http://schemas.microsoft.com/office/drawing/2014/main" id="{5B1FFE84-86B3-415F-ACE2-C03E649723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" y="6494463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B6A8F39F-7CCC-4574-BE6F-F4827E3E69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第</a:t>
            </a:r>
            <a:fld id="{534C2607-9AD9-4E44-8B31-2C0DE76BC19B}" type="slidenum">
              <a:rPr lang="zh-TW" altLang="en-US"/>
              <a:pPr/>
              <a:t>‹#›</a:t>
            </a:fld>
            <a:r>
              <a:rPr lang="zh-TW" altLang="en-US"/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3453099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69253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34434" y="1700213"/>
            <a:ext cx="56599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1" y="1700213"/>
            <a:ext cx="56599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6375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6079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05577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11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302369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16509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21776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76785" y="549275"/>
            <a:ext cx="2880783" cy="56769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34434" y="549275"/>
            <a:ext cx="8439151" cy="56769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54325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47699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1691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342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0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2023/12/20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7248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01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2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00556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71833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14740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67956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7958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136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99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891601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2023/12/20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2023/12/20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58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563767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1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24" name="圖片 23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2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30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86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3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12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5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20" name="圖片 19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577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1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95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9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0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2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28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3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21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2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3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9" name="圖片 18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555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050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4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print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4"/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346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29884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38535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340373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2023/12/20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7958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01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14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268459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2023/12/20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2023/12/20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2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162875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499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20166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9209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1360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119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1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17/06/relationships/model3d" Target="../media/model3d1.glb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://creativecommons.org/licenses/by-nc-sa/2.5/tw/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4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5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Relationship Id="rId14" Type="http://schemas.openxmlformats.org/officeDocument/2006/relationships/image" Target="../media/image2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3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microsoft.com/office/2017/06/relationships/model3d" Target="../media/model3d1.glb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4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microsoft.com/office/2017/06/relationships/model3d" Target="../media/model3d1.glb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1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4.png"/><Relationship Id="rId20" Type="http://schemas.openxmlformats.org/officeDocument/2006/relationships/hyperlink" Target="http://holdon.sipplink.com/" TargetMode="Externa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2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2"/>
          <a:srcRect l="19323" t="57194" r="62021" b="34472"/>
          <a:stretch/>
        </p:blipFill>
        <p:spPr>
          <a:xfrm>
            <a:off x="258791" y="6553233"/>
            <a:ext cx="8992296" cy="105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982208378"/>
                    </p:ext>
                  </p:extLst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3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rot="3706115">
                  <a:off x="-85543" y="97531"/>
                  <a:ext cx="811877" cy="640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>
                    <p:ext uri="{D42A27DB-BD31-4B8C-83A1-F6EECF244321}">
                      <p14:modId xmlns:p14="http://schemas.microsoft.com/office/powerpoint/2010/main" val="3280583377"/>
                    </p:ext>
                  </p:extLst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3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rot="6395426">
                  <a:off x="484808" y="-10650"/>
                  <a:ext cx="488973" cy="659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135868" y="6596390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4D6AD42-1ABC-415C-89F5-2724C6D8292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251087" y="6455485"/>
            <a:ext cx="32864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2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755" r:id="rId6"/>
    <p:sldLayoutId id="2147483757" r:id="rId7"/>
    <p:sldLayoutId id="2147483857" r:id="rId8"/>
    <p:sldLayoutId id="2147483788" r:id="rId9"/>
    <p:sldLayoutId id="2147483844" r:id="rId10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7151-2384-4E24-8E57-22E604C5EA46}" type="datetimeFigureOut">
              <a:rPr lang="zh-TW" altLang="en-US" smtClean="0"/>
              <a:t>2023/12/20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34FBD-4EDC-4D1E-BFE9-EC627E04B6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44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B175798-4A7D-3A3A-E2CC-82BF4566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D9C93C-CC40-04B0-97CB-FE71CF197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DEB290-16A6-135B-C82D-5EFBA545A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93278-1DB8-4A4F-884F-89C58A219FE5}" type="datetimeFigureOut">
              <a:rPr kumimoji="1" lang="zh-TW" altLang="en-US" smtClean="0"/>
              <a:t>2023/12/20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0E8046-A1CA-3938-6CB9-A748762ED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E0D7-2826-4E31-B678-878FEA0CB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B8FCA-2C21-0141-9251-A3031F341F9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246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2CF6B2-ED15-40F2-98E6-429EF69F5D6A}"/>
              </a:ext>
            </a:extLst>
          </p:cNvPr>
          <p:cNvSpPr txBox="1"/>
          <p:nvPr userDrawn="1"/>
        </p:nvSpPr>
        <p:spPr>
          <a:xfrm>
            <a:off x="5994400" y="6429942"/>
            <a:ext cx="351378" cy="2611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09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2C9476-F812-4665-AC89-D8D615EE767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178476" y="6488262"/>
            <a:ext cx="32864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5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9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3581401" y="508369"/>
            <a:ext cx="8034215" cy="1058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469766" y="6538916"/>
            <a:ext cx="8439774" cy="9854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2CF6B2-ED15-40F2-98E6-429EF69F5D6A}"/>
              </a:ext>
            </a:extLst>
          </p:cNvPr>
          <p:cNvSpPr txBox="1"/>
          <p:nvPr userDrawn="1"/>
        </p:nvSpPr>
        <p:spPr>
          <a:xfrm>
            <a:off x="5994400" y="6429942"/>
            <a:ext cx="351378" cy="2611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09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976" y="258413"/>
            <a:ext cx="2300425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8C4A4AB-5C57-4810-9FB6-EBF4858D253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03324" y="6429942"/>
            <a:ext cx="3286497" cy="32311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2" y="46976"/>
            <a:ext cx="1055077" cy="8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2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818" r:id="rId13"/>
    <p:sldLayoutId id="2147483940" r:id="rId14"/>
    <p:sldLayoutId id="21474839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9" name="月亮 8"/>
          <p:cNvGrpSpPr>
            <a:grpSpLocks/>
          </p:cNvGrpSpPr>
          <p:nvPr/>
        </p:nvGrpSpPr>
        <p:grpSpPr bwMode="auto">
          <a:xfrm>
            <a:off x="-16933" y="4279900"/>
            <a:ext cx="12208933" cy="2578100"/>
            <a:chOff x="-4" y="2700"/>
            <a:chExt cx="5768" cy="1624"/>
          </a:xfrm>
        </p:grpSpPr>
        <p:pic>
          <p:nvPicPr>
            <p:cNvPr id="1031" name="月亮 8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4" y="2700"/>
              <a:ext cx="5768" cy="1624"/>
            </a:xfrm>
            <a:prstGeom prst="rect">
              <a:avLst/>
            </a:prstGeom>
            <a:noFill/>
          </p:spPr>
        </p:pic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 rot="16200000">
              <a:off x="2805" y="3392"/>
              <a:ext cx="150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kumimoji="0" lang="zh-TW" altLang="en-US" sz="1800">
                <a:solidFill>
                  <a:srgbClr val="D9D9D9"/>
                </a:solidFill>
                <a:latin typeface="Calibri" pitchFamily="34" charset="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5039890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4" name="文字方塊 23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文字方塊 24"/>
          <p:cNvSpPr txBox="1"/>
          <p:nvPr userDrawn="1"/>
        </p:nvSpPr>
        <p:spPr>
          <a:xfrm>
            <a:off x="11518311" y="6519446"/>
            <a:ext cx="4716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600" b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fld id="{BAEEAA22-8B8E-47AF-B634-0C5F6769FC9E}" type="slidenum">
              <a:rPr lang="zh-TW" altLang="en-US" sz="1600" b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pPr/>
              <a:t>‹#›</a:t>
            </a:fld>
            <a:endParaRPr lang="zh-TW" altLang="en-US" sz="16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圖片 12" descr="smile1.jpg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1798" y="6241643"/>
            <a:ext cx="960107" cy="6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版面配置區 1">
            <a:extLst>
              <a:ext uri="{FF2B5EF4-FFF2-40B4-BE49-F238E27FC236}">
                <a16:creationId xmlns:a16="http://schemas.microsoft.com/office/drawing/2014/main" id="{894DB382-8417-45CB-A8DF-57B861EB0B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4417" y="54927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037C7C9C-C1F5-43AF-B94D-27A2EA7EF7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34434" y="1700213"/>
            <a:ext cx="1152313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78FCAAC5-A89F-4C50-8647-91A6D736DD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9184" y="109538"/>
            <a:ext cx="700828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程式流程控制</a:t>
            </a:r>
            <a:r>
              <a:rPr lang="en-US" altLang="zh-TW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-</a:t>
            </a:r>
            <a:r>
              <a:rPr lang="zh-TW" altLang="en-US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以</a:t>
            </a:r>
            <a:r>
              <a:rPr lang="en-US" altLang="zh-TW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ATM</a:t>
            </a:r>
            <a:r>
              <a:rPr lang="zh-TW" altLang="en-US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操作為例操作為例</a:t>
            </a:r>
          </a:p>
        </p:txBody>
      </p:sp>
      <p:pic>
        <p:nvPicPr>
          <p:cNvPr id="1029" name="Picture 5" descr="CClogo">
            <a:hlinkClick r:id="rId14" tooltip="創用 CC http://creativecommons.org/licenses/by-nc-sa/2.5/tw/"/>
            <a:extLst>
              <a:ext uri="{FF2B5EF4-FFF2-40B4-BE49-F238E27FC236}">
                <a16:creationId xmlns:a16="http://schemas.microsoft.com/office/drawing/2014/main" id="{6A8C9318-9E17-47CC-8D8C-04416F0802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8" y="6494463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900">
          <a:solidFill>
            <a:schemeClr val="folHlink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00">
          <a:solidFill>
            <a:schemeClr val="hlink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0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0"/>
          <a:srcRect l="19323" t="57194" r="62021" b="34472"/>
          <a:stretch/>
        </p:blipFill>
        <p:spPr>
          <a:xfrm>
            <a:off x="218305" y="6585031"/>
            <a:ext cx="8992296" cy="105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/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1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2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3706115">
                  <a:off x="-85543" y="97531"/>
                  <a:ext cx="811877" cy="640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/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1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rot="6395426">
                  <a:off x="484808" y="-10650"/>
                  <a:ext cx="488973" cy="659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9624721-9B15-4139-8618-04F7FE1914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05120" y="6475973"/>
            <a:ext cx="32864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6" r:id="rId8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1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1"/>
          <a:srcRect l="19323" t="57194" r="62021" b="34472"/>
          <a:stretch/>
        </p:blipFill>
        <p:spPr>
          <a:xfrm>
            <a:off x="320395" y="6524766"/>
            <a:ext cx="8992296" cy="105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/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2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3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3706115">
                  <a:off x="-85543" y="97531"/>
                  <a:ext cx="811877" cy="640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/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2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5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 rot="6395426">
                  <a:off x="484808" y="-10650"/>
                  <a:ext cx="488973" cy="659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54901C81-35D7-446E-AAA1-5544F1E7987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303371" y="6448333"/>
            <a:ext cx="32864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0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90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2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2"/>
          <a:srcRect l="19323" t="57194" r="62021" b="34472"/>
          <a:stretch/>
        </p:blipFill>
        <p:spPr>
          <a:xfrm>
            <a:off x="469765" y="6538916"/>
            <a:ext cx="8992296" cy="105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/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3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rot="3706115">
                  <a:off x="-85543" y="97531"/>
                  <a:ext cx="811877" cy="6407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/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3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 rot="6395426">
                  <a:off x="484808" y="-10650"/>
                  <a:ext cx="488973" cy="659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E20950-C4D4-45DF-9337-C3F55DF52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326"/>
          <a:stretch/>
        </p:blipFill>
        <p:spPr>
          <a:xfrm>
            <a:off x="9462037" y="6545357"/>
            <a:ext cx="2576799" cy="34614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34688" y="6545358"/>
            <a:ext cx="2222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>
                <a:hlinkClick r:id="rId20"/>
              </a:rPr>
              <a:t>http://holdon.sipplink.com/</a:t>
            </a:r>
            <a:endParaRPr lang="zh-TW" altLang="en-US" sz="1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2648525" y="6622085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56975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2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kxX09i4fds" TargetMode="Externa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2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hyperlink" Target="https://youtu.be/DRjivZsuZB4" TargetMode="External"/><Relationship Id="rId18" Type="http://schemas.openxmlformats.org/officeDocument/2006/relationships/image" Target="../media/image65.JPG"/><Relationship Id="rId26" Type="http://schemas.openxmlformats.org/officeDocument/2006/relationships/image" Target="../media/image69.png"/><Relationship Id="rId3" Type="http://schemas.openxmlformats.org/officeDocument/2006/relationships/hyperlink" Target="https://youtu.be/SKGi12gpICE" TargetMode="External"/><Relationship Id="rId21" Type="http://schemas.openxmlformats.org/officeDocument/2006/relationships/hyperlink" Target="https://youtu.be/UPLSeufvp9g" TargetMode="External"/><Relationship Id="rId7" Type="http://schemas.openxmlformats.org/officeDocument/2006/relationships/hyperlink" Target="https://youtu.be/2V_Sr5zgM_Q" TargetMode="External"/><Relationship Id="rId12" Type="http://schemas.openxmlformats.org/officeDocument/2006/relationships/image" Target="../media/image62.png"/><Relationship Id="rId17" Type="http://schemas.openxmlformats.org/officeDocument/2006/relationships/hyperlink" Target="https://youtu.be/rzjiOHuzHrM" TargetMode="External"/><Relationship Id="rId25" Type="http://schemas.openxmlformats.org/officeDocument/2006/relationships/hyperlink" Target="https://youtu.be/t7yaNp-KM-0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9.jpeg"/><Relationship Id="rId11" Type="http://schemas.openxmlformats.org/officeDocument/2006/relationships/hyperlink" Target="https://youtu.be/W321f4ZZq6Y" TargetMode="External"/><Relationship Id="rId24" Type="http://schemas.openxmlformats.org/officeDocument/2006/relationships/image" Target="../media/image68.png"/><Relationship Id="rId5" Type="http://schemas.openxmlformats.org/officeDocument/2006/relationships/hyperlink" Target="https://youtu.be/2XciJKJijls" TargetMode="External"/><Relationship Id="rId15" Type="http://schemas.openxmlformats.org/officeDocument/2006/relationships/hyperlink" Target="https://youtu.be/7oCPwqbTbns" TargetMode="External"/><Relationship Id="rId23" Type="http://schemas.openxmlformats.org/officeDocument/2006/relationships/hyperlink" Target="https://youtu.be/T6Yo8auzgmo" TargetMode="External"/><Relationship Id="rId10" Type="http://schemas.openxmlformats.org/officeDocument/2006/relationships/image" Target="../media/image61.JPG"/><Relationship Id="rId19" Type="http://schemas.openxmlformats.org/officeDocument/2006/relationships/hyperlink" Target="https://youtu.be/EFnZDdN9ZQs" TargetMode="External"/><Relationship Id="rId4" Type="http://schemas.openxmlformats.org/officeDocument/2006/relationships/image" Target="../media/image58.png"/><Relationship Id="rId9" Type="http://schemas.openxmlformats.org/officeDocument/2006/relationships/hyperlink" Target="https://youtu.be/p2cFdNymleU" TargetMode="External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12u10.lab.nycu.edu.tw/portfolio/%e5%a4%a7%e5%93%a5%e5%93%a5%e5%a4%a7%e5%a7%90%e5%a7%90%e8%ac%9b%e5%8d%8a%e5%b0%8e%e9%ab%94/" TargetMode="Externa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youtu.be/xflWDm3qYG4" TargetMode="External"/><Relationship Id="rId7" Type="http://schemas.openxmlformats.org/officeDocument/2006/relationships/hyperlink" Target="https://youtu.be/BkosJkLeQJ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8.png"/><Relationship Id="rId5" Type="http://schemas.openxmlformats.org/officeDocument/2006/relationships/hyperlink" Target="https://youtu.be/CodHd33lPgc" TargetMode="Externa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7" Type="http://schemas.microsoft.com/office/2007/relationships/hdphoto" Target="../media/hdphoto3.wdp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8.png"/><Relationship Id="rId5" Type="http://schemas.microsoft.com/office/2007/relationships/hdphoto" Target="../media/hdphoto2.wdp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0.tif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RPJ3oxbt4dk" TargetMode="External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hyperlink" Target="https://www.google.com.tw/url?sa=i&amp;url=https://thenounproject.com/term/computer/12565/&amp;psig=AOvVaw0QXoQdYwZEsJkJEoedBV7T&amp;ust=1580972173995000&amp;source=images&amp;cd=vfe&amp;ved=0CAIQjRxqFwoTCNDs89vruecCFQAAAAAdAAAAABAX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03.png"/><Relationship Id="rId4" Type="http://schemas.openxmlformats.org/officeDocument/2006/relationships/hyperlink" Target="https://youtu.be/NlmG3MB7qoc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0.png"/><Relationship Id="rId11" Type="http://schemas.openxmlformats.org/officeDocument/2006/relationships/image" Target="../media/image96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dn.com/news/story/11316/4144644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cw.com.tw/article/article.action?id=5095520" TargetMode="External"/><Relationship Id="rId5" Type="http://schemas.openxmlformats.org/officeDocument/2006/relationships/hyperlink" Target="https://ec.ltn.com.tw/article/breakingnews/2646534" TargetMode="External"/><Relationship Id="rId4" Type="http://schemas.openxmlformats.org/officeDocument/2006/relationships/hyperlink" Target="https://tw.news.yahoo.com/5g%E5%A4%B1%E6%A5%AD%E6%BD%AE1-%E6%A9%9F%E5%99%A8%E5%B9%AB%E6%9B%B4%E5%A4%9A-10%E5%B9%B4%E5%85%A7%E6%81%90200%E8%90%AC%E4%BA%BA-%E8%A2%AB%E5%8F%96%E4%BB%A3-093734596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9.png"/><Relationship Id="rId7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url=https://thenounproject.com/term/computer/12565/&amp;psig=AOvVaw0QXoQdYwZEsJkJEoedBV7T&amp;ust=1580972173995000&amp;source=images&amp;cd=vfe&amp;ved=0CAIQjRxqFwoTCNDs89vruecCFQAAAAAdAAAAABAX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url=https://www.pngwing.com/en/free-png-bnqzv&amp;psig=AOvVaw0WK7btKPiLpvvMG3KjattX&amp;ust=1596855839906000&amp;source=images&amp;cd=vfe&amp;ved=0CAIQjRxqFwoTCPih4fWNiOsCFQAAAAAdAAAAABAD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9.png"/><Relationship Id="rId4" Type="http://schemas.openxmlformats.org/officeDocument/2006/relationships/image" Target="../media/image15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4.jp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3.jpg"/><Relationship Id="rId5" Type="http://schemas.openxmlformats.org/officeDocument/2006/relationships/image" Target="../media/image162.png"/><Relationship Id="rId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url=https://thenounproject.com/term/computer/12565/&amp;psig=AOvVaw0QXoQdYwZEsJkJEoedBV7T&amp;ust=1580972173995000&amp;source=images&amp;cd=vfe&amp;ved=0CAIQjRxqFwoTCNDs89vruecCFQAAAAAdAAAAABAX" TargetMode="External"/><Relationship Id="rId7" Type="http://schemas.openxmlformats.org/officeDocument/2006/relationships/image" Target="../media/image167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4.png"/><Relationship Id="rId5" Type="http://schemas.openxmlformats.org/officeDocument/2006/relationships/image" Target="../media/image166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9.png"/><Relationship Id="rId4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12u10.nctu.edu.tw/portfolio/aiot-1/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59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6.jpg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ZKyTvg0dvA" TargetMode="External"/><Relationship Id="rId3" Type="http://schemas.openxmlformats.org/officeDocument/2006/relationships/image" Target="../media/image193.jpeg"/><Relationship Id="rId7" Type="http://schemas.openxmlformats.org/officeDocument/2006/relationships/hyperlink" Target="https://youtu.be/pxUh809oRzg" TargetMode="Externa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youtu.be/fzsPGx_sQdY" TargetMode="External"/><Relationship Id="rId5" Type="http://schemas.openxmlformats.org/officeDocument/2006/relationships/hyperlink" Target="https://www.youtube.com/watch?v=BZXr73d2Qsw&amp;feature=youtu.be" TargetMode="External"/><Relationship Id="rId4" Type="http://schemas.openxmlformats.org/officeDocument/2006/relationships/hyperlink" Target="http://sharingday.com.tw/" TargetMode="External"/><Relationship Id="rId9" Type="http://schemas.openxmlformats.org/officeDocument/2006/relationships/hyperlink" Target="https://youtu.be/0iSiXR6wh90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200.jpeg"/><Relationship Id="rId7" Type="http://schemas.openxmlformats.org/officeDocument/2006/relationships/hyperlink" Target="https://www.youtube.com/watch?v=Mf4dJfYYuWM&amp;feature=emb_logo" TargetMode="External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Relationship Id="rId9" Type="http://schemas.openxmlformats.org/officeDocument/2006/relationships/image" Target="../media/image20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6.jpeg"/><Relationship Id="rId7" Type="http://schemas.openxmlformats.org/officeDocument/2006/relationships/image" Target="../media/image209.jpeg"/><Relationship Id="rId2" Type="http://schemas.openxmlformats.org/officeDocument/2006/relationships/hyperlink" Target="https://www.youtube.com/watch?v=ovFr3ICZPXY&amp;feature=emb_logo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youtube.com/watch?v=Oi-ATojozkE&amp;feature=emb_logo" TargetMode="External"/><Relationship Id="rId5" Type="http://schemas.openxmlformats.org/officeDocument/2006/relationships/image" Target="../media/image208.png"/><Relationship Id="rId10" Type="http://schemas.openxmlformats.org/officeDocument/2006/relationships/image" Target="../media/image211.jpeg"/><Relationship Id="rId4" Type="http://schemas.openxmlformats.org/officeDocument/2006/relationships/image" Target="../media/image207.png"/><Relationship Id="rId9" Type="http://schemas.openxmlformats.org/officeDocument/2006/relationships/hyperlink" Target="https://www.youtube.com/watch?v=e9bS3SEhh_U&amp;feature=emb_logo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3.jpeg"/><Relationship Id="rId7" Type="http://schemas.openxmlformats.org/officeDocument/2006/relationships/image" Target="../media/image216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hyperlink" Target="https://12u10.nctu.edu.tw/activities/%e5%9f%ba%e5%b8%82%e5%ba%9c%e8%88%87%e4%ba%a4%e5%a4%a7%e5%90%88%e4%bd%9c-%e6%b5%b7%e6%b4%8b%e5%90%b8%e5%a1%b5%e5%99%a8%e9%ab%94%e9%a9%97%e7%87%9f-%e9%ab%98%e4%b8%ad%e5%ad%b8%e7%94%9f%e4%b8%89%e5%a4%a9/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8.jpe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youtube.com/watch?v=4Z-7ZN2mb1Y&amp;feature=emb_logo" TargetMode="External"/><Relationship Id="rId5" Type="http://schemas.openxmlformats.org/officeDocument/2006/relationships/image" Target="../media/image220.jpeg"/><Relationship Id="rId10" Type="http://schemas.openxmlformats.org/officeDocument/2006/relationships/image" Target="../media/image223.jpeg"/><Relationship Id="rId4" Type="http://schemas.openxmlformats.org/officeDocument/2006/relationships/image" Target="../media/image219.jpeg"/><Relationship Id="rId9" Type="http://schemas.openxmlformats.org/officeDocument/2006/relationships/hyperlink" Target="https://www.youtube.com/watch?v=AgXCYZV08ZY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gwGzlnmjWk" TargetMode="External"/><Relationship Id="rId3" Type="http://schemas.openxmlformats.org/officeDocument/2006/relationships/image" Target="../media/image225.png"/><Relationship Id="rId7" Type="http://schemas.openxmlformats.org/officeDocument/2006/relationships/hyperlink" Target="https://www.youtube.com/watch?v=nEsOBa-Pzk4" TargetMode="Externa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8.jpeg"/><Relationship Id="rId11" Type="http://schemas.openxmlformats.org/officeDocument/2006/relationships/hyperlink" Target="https://www.youtube.com/watch?v=seZWzuIgK-0" TargetMode="External"/><Relationship Id="rId5" Type="http://schemas.openxmlformats.org/officeDocument/2006/relationships/image" Target="../media/image227.jpeg"/><Relationship Id="rId10" Type="http://schemas.openxmlformats.org/officeDocument/2006/relationships/hyperlink" Target="https://www.youtube.com/shorts/f-VTrmT8-54" TargetMode="External"/><Relationship Id="rId4" Type="http://schemas.openxmlformats.org/officeDocument/2006/relationships/image" Target="../media/image226.png"/><Relationship Id="rId9" Type="http://schemas.openxmlformats.org/officeDocument/2006/relationships/hyperlink" Target="https://www.youtube.com/watch?v=41L9m0hQuRw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93.png"/><Relationship Id="rId7" Type="http://schemas.openxmlformats.org/officeDocument/2006/relationships/image" Target="../media/image167.png"/><Relationship Id="rId2" Type="http://schemas.openxmlformats.org/officeDocument/2006/relationships/hyperlink" Target="https://www.google.com.tw/url?sa=i&amp;url=https://thenounproject.com/term/computer/12565/&amp;psig=AOvVaw0QXoQdYwZEsJkJEoedBV7T&amp;ust=1580972173995000&amp;source=images&amp;cd=vfe&amp;ved=0CAIQjRxqFwoTCNDs89vruecCFQAAAAAdAAAAABAX" TargetMode="Externa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96.png"/><Relationship Id="rId9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hyperlink" Target="https://www.python.org/downloads/" TargetMode="Externa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4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51.png"/><Relationship Id="rId7" Type="http://schemas.openxmlformats.org/officeDocument/2006/relationships/hyperlink" Target="https://www.youtube.com/watch?v=Frt1Wq6z8wk&amp;list=PLk20VPCktYx6Cxm43XHmC8G-4EEDPc-vK&amp;index=10&amp;t=0s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youtu.be/se3hj-MeNnM" TargetMode="External"/><Relationship Id="rId5" Type="http://schemas.openxmlformats.org/officeDocument/2006/relationships/hyperlink" Target="https://youtu.be/Tu9z_I1q_jg" TargetMode="External"/><Relationship Id="rId4" Type="http://schemas.openxmlformats.org/officeDocument/2006/relationships/hyperlink" Target="https://youtu.be/523RuVc7gYY" TargetMode="External"/><Relationship Id="rId9" Type="http://schemas.openxmlformats.org/officeDocument/2006/relationships/image" Target="../media/image239.sv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5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2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jpeg"/><Relationship Id="rId4" Type="http://schemas.openxmlformats.org/officeDocument/2006/relationships/hyperlink" Target="https://12u10.lab.nycu.edu.tw/portfolio/%e6%9c%9d%e9%99%bd%e7%a7%91%e5%a4%a7%e5%b9%bc%e6%95%99%e6%87%89%e7%94%a8/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5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17572" y="4192396"/>
            <a:ext cx="9602762" cy="746819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</a:br>
            <a:r>
              <a:rPr lang="en-US" altLang="zh-TW" sz="53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 Coding </a:t>
            </a:r>
            <a:r>
              <a:rPr lang="zh-TW" altLang="en-US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智慧物聯師培分享</a:t>
            </a:r>
            <a:r>
              <a:rPr lang="en-US" altLang="zh-TW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 </a:t>
            </a:r>
            <a:r>
              <a:rPr lang="zh-TW" altLang="en-US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中小學</a:t>
            </a:r>
            <a:r>
              <a:rPr lang="en-US" altLang="zh-TW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r>
              <a:rPr lang="zh-TW" altLang="en-US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br>
              <a:rPr lang="en-US" altLang="zh-TW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zh-TW" altLang="en-US" sz="3819" b="1" dirty="0">
              <a:latin typeface="Times New Roman" panose="02020603050405020304" pitchFamily="18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Picture 2" descr="「circle」的圖片搜尋結果">
            <a:hlinkClick r:id="rId2"/>
            <a:extLst>
              <a:ext uri="{FF2B5EF4-FFF2-40B4-BE49-F238E27FC236}">
                <a16:creationId xmlns:a16="http://schemas.microsoft.com/office/drawing/2014/main" id="{BFD0266C-D532-428A-B310-E8F831D3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616" y="1491976"/>
            <a:ext cx="557213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B66402C-C8A1-4748-BADA-997E9FBF6A0E}"/>
              </a:ext>
            </a:extLst>
          </p:cNvPr>
          <p:cNvSpPr txBox="1"/>
          <p:nvPr/>
        </p:nvSpPr>
        <p:spPr>
          <a:xfrm>
            <a:off x="6065322" y="86246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講義下載</a:t>
            </a:r>
          </a:p>
        </p:txBody>
      </p:sp>
      <p:sp>
        <p:nvSpPr>
          <p:cNvPr id="3" name="矩形 2"/>
          <p:cNvSpPr/>
          <p:nvPr/>
        </p:nvSpPr>
        <p:spPr>
          <a:xfrm>
            <a:off x="7173318" y="816302"/>
            <a:ext cx="3120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https://reurl.cc/j3M0zq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238" y="857014"/>
            <a:ext cx="1563780" cy="15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8952" y="336116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23952" y="1532985"/>
            <a:ext cx="10515600" cy="4351338"/>
          </a:xfrm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有公式、規則現象可用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推估</a:t>
            </a:r>
          </a:p>
        </p:txBody>
      </p:sp>
      <p:pic>
        <p:nvPicPr>
          <p:cNvPr id="4" name="內容版面配置區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02" y="4265106"/>
            <a:ext cx="1937928" cy="19379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3" y="4143375"/>
            <a:ext cx="2165407" cy="2165407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2995485" y="4816503"/>
            <a:ext cx="762000" cy="4095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7491282" y="4824495"/>
            <a:ext cx="762000" cy="4095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570705" y="3366640"/>
            <a:ext cx="2936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92" y="3837269"/>
            <a:ext cx="2793601" cy="2793601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4360292" y="2824334"/>
            <a:ext cx="200025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複雜數學公式</a:t>
            </a:r>
          </a:p>
        </p:txBody>
      </p:sp>
      <p:sp>
        <p:nvSpPr>
          <p:cNvPr id="14" name="向右箭號 5">
            <a:extLst>
              <a:ext uri="{FF2B5EF4-FFF2-40B4-BE49-F238E27FC236}">
                <a16:creationId xmlns:a16="http://schemas.microsoft.com/office/drawing/2014/main" id="{43599FD5-A874-4F63-9C4C-9B47943502FC}"/>
              </a:ext>
            </a:extLst>
          </p:cNvPr>
          <p:cNvSpPr/>
          <p:nvPr/>
        </p:nvSpPr>
        <p:spPr>
          <a:xfrm>
            <a:off x="2916785" y="3385113"/>
            <a:ext cx="5739967" cy="1183403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Forwarding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預測</a:t>
            </a:r>
          </a:p>
        </p:txBody>
      </p:sp>
      <p:sp>
        <p:nvSpPr>
          <p:cNvPr id="15" name="向左箭號 11">
            <a:extLst>
              <a:ext uri="{FF2B5EF4-FFF2-40B4-BE49-F238E27FC236}">
                <a16:creationId xmlns:a16="http://schemas.microsoft.com/office/drawing/2014/main" id="{9287A95A-2188-43F0-9A80-19F09C040569}"/>
              </a:ext>
            </a:extLst>
          </p:cNvPr>
          <p:cNvSpPr/>
          <p:nvPr/>
        </p:nvSpPr>
        <p:spPr>
          <a:xfrm>
            <a:off x="2794230" y="5415772"/>
            <a:ext cx="5648324" cy="1188690"/>
          </a:xfrm>
          <a:prstGeom prst="lef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Back propagation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誤差回傳並且更新網路的公式</a:t>
            </a:r>
          </a:p>
        </p:txBody>
      </p:sp>
      <p:pic>
        <p:nvPicPr>
          <p:cNvPr id="9" name="Picture 2" descr="生成式AI的深假危機自保三招教戰守則- 產業- 工商時報">
            <a:extLst>
              <a:ext uri="{FF2B5EF4-FFF2-40B4-BE49-F238E27FC236}">
                <a16:creationId xmlns:a16="http://schemas.microsoft.com/office/drawing/2014/main" id="{90156369-66EF-C4D3-093F-AD276056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" y="9810"/>
            <a:ext cx="2954655" cy="20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0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59993" y="366983"/>
            <a:ext cx="10515600" cy="1325563"/>
          </a:xfrm>
        </p:spPr>
        <p:txBody>
          <a:bodyPr/>
          <a:lstStyle/>
          <a:p>
            <a:r>
              <a:rPr lang="zh-TW" altLang="en-US" dirty="0"/>
              <a:t>圖像辨識範例</a:t>
            </a:r>
            <a:r>
              <a:rPr lang="en-US" altLang="zh-TW" dirty="0"/>
              <a:t>:Object detection and classification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446145" y="6126302"/>
            <a:ext cx="606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https://www.youtube.com/watch?v=_kxX09i4fds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6634346-B095-4506-A0AB-736D60527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190" y="1830160"/>
            <a:ext cx="8618609" cy="5018030"/>
          </a:xfrm>
          <a:prstGeom prst="rect">
            <a:avLst/>
          </a:prstGeom>
        </p:spPr>
      </p:pic>
      <p:pic>
        <p:nvPicPr>
          <p:cNvPr id="3" name="Picture 2" descr="生成式AI的深假危機自保三招教戰守則- 產業- 工商時報">
            <a:extLst>
              <a:ext uri="{FF2B5EF4-FFF2-40B4-BE49-F238E27FC236}">
                <a16:creationId xmlns:a16="http://schemas.microsoft.com/office/drawing/2014/main" id="{5CCC1147-8796-D057-1800-6B0EF518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" y="9810"/>
            <a:ext cx="2954655" cy="20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14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1372864" y="2315766"/>
            <a:ext cx="2880000" cy="2880000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18006" y="656827"/>
            <a:ext cx="10267950" cy="920800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片 8" descr="C:\Users\Sui\Desktop\raboni\圖片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64" y="3035766"/>
            <a:ext cx="144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等於 20"/>
          <p:cNvSpPr/>
          <p:nvPr/>
        </p:nvSpPr>
        <p:spPr>
          <a:xfrm>
            <a:off x="4570226" y="2916055"/>
            <a:ext cx="1238250" cy="1085850"/>
          </a:xfrm>
          <a:prstGeom prst="mathEqual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096000" y="113509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加速度計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(Accelerometer)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6096000" y="402722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陀螺儀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(Gyroscope)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" name="加號 23"/>
          <p:cNvSpPr/>
          <p:nvPr/>
        </p:nvSpPr>
        <p:spPr>
          <a:xfrm>
            <a:off x="6737426" y="3212841"/>
            <a:ext cx="561975" cy="542925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形圖說文字 27"/>
          <p:cNvSpPr/>
          <p:nvPr/>
        </p:nvSpPr>
        <p:spPr>
          <a:xfrm>
            <a:off x="8258191" y="1429607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動的加速度</a:t>
            </a:r>
          </a:p>
        </p:txBody>
      </p:sp>
      <p:sp>
        <p:nvSpPr>
          <p:cNvPr id="29" name="橢圓形圖說文字 28"/>
          <p:cNvSpPr/>
          <p:nvPr/>
        </p:nvSpPr>
        <p:spPr>
          <a:xfrm>
            <a:off x="8258191" y="4385061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轉的加速度</a:t>
            </a:r>
          </a:p>
        </p:txBody>
      </p:sp>
      <p:pic>
        <p:nvPicPr>
          <p:cNvPr id="3" name="Picture 2" descr="生成式AI的深假危機自保三招教戰守則- 產業- 工商時報">
            <a:extLst>
              <a:ext uri="{FF2B5EF4-FFF2-40B4-BE49-F238E27FC236}">
                <a16:creationId xmlns:a16="http://schemas.microsoft.com/office/drawing/2014/main" id="{0036F8D2-31B2-0D47-FFE8-65DC6220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" y="9810"/>
            <a:ext cx="2954655" cy="14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44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內容版面配置區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63" y="3146425"/>
            <a:ext cx="1176337" cy="1176338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文字方塊 4"/>
          <p:cNvSpPr txBox="1"/>
          <p:nvPr/>
        </p:nvSpPr>
        <p:spPr>
          <a:xfrm>
            <a:off x="1780179" y="3476324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5306518" y="3476857"/>
            <a:ext cx="1834836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44450" y="3292191"/>
            <a:ext cx="2747909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圓圈運動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8748" y="4922447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5306518" y="4936310"/>
            <a:ext cx="1925590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035205" y="4751644"/>
            <a:ext cx="2542854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方形運動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4" name="弧形箭號 (上彎) 13"/>
          <p:cNvSpPr/>
          <p:nvPr/>
        </p:nvSpPr>
        <p:spPr>
          <a:xfrm>
            <a:off x="3562206" y="3892413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弧形箭號 (上彎) 15"/>
          <p:cNvSpPr/>
          <p:nvPr/>
        </p:nvSpPr>
        <p:spPr>
          <a:xfrm rot="10800000">
            <a:off x="3508365" y="3187886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右彎箭號 26"/>
          <p:cNvSpPr/>
          <p:nvPr/>
        </p:nvSpPr>
        <p:spPr>
          <a:xfrm>
            <a:off x="3643410" y="4631290"/>
            <a:ext cx="487842" cy="352653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右彎箭號 28"/>
          <p:cNvSpPr/>
          <p:nvPr/>
        </p:nvSpPr>
        <p:spPr>
          <a:xfrm rot="5400000">
            <a:off x="4265653" y="4636699"/>
            <a:ext cx="360480" cy="479694"/>
          </a:xfrm>
          <a:prstGeom prst="ben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右彎箭號 30"/>
          <p:cNvSpPr/>
          <p:nvPr/>
        </p:nvSpPr>
        <p:spPr>
          <a:xfrm rot="10800000">
            <a:off x="4202599" y="5459530"/>
            <a:ext cx="439745" cy="316358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右彎箭號 32"/>
          <p:cNvSpPr/>
          <p:nvPr/>
        </p:nvSpPr>
        <p:spPr>
          <a:xfrm rot="16200000">
            <a:off x="3680138" y="5319880"/>
            <a:ext cx="305735" cy="505552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雲朵形圖說文字 50"/>
          <p:cNvSpPr/>
          <p:nvPr/>
        </p:nvSpPr>
        <p:spPr>
          <a:xfrm>
            <a:off x="8616304" y="1917866"/>
            <a:ext cx="2233452" cy="998542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要怎麼達到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向右箭號 8">
            <a:extLst>
              <a:ext uri="{FF2B5EF4-FFF2-40B4-BE49-F238E27FC236}">
                <a16:creationId xmlns:a16="http://schemas.microsoft.com/office/drawing/2014/main" id="{808D83C8-0069-46C5-A3B8-D0E27FAFC37C}"/>
              </a:ext>
            </a:extLst>
          </p:cNvPr>
          <p:cNvSpPr/>
          <p:nvPr/>
        </p:nvSpPr>
        <p:spPr>
          <a:xfrm rot="5400000">
            <a:off x="4271376" y="2460143"/>
            <a:ext cx="923925" cy="31432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7" name="圓角矩形 13">
            <a:extLst>
              <a:ext uri="{FF2B5EF4-FFF2-40B4-BE49-F238E27FC236}">
                <a16:creationId xmlns:a16="http://schemas.microsoft.com/office/drawing/2014/main" id="{D1E0B02B-656C-4526-A264-8075CD608670}"/>
              </a:ext>
            </a:extLst>
          </p:cNvPr>
          <p:cNvSpPr/>
          <p:nvPr/>
        </p:nvSpPr>
        <p:spPr>
          <a:xfrm>
            <a:off x="3433084" y="2155343"/>
            <a:ext cx="895350" cy="6290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Raw data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526185B-0377-4039-9D5C-0A3EB799708F}"/>
              </a:ext>
            </a:extLst>
          </p:cNvPr>
          <p:cNvSpPr txBox="1"/>
          <p:nvPr/>
        </p:nvSpPr>
        <p:spPr>
          <a:xfrm>
            <a:off x="5044983" y="1873507"/>
            <a:ext cx="2058166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0.35,0.78,0.62…..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0.25,0.52,1.62…..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0.16,0.46,6.22…..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0.18,0.55,1.31…..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661FCD3-1A7A-40BE-8A3F-518F76E1352A}"/>
              </a:ext>
            </a:extLst>
          </p:cNvPr>
          <p:cNvSpPr/>
          <p:nvPr/>
        </p:nvSpPr>
        <p:spPr>
          <a:xfrm>
            <a:off x="2732013" y="894909"/>
            <a:ext cx="8660512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tabLst>
                <a:tab pos="2060575" algn="l"/>
              </a:tabLst>
            </a:pP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 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將加速度與 角加速度原始資料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(raw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data)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給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判斷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8FBA4FD-11B0-4935-AB6B-023A19BD3ECC}"/>
              </a:ext>
            </a:extLst>
          </p:cNvPr>
          <p:cNvSpPr/>
          <p:nvPr/>
        </p:nvSpPr>
        <p:spPr>
          <a:xfrm>
            <a:off x="646868" y="737743"/>
            <a:ext cx="19399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sz="3600" dirty="0"/>
          </a:p>
        </p:txBody>
      </p:sp>
      <p:pic>
        <p:nvPicPr>
          <p:cNvPr id="62" name="圖片 61" descr="C:\Users\Sui\Desktop\raboni\圖片2.png">
            <a:extLst>
              <a:ext uri="{FF2B5EF4-FFF2-40B4-BE49-F238E27FC236}">
                <a16:creationId xmlns:a16="http://schemas.microsoft.com/office/drawing/2014/main" id="{70E35EE2-4773-48CB-A23A-90A98F1409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69" y="2247137"/>
            <a:ext cx="758945" cy="57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3" name="圖片 62" descr="C:\Users\Sui\Desktop\raboni\圖片2.png">
            <a:extLst>
              <a:ext uri="{FF2B5EF4-FFF2-40B4-BE49-F238E27FC236}">
                <a16:creationId xmlns:a16="http://schemas.microsoft.com/office/drawing/2014/main" id="{F80C73E7-1AD6-4C43-9935-5297C71338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59" y="355738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4" name="圖片 63" descr="C:\Users\Sui\Desktop\raboni\圖片2.png">
            <a:extLst>
              <a:ext uri="{FF2B5EF4-FFF2-40B4-BE49-F238E27FC236}">
                <a16:creationId xmlns:a16="http://schemas.microsoft.com/office/drawing/2014/main" id="{89BD4E84-C94C-4355-9DB1-88024C33B79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61" y="3572885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5" name="圖片 64" descr="C:\Users\Sui\Desktop\raboni\圖片2.png">
            <a:extLst>
              <a:ext uri="{FF2B5EF4-FFF2-40B4-BE49-F238E27FC236}">
                <a16:creationId xmlns:a16="http://schemas.microsoft.com/office/drawing/2014/main" id="{02A5E6EE-6A86-47DE-AA74-8817FB24146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65" y="501249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6" name="圖片 65" descr="C:\Users\Sui\Desktop\raboni\圖片2.png">
            <a:extLst>
              <a:ext uri="{FF2B5EF4-FFF2-40B4-BE49-F238E27FC236}">
                <a16:creationId xmlns:a16="http://schemas.microsoft.com/office/drawing/2014/main" id="{99FBE439-51D9-4017-A1B5-DF9155900C6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87" y="5068467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259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AAE254FB-825F-4529-9705-3CA54C400393}"/>
              </a:ext>
            </a:extLst>
          </p:cNvPr>
          <p:cNvSpPr/>
          <p:nvPr/>
        </p:nvSpPr>
        <p:spPr>
          <a:xfrm>
            <a:off x="5307585" y="1873043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94C3BA7-C290-4D1D-827B-08E4B610BDC3}"/>
              </a:ext>
            </a:extLst>
          </p:cNvPr>
          <p:cNvGrpSpPr/>
          <p:nvPr/>
        </p:nvGrpSpPr>
        <p:grpSpPr>
          <a:xfrm>
            <a:off x="5868869" y="1485534"/>
            <a:ext cx="5917591" cy="4579129"/>
            <a:chOff x="5649725" y="1262470"/>
            <a:chExt cx="5917591" cy="4579129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C631AEE2-2475-4553-B05F-5046E9CCEE1D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DE1E0EC-AE03-4C28-9715-70961654B2F0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36FAAB5D-D904-423E-8970-F58304068D2A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28D26C6-6F4D-4EBE-905E-FD88147566D1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6DB18CA4-3253-41D9-9CC2-CBA07F95A39E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22E571B-F472-455A-945D-541BD5FB6F46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ACF642DA-9481-4244-AA47-46C7E58E6752}"/>
                </a:ext>
              </a:extLst>
            </p:cNvPr>
            <p:cNvSpPr txBox="1"/>
            <p:nvPr/>
          </p:nvSpPr>
          <p:spPr>
            <a:xfrm>
              <a:off x="5667430" y="3540819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C157B504-C597-4B8A-A6F0-8777DF4F4A4E}"/>
                </a:ext>
              </a:extLst>
            </p:cNvPr>
            <p:cNvSpPr txBox="1"/>
            <p:nvPr/>
          </p:nvSpPr>
          <p:spPr>
            <a:xfrm>
              <a:off x="5656250" y="4028875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從別人設計的程式轉成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並加入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F7B8BB71-DEB1-4E18-AEDB-ED01CED4A231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CF64522D-0B04-4466-83F4-C31E6BF9EBDB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183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:\Users\Sui\Desktop\raboni\圖片2.png">
            <a:extLst>
              <a:ext uri="{FF2B5EF4-FFF2-40B4-BE49-F238E27FC236}">
                <a16:creationId xmlns:a16="http://schemas.microsoft.com/office/drawing/2014/main" id="{2D654779-3796-480E-A9E8-727DC83E41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91" y="3510382"/>
            <a:ext cx="2064327" cy="152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C:\Users\Sui\Desktop\raboni\ico\icon.png">
            <a:extLst>
              <a:ext uri="{FF2B5EF4-FFF2-40B4-BE49-F238E27FC236}">
                <a16:creationId xmlns:a16="http://schemas.microsoft.com/office/drawing/2014/main" id="{D0192769-8D0F-40C3-9DB4-69BC76BF1A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417326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092233" y="1144386"/>
            <a:ext cx="4454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IOT: Internet of Things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ACCE65D-D2E1-4B8B-8A3A-3366A00A904C}"/>
              </a:ext>
            </a:extLst>
          </p:cNvPr>
          <p:cNvSpPr txBox="1"/>
          <p:nvPr/>
        </p:nvSpPr>
        <p:spPr>
          <a:xfrm>
            <a:off x="6649348" y="4950552"/>
            <a:ext cx="5180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Sensors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Around The World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3B02D19-A678-4AB2-9B85-100C2CCC4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3" y="1959558"/>
            <a:ext cx="5506394" cy="367092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552E004-2B8C-4D10-BEA2-A518D98C6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318" y="872928"/>
            <a:ext cx="2314176" cy="217325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2A5882-0F63-46DC-AF91-CACA24C3D314}"/>
              </a:ext>
            </a:extLst>
          </p:cNvPr>
          <p:cNvSpPr txBox="1"/>
          <p:nvPr/>
        </p:nvSpPr>
        <p:spPr>
          <a:xfrm>
            <a:off x="1092233" y="790879"/>
            <a:ext cx="41777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IOT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從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</a:t>
            </a:r>
          </a:p>
        </p:txBody>
      </p:sp>
    </p:spTree>
    <p:extLst>
      <p:ext uri="{BB962C8B-B14F-4D97-AF65-F5344CB8AC3E}">
        <p14:creationId xmlns:p14="http://schemas.microsoft.com/office/powerpoint/2010/main" val="711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4384AE7-F5F9-4BD3-907C-ACCCC7139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9" y="2203494"/>
            <a:ext cx="2447835" cy="36726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4815A8-D618-43C6-BB4C-30712CA5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447" y="3671070"/>
            <a:ext cx="5889770" cy="18287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B8869E9-48A9-4BE1-9465-CF41599D3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4748"/>
            <a:ext cx="5315263" cy="5315263"/>
          </a:xfrm>
          <a:prstGeom prst="rect">
            <a:avLst/>
          </a:prstGeo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7E3518E1-9181-43B1-BB52-7B49EB482925}"/>
              </a:ext>
            </a:extLst>
          </p:cNvPr>
          <p:cNvSpPr/>
          <p:nvPr/>
        </p:nvSpPr>
        <p:spPr>
          <a:xfrm>
            <a:off x="8003629" y="2458418"/>
            <a:ext cx="840568" cy="8244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AI</a:t>
            </a:r>
            <a:endParaRPr lang="zh-TW" altLang="en-US" b="1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7581A6-3403-4948-B710-19EC1C59D13F}"/>
              </a:ext>
            </a:extLst>
          </p:cNvPr>
          <p:cNvCxnSpPr/>
          <p:nvPr/>
        </p:nvCxnSpPr>
        <p:spPr>
          <a:xfrm flipH="1" flipV="1">
            <a:off x="3312826" y="1326630"/>
            <a:ext cx="4399613" cy="143156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2C3D1328-494D-473B-B1A5-9427DBA63E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27" y="626910"/>
            <a:ext cx="1620899" cy="167031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3676FE9-E5D5-4E2C-94F2-1C34496DF4DD}"/>
              </a:ext>
            </a:extLst>
          </p:cNvPr>
          <p:cNvSpPr txBox="1"/>
          <p:nvPr/>
        </p:nvSpPr>
        <p:spPr>
          <a:xfrm>
            <a:off x="3844977" y="2870632"/>
            <a:ext cx="244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DA4C8B-6A7B-4A08-BE3E-0B01BAF68838}"/>
              </a:ext>
            </a:extLst>
          </p:cNvPr>
          <p:cNvSpPr txBox="1"/>
          <p:nvPr/>
        </p:nvSpPr>
        <p:spPr>
          <a:xfrm>
            <a:off x="7446364" y="3482380"/>
            <a:ext cx="27956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>
                    <a:lumMod val="95000"/>
                  </a:schemeClr>
                </a:solidFill>
              </a:rPr>
              <a:t>CODING</a:t>
            </a:r>
            <a:endParaRPr lang="zh-TW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15829" y="1082883"/>
            <a:ext cx="24897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(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youtube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 links)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新細明體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9200" y="1576349"/>
            <a:ext cx="1307465" cy="479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Lost and found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177103" y="1569565"/>
            <a:ext cx="1036922" cy="4571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Badminton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43799" y="3522726"/>
            <a:ext cx="1272866" cy="519161"/>
          </a:xfrm>
          <a:prstGeom prst="roundRect">
            <a:avLst/>
          </a:prstGeom>
          <a:solidFill>
            <a:srgbClr val="FF7C80"/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Home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177102" y="3511250"/>
            <a:ext cx="1036923" cy="479205"/>
          </a:xfrm>
          <a:prstGeom prst="roundRect">
            <a:avLst/>
          </a:prstGeom>
          <a:solidFill>
            <a:srgbClr val="8BC5CE"/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Lighting4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382284" y="3492237"/>
            <a:ext cx="1091155" cy="47920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Kids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82284" y="1547530"/>
            <a:ext cx="1091155" cy="4792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Robot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715159" y="1569565"/>
            <a:ext cx="984470" cy="4571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BR+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715160" y="3522726"/>
            <a:ext cx="984470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VR</a:t>
            </a:r>
          </a:p>
        </p:txBody>
      </p:sp>
      <p:pic>
        <p:nvPicPr>
          <p:cNvPr id="24" name="圖片 2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200" y="2209247"/>
            <a:ext cx="1822862" cy="1048603"/>
          </a:xfrm>
          <a:prstGeom prst="rect">
            <a:avLst/>
          </a:prstGeom>
        </p:spPr>
      </p:pic>
      <p:pic>
        <p:nvPicPr>
          <p:cNvPr id="25" name="圖片 24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238" y="2251532"/>
            <a:ext cx="1683849" cy="1006318"/>
          </a:xfrm>
          <a:prstGeom prst="rect">
            <a:avLst/>
          </a:prstGeom>
        </p:spPr>
      </p:pic>
      <p:pic>
        <p:nvPicPr>
          <p:cNvPr id="26" name="圖片 25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372" y="2169978"/>
            <a:ext cx="1883827" cy="1091279"/>
          </a:xfrm>
          <a:prstGeom prst="rect">
            <a:avLst/>
          </a:prstGeom>
        </p:spPr>
      </p:pic>
      <p:pic>
        <p:nvPicPr>
          <p:cNvPr id="27" name="圖片 26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463" y="2251532"/>
            <a:ext cx="1793102" cy="1083743"/>
          </a:xfrm>
          <a:prstGeom prst="rect">
            <a:avLst/>
          </a:prstGeom>
        </p:spPr>
      </p:pic>
      <p:pic>
        <p:nvPicPr>
          <p:cNvPr id="28" name="圖片 27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20" y="4201123"/>
            <a:ext cx="1908213" cy="1103472"/>
          </a:xfrm>
          <a:prstGeom prst="rect">
            <a:avLst/>
          </a:prstGeom>
        </p:spPr>
      </p:pic>
      <p:pic>
        <p:nvPicPr>
          <p:cNvPr id="29" name="圖片 28">
            <a:hlinkClick r:id="rId13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393" y="4194017"/>
            <a:ext cx="2005758" cy="1152244"/>
          </a:xfrm>
          <a:prstGeom prst="rect">
            <a:avLst/>
          </a:prstGeom>
        </p:spPr>
      </p:pic>
      <p:pic>
        <p:nvPicPr>
          <p:cNvPr id="30" name="圖片 29">
            <a:hlinkClick r:id="rId15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552" y="4123815"/>
            <a:ext cx="2295168" cy="1115665"/>
          </a:xfrm>
          <a:prstGeom prst="rect">
            <a:avLst/>
          </a:prstGeom>
        </p:spPr>
      </p:pic>
      <p:pic>
        <p:nvPicPr>
          <p:cNvPr id="31" name="圖片 30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207" y="4162469"/>
            <a:ext cx="1864358" cy="1038359"/>
          </a:xfrm>
          <a:prstGeom prst="rect">
            <a:avLst/>
          </a:prstGeom>
        </p:spPr>
      </p:pic>
      <p:pic>
        <p:nvPicPr>
          <p:cNvPr id="32" name="圖片 31">
            <a:hlinkClick r:id="rId19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972" y="5656625"/>
            <a:ext cx="1774090" cy="993734"/>
          </a:xfrm>
          <a:prstGeom prst="rect">
            <a:avLst/>
          </a:prstGeom>
        </p:spPr>
      </p:pic>
      <p:pic>
        <p:nvPicPr>
          <p:cNvPr id="33" name="圖片 32">
            <a:hlinkClick r:id="rId21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87" y="5656625"/>
            <a:ext cx="1804572" cy="999831"/>
          </a:xfrm>
          <a:prstGeom prst="rect">
            <a:avLst/>
          </a:prstGeom>
        </p:spPr>
      </p:pic>
      <p:pic>
        <p:nvPicPr>
          <p:cNvPr id="34" name="圖片 33">
            <a:hlinkClick r:id="rId23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13" y="5413123"/>
            <a:ext cx="2261812" cy="1444877"/>
          </a:xfrm>
          <a:prstGeom prst="rect">
            <a:avLst/>
          </a:prstGeom>
        </p:spPr>
      </p:pic>
      <p:pic>
        <p:nvPicPr>
          <p:cNvPr id="35" name="圖片 34">
            <a:hlinkClick r:id="rId25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159" y="5577370"/>
            <a:ext cx="1835406" cy="107298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502E0A4-8AEF-415A-910A-C84C96C6A04E}"/>
              </a:ext>
            </a:extLst>
          </p:cNvPr>
          <p:cNvSpPr/>
          <p:nvPr/>
        </p:nvSpPr>
        <p:spPr>
          <a:xfrm>
            <a:off x="609566" y="472095"/>
            <a:ext cx="1068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103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年度科技部「穿戴式裝置應用研發專案計畫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-  IMU Sensor Applications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」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00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A9168230-3017-48E5-BFC5-8DC47BFF24CE}"/>
              </a:ext>
            </a:extLst>
          </p:cNvPr>
          <p:cNvSpPr/>
          <p:nvPr/>
        </p:nvSpPr>
        <p:spPr>
          <a:xfrm>
            <a:off x="5080000" y="216912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F97E4F4-3F8A-44E0-9953-013524F274BE}"/>
              </a:ext>
            </a:extLst>
          </p:cNvPr>
          <p:cNvGrpSpPr/>
          <p:nvPr/>
        </p:nvGrpSpPr>
        <p:grpSpPr>
          <a:xfrm>
            <a:off x="5562367" y="1462157"/>
            <a:ext cx="5917591" cy="4579129"/>
            <a:chOff x="5649725" y="1262470"/>
            <a:chExt cx="5917591" cy="4579129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77A5060B-939E-4D43-AFCD-E0B5E80A21B2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EACE0B6-F92A-4B76-BBB1-5D40EE9C6305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A6E6EEA-6A6F-465E-95C6-EBD3A60E60B7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AFDB2DBC-CFA4-457E-AB1C-52808AD189DC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C3E2462-36A3-4DE6-B3E8-F572C9FC8247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06AB466B-FA96-4C0D-A0B1-E826B75DF45F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C0985AB7-0F9A-47FD-A70F-EE7BAC2F731A}"/>
                </a:ext>
              </a:extLst>
            </p:cNvPr>
            <p:cNvSpPr txBox="1"/>
            <p:nvPr/>
          </p:nvSpPr>
          <p:spPr>
            <a:xfrm>
              <a:off x="5667430" y="3540819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A2BD26B9-B4A6-4DDF-AB9D-868D37BBE3C5}"/>
                </a:ext>
              </a:extLst>
            </p:cNvPr>
            <p:cNvSpPr txBox="1"/>
            <p:nvPr/>
          </p:nvSpPr>
          <p:spPr>
            <a:xfrm>
              <a:off x="5656250" y="4028875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從別人設計的程式轉成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並加入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D3D3CAB-A68A-4FDF-8BE2-268BF416DBEE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F8283F19-80FA-415A-9B3C-ECB158BF3957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27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打造台灣成IC設計大國！晶創計畫即將啟動霸氣目標曝光- 財經- 中央社">
            <a:extLst>
              <a:ext uri="{FF2B5EF4-FFF2-40B4-BE49-F238E27FC236}">
                <a16:creationId xmlns:a16="http://schemas.microsoft.com/office/drawing/2014/main" id="{5401E6E0-55AE-33E5-E39F-7BEE68C6B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7" y="2507470"/>
            <a:ext cx="4221655" cy="2510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83EE077-805A-CC69-B335-7E392A0200A1}"/>
              </a:ext>
            </a:extLst>
          </p:cNvPr>
          <p:cNvSpPr txBox="1"/>
          <p:nvPr/>
        </p:nvSpPr>
        <p:spPr>
          <a:xfrm>
            <a:off x="4575651" y="593512"/>
            <a:ext cx="6583225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晶創台灣</a:t>
            </a:r>
            <a:r>
              <a:rPr kumimoji="1" lang="en-US" altLang="zh-TW" sz="2800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–2023</a:t>
            </a:r>
            <a:r>
              <a:rPr kumimoji="1" lang="zh-TW" altLang="en-US" sz="2800" dirty="0">
                <a:solidFill>
                  <a:schemeClr val="bg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晶片半導體體驗冬令營</a:t>
            </a:r>
            <a:endParaRPr kumimoji="1" lang="en-US" altLang="zh-TW" sz="16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marL="156700" indent="-156700">
              <a:lnSpc>
                <a:spcPct val="150000"/>
              </a:lnSpc>
              <a:buFont typeface="Wingdings" pitchFamily="2" charset="2"/>
              <a:buChar char="l"/>
            </a:pPr>
            <a:endParaRPr kumimoji="1" lang="en-US" altLang="zh-TW" sz="1000" u="sng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  <a:p>
            <a:pPr marL="139289" indent="-139289">
              <a:buFont typeface="Wingdings" pitchFamily="2" charset="2"/>
              <a:buChar char="l"/>
            </a:pPr>
            <a:r>
              <a:rPr kumimoji="1" lang="zh-TW" altLang="en-US" sz="16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引導全人才加入護國行列</a:t>
            </a:r>
            <a:endParaRPr kumimoji="1" lang="en-US" altLang="zh-TW" sz="1600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139289" indent="-139289">
              <a:buFont typeface="Wingdings" pitchFamily="2" charset="2"/>
              <a:buChar char="l"/>
            </a:pPr>
            <a:r>
              <a:rPr lang="zh-TW" altLang="en-US" sz="16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寓教於感樂，㝢健於感樂</a:t>
            </a:r>
            <a:endParaRPr kumimoji="1" lang="en-US" altLang="zh-TW" sz="1600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139289" indent="-139289">
              <a:buFont typeface="Wingdings" pitchFamily="2" charset="2"/>
              <a:buChar char="l"/>
            </a:pPr>
            <a:r>
              <a:rPr kumimoji="1" lang="zh-TW" altLang="en-US" sz="16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陽明交通大學首推大哥哥大姊姊，小哥哥小姊姊講半導體，成功將半導體引進新竹市國民中學，持續與龍頭企業合作，推廣全民</a:t>
            </a:r>
            <a:endParaRPr kumimoji="1" lang="en-US" altLang="zh-TW" sz="1600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kumimoji="1" lang="en-US" altLang="zh-TW" sz="1100" b="1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139289" indent="-139289">
              <a:lnSpc>
                <a:spcPct val="150000"/>
              </a:lnSpc>
              <a:buFont typeface="Wingdings" pitchFamily="2" charset="2"/>
              <a:buChar char="l"/>
            </a:pPr>
            <a:r>
              <a:rPr kumimoji="1" lang="zh-TW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課程內容 （</a:t>
            </a:r>
            <a:r>
              <a:rPr kumimoji="1" lang="en-US" altLang="zh-TW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12 </a:t>
            </a:r>
            <a:r>
              <a:rPr kumimoji="1" lang="zh-TW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小時）</a:t>
            </a:r>
            <a:endParaRPr kumimoji="1" lang="en-US" altLang="zh-TW" b="1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156700" indent="-156700">
              <a:buFont typeface="Wingdings" pitchFamily="2" charset="2"/>
              <a:buChar char="l"/>
            </a:pPr>
            <a:endParaRPr kumimoji="1" lang="zh-TW" altLang="en-US" sz="1100" dirty="0">
              <a:solidFill>
                <a:schemeClr val="bg1"/>
              </a:solidFill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0CFA42C-CBFA-A060-1E30-7003E5E53292}"/>
              </a:ext>
            </a:extLst>
          </p:cNvPr>
          <p:cNvSpPr txBox="1"/>
          <p:nvPr/>
        </p:nvSpPr>
        <p:spPr>
          <a:xfrm>
            <a:off x="4828319" y="3006096"/>
            <a:ext cx="21200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認識半導體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 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材料篇</a:t>
            </a:r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應用半導體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 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元件篇</a:t>
            </a:r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躍進半導體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製程篇</a:t>
            </a:r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chemeClr val="accent3">
                      <a:lumMod val="60000"/>
                      <a:lumOff val="40000"/>
                      <a:alpha val="6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應用半導體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101600">
                    <a:schemeClr val="accent3">
                      <a:lumMod val="60000"/>
                      <a:lumOff val="40000"/>
                      <a:alpha val="6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 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chemeClr val="accent3">
                      <a:lumMod val="60000"/>
                      <a:lumOff val="40000"/>
                      <a:alpha val="6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感動篇</a:t>
            </a:r>
            <a:endParaRPr kumimoji="1" lang="en-US" altLang="zh-TW" sz="1600" dirty="0">
              <a:solidFill>
                <a:schemeClr val="bg1"/>
              </a:solidFill>
              <a:effectLst>
                <a:glow rad="101600">
                  <a:schemeClr val="accent3">
                    <a:lumMod val="60000"/>
                    <a:lumOff val="40000"/>
                    <a:alpha val="6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2A15282-093C-A3C5-9265-29EFEC00BB12}"/>
              </a:ext>
            </a:extLst>
          </p:cNvPr>
          <p:cNvSpPr txBox="1"/>
          <p:nvPr/>
        </p:nvSpPr>
        <p:spPr>
          <a:xfrm>
            <a:off x="6898581" y="2993231"/>
            <a:ext cx="281601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rgbClr val="57277D"/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認識晶創產業 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101600">
                    <a:srgbClr val="57277D"/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0 &amp; 1</a:t>
            </a:r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認識積體電路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邏輯閘</a:t>
            </a:r>
            <a:endParaRPr kumimoji="1" lang="en-US" altLang="zh-TW" sz="16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rgbClr val="57277D"/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認識積體電路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101600">
                    <a:srgbClr val="57277D"/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 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rgbClr val="57277D"/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設計篇</a:t>
            </a:r>
            <a:endParaRPr kumimoji="1" lang="en-US" altLang="zh-TW" sz="1600" dirty="0">
              <a:solidFill>
                <a:schemeClr val="bg1"/>
              </a:solidFill>
              <a:effectLst>
                <a:glow rad="101600">
                  <a:srgbClr val="57277D"/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chemeClr val="accent3">
                      <a:lumMod val="60000"/>
                      <a:lumOff val="40000"/>
                      <a:alpha val="6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應用半導體</a:t>
            </a:r>
            <a:r>
              <a:rPr kumimoji="1" lang="en-US" altLang="zh-TW" sz="1600" dirty="0">
                <a:solidFill>
                  <a:schemeClr val="bg1"/>
                </a:solidFill>
                <a:effectLst>
                  <a:glow rad="101600">
                    <a:schemeClr val="accent3">
                      <a:lumMod val="60000"/>
                      <a:lumOff val="40000"/>
                      <a:alpha val="6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-</a:t>
            </a:r>
            <a:r>
              <a:rPr kumimoji="1" lang="zh-TW" altLang="en-US" sz="1600" dirty="0">
                <a:solidFill>
                  <a:schemeClr val="bg1"/>
                </a:solidFill>
                <a:effectLst>
                  <a:glow rad="101600">
                    <a:schemeClr val="accent3">
                      <a:lumMod val="60000"/>
                      <a:lumOff val="40000"/>
                      <a:alpha val="60000"/>
                    </a:schemeClr>
                  </a:glow>
                </a:effectLst>
                <a:latin typeface="Cooper Std Black" panose="0208090304030B020404" pitchFamily="18" charset="0"/>
                <a:ea typeface="LANTINGHEI SC DEMIBOLD" panose="02000000000000000000" pitchFamily="2" charset="-122"/>
              </a:rPr>
              <a:t> 智慧篇</a:t>
            </a:r>
            <a:endParaRPr kumimoji="1" lang="en-US" altLang="zh-TW" sz="1600" dirty="0">
              <a:solidFill>
                <a:schemeClr val="bg1"/>
              </a:solidFill>
              <a:effectLst>
                <a:glow rad="101600">
                  <a:schemeClr val="accent3">
                    <a:lumMod val="60000"/>
                    <a:lumOff val="40000"/>
                    <a:alpha val="60000"/>
                  </a:schemeClr>
                </a:glow>
              </a:effectLst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F9ABBE-93B8-0286-1943-AD387A6750FD}"/>
              </a:ext>
            </a:extLst>
          </p:cNvPr>
          <p:cNvSpPr txBox="1"/>
          <p:nvPr/>
        </p:nvSpPr>
        <p:spPr>
          <a:xfrm>
            <a:off x="4749468" y="4642253"/>
            <a:ext cx="5892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5924" indent="-435924"/>
            <a:r>
              <a:rPr kumimoji="1" lang="zh-TW" altLang="en-US" sz="1600" b="1" dirty="0">
                <a:solidFill>
                  <a:srgbClr val="FFC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實作：以台灣半導體龍頭設計製造之晶片，完成青親銀全齡應用</a:t>
            </a:r>
            <a:endParaRPr kumimoji="1" lang="en-US" altLang="zh-TW" sz="1600" b="1" dirty="0">
              <a:solidFill>
                <a:srgbClr val="FFC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435924" indent="-435924"/>
            <a:r>
              <a:rPr kumimoji="1" lang="en-US" altLang="zh-TW" sz="1600" b="1" dirty="0">
                <a:solidFill>
                  <a:srgbClr val="FFC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		</a:t>
            </a:r>
            <a:r>
              <a:rPr kumimoji="1" lang="zh-TW" altLang="en-US" sz="1600" b="1" dirty="0">
                <a:solidFill>
                  <a:srgbClr val="FFC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  同步培養優質和諧，以科技促進愛的社會</a:t>
            </a:r>
            <a:endParaRPr kumimoji="1" lang="en-US" altLang="zh-TW" sz="1600" b="1" dirty="0">
              <a:solidFill>
                <a:srgbClr val="FFC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435924" indent="-435924"/>
            <a:r>
              <a:rPr kumimoji="1" lang="zh-TW" altLang="en-US" sz="1600" b="1" dirty="0">
                <a:solidFill>
                  <a:srgbClr val="FFC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參訪：無塵室</a:t>
            </a:r>
            <a:endParaRPr kumimoji="1" lang="en-US" altLang="zh-TW" sz="1600" b="1" dirty="0">
              <a:solidFill>
                <a:srgbClr val="FFC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435924" indent="-435924"/>
            <a:endParaRPr kumimoji="1" lang="en-US" altLang="zh-TW" sz="1600" dirty="0">
              <a:solidFill>
                <a:schemeClr val="bg1"/>
              </a:solidFill>
              <a:latin typeface="Cooper Std Black" panose="0208090304030B020404" pitchFamily="18" charset="0"/>
              <a:ea typeface="LANTINGHEI SC DEMIBOLD" panose="02000000000000000000" pitchFamily="2" charset="-122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3D98454-BC13-179E-A7B7-F7B7D6550CA1}"/>
              </a:ext>
            </a:extLst>
          </p:cNvPr>
          <p:cNvGrpSpPr/>
          <p:nvPr/>
        </p:nvGrpSpPr>
        <p:grpSpPr>
          <a:xfrm>
            <a:off x="9374980" y="3025737"/>
            <a:ext cx="1508825" cy="1329713"/>
            <a:chOff x="6763107" y="4893733"/>
            <a:chExt cx="1508825" cy="132971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118040D5-6158-9C5D-A5D7-110B85E6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3107" y="5173817"/>
              <a:ext cx="1049629" cy="1049629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529329A-D6E7-0801-AE72-63DA8A851D7D}"/>
                </a:ext>
              </a:extLst>
            </p:cNvPr>
            <p:cNvSpPr txBox="1"/>
            <p:nvPr/>
          </p:nvSpPr>
          <p:spPr>
            <a:xfrm>
              <a:off x="6857999" y="4893733"/>
              <a:ext cx="1413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dirty="0">
                  <a:solidFill>
                    <a:schemeClr val="bg1"/>
                  </a:solidFill>
                </a:rPr>
                <a:t>請掃描報名</a:t>
              </a: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F9D84A-EFC9-95B4-6881-D18E185092C3}"/>
              </a:ext>
            </a:extLst>
          </p:cNvPr>
          <p:cNvSpPr txBox="1"/>
          <p:nvPr/>
        </p:nvSpPr>
        <p:spPr>
          <a:xfrm>
            <a:off x="4749468" y="5457230"/>
            <a:ext cx="46357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5924" indent="-435924"/>
            <a:r>
              <a:rPr kumimoji="1" lang="zh-TW" altLang="en-US" sz="1600" dirty="0">
                <a:solidFill>
                  <a:schemeClr val="bg1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講師：陽明交通大學教授及研究團隊</a:t>
            </a:r>
            <a:endParaRPr kumimoji="1" lang="en-US" altLang="zh-TW" sz="1600" dirty="0">
              <a:solidFill>
                <a:schemeClr val="bg1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0F377CE-EF77-D50E-A743-80CA7B3C6D07}"/>
              </a:ext>
            </a:extLst>
          </p:cNvPr>
          <p:cNvSpPr txBox="1"/>
          <p:nvPr/>
        </p:nvSpPr>
        <p:spPr>
          <a:xfrm>
            <a:off x="660886" y="6037093"/>
            <a:ext cx="7645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5"/>
              </a:rPr>
              <a:t>https://12u10.lab.nycu.edu.tw/portfolio/%e5%a4%a7%e5%93%a5%e5%93%a5%e5%a4%a7%e5%a7%90%e5%a7%90%e8%ac%9b%e5%8d%8a%e5%b0%8e%e9%ab%94/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152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586D64-3058-4B95-ADA6-82C0E93B04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20150" y="5807474"/>
            <a:ext cx="2228850" cy="296664"/>
          </a:xfrm>
        </p:spPr>
        <p:txBody>
          <a:bodyPr/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41406-5EF0-4122-94CA-5425DC7E3C29}" type="slidenum">
              <a:rPr kumimoji="0" lang="zh-TW" altLang="en-US" sz="1463" b="0" i="0" u="none" strike="noStrike" kern="1200" cap="none" spc="0" normalizeH="0" baseline="0" noProof="0">
                <a:ln>
                  <a:noFill/>
                </a:ln>
                <a:solidFill>
                  <a:srgbClr val="3D3F41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l" defTabSz="7429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463" b="0" i="0" u="none" strike="noStrike" kern="1200" cap="none" spc="0" normalizeH="0" baseline="0" noProof="0">
              <a:ln>
                <a:noFill/>
              </a:ln>
              <a:solidFill>
                <a:srgbClr val="3D3F41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7305D3-3B4F-4230-9F3C-4F0F6A38F945}"/>
              </a:ext>
            </a:extLst>
          </p:cNvPr>
          <p:cNvSpPr/>
          <p:nvPr/>
        </p:nvSpPr>
        <p:spPr>
          <a:xfrm>
            <a:off x="1766520" y="2149167"/>
            <a:ext cx="6505307" cy="34685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925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大學社會責任實踐計畫 </a:t>
            </a:r>
            <a:r>
              <a:rPr kumimoji="0" lang="en-US" altLang="zh-TW" sz="1800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(since 2018)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  <a:r>
              <a:rPr kumimoji="0" lang="zh-TW" altLang="en-US" sz="29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類</a:t>
            </a: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9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萌芽計畫</a:t>
            </a: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  </a:t>
            </a:r>
            <a:r>
              <a:rPr kumimoji="0" lang="zh-TW" altLang="en-US" sz="29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智慧物聯人才增能計畫</a:t>
            </a:r>
            <a:endParaRPr kumimoji="0" lang="en-US" altLang="zh-TW" sz="292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92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計畫主持人溫瓌岸</a:t>
            </a:r>
            <a:endParaRPr kumimoji="0" lang="en-US" altLang="zh-TW" sz="1463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國立交通大學電子工程系教授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國立交通大學半導體學院副院長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63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國立交通大學策略辦公室執行長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463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92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9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D5894B-D393-45EF-B863-D5BB444DE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28" y="3534982"/>
            <a:ext cx="5220118" cy="226145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B6A9E88-5D85-491F-97B4-576D75878141}"/>
              </a:ext>
            </a:extLst>
          </p:cNvPr>
          <p:cNvSpPr txBox="1"/>
          <p:nvPr/>
        </p:nvSpPr>
        <p:spPr>
          <a:xfrm>
            <a:off x="10557150" y="6098048"/>
            <a:ext cx="266420" cy="296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981A82-AD48-4F38-88F2-DC5EF7949E42}" type="slidenum">
              <a:rPr kumimoji="0" lang="zh-TW" altLang="en-US" sz="113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74295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13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613DAECF-23E8-452C-8114-0D3347B5C53D}"/>
              </a:ext>
            </a:extLst>
          </p:cNvPr>
          <p:cNvSpPr txBox="1">
            <a:spLocks/>
          </p:cNvSpPr>
          <p:nvPr/>
        </p:nvSpPr>
        <p:spPr>
          <a:xfrm>
            <a:off x="701161" y="736817"/>
            <a:ext cx="8917119" cy="685800"/>
          </a:xfrm>
          <a:prstGeom prst="rect">
            <a:avLst/>
          </a:prstGeom>
          <a:noFill/>
          <a:ln w="9525">
            <a:noFill/>
          </a:ln>
        </p:spPr>
        <p:txBody>
          <a:bodyPr lIns="77925" tIns="38963" rIns="77925" bIns="38963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 kern="1200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5pPr>
            <a:lvl6pPr marL="42208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6pPr>
            <a:lvl7pPr marL="84416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7pPr>
            <a:lvl8pPr marL="12662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8pPr>
            <a:lvl9pPr marL="16883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rPr>
              <a:t>Who am I and why am I here ?</a:t>
            </a:r>
            <a:endParaRPr kumimoji="0" lang="zh-TW" altLang="en-US" sz="29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Microsoft YaHei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73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" r="45110" b="6384"/>
          <a:stretch/>
        </p:blipFill>
        <p:spPr>
          <a:xfrm>
            <a:off x="690616" y="97861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/>
              <a:t>ICM20689</a:t>
            </a:r>
            <a:endParaRPr lang="zh-TW" altLang="en-US" sz="105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685414" y="1117342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X+</a:t>
              </a:r>
              <a:endParaRPr lang="zh-TW" altLang="en-US" dirty="0"/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Y+</a:t>
              </a:r>
              <a:endParaRPr lang="zh-TW" altLang="en-US" dirty="0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Z+</a:t>
              </a:r>
              <a:endParaRPr lang="zh-TW" altLang="en-US" dirty="0"/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C2447A6-E422-493D-84F8-DA48A568BD60}"/>
              </a:ext>
            </a:extLst>
          </p:cNvPr>
          <p:cNvSpPr txBox="1"/>
          <p:nvPr/>
        </p:nvSpPr>
        <p:spPr>
          <a:xfrm>
            <a:off x="210437" y="179330"/>
            <a:ext cx="41777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聊聊半導體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2267670" y="768098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464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3D">
            <a:extLst>
              <a:ext uri="{FF2B5EF4-FFF2-40B4-BE49-F238E27FC236}">
                <a16:creationId xmlns:a16="http://schemas.microsoft.com/office/drawing/2014/main" id="{C8B87077-A617-447F-BB42-1E9971FB0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1644" t="9117" r="12261" b="2963"/>
          <a:stretch>
            <a:fillRect/>
          </a:stretch>
        </p:blipFill>
        <p:spPr bwMode="auto">
          <a:xfrm>
            <a:off x="748244" y="1065246"/>
            <a:ext cx="4712552" cy="447830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13" descr="D:\FIB\candence of Aug .shuttel\CANDENCE-5.JPG">
            <a:extLst>
              <a:ext uri="{FF2B5EF4-FFF2-40B4-BE49-F238E27FC236}">
                <a16:creationId xmlns:a16="http://schemas.microsoft.com/office/drawing/2014/main" id="{1946A16A-E1AE-432E-870E-83E2C5D7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9" y="1382575"/>
            <a:ext cx="4939145" cy="397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F12084C3-5924-42F3-9DB8-98ED94498176}"/>
              </a:ext>
            </a:extLst>
          </p:cNvPr>
          <p:cNvSpPr txBox="1">
            <a:spLocks/>
          </p:cNvSpPr>
          <p:nvPr/>
        </p:nvSpPr>
        <p:spPr>
          <a:xfrm>
            <a:off x="399011" y="2696894"/>
            <a:ext cx="8534400" cy="175260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021" marR="0" lvl="0" indent="-211021" algn="l" defTabSz="844083" rtl="0" eaLnBrk="1" fontAlgn="auto" latinLnBrk="0" hangingPunct="1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5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DAD263-5AC7-4734-A08A-73173AB97E99}"/>
              </a:ext>
            </a:extLst>
          </p:cNvPr>
          <p:cNvSpPr/>
          <p:nvPr/>
        </p:nvSpPr>
        <p:spPr>
          <a:xfrm>
            <a:off x="5213670" y="5952452"/>
            <a:ext cx="207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A/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</a:t>
            </a:r>
            <a:r>
              <a:rPr kumimoji="0" lang="ar-AE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7A0A80C-B1D5-4B5A-BD69-4444AE1977CC}"/>
              </a:ext>
            </a:extLst>
          </p:cNvPr>
          <p:cNvSpPr txBox="1"/>
          <p:nvPr/>
        </p:nvSpPr>
        <p:spPr>
          <a:xfrm>
            <a:off x="2640112" y="6111999"/>
            <a:ext cx="1484702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= 3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72C4DA-BF1F-4CD7-A38E-02BB6000912D}"/>
              </a:ext>
            </a:extLst>
          </p:cNvPr>
          <p:cNvSpPr txBox="1"/>
          <p:nvPr/>
        </p:nvSpPr>
        <p:spPr>
          <a:xfrm>
            <a:off x="2521732" y="3118309"/>
            <a:ext cx="230704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Moving straight up and down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99A61F-CDA5-40B5-AB8E-620ED3BF9290}"/>
              </a:ext>
            </a:extLst>
          </p:cNvPr>
          <p:cNvSpPr txBox="1"/>
          <p:nvPr/>
        </p:nvSpPr>
        <p:spPr>
          <a:xfrm>
            <a:off x="5921086" y="4955485"/>
            <a:ext cx="163859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&gt; 20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45382E-2B8A-4300-AB10-F45C0A36CA0D}"/>
              </a:ext>
            </a:extLst>
          </p:cNvPr>
          <p:cNvSpPr txBox="1"/>
          <p:nvPr/>
        </p:nvSpPr>
        <p:spPr>
          <a:xfrm>
            <a:off x="6035707" y="5988489"/>
            <a:ext cx="326884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Stator and rotor start to attract each other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53" y="907518"/>
            <a:ext cx="4895512" cy="3798137"/>
          </a:xfrm>
          <a:prstGeom prst="rect">
            <a:avLst/>
          </a:prstGeom>
        </p:spPr>
      </p:pic>
      <p:pic>
        <p:nvPicPr>
          <p:cNvPr id="4" name="圖片 3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44" y="3738334"/>
            <a:ext cx="2426418" cy="1987468"/>
          </a:xfrm>
          <a:prstGeom prst="rect">
            <a:avLst/>
          </a:prstGeom>
        </p:spPr>
      </p:pic>
      <p:pic>
        <p:nvPicPr>
          <p:cNvPr id="5" name="圖片 4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80" y="858802"/>
            <a:ext cx="2505673" cy="20362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C798E9-EBFF-46AA-8141-C4813E698C08}"/>
              </a:ext>
            </a:extLst>
          </p:cNvPr>
          <p:cNvSpPr/>
          <p:nvPr/>
        </p:nvSpPr>
        <p:spPr>
          <a:xfrm>
            <a:off x="428332" y="3553668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 links)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468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D957613-7685-4692-AB64-314ABEE9AD51}"/>
              </a:ext>
            </a:extLst>
          </p:cNvPr>
          <p:cNvSpPr txBox="1"/>
          <p:nvPr/>
        </p:nvSpPr>
        <p:spPr>
          <a:xfrm>
            <a:off x="2080356" y="30304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What is IMU ?  Rabboni is an IMU.</a:t>
            </a: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6A7312C-10F3-46CE-856B-10CDF39EEF90}"/>
              </a:ext>
            </a:extLst>
          </p:cNvPr>
          <p:cNvSpPr txBox="1">
            <a:spLocks/>
          </p:cNvSpPr>
          <p:nvPr/>
        </p:nvSpPr>
        <p:spPr>
          <a:xfrm>
            <a:off x="1255760" y="1123820"/>
            <a:ext cx="6981824" cy="8084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8565" rtl="0" eaLnBrk="1" latinLnBrk="1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5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Inertial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Measurement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Unit</a:t>
            </a:r>
            <a:endParaRPr kumimoji="1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8FD965-E5FB-47A0-81EE-5A83677A798A}"/>
              </a:ext>
            </a:extLst>
          </p:cNvPr>
          <p:cNvSpPr txBox="1"/>
          <p:nvPr/>
        </p:nvSpPr>
        <p:spPr>
          <a:xfrm>
            <a:off x="2207570" y="1819436"/>
            <a:ext cx="1323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慣性的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E8BA05-10DE-425B-8F0D-766B45E7E9E8}"/>
              </a:ext>
            </a:extLst>
          </p:cNvPr>
          <p:cNvCxnSpPr>
            <a:cxnSpLocks/>
          </p:cNvCxnSpPr>
          <p:nvPr/>
        </p:nvCxnSpPr>
        <p:spPr>
          <a:xfrm>
            <a:off x="2207570" y="1747407"/>
            <a:ext cx="1252331" cy="0"/>
          </a:xfrm>
          <a:prstGeom prst="line">
            <a:avLst/>
          </a:prstGeom>
          <a:ln w="571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4">
            <a:extLst>
              <a:ext uri="{FF2B5EF4-FFF2-40B4-BE49-F238E27FC236}">
                <a16:creationId xmlns:a16="http://schemas.microsoft.com/office/drawing/2014/main" id="{4FD864F3-E5D0-401C-A4B1-8BD134099E45}"/>
              </a:ext>
            </a:extLst>
          </p:cNvPr>
          <p:cNvSpPr/>
          <p:nvPr/>
        </p:nvSpPr>
        <p:spPr>
          <a:xfrm>
            <a:off x="5382787" y="1755962"/>
            <a:ext cx="1121157" cy="441048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A4FA0F-DD44-49FF-AE5D-7E254E861848}"/>
              </a:ext>
            </a:extLst>
          </p:cNvPr>
          <p:cNvSpPr txBox="1"/>
          <p:nvPr/>
        </p:nvSpPr>
        <p:spPr>
          <a:xfrm>
            <a:off x="3723523" y="1759047"/>
            <a:ext cx="578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物體抗拒其運動狀態被改變的性質。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By Wiki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9C3E9E6-AD90-4314-B215-21046319A1DD}"/>
              </a:ext>
            </a:extLst>
          </p:cNvPr>
          <p:cNvGrpSpPr/>
          <p:nvPr/>
        </p:nvGrpSpPr>
        <p:grpSpPr>
          <a:xfrm>
            <a:off x="1962149" y="2744780"/>
            <a:ext cx="3546749" cy="765780"/>
            <a:chOff x="669924" y="1629563"/>
            <a:chExt cx="4728998" cy="1021040"/>
          </a:xfrm>
        </p:grpSpPr>
        <p:sp>
          <p:nvSpPr>
            <p:cNvPr id="11" name="圓角矩形 3">
              <a:extLst>
                <a:ext uri="{FF2B5EF4-FFF2-40B4-BE49-F238E27FC236}">
                  <a16:creationId xmlns:a16="http://schemas.microsoft.com/office/drawing/2014/main" id="{FC67CC14-B7C5-4885-AB28-AFC0A7434B1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D64C4CE-2200-4B20-AC76-A48FEAA25803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EF2A01C-C25E-4B2B-B72C-62E336079169}"/>
              </a:ext>
            </a:extLst>
          </p:cNvPr>
          <p:cNvGrpSpPr/>
          <p:nvPr/>
        </p:nvGrpSpPr>
        <p:grpSpPr>
          <a:xfrm>
            <a:off x="6479725" y="2765497"/>
            <a:ext cx="3546749" cy="765780"/>
            <a:chOff x="669924" y="1629563"/>
            <a:chExt cx="4728998" cy="1021040"/>
          </a:xfrm>
        </p:grpSpPr>
        <p:sp>
          <p:nvSpPr>
            <p:cNvPr id="14" name="圓角矩形 6">
              <a:extLst>
                <a:ext uri="{FF2B5EF4-FFF2-40B4-BE49-F238E27FC236}">
                  <a16:creationId xmlns:a16="http://schemas.microsoft.com/office/drawing/2014/main" id="{151580DE-61D9-4C5C-86A5-38C15479183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5E31845-ED3A-4D1F-BE9B-711257865FBE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2E3DDD3-A668-455C-A4A2-5F4DBB9BDB54}"/>
              </a:ext>
            </a:extLst>
          </p:cNvPr>
          <p:cNvSpPr txBox="1"/>
          <p:nvPr/>
        </p:nvSpPr>
        <p:spPr>
          <a:xfrm>
            <a:off x="2021740" y="3562485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測量移動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加速度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測量單位時間內速度變化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4B115B2-1ABA-475E-8489-D1E3739CF8A4}"/>
              </a:ext>
            </a:extLst>
          </p:cNvPr>
          <p:cNvSpPr txBox="1"/>
          <p:nvPr/>
        </p:nvSpPr>
        <p:spPr>
          <a:xfrm>
            <a:off x="6456042" y="3497377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測量單位時間內角度變化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0BBA5A9-BCDF-4086-B734-78F2C5C8DCC2}"/>
              </a:ext>
            </a:extLst>
          </p:cNvPr>
          <p:cNvGrpSpPr/>
          <p:nvPr/>
        </p:nvGrpSpPr>
        <p:grpSpPr>
          <a:xfrm>
            <a:off x="4257735" y="4960319"/>
            <a:ext cx="3546749" cy="765780"/>
            <a:chOff x="669924" y="1629563"/>
            <a:chExt cx="4728998" cy="1021040"/>
          </a:xfrm>
        </p:grpSpPr>
        <p:sp>
          <p:nvSpPr>
            <p:cNvPr id="19" name="圓角矩形 11">
              <a:extLst>
                <a:ext uri="{FF2B5EF4-FFF2-40B4-BE49-F238E27FC236}">
                  <a16:creationId xmlns:a16="http://schemas.microsoft.com/office/drawing/2014/main" id="{188329AC-F368-402C-957F-6AE7C2E374BA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E0F7DE7-E7BE-44B7-BDB2-9D47B4D3DA6A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GeoMagnetic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地磁儀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CC60C4D-D088-49F4-976C-4B8F54419FE5}"/>
              </a:ext>
            </a:extLst>
          </p:cNvPr>
          <p:cNvSpPr txBox="1"/>
          <p:nvPr/>
        </p:nvSpPr>
        <p:spPr>
          <a:xfrm>
            <a:off x="4678324" y="5647003"/>
            <a:ext cx="2608407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測量地磁方向、大小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可用於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定向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07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F12AA41-DDA5-B344-B741-5801405D67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40238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dirty="0"/>
              <a:t>範例：起跑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CC192B-E608-AB47-A124-94577BEA7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102" y="962232"/>
            <a:ext cx="2668447" cy="5582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15970D3-8976-4940-99D1-A8BB8658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6" t="3491" r="24024" b="6675"/>
          <a:stretch/>
        </p:blipFill>
        <p:spPr>
          <a:xfrm>
            <a:off x="2153212" y="2020504"/>
            <a:ext cx="2130553" cy="2162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B56F52B-9DBF-3B4E-B91E-4B399A41F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8359" y="4243721"/>
            <a:ext cx="2466801" cy="14019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425C7AF-35D8-ED4E-8805-B6C1F712E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6" t="3491" r="24024" b="6675"/>
          <a:stretch/>
        </p:blipFill>
        <p:spPr>
          <a:xfrm>
            <a:off x="5138442" y="2020505"/>
            <a:ext cx="2130553" cy="2162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36E2F2-CD14-854D-8E67-AD6F3CCFE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6" t="3491" r="24024" b="6675"/>
          <a:stretch/>
        </p:blipFill>
        <p:spPr>
          <a:xfrm>
            <a:off x="7949984" y="2020504"/>
            <a:ext cx="2130553" cy="21627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456139-329A-CB46-AD04-14B0A154F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440" y="4243723"/>
            <a:ext cx="2194874" cy="14019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4D1CC53-85A5-DE47-A1C2-3D0C752551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399" y="4243723"/>
            <a:ext cx="2312779" cy="1401996"/>
          </a:xfrm>
          <a:prstGeom prst="rect">
            <a:avLst/>
          </a:prstGeom>
        </p:spPr>
      </p:pic>
      <p:sp>
        <p:nvSpPr>
          <p:cNvPr id="11" name="向右箭號 10">
            <a:extLst>
              <a:ext uri="{FF2B5EF4-FFF2-40B4-BE49-F238E27FC236}">
                <a16:creationId xmlns:a16="http://schemas.microsoft.com/office/drawing/2014/main" id="{CC675ECC-DA7D-B545-8F94-4FA6511B5212}"/>
              </a:ext>
            </a:extLst>
          </p:cNvPr>
          <p:cNvSpPr/>
          <p:nvPr/>
        </p:nvSpPr>
        <p:spPr>
          <a:xfrm rot="5400000">
            <a:off x="2903019" y="3442447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向右箭號 11">
            <a:extLst>
              <a:ext uri="{FF2B5EF4-FFF2-40B4-BE49-F238E27FC236}">
                <a16:creationId xmlns:a16="http://schemas.microsoft.com/office/drawing/2014/main" id="{15DADA0F-1382-6649-944A-2ECFB0878330}"/>
              </a:ext>
            </a:extLst>
          </p:cNvPr>
          <p:cNvSpPr/>
          <p:nvPr/>
        </p:nvSpPr>
        <p:spPr>
          <a:xfrm rot="5400000">
            <a:off x="5888249" y="3422563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00BFD076-FAAB-7B48-8600-00CE5919C5E8}"/>
              </a:ext>
            </a:extLst>
          </p:cNvPr>
          <p:cNvSpPr/>
          <p:nvPr/>
        </p:nvSpPr>
        <p:spPr>
          <a:xfrm rot="10800000">
            <a:off x="5082737" y="2674559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id="{5842192E-B76E-C942-88DC-41B1A2F344D8}"/>
              </a:ext>
            </a:extLst>
          </p:cNvPr>
          <p:cNvSpPr/>
          <p:nvPr/>
        </p:nvSpPr>
        <p:spPr>
          <a:xfrm rot="5400000">
            <a:off x="8699791" y="3435234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09CDDC55-A308-D142-AE59-A9926D290F1C}"/>
              </a:ext>
            </a:extLst>
          </p:cNvPr>
          <p:cNvSpPr/>
          <p:nvPr/>
        </p:nvSpPr>
        <p:spPr>
          <a:xfrm>
            <a:off x="9477030" y="2694445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向右箭號 17">
            <a:extLst>
              <a:ext uri="{FF2B5EF4-FFF2-40B4-BE49-F238E27FC236}">
                <a16:creationId xmlns:a16="http://schemas.microsoft.com/office/drawing/2014/main" id="{7A4C08D1-5B01-D646-8EB3-4A740C063236}"/>
              </a:ext>
            </a:extLst>
          </p:cNvPr>
          <p:cNvSpPr/>
          <p:nvPr/>
        </p:nvSpPr>
        <p:spPr>
          <a:xfrm rot="16200000">
            <a:off x="8155470" y="743140"/>
            <a:ext cx="1612192" cy="1984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D4764C3-9D8D-4A93-9C5D-A4A00DDB3EE3}"/>
              </a:ext>
            </a:extLst>
          </p:cNvPr>
          <p:cNvGrpSpPr/>
          <p:nvPr/>
        </p:nvGrpSpPr>
        <p:grpSpPr>
          <a:xfrm>
            <a:off x="1600200" y="124940"/>
            <a:ext cx="3172406" cy="622430"/>
            <a:chOff x="413892" y="1629563"/>
            <a:chExt cx="4728998" cy="840808"/>
          </a:xfrm>
        </p:grpSpPr>
        <p:sp>
          <p:nvSpPr>
            <p:cNvPr id="17" name="圓角矩形 9">
              <a:extLst>
                <a:ext uri="{FF2B5EF4-FFF2-40B4-BE49-F238E27FC236}">
                  <a16:creationId xmlns:a16="http://schemas.microsoft.com/office/drawing/2014/main" id="{878F7271-B687-4314-BF90-1AC493E7FEE1}"/>
                </a:ext>
              </a:extLst>
            </p:cNvPr>
            <p:cNvSpPr/>
            <p:nvPr/>
          </p:nvSpPr>
          <p:spPr>
            <a:xfrm>
              <a:off x="792019" y="1629563"/>
              <a:ext cx="4167991" cy="840808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A78FF4B-5C0E-48B7-B232-348BDD0AAE86}"/>
                </a:ext>
              </a:extLst>
            </p:cNvPr>
            <p:cNvSpPr/>
            <p:nvPr/>
          </p:nvSpPr>
          <p:spPr>
            <a:xfrm>
              <a:off x="413892" y="1787258"/>
              <a:ext cx="4728998" cy="561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27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69B53D22-0BBB-7E41-9769-2CC417F8CB1B}"/>
              </a:ext>
            </a:extLst>
          </p:cNvPr>
          <p:cNvGrpSpPr/>
          <p:nvPr/>
        </p:nvGrpSpPr>
        <p:grpSpPr>
          <a:xfrm>
            <a:off x="1507828" y="304800"/>
            <a:ext cx="2687277" cy="622430"/>
            <a:chOff x="571354" y="1629563"/>
            <a:chExt cx="4728998" cy="1021040"/>
          </a:xfrm>
        </p:grpSpPr>
        <p:sp>
          <p:nvSpPr>
            <p:cNvPr id="31" name="圓角矩形 30">
              <a:extLst>
                <a:ext uri="{FF2B5EF4-FFF2-40B4-BE49-F238E27FC236}">
                  <a16:creationId xmlns:a16="http://schemas.microsoft.com/office/drawing/2014/main" id="{39CD7D5F-96D9-1445-8283-EB51C65A02EB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DC00E6-FBCD-8A47-906A-D6D6F4AEF65C}"/>
                </a:ext>
              </a:extLst>
            </p:cNvPr>
            <p:cNvSpPr/>
            <p:nvPr/>
          </p:nvSpPr>
          <p:spPr>
            <a:xfrm>
              <a:off x="571354" y="1821059"/>
              <a:ext cx="4728998" cy="681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8E25356-51D7-2946-B09B-62CA90130948}"/>
              </a:ext>
            </a:extLst>
          </p:cNvPr>
          <p:cNvSpPr txBox="1"/>
          <p:nvPr/>
        </p:nvSpPr>
        <p:spPr>
          <a:xfrm>
            <a:off x="1633085" y="1157157"/>
            <a:ext cx="3680816" cy="1002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ECAF45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測量單位時間內角度變化。</a:t>
            </a: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62A3264B-895A-48EB-9EEA-77CD5C872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4" y="2363434"/>
            <a:ext cx="7344727" cy="1606911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361D42CA-B6FD-4B78-A851-3A75EACB0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42" b="50633"/>
          <a:stretch/>
        </p:blipFill>
        <p:spPr>
          <a:xfrm>
            <a:off x="3192844" y="3970345"/>
            <a:ext cx="1400753" cy="2394487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8D8558E1-C1D3-40B9-855D-CE73A65A2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" b="98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1043"/>
          <a:stretch/>
        </p:blipFill>
        <p:spPr>
          <a:xfrm>
            <a:off x="1493972" y="4867601"/>
            <a:ext cx="1981630" cy="1182165"/>
          </a:xfrm>
          <a:prstGeom prst="rect">
            <a:avLst/>
          </a:prstGeom>
        </p:spPr>
      </p:pic>
      <p:grpSp>
        <p:nvGrpSpPr>
          <p:cNvPr id="68" name="群組 67">
            <a:extLst>
              <a:ext uri="{FF2B5EF4-FFF2-40B4-BE49-F238E27FC236}">
                <a16:creationId xmlns:a16="http://schemas.microsoft.com/office/drawing/2014/main" id="{036BC242-103B-4513-A215-5785A15AF264}"/>
              </a:ext>
            </a:extLst>
          </p:cNvPr>
          <p:cNvGrpSpPr/>
          <p:nvPr/>
        </p:nvGrpSpPr>
        <p:grpSpPr>
          <a:xfrm>
            <a:off x="1884133" y="4803014"/>
            <a:ext cx="1240289" cy="1246750"/>
            <a:chOff x="292042" y="3330826"/>
            <a:chExt cx="2119224" cy="2100785"/>
          </a:xfrm>
        </p:grpSpPr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CDF23862-1DD8-4E6F-9263-4A01CA7A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0" b="100000" l="0" r="100000">
                          <a14:foregroundMark x1="7308" y1="12956" x2="7308" y2="86501"/>
                          <a14:foregroundMark x1="89538" y1="12956" x2="90077" y2="88673"/>
                          <a14:foregroundMark x1="92846" y1="6905" x2="92846" y2="6905"/>
                          <a14:foregroundMark x1="7846" y1="8534" x2="7846" y2="8534"/>
                          <a14:foregroundMark x1="10077" y1="9154" x2="82923" y2="6362"/>
                          <a14:foregroundMark x1="96077" y1="94802" x2="4615" y2="96431"/>
                          <a14:foregroundMark x1="4615" y1="90380" x2="3462" y2="7448"/>
                          <a14:foregroundMark x1="5692" y1="5818" x2="95000" y2="3569"/>
                          <a14:foregroundMark x1="95538" y1="6905" x2="97769" y2="98681"/>
                          <a14:foregroundMark x1="81308" y1="14119" x2="81308" y2="14119"/>
                          <a14:foregroundMark x1="11154" y1="84872" x2="11154" y2="84872"/>
                          <a14:backgroundMark x1="40077" y1="16602" x2="40077" y2="16602"/>
                          <a14:backgroundMark x1="32538" y1="20248" x2="32538" y2="20248"/>
                          <a14:backgroundMark x1="24923" y1="28782" x2="24923" y2="28782"/>
                          <a14:backgroundMark x1="17923" y1="39721" x2="17923" y2="39721"/>
                          <a14:backgroundMark x1="17000" y1="53375" x2="17000" y2="53375"/>
                          <a14:backgroundMark x1="19000" y1="65012" x2="19000" y2="65012"/>
                          <a14:backgroundMark x1="22385" y1="72304" x2="22385" y2="72304"/>
                          <a14:backgroundMark x1="27846" y1="77347" x2="27846" y2="77347"/>
                          <a14:backgroundMark x1="39923" y1="83708" x2="39923" y2="83708"/>
                          <a14:backgroundMark x1="57231" y1="84639" x2="57231" y2="84639"/>
                          <a14:backgroundMark x1="72923" y1="76493" x2="72923" y2="76493"/>
                          <a14:backgroundMark x1="81615" y1="61210" x2="81615" y2="61210"/>
                          <a14:backgroundMark x1="82154" y1="39178" x2="82154" y2="39178"/>
                          <a14:backgroundMark x1="74538" y1="28084" x2="74538" y2="28084"/>
                          <a14:backgroundMark x1="56692" y1="15128" x2="56692" y2="15128"/>
                          <a14:backgroundMark x1="68769" y1="21877" x2="68769" y2="21877"/>
                          <a14:backgroundMark x1="48231" y1="16214" x2="48231" y2="16214"/>
                          <a14:backgroundMark x1="40077" y1="17145" x2="48231" y2="16757"/>
                          <a14:backgroundMark x1="48077" y1="16602" x2="55769" y2="16059"/>
                          <a14:backgroundMark x1="55769" y1="15826" x2="68077" y2="22265"/>
                          <a14:backgroundMark x1="68231" y1="22576" x2="74231" y2="27308"/>
                          <a14:backgroundMark x1="76385" y1="30023" x2="76385" y2="30023"/>
                          <a14:backgroundMark x1="73462" y1="28627" x2="81462" y2="39876"/>
                          <a14:backgroundMark x1="81615" y1="41505" x2="81077" y2="61210"/>
                          <a14:backgroundMark x1="81077" y1="61365" x2="72769" y2="76649"/>
                          <a14:backgroundMark x1="72385" y1="76649" x2="56538" y2="85027"/>
                          <a14:backgroundMark x1="56538" y1="84872" x2="38846" y2="84329"/>
                          <a14:backgroundMark x1="40308" y1="84639" x2="26538" y2="77735"/>
                          <a14:backgroundMark x1="27077" y1="77580" x2="21846" y2="71528"/>
                          <a14:backgroundMark x1="21846" y1="71373" x2="16846" y2="53685"/>
                          <a14:backgroundMark x1="16846" y1="53530" x2="19154" y2="36074"/>
                          <a14:backgroundMark x1="18077" y1="37161" x2="24769" y2="29713"/>
                          <a14:backgroundMark x1="24769" y1="29480" x2="33769" y2="19472"/>
                          <a14:backgroundMark x1="33231" y1="20016" x2="40308" y2="16757"/>
                          <a14:backgroundMark x1="40308" y1="16602" x2="48231" y2="82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</p:spPr>
        </p:pic>
        <p:sp>
          <p:nvSpPr>
            <p:cNvPr id="70" name="三角形 7">
              <a:extLst>
                <a:ext uri="{FF2B5EF4-FFF2-40B4-BE49-F238E27FC236}">
                  <a16:creationId xmlns:a16="http://schemas.microsoft.com/office/drawing/2014/main" id="{7E5584AA-5A6A-4988-B532-FE65EDDDFE00}"/>
                </a:ext>
              </a:extLst>
            </p:cNvPr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B1154B13-782D-4DD0-A11D-257F90D66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33" r="86042" b="239"/>
          <a:stretch/>
        </p:blipFill>
        <p:spPr>
          <a:xfrm>
            <a:off x="6029349" y="3970345"/>
            <a:ext cx="1400753" cy="2382885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ACFDC100-10D2-420A-B135-FB27E9E738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" b="98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793"/>
          <a:stretch/>
        </p:blipFill>
        <p:spPr>
          <a:xfrm>
            <a:off x="4301168" y="4867599"/>
            <a:ext cx="1981630" cy="1111046"/>
          </a:xfrm>
          <a:prstGeom prst="rect">
            <a:avLst/>
          </a:prstGeom>
        </p:spPr>
      </p:pic>
      <p:grpSp>
        <p:nvGrpSpPr>
          <p:cNvPr id="73" name="群組 72">
            <a:extLst>
              <a:ext uri="{FF2B5EF4-FFF2-40B4-BE49-F238E27FC236}">
                <a16:creationId xmlns:a16="http://schemas.microsoft.com/office/drawing/2014/main" id="{DB7E9CD7-2914-43DB-BC42-EF7E029DAD49}"/>
              </a:ext>
            </a:extLst>
          </p:cNvPr>
          <p:cNvGrpSpPr/>
          <p:nvPr/>
        </p:nvGrpSpPr>
        <p:grpSpPr>
          <a:xfrm rot="14534239">
            <a:off x="4682185" y="4803014"/>
            <a:ext cx="1240289" cy="1246750"/>
            <a:chOff x="292042" y="3330826"/>
            <a:chExt cx="2119224" cy="2100785"/>
          </a:xfrm>
        </p:grpSpPr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06EC786B-CBF1-4A9A-895D-2DF44A73C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0" b="100000" l="0" r="100000">
                          <a14:foregroundMark x1="7308" y1="12956" x2="7308" y2="86501"/>
                          <a14:foregroundMark x1="89538" y1="12956" x2="90077" y2="88673"/>
                          <a14:foregroundMark x1="92846" y1="6905" x2="92846" y2="6905"/>
                          <a14:foregroundMark x1="7846" y1="8534" x2="7846" y2="8534"/>
                          <a14:foregroundMark x1="10077" y1="9154" x2="82923" y2="6362"/>
                          <a14:foregroundMark x1="96077" y1="94802" x2="4615" y2="96431"/>
                          <a14:foregroundMark x1="4615" y1="90380" x2="3462" y2="7448"/>
                          <a14:foregroundMark x1="5692" y1="5818" x2="95000" y2="3569"/>
                          <a14:foregroundMark x1="95538" y1="6905" x2="97769" y2="98681"/>
                          <a14:foregroundMark x1="81308" y1="14119" x2="81308" y2="14119"/>
                          <a14:foregroundMark x1="11154" y1="84872" x2="11154" y2="84872"/>
                          <a14:backgroundMark x1="40077" y1="16602" x2="40077" y2="16602"/>
                          <a14:backgroundMark x1="32538" y1="20248" x2="32538" y2="20248"/>
                          <a14:backgroundMark x1="24923" y1="28782" x2="24923" y2="28782"/>
                          <a14:backgroundMark x1="17923" y1="39721" x2="17923" y2="39721"/>
                          <a14:backgroundMark x1="17000" y1="53375" x2="17000" y2="53375"/>
                          <a14:backgroundMark x1="19000" y1="65012" x2="19000" y2="65012"/>
                          <a14:backgroundMark x1="22385" y1="72304" x2="22385" y2="72304"/>
                          <a14:backgroundMark x1="27846" y1="77347" x2="27846" y2="77347"/>
                          <a14:backgroundMark x1="39923" y1="83708" x2="39923" y2="83708"/>
                          <a14:backgroundMark x1="57231" y1="84639" x2="57231" y2="84639"/>
                          <a14:backgroundMark x1="72923" y1="76493" x2="72923" y2="76493"/>
                          <a14:backgroundMark x1="81615" y1="61210" x2="81615" y2="61210"/>
                          <a14:backgroundMark x1="82154" y1="39178" x2="82154" y2="39178"/>
                          <a14:backgroundMark x1="74538" y1="28084" x2="74538" y2="28084"/>
                          <a14:backgroundMark x1="56692" y1="15128" x2="56692" y2="15128"/>
                          <a14:backgroundMark x1="68769" y1="21877" x2="68769" y2="21877"/>
                          <a14:backgroundMark x1="48231" y1="16214" x2="48231" y2="16214"/>
                          <a14:backgroundMark x1="40077" y1="17145" x2="48231" y2="16757"/>
                          <a14:backgroundMark x1="48077" y1="16602" x2="55769" y2="16059"/>
                          <a14:backgroundMark x1="55769" y1="15826" x2="68077" y2="22265"/>
                          <a14:backgroundMark x1="68231" y1="22576" x2="74231" y2="27308"/>
                          <a14:backgroundMark x1="76385" y1="30023" x2="76385" y2="30023"/>
                          <a14:backgroundMark x1="73462" y1="28627" x2="81462" y2="39876"/>
                          <a14:backgroundMark x1="81615" y1="41505" x2="81077" y2="61210"/>
                          <a14:backgroundMark x1="81077" y1="61365" x2="72769" y2="76649"/>
                          <a14:backgroundMark x1="72385" y1="76649" x2="56538" y2="85027"/>
                          <a14:backgroundMark x1="56538" y1="84872" x2="38846" y2="84329"/>
                          <a14:backgroundMark x1="40308" y1="84639" x2="26538" y2="77735"/>
                          <a14:backgroundMark x1="27077" y1="77580" x2="21846" y2="71528"/>
                          <a14:backgroundMark x1="21846" y1="71373" x2="16846" y2="53685"/>
                          <a14:backgroundMark x1="16846" y1="53530" x2="19154" y2="36074"/>
                          <a14:backgroundMark x1="18077" y1="37161" x2="24769" y2="29713"/>
                          <a14:backgroundMark x1="24769" y1="29480" x2="33769" y2="19472"/>
                          <a14:backgroundMark x1="33231" y1="20016" x2="40308" y2="16757"/>
                          <a14:backgroundMark x1="40308" y1="16602" x2="48231" y2="82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</p:spPr>
        </p:pic>
        <p:sp>
          <p:nvSpPr>
            <p:cNvPr id="75" name="三角形 12">
              <a:extLst>
                <a:ext uri="{FF2B5EF4-FFF2-40B4-BE49-F238E27FC236}">
                  <a16:creationId xmlns:a16="http://schemas.microsoft.com/office/drawing/2014/main" id="{10472834-0823-4B76-8926-126A0A8DB0A3}"/>
                </a:ext>
              </a:extLst>
            </p:cNvPr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id="{2094F53A-2BDA-4DAD-838F-4377C0C1F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62" t="50872" r="17431"/>
          <a:stretch/>
        </p:blipFill>
        <p:spPr>
          <a:xfrm>
            <a:off x="9071741" y="3970345"/>
            <a:ext cx="1465831" cy="2382885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1A46F0B9-5152-4548-B3BE-C9B087D7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" b="98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b="25018"/>
          <a:stretch/>
        </p:blipFill>
        <p:spPr>
          <a:xfrm>
            <a:off x="7269039" y="4855996"/>
            <a:ext cx="1981630" cy="1122648"/>
          </a:xfrm>
          <a:prstGeom prst="rect">
            <a:avLst/>
          </a:prstGeom>
        </p:spPr>
      </p:pic>
      <p:grpSp>
        <p:nvGrpSpPr>
          <p:cNvPr id="78" name="群組 77">
            <a:extLst>
              <a:ext uri="{FF2B5EF4-FFF2-40B4-BE49-F238E27FC236}">
                <a16:creationId xmlns:a16="http://schemas.microsoft.com/office/drawing/2014/main" id="{3AEE6E7A-82F7-406F-872D-D8AB3FF16D0B}"/>
              </a:ext>
            </a:extLst>
          </p:cNvPr>
          <p:cNvGrpSpPr/>
          <p:nvPr/>
        </p:nvGrpSpPr>
        <p:grpSpPr>
          <a:xfrm rot="3751412">
            <a:off x="7650055" y="4791412"/>
            <a:ext cx="1240289" cy="1246750"/>
            <a:chOff x="292042" y="3330826"/>
            <a:chExt cx="2119224" cy="2100785"/>
          </a:xfrm>
        </p:grpSpPr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A2263F67-F0C1-4451-BB6C-CE1378BA7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0" b="100000" l="0" r="100000">
                          <a14:foregroundMark x1="7308" y1="12956" x2="7308" y2="86501"/>
                          <a14:foregroundMark x1="89538" y1="12956" x2="90077" y2="88673"/>
                          <a14:foregroundMark x1="92846" y1="6905" x2="92846" y2="6905"/>
                          <a14:foregroundMark x1="7846" y1="8534" x2="7846" y2="8534"/>
                          <a14:foregroundMark x1="10077" y1="9154" x2="82923" y2="6362"/>
                          <a14:foregroundMark x1="96077" y1="94802" x2="4615" y2="96431"/>
                          <a14:foregroundMark x1="4615" y1="90380" x2="3462" y2="7448"/>
                          <a14:foregroundMark x1="5692" y1="5818" x2="95000" y2="3569"/>
                          <a14:foregroundMark x1="95538" y1="6905" x2="97769" y2="98681"/>
                          <a14:foregroundMark x1="81308" y1="14119" x2="81308" y2="14119"/>
                          <a14:foregroundMark x1="11154" y1="84872" x2="11154" y2="84872"/>
                          <a14:backgroundMark x1="40077" y1="16602" x2="40077" y2="16602"/>
                          <a14:backgroundMark x1="32538" y1="20248" x2="32538" y2="20248"/>
                          <a14:backgroundMark x1="24923" y1="28782" x2="24923" y2="28782"/>
                          <a14:backgroundMark x1="17923" y1="39721" x2="17923" y2="39721"/>
                          <a14:backgroundMark x1="17000" y1="53375" x2="17000" y2="53375"/>
                          <a14:backgroundMark x1="19000" y1="65012" x2="19000" y2="65012"/>
                          <a14:backgroundMark x1="22385" y1="72304" x2="22385" y2="72304"/>
                          <a14:backgroundMark x1="27846" y1="77347" x2="27846" y2="77347"/>
                          <a14:backgroundMark x1="39923" y1="83708" x2="39923" y2="83708"/>
                          <a14:backgroundMark x1="57231" y1="84639" x2="57231" y2="84639"/>
                          <a14:backgroundMark x1="72923" y1="76493" x2="72923" y2="76493"/>
                          <a14:backgroundMark x1="81615" y1="61210" x2="81615" y2="61210"/>
                          <a14:backgroundMark x1="82154" y1="39178" x2="82154" y2="39178"/>
                          <a14:backgroundMark x1="74538" y1="28084" x2="74538" y2="28084"/>
                          <a14:backgroundMark x1="56692" y1="15128" x2="56692" y2="15128"/>
                          <a14:backgroundMark x1="68769" y1="21877" x2="68769" y2="21877"/>
                          <a14:backgroundMark x1="48231" y1="16214" x2="48231" y2="16214"/>
                          <a14:backgroundMark x1="40077" y1="17145" x2="48231" y2="16757"/>
                          <a14:backgroundMark x1="48077" y1="16602" x2="55769" y2="16059"/>
                          <a14:backgroundMark x1="55769" y1="15826" x2="68077" y2="22265"/>
                          <a14:backgroundMark x1="68231" y1="22576" x2="74231" y2="27308"/>
                          <a14:backgroundMark x1="76385" y1="30023" x2="76385" y2="30023"/>
                          <a14:backgroundMark x1="73462" y1="28627" x2="81462" y2="39876"/>
                          <a14:backgroundMark x1="81615" y1="41505" x2="81077" y2="61210"/>
                          <a14:backgroundMark x1="81077" y1="61365" x2="72769" y2="76649"/>
                          <a14:backgroundMark x1="72385" y1="76649" x2="56538" y2="85027"/>
                          <a14:backgroundMark x1="56538" y1="84872" x2="38846" y2="84329"/>
                          <a14:backgroundMark x1="40308" y1="84639" x2="26538" y2="77735"/>
                          <a14:backgroundMark x1="27077" y1="77580" x2="21846" y2="71528"/>
                          <a14:backgroundMark x1="21846" y1="71373" x2="16846" y2="53685"/>
                          <a14:backgroundMark x1="16846" y1="53530" x2="19154" y2="36074"/>
                          <a14:backgroundMark x1="18077" y1="37161" x2="24769" y2="29713"/>
                          <a14:backgroundMark x1="24769" y1="29480" x2="33769" y2="19472"/>
                          <a14:backgroundMark x1="33231" y1="20016" x2="40308" y2="16757"/>
                          <a14:backgroundMark x1="40308" y1="16602" x2="48231" y2="82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</p:spPr>
        </p:pic>
        <p:sp>
          <p:nvSpPr>
            <p:cNvPr id="80" name="三角形 17">
              <a:extLst>
                <a:ext uri="{FF2B5EF4-FFF2-40B4-BE49-F238E27FC236}">
                  <a16:creationId xmlns:a16="http://schemas.microsoft.com/office/drawing/2014/main" id="{D12627F0-1F5A-4ADD-A33D-3BBE7FF7C275}"/>
                </a:ext>
              </a:extLst>
            </p:cNvPr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94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044" y="1722980"/>
            <a:ext cx="3383112" cy="244178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D77EF1B-3391-2D44-9939-3F762AB46018}"/>
              </a:ext>
            </a:extLst>
          </p:cNvPr>
          <p:cNvSpPr txBox="1"/>
          <p:nvPr/>
        </p:nvSpPr>
        <p:spPr>
          <a:xfrm>
            <a:off x="2511668" y="42702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磁場方向、磁場大小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52E03A5-AFBD-8B4A-972B-12AF219DC639}"/>
              </a:ext>
            </a:extLst>
          </p:cNvPr>
          <p:cNvSpPr txBox="1"/>
          <p:nvPr/>
        </p:nvSpPr>
        <p:spPr>
          <a:xfrm>
            <a:off x="3809192" y="5311856"/>
            <a:ext cx="5378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限制：容易受到電子產品的影響。</a:t>
            </a:r>
            <a:endParaRPr kumimoji="0" lang="en-US" altLang="zh-TW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6F1FEB0-BB33-204A-829C-6F2D51801F82}"/>
              </a:ext>
            </a:extLst>
          </p:cNvPr>
          <p:cNvGrpSpPr/>
          <p:nvPr/>
        </p:nvGrpSpPr>
        <p:grpSpPr>
          <a:xfrm>
            <a:off x="1743422" y="1126229"/>
            <a:ext cx="2788955" cy="562048"/>
            <a:chOff x="669924" y="1629563"/>
            <a:chExt cx="4728998" cy="1021040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DDDBBCCD-C6CF-EE4C-9B20-6C5F7EAE4500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94587AC-1DF5-F94B-AC8D-FEB68544AB9F}"/>
                </a:ext>
              </a:extLst>
            </p:cNvPr>
            <p:cNvSpPr/>
            <p:nvPr/>
          </p:nvSpPr>
          <p:spPr>
            <a:xfrm>
              <a:off x="669924" y="1878474"/>
              <a:ext cx="4728998" cy="754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ECA6478-C174-A647-B452-3548CC184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102" y="1363168"/>
            <a:ext cx="3730061" cy="3319262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1471CF9-BA17-8044-B24C-6BEF6CA12D19}"/>
              </a:ext>
            </a:extLst>
          </p:cNvPr>
          <p:cNvGrpSpPr/>
          <p:nvPr/>
        </p:nvGrpSpPr>
        <p:grpSpPr>
          <a:xfrm>
            <a:off x="7861436" y="1421043"/>
            <a:ext cx="2458136" cy="649572"/>
            <a:chOff x="669924" y="1629563"/>
            <a:chExt cx="4728998" cy="1021040"/>
          </a:xfrm>
        </p:grpSpPr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EE542862-AFE7-834D-B11A-DCAD7D2C5123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4677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2512A59-FC02-5E44-ACED-83FAC2FAC864}"/>
                </a:ext>
              </a:extLst>
            </p:cNvPr>
            <p:cNvSpPr/>
            <p:nvPr/>
          </p:nvSpPr>
          <p:spPr>
            <a:xfrm>
              <a:off x="669924" y="1878473"/>
              <a:ext cx="4728998" cy="580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49D01E5-6A71-3546-B4B4-FDAA2AF625ED}"/>
              </a:ext>
            </a:extLst>
          </p:cNvPr>
          <p:cNvGrpSpPr/>
          <p:nvPr/>
        </p:nvGrpSpPr>
        <p:grpSpPr>
          <a:xfrm>
            <a:off x="7861437" y="2104318"/>
            <a:ext cx="2458136" cy="558134"/>
            <a:chOff x="669924" y="1629563"/>
            <a:chExt cx="4728998" cy="1021040"/>
          </a:xfrm>
        </p:grpSpPr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EE95AF8E-E9C5-A049-A9E0-ED8BD36366D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D3127F8-B033-C342-8312-3DB9B0079579}"/>
                </a:ext>
              </a:extLst>
            </p:cNvPr>
            <p:cNvSpPr/>
            <p:nvPr/>
          </p:nvSpPr>
          <p:spPr>
            <a:xfrm>
              <a:off x="669924" y="1878472"/>
              <a:ext cx="4728998" cy="675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7AF637-C2F0-BD43-AA61-30C45B464188}"/>
              </a:ext>
            </a:extLst>
          </p:cNvPr>
          <p:cNvSpPr txBox="1"/>
          <p:nvPr/>
        </p:nvSpPr>
        <p:spPr>
          <a:xfrm>
            <a:off x="7998670" y="2662453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向前跑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向左轉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2A2256-F3B9-8B49-8550-C95A1FAB650D}"/>
              </a:ext>
            </a:extLst>
          </p:cNvPr>
          <p:cNvGrpSpPr/>
          <p:nvPr/>
        </p:nvGrpSpPr>
        <p:grpSpPr>
          <a:xfrm>
            <a:off x="7795531" y="3519742"/>
            <a:ext cx="2455199" cy="591733"/>
            <a:chOff x="669924" y="1629563"/>
            <a:chExt cx="4728998" cy="1021040"/>
          </a:xfrm>
        </p:grpSpPr>
        <p:sp>
          <p:nvSpPr>
            <p:cNvPr id="17" name="圓角矩形 16">
              <a:extLst>
                <a:ext uri="{FF2B5EF4-FFF2-40B4-BE49-F238E27FC236}">
                  <a16:creationId xmlns:a16="http://schemas.microsoft.com/office/drawing/2014/main" id="{DDB1B90D-49B5-8946-9933-133F23EA945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6A16347-CF86-E84C-AFD2-9260FBB9F796}"/>
                </a:ext>
              </a:extLst>
            </p:cNvPr>
            <p:cNvSpPr/>
            <p:nvPr/>
          </p:nvSpPr>
          <p:spPr>
            <a:xfrm>
              <a:off x="669924" y="1878473"/>
              <a:ext cx="4728998" cy="637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ED94EC-DA95-AE4D-9833-47EAAFD92961}"/>
              </a:ext>
            </a:extLst>
          </p:cNvPr>
          <p:cNvSpPr txBox="1"/>
          <p:nvPr/>
        </p:nvSpPr>
        <p:spPr>
          <a:xfrm>
            <a:off x="7929826" y="4117237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向北跑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向西轉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567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39CA404-F1C9-AB4E-8050-D7A0D69E3F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5900"/>
            <a:ext cx="11137900" cy="557213"/>
          </a:xfrm>
        </p:spPr>
        <p:txBody>
          <a:bodyPr/>
          <a:lstStyle/>
          <a:p>
            <a:r>
              <a:rPr kumimoji="1" lang="zh-TW" altLang="en-US" dirty="0"/>
              <a:t>舉例：游泳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96" y="3933770"/>
            <a:ext cx="2317253" cy="167249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EB0F0BDD-204D-5246-B22E-AF832AFBCA0C}"/>
              </a:ext>
            </a:extLst>
          </p:cNvPr>
          <p:cNvGrpSpPr/>
          <p:nvPr/>
        </p:nvGrpSpPr>
        <p:grpSpPr>
          <a:xfrm>
            <a:off x="1817765" y="1783570"/>
            <a:ext cx="4723434" cy="2970448"/>
            <a:chOff x="391686" y="1235093"/>
            <a:chExt cx="6297912" cy="396059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D6D2688-C4C6-0D4D-ACF9-73447A9FE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0000"/>
            </a:blip>
            <a:srcRect l="45976" t="48258" b="11473"/>
            <a:stretch/>
          </p:blipFill>
          <p:spPr>
            <a:xfrm rot="5400000">
              <a:off x="-14134" y="1640914"/>
              <a:ext cx="3960596" cy="3148956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5684EF-FD03-8444-B16F-3DF4420C0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0000"/>
            </a:blip>
            <a:srcRect l="45976" t="48258" b="11473"/>
            <a:stretch/>
          </p:blipFill>
          <p:spPr>
            <a:xfrm rot="16200000" flipH="1">
              <a:off x="3134822" y="1640913"/>
              <a:ext cx="3960596" cy="3148956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A3FD6550-931E-9042-81E0-113AB2739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0111">
            <a:off x="2079361" y="1870942"/>
            <a:ext cx="1215000" cy="1215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1C5804-2E72-7346-99E0-38D65E862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9889" flipH="1">
            <a:off x="5222828" y="2661293"/>
            <a:ext cx="1215000" cy="1215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D08382-0147-AB40-8BF5-9E68A69733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50111">
            <a:off x="2091762" y="3538828"/>
            <a:ext cx="1215000" cy="12150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0DB3E1D-D16B-2A47-B4D5-5888EBBE3145}"/>
              </a:ext>
            </a:extLst>
          </p:cNvPr>
          <p:cNvCxnSpPr/>
          <p:nvPr/>
        </p:nvCxnSpPr>
        <p:spPr>
          <a:xfrm>
            <a:off x="7332615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6F2B33E-892F-844F-A6A2-9E72A7B88EC6}"/>
              </a:ext>
            </a:extLst>
          </p:cNvPr>
          <p:cNvCxnSpPr>
            <a:cxnSpLocks/>
          </p:cNvCxnSpPr>
          <p:nvPr/>
        </p:nvCxnSpPr>
        <p:spPr>
          <a:xfrm flipV="1">
            <a:off x="8161640" y="2754130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9B3EBE-F1F7-9C4B-8FE1-E181D4869EAF}"/>
              </a:ext>
            </a:extLst>
          </p:cNvPr>
          <p:cNvCxnSpPr>
            <a:cxnSpLocks/>
          </p:cNvCxnSpPr>
          <p:nvPr/>
        </p:nvCxnSpPr>
        <p:spPr>
          <a:xfrm flipV="1">
            <a:off x="8983007" y="2762105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99E9B2E-6EEE-2542-A3CF-5B48F9F5FD83}"/>
              </a:ext>
            </a:extLst>
          </p:cNvPr>
          <p:cNvCxnSpPr/>
          <p:nvPr/>
        </p:nvCxnSpPr>
        <p:spPr>
          <a:xfrm>
            <a:off x="8153981" y="3264492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AF88F4F-7BE8-804B-894A-2C843F23360E}"/>
              </a:ext>
            </a:extLst>
          </p:cNvPr>
          <p:cNvCxnSpPr/>
          <p:nvPr/>
        </p:nvCxnSpPr>
        <p:spPr>
          <a:xfrm>
            <a:off x="8967373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5EE8E21-ABD1-884B-A59B-D6C106BC30DB}"/>
              </a:ext>
            </a:extLst>
          </p:cNvPr>
          <p:cNvCxnSpPr>
            <a:cxnSpLocks/>
          </p:cNvCxnSpPr>
          <p:nvPr/>
        </p:nvCxnSpPr>
        <p:spPr>
          <a:xfrm flipV="1">
            <a:off x="7104015" y="3009312"/>
            <a:ext cx="3120077" cy="7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9E2EC34-8324-C14E-A4BA-70718CECF7AE}"/>
              </a:ext>
            </a:extLst>
          </p:cNvPr>
          <p:cNvCxnSpPr>
            <a:cxnSpLocks/>
          </p:cNvCxnSpPr>
          <p:nvPr/>
        </p:nvCxnSpPr>
        <p:spPr>
          <a:xfrm>
            <a:off x="7104014" y="2554283"/>
            <a:ext cx="0" cy="94500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71079C6-D9B2-774F-A8C3-B0CBC548D986}"/>
              </a:ext>
            </a:extLst>
          </p:cNvPr>
          <p:cNvSpPr txBox="1"/>
          <p:nvPr/>
        </p:nvSpPr>
        <p:spPr>
          <a:xfrm>
            <a:off x="6900111" y="2184999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DAFFA99-F776-7341-B505-FABFA188FD5D}"/>
              </a:ext>
            </a:extLst>
          </p:cNvPr>
          <p:cNvSpPr txBox="1"/>
          <p:nvPr/>
        </p:nvSpPr>
        <p:spPr>
          <a:xfrm>
            <a:off x="6900111" y="3487765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E1A9935-0357-844A-9066-E3212C03A439}"/>
              </a:ext>
            </a:extLst>
          </p:cNvPr>
          <p:cNvSpPr txBox="1"/>
          <p:nvPr/>
        </p:nvSpPr>
        <p:spPr>
          <a:xfrm>
            <a:off x="8169615" y="1929496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轉身 （來回趟數）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46D9C14-20F0-FF43-BBDF-FD43528E48AA}"/>
              </a:ext>
            </a:extLst>
          </p:cNvPr>
          <p:cNvSpPr txBox="1"/>
          <p:nvPr/>
        </p:nvSpPr>
        <p:spPr>
          <a:xfrm>
            <a:off x="7916095" y="35081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單趟時間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AF909BBA-51E6-704C-961B-A2683930AF15}"/>
              </a:ext>
            </a:extLst>
          </p:cNvPr>
          <p:cNvCxnSpPr>
            <a:cxnSpLocks/>
          </p:cNvCxnSpPr>
          <p:nvPr/>
        </p:nvCxnSpPr>
        <p:spPr>
          <a:xfrm flipV="1">
            <a:off x="8161641" y="2381209"/>
            <a:ext cx="104246" cy="328837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4D16309-F5EA-944E-ACB3-A3F0DE1F7A1F}"/>
              </a:ext>
            </a:extLst>
          </p:cNvPr>
          <p:cNvCxnSpPr>
            <a:cxnSpLocks/>
          </p:cNvCxnSpPr>
          <p:nvPr/>
        </p:nvCxnSpPr>
        <p:spPr>
          <a:xfrm flipH="1" flipV="1">
            <a:off x="8876417" y="2381209"/>
            <a:ext cx="90956" cy="320863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68F557D-4125-E043-AA88-83CFB39CA4AF}"/>
              </a:ext>
            </a:extLst>
          </p:cNvPr>
          <p:cNvCxnSpPr>
            <a:cxnSpLocks/>
          </p:cNvCxnSpPr>
          <p:nvPr/>
        </p:nvCxnSpPr>
        <p:spPr>
          <a:xfrm>
            <a:off x="8203157" y="3402164"/>
            <a:ext cx="795484" cy="7974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C55E859-6867-734F-8959-BC79228358BB}"/>
              </a:ext>
            </a:extLst>
          </p:cNvPr>
          <p:cNvSpPr txBox="1"/>
          <p:nvPr/>
        </p:nvSpPr>
        <p:spPr>
          <a:xfrm>
            <a:off x="6216969" y="4758853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0EB3C6B-5214-E546-A6EC-539EAD17D670}"/>
              </a:ext>
            </a:extLst>
          </p:cNvPr>
          <p:cNvSpPr txBox="1"/>
          <p:nvPr/>
        </p:nvSpPr>
        <p:spPr>
          <a:xfrm>
            <a:off x="1740601" y="4770016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E53B870-E1A7-5940-BACE-BE127995761B}"/>
              </a:ext>
            </a:extLst>
          </p:cNvPr>
          <p:cNvSpPr txBox="1"/>
          <p:nvPr/>
        </p:nvSpPr>
        <p:spPr>
          <a:xfrm>
            <a:off x="9920745" y="3017722"/>
            <a:ext cx="7472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時間</a:t>
            </a:r>
          </a:p>
        </p:txBody>
      </p:sp>
    </p:spTree>
    <p:extLst>
      <p:ext uri="{BB962C8B-B14F-4D97-AF65-F5344CB8AC3E}">
        <p14:creationId xmlns:p14="http://schemas.microsoft.com/office/powerpoint/2010/main" val="2829267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FE9F46FB-741F-43BB-A216-2368A8191961}"/>
              </a:ext>
            </a:extLst>
          </p:cNvPr>
          <p:cNvSpPr/>
          <p:nvPr/>
        </p:nvSpPr>
        <p:spPr>
          <a:xfrm>
            <a:off x="5130365" y="2126605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3B599132-1A27-4CF1-B409-5002F5B21E55}"/>
              </a:ext>
            </a:extLst>
          </p:cNvPr>
          <p:cNvGrpSpPr/>
          <p:nvPr/>
        </p:nvGrpSpPr>
        <p:grpSpPr>
          <a:xfrm>
            <a:off x="5648120" y="942339"/>
            <a:ext cx="5917591" cy="4634700"/>
            <a:chOff x="5649725" y="1206899"/>
            <a:chExt cx="5917591" cy="4634700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B68377D8-2DC3-42EA-B76F-FD9843E1CB3F}"/>
                </a:ext>
              </a:extLst>
            </p:cNvPr>
            <p:cNvGrpSpPr/>
            <p:nvPr/>
          </p:nvGrpSpPr>
          <p:grpSpPr>
            <a:xfrm>
              <a:off x="5649725" y="1206899"/>
              <a:ext cx="4256924" cy="1505403"/>
              <a:chOff x="914167" y="1140030"/>
              <a:chExt cx="5039775" cy="1806268"/>
            </a:xfrm>
          </p:grpSpPr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F1DE987-5517-449C-9C60-19B5AB9862F5}"/>
                  </a:ext>
                </a:extLst>
              </p:cNvPr>
              <p:cNvSpPr txBox="1"/>
              <p:nvPr/>
            </p:nvSpPr>
            <p:spPr>
              <a:xfrm>
                <a:off x="914167" y="1140030"/>
                <a:ext cx="5032049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8865AA16-0226-4A0B-98BD-45FAA66CDF4C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28FEE745-7D14-481C-8F54-DDD17CEA88D1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7A248C7-0C90-409F-AAFA-484A20D8F9B6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9EF202C-07F3-428C-AE98-C1F9C8E8EA65}"/>
                </a:ext>
              </a:extLst>
            </p:cNvPr>
            <p:cNvSpPr txBox="1"/>
            <p:nvPr/>
          </p:nvSpPr>
          <p:spPr>
            <a:xfrm>
              <a:off x="5667430" y="2971008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92B7459-C0F4-4E2B-8899-F9516B8A6054}"/>
                </a:ext>
              </a:extLst>
            </p:cNvPr>
            <p:cNvSpPr txBox="1"/>
            <p:nvPr/>
          </p:nvSpPr>
          <p:spPr>
            <a:xfrm>
              <a:off x="5667430" y="3540819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42F1F1E9-5E49-4A84-B22B-9D2F2748A2D7}"/>
                </a:ext>
              </a:extLst>
            </p:cNvPr>
            <p:cNvSpPr txBox="1"/>
            <p:nvPr/>
          </p:nvSpPr>
          <p:spPr>
            <a:xfrm>
              <a:off x="5656250" y="4028875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從別人設計的程式轉成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並加入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3884ED6-F81A-4DBA-8068-08F2FC32663B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B9CBEA43-0BC8-4B4E-B551-ADCE27AEC2EE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487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「pc icon png」的圖片搜尋結果&quot;">
            <a:hlinkClick r:id="rId2"/>
            <a:extLst>
              <a:ext uri="{FF2B5EF4-FFF2-40B4-BE49-F238E27FC236}">
                <a16:creationId xmlns:a16="http://schemas.microsoft.com/office/drawing/2014/main" id="{130EF44E-BAC7-40CA-8B8A-81DC1AE9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74" y="3687858"/>
            <a:ext cx="2402837" cy="21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E83EAAC-BB08-4772-9544-4C2918F4CB66}"/>
              </a:ext>
            </a:extLst>
          </p:cNvPr>
          <p:cNvSpPr txBox="1"/>
          <p:nvPr/>
        </p:nvSpPr>
        <p:spPr>
          <a:xfrm>
            <a:off x="1981400" y="1455774"/>
            <a:ext cx="2598647" cy="526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36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What to learn</a:t>
            </a:r>
            <a:endParaRPr lang="zh-TW" altLang="en-US" sz="3600" b="1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0CCF64-730F-442B-BBE9-7E08BF797F9A}"/>
              </a:ext>
            </a:extLst>
          </p:cNvPr>
          <p:cNvSpPr txBox="1"/>
          <p:nvPr/>
        </p:nvSpPr>
        <p:spPr>
          <a:xfrm>
            <a:off x="1981399" y="2079147"/>
            <a:ext cx="3682213" cy="1430179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600" dirty="0">
                <a:solidFill>
                  <a:prstClr val="white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Scratch </a:t>
            </a:r>
            <a:r>
              <a:rPr lang="zh-TW" altLang="en-US" sz="1600" dirty="0">
                <a:solidFill>
                  <a:prstClr val="white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安裝</a:t>
            </a:r>
            <a:endParaRPr lang="en-US" altLang="zh-TW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endParaRPr lang="en-US" altLang="zh-TW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First Scratch Program for fun!</a:t>
            </a:r>
          </a:p>
          <a:p>
            <a:pPr defTabSz="457200"/>
            <a:endParaRPr lang="en-US" altLang="zh-TW" sz="16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en-US" altLang="zh-TW" sz="14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Detailed instruction set not included!</a:t>
            </a:r>
            <a:endParaRPr lang="zh-TW" altLang="en-US" sz="14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0CDC03-A3A9-4C71-B945-24185BEA7DFC}"/>
              </a:ext>
            </a:extLst>
          </p:cNvPr>
          <p:cNvSpPr txBox="1"/>
          <p:nvPr/>
        </p:nvSpPr>
        <p:spPr>
          <a:xfrm>
            <a:off x="5952263" y="1740300"/>
            <a:ext cx="4901874" cy="1736646"/>
          </a:xfrm>
          <a:prstGeom prst="flowChartAlternateProcess">
            <a:avLst/>
          </a:prstGeom>
          <a:solidFill>
            <a:srgbClr val="7D9FD5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Rabboni </a:t>
            </a:r>
            <a:r>
              <a:rPr lang="zh-TW" altLang="en-US" sz="1600" dirty="0">
                <a:solidFill>
                  <a:prstClr val="white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安裝</a:t>
            </a:r>
            <a:endParaRPr lang="en-US" altLang="zh-TW" sz="1600" dirty="0">
              <a:solidFill>
                <a:prstClr val="white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與外部裝置連結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/IOT</a:t>
            </a: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真人版力氣判別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/AI</a:t>
            </a:r>
            <a:endParaRPr lang="zh-TW" altLang="en-US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endParaRPr lang="en-US" altLang="zh-TW" sz="1600" b="1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 The First AIOT Program for fun!</a:t>
            </a:r>
            <a:endParaRPr lang="en-US" altLang="zh-TW" sz="1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en-US" altLang="zh-TW" sz="16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Detailed Motion Recognition not included!</a:t>
            </a:r>
          </a:p>
        </p:txBody>
      </p:sp>
      <p:pic>
        <p:nvPicPr>
          <p:cNvPr id="7" name="Picture 2" descr="「pc icon png」的圖片搜尋結果&quot;">
            <a:hlinkClick r:id="rId2"/>
            <a:extLst>
              <a:ext uri="{FF2B5EF4-FFF2-40B4-BE49-F238E27FC236}">
                <a16:creationId xmlns:a16="http://schemas.microsoft.com/office/drawing/2014/main" id="{E4C11515-4887-4134-8F6D-49DE85DD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66" y="3616240"/>
            <a:ext cx="2340389" cy="20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4B56777-6CBE-4725-B6A1-E0D5D1AAF8BF}"/>
              </a:ext>
            </a:extLst>
          </p:cNvPr>
          <p:cNvSpPr/>
          <p:nvPr/>
        </p:nvSpPr>
        <p:spPr>
          <a:xfrm>
            <a:off x="1972157" y="3913461"/>
            <a:ext cx="1930488" cy="4765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鍵盤賽跑遊戲</a:t>
            </a:r>
            <a:r>
              <a:rPr lang="en-US" altLang="zh-TW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6" name="圖片 15" descr="C:\Users\Sui\Desktop\raboni\ico\icon.png">
            <a:extLst>
              <a:ext uri="{FF2B5EF4-FFF2-40B4-BE49-F238E27FC236}">
                <a16:creationId xmlns:a16="http://schemas.microsoft.com/office/drawing/2014/main" id="{FF3BCEB3-5CFD-445F-917B-94B04996BD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91" y="1329457"/>
            <a:ext cx="649135" cy="6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AB1C4E9-D611-4944-9B74-04A748D934C0}"/>
              </a:ext>
            </a:extLst>
          </p:cNvPr>
          <p:cNvSpPr/>
          <p:nvPr/>
        </p:nvSpPr>
        <p:spPr>
          <a:xfrm>
            <a:off x="6359273" y="4009686"/>
            <a:ext cx="1934485" cy="4765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真人版賽跑遊戲</a:t>
            </a:r>
            <a:endParaRPr lang="en-US" altLang="zh-TW" sz="1600" dirty="0">
              <a:solidFill>
                <a:srgbClr val="FFC000">
                  <a:lumMod val="60000"/>
                  <a:lumOff val="40000"/>
                </a:srgb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3C5F17-D449-45AF-BA8D-5F5000AA65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55" y="4252354"/>
            <a:ext cx="2000322" cy="171554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6D31604-65B1-406C-90A5-7E65E4C823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97" y="4366372"/>
            <a:ext cx="2000322" cy="1715543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09FBD22C-722B-40F8-BFDD-E0F7F47396FF}"/>
              </a:ext>
            </a:extLst>
          </p:cNvPr>
          <p:cNvGrpSpPr/>
          <p:nvPr/>
        </p:nvGrpSpPr>
        <p:grpSpPr>
          <a:xfrm rot="20986236">
            <a:off x="8944637" y="5635034"/>
            <a:ext cx="501492" cy="336780"/>
            <a:chOff x="8704859" y="3350169"/>
            <a:chExt cx="546845" cy="41324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BA470A3-6B95-4083-8F02-FA572094517B}"/>
                </a:ext>
              </a:extLst>
            </p:cNvPr>
            <p:cNvSpPr/>
            <p:nvPr/>
          </p:nvSpPr>
          <p:spPr>
            <a:xfrm rot="1088088">
              <a:off x="8704859" y="3512311"/>
              <a:ext cx="546845" cy="115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B8C8F50-1486-4E94-AA14-B6DA1D20B15B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14" t="11115" r="14021" b="11137"/>
            <a:stretch/>
          </p:blipFill>
          <p:spPr bwMode="auto">
            <a:xfrm>
              <a:off x="8763000" y="3350169"/>
              <a:ext cx="416295" cy="413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0C3D0217-0A98-4341-9E22-477F71A96D1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26241" r="29273" b="21743"/>
          <a:stretch/>
        </p:blipFill>
        <p:spPr bwMode="auto">
          <a:xfrm>
            <a:off x="3046766" y="5590738"/>
            <a:ext cx="637382" cy="600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EF45F6-63B7-4EE8-8C3E-8DF31C7715D5}"/>
              </a:ext>
            </a:extLst>
          </p:cNvPr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 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從 </a:t>
            </a:r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+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Scratch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開始</a:t>
            </a:r>
          </a:p>
        </p:txBody>
      </p:sp>
      <p:sp>
        <p:nvSpPr>
          <p:cNvPr id="2" name="矩形 1">
            <a:hlinkClick r:id="rId8"/>
            <a:extLst>
              <a:ext uri="{FF2B5EF4-FFF2-40B4-BE49-F238E27FC236}">
                <a16:creationId xmlns:a16="http://schemas.microsoft.com/office/drawing/2014/main" id="{999993AC-340C-4019-AAAE-8D3851DD6585}"/>
              </a:ext>
            </a:extLst>
          </p:cNvPr>
          <p:cNvSpPr/>
          <p:nvPr/>
        </p:nvSpPr>
        <p:spPr>
          <a:xfrm>
            <a:off x="5952263" y="977239"/>
            <a:ext cx="110799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>
                <a:hlinkClick r:id="rId8"/>
              </a:rPr>
              <a:t>竹科親子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17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5205B2-E09E-4FF9-9D48-B5874F5E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937"/>
          <a:stretch/>
        </p:blipFill>
        <p:spPr>
          <a:xfrm>
            <a:off x="495786" y="2415854"/>
            <a:ext cx="5805777" cy="10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9A3C0E-15C0-4D09-8600-DA0B38DEBF75}"/>
              </a:ext>
            </a:extLst>
          </p:cNvPr>
          <p:cNvSpPr txBox="1"/>
          <p:nvPr/>
        </p:nvSpPr>
        <p:spPr>
          <a:xfrm>
            <a:off x="3607983" y="819290"/>
            <a:ext cx="82991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Not Just Coding But </a:t>
            </a:r>
            <a:r>
              <a:rPr kumimoji="0" lang="en-US" altLang="zh-TW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AIoT</a:t>
            </a:r>
            <a:r>
              <a:rPr kumimoji="0" lang="en-US" altLang="zh-TW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Coding</a:t>
            </a:r>
            <a:endParaRPr kumimoji="0" lang="zh-TW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9377D-4358-4F15-80C8-59038160F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90" y="3684486"/>
            <a:ext cx="5805777" cy="26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D23ECAF2-71BC-43AB-A9EC-E8FD02B89389}"/>
              </a:ext>
            </a:extLst>
          </p:cNvPr>
          <p:cNvSpPr/>
          <p:nvPr/>
        </p:nvSpPr>
        <p:spPr>
          <a:xfrm>
            <a:off x="596008" y="2852305"/>
            <a:ext cx="971820" cy="4779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5FC2552A-7611-4E45-A309-AF601A9593A8}"/>
              </a:ext>
            </a:extLst>
          </p:cNvPr>
          <p:cNvGrpSpPr/>
          <p:nvPr/>
        </p:nvGrpSpPr>
        <p:grpSpPr>
          <a:xfrm>
            <a:off x="-1" y="0"/>
            <a:ext cx="4017406" cy="6858000"/>
            <a:chOff x="-1" y="0"/>
            <a:chExt cx="4017406" cy="6858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661350D-B904-4643-AF7E-4839F1D7CF15}"/>
                </a:ext>
              </a:extLst>
            </p:cNvPr>
            <p:cNvSpPr/>
            <p:nvPr/>
          </p:nvSpPr>
          <p:spPr>
            <a:xfrm>
              <a:off x="-1" y="0"/>
              <a:ext cx="4017406" cy="1299411"/>
            </a:xfrm>
            <a:prstGeom prst="rect">
              <a:avLst/>
            </a:prstGeom>
            <a:solidFill>
              <a:srgbClr val="252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94DC81D-C095-49F4-AF48-88D7F7FA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-775748" y="2064847"/>
              <a:ext cx="5568901" cy="4017405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2C162A4-3B86-4639-8BDE-1977B47AE43D}"/>
              </a:ext>
            </a:extLst>
          </p:cNvPr>
          <p:cNvSpPr/>
          <p:nvPr/>
        </p:nvSpPr>
        <p:spPr>
          <a:xfrm>
            <a:off x="4744523" y="1083967"/>
            <a:ext cx="6174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373739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244148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B8EA1813-3A60-491A-B3F6-BC3694183044}"/>
              </a:ext>
            </a:extLst>
          </p:cNvPr>
          <p:cNvSpPr/>
          <p:nvPr/>
        </p:nvSpPr>
        <p:spPr>
          <a:xfrm>
            <a:off x="-1" y="1227844"/>
            <a:ext cx="4017406" cy="1938803"/>
          </a:xfrm>
          <a:custGeom>
            <a:avLst/>
            <a:gdLst>
              <a:gd name="connsiteX0" fmla="*/ 0 w 4008235"/>
              <a:gd name="connsiteY0" fmla="*/ 1938803 h 1938803"/>
              <a:gd name="connsiteX1" fmla="*/ 4008235 w 4008235"/>
              <a:gd name="connsiteY1" fmla="*/ 226881 h 1938803"/>
              <a:gd name="connsiteX2" fmla="*/ 4008235 w 4008235"/>
              <a:gd name="connsiteY2" fmla="*/ 0 h 1938803"/>
              <a:gd name="connsiteX3" fmla="*/ 6875 w 4008235"/>
              <a:gd name="connsiteY3" fmla="*/ 13750 h 1938803"/>
              <a:gd name="connsiteX4" fmla="*/ 0 w 4008235"/>
              <a:gd name="connsiteY4" fmla="*/ 1938803 h 1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8235" h="1938803">
                <a:moveTo>
                  <a:pt x="0" y="1938803"/>
                </a:moveTo>
                <a:lnTo>
                  <a:pt x="4008235" y="226881"/>
                </a:lnTo>
                <a:lnTo>
                  <a:pt x="4008235" y="0"/>
                </a:lnTo>
                <a:lnTo>
                  <a:pt x="6875" y="13750"/>
                </a:lnTo>
                <a:cubicBezTo>
                  <a:pt x="11459" y="662310"/>
                  <a:pt x="16042" y="1310869"/>
                  <a:pt x="0" y="1938803"/>
                </a:cubicBezTo>
                <a:close/>
              </a:path>
            </a:pathLst>
          </a:custGeom>
          <a:solidFill>
            <a:srgbClr val="252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B1D7D9-EB2D-43A1-87C4-32B5A0FFC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6" y="773338"/>
            <a:ext cx="2639514" cy="84775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DBC8863-A05E-42FF-94EE-CC016299FB79}"/>
              </a:ext>
            </a:extLst>
          </p:cNvPr>
          <p:cNvSpPr txBox="1"/>
          <p:nvPr/>
        </p:nvSpPr>
        <p:spPr>
          <a:xfrm>
            <a:off x="195774" y="3838536"/>
            <a:ext cx="3728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 is not just a device,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It’s a platform.</a:t>
            </a: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48F78F6-8C5F-4255-A114-0081476D4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/>
          <a:stretch/>
        </p:blipFill>
        <p:spPr>
          <a:xfrm rot="16200000" flipH="1">
            <a:off x="2647914" y="1420298"/>
            <a:ext cx="6858000" cy="40174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0C2120B-9B08-4A01-A9E7-27EB4A18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3"/>
          <a:stretch/>
        </p:blipFill>
        <p:spPr>
          <a:xfrm rot="16200000" flipH="1">
            <a:off x="6715475" y="1420299"/>
            <a:ext cx="6858000" cy="401740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AF39CF-6439-457F-B598-9BFEF6FC4FC5}"/>
              </a:ext>
            </a:extLst>
          </p:cNvPr>
          <p:cNvSpPr/>
          <p:nvPr/>
        </p:nvSpPr>
        <p:spPr>
          <a:xfrm>
            <a:off x="4010511" y="0"/>
            <a:ext cx="45719" cy="6858000"/>
          </a:xfrm>
          <a:prstGeom prst="rect">
            <a:avLst/>
          </a:prstGeom>
          <a:solidFill>
            <a:srgbClr val="F4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46B38F6-FDE9-4C69-BF78-FBF34B81DF07}"/>
              </a:ext>
            </a:extLst>
          </p:cNvPr>
          <p:cNvSpPr txBox="1"/>
          <p:nvPr/>
        </p:nvSpPr>
        <p:spPr>
          <a:xfrm>
            <a:off x="4329423" y="341928"/>
            <a:ext cx="12747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IMU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BA97AC-1CEB-4337-A238-12D5E048D06F}"/>
              </a:ext>
            </a:extLst>
          </p:cNvPr>
          <p:cNvSpPr txBox="1"/>
          <p:nvPr/>
        </p:nvSpPr>
        <p:spPr>
          <a:xfrm>
            <a:off x="4296860" y="2486501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Data Extractor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重力感測數據擷取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46E190A-5668-471C-9E66-E20A12C18C02}"/>
              </a:ext>
            </a:extLst>
          </p:cNvPr>
          <p:cNvSpPr txBox="1"/>
          <p:nvPr/>
        </p:nvSpPr>
        <p:spPr>
          <a:xfrm>
            <a:off x="4404215" y="4897525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API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應用程式介面 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F5ACF7-4A76-44D5-AE40-FE7481FC2B77}"/>
              </a:ext>
            </a:extLst>
          </p:cNvPr>
          <p:cNvSpPr txBox="1"/>
          <p:nvPr/>
        </p:nvSpPr>
        <p:spPr>
          <a:xfrm>
            <a:off x="5841184" y="1046646"/>
            <a:ext cx="197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內建六軸重力感測器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(IMU: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Initial Measurement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Unit)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212719-F171-4217-A690-724971F73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507" y="737530"/>
            <a:ext cx="2118719" cy="161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3E0CECD-0ADA-4FB3-92B1-6DB7AE922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563" y="3049789"/>
            <a:ext cx="1656223" cy="136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A95ADBA-3492-4E26-8DE5-A3D6B0D3B3C0}"/>
              </a:ext>
            </a:extLst>
          </p:cNvPr>
          <p:cNvSpPr txBox="1"/>
          <p:nvPr/>
        </p:nvSpPr>
        <p:spPr>
          <a:xfrm>
            <a:off x="6515601" y="3315316"/>
            <a:ext cx="104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Android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iOS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FA8C361-22DD-4269-9CC0-C7D42FF2FCEB}"/>
              </a:ext>
            </a:extLst>
          </p:cNvPr>
          <p:cNvSpPr txBox="1"/>
          <p:nvPr/>
        </p:nvSpPr>
        <p:spPr>
          <a:xfrm>
            <a:off x="4702563" y="5257823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Python, 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 Inventor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013EEB8-619C-424D-A747-692631F4D7CB}"/>
              </a:ext>
            </a:extLst>
          </p:cNvPr>
          <p:cNvSpPr txBox="1"/>
          <p:nvPr/>
        </p:nvSpPr>
        <p:spPr>
          <a:xfrm>
            <a:off x="8694416" y="4037993"/>
            <a:ext cx="197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Phone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Rasberry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Pie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1D0733B-5CFE-4153-837C-85B0757149D4}"/>
              </a:ext>
            </a:extLst>
          </p:cNvPr>
          <p:cNvSpPr txBox="1"/>
          <p:nvPr/>
        </p:nvSpPr>
        <p:spPr>
          <a:xfrm>
            <a:off x="8442069" y="200075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應用程式 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AEA7A94-9353-48F9-91CF-82779623ACE5}"/>
              </a:ext>
            </a:extLst>
          </p:cNvPr>
          <p:cNvSpPr txBox="1"/>
          <p:nvPr/>
        </p:nvSpPr>
        <p:spPr>
          <a:xfrm>
            <a:off x="8439721" y="375154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物聯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/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雲端介面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CE02C9C-A7EA-47E4-A1BE-8A54695760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218"/>
          <a:stretch/>
        </p:blipFill>
        <p:spPr>
          <a:xfrm>
            <a:off x="10227469" y="2423382"/>
            <a:ext cx="1393859" cy="107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C66B27-D30F-44E7-BDA4-88090379BE3E}"/>
              </a:ext>
            </a:extLst>
          </p:cNvPr>
          <p:cNvSpPr txBox="1"/>
          <p:nvPr/>
        </p:nvSpPr>
        <p:spPr>
          <a:xfrm>
            <a:off x="8694416" y="2308530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Gaming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1D6AACB-D7CD-4A57-9DCA-F62B8D1C80BA}"/>
              </a:ext>
            </a:extLst>
          </p:cNvPr>
          <p:cNvSpPr txBox="1"/>
          <p:nvPr/>
        </p:nvSpPr>
        <p:spPr>
          <a:xfrm>
            <a:off x="8494167" y="525782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EDU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教育資源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B03127C-72F9-4BAF-B9AA-506986F257E1}"/>
              </a:ext>
            </a:extLst>
          </p:cNvPr>
          <p:cNvSpPr txBox="1"/>
          <p:nvPr/>
        </p:nvSpPr>
        <p:spPr>
          <a:xfrm>
            <a:off x="8722811" y="5622562"/>
            <a:ext cx="1620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企業社會責任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大學社會責任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縣市教育局處合作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E7B4501-C6F5-41D1-BCCD-E7331EBE2E51}"/>
              </a:ext>
            </a:extLst>
          </p:cNvPr>
          <p:cNvSpPr txBox="1"/>
          <p:nvPr/>
        </p:nvSpPr>
        <p:spPr>
          <a:xfrm>
            <a:off x="8389971" y="237133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Algorithm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演算法開發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92051E3-D54D-47EA-B05B-C16C4FDEBE8A}"/>
              </a:ext>
            </a:extLst>
          </p:cNvPr>
          <p:cNvSpPr txBox="1"/>
          <p:nvPr/>
        </p:nvSpPr>
        <p:spPr>
          <a:xfrm>
            <a:off x="8647064" y="649705"/>
            <a:ext cx="1977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行動偵測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姿態偵測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數據分析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訊號分析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2155" y="10861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0373" y="1532183"/>
            <a:ext cx="4195762" cy="3535462"/>
          </a:xfrm>
        </p:spPr>
        <p:txBody>
          <a:bodyPr>
            <a:normAutofit/>
          </a:bodyPr>
          <a:lstStyle/>
          <a:p>
            <a:r>
              <a:rPr lang="en-US" altLang="zh-TW" sz="2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內建六軸重力感測器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(IMU: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Initial Measurement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Unit)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藍芽傳輸及運算元件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可即時傳輸感測讀值並提供取樣頻率及動態範圍之多樣選擇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配有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LED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燈，指示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運作狀態及電量顯示。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7B8269-494C-48CA-9020-7D2750C06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92" y="4109340"/>
            <a:ext cx="2118719" cy="1619235"/>
          </a:xfrm>
          <a:prstGeom prst="rect">
            <a:avLst/>
          </a:prstGeom>
        </p:spPr>
      </p:pic>
      <p:sp>
        <p:nvSpPr>
          <p:cNvPr id="11" name="文字方塊 2">
            <a:extLst>
              <a:ext uri="{FF2B5EF4-FFF2-40B4-BE49-F238E27FC236}">
                <a16:creationId xmlns:a16="http://schemas.microsoft.com/office/drawing/2014/main" id="{333FEAE1-D91D-444E-AD3A-4274D16B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419" y="5172050"/>
            <a:ext cx="93015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左側功能鍵</a:t>
            </a: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FF01D9B-1844-4E1A-AB4C-C2AB0A51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884" y="4414601"/>
            <a:ext cx="919228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右側功能鍵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2B738E9E-293A-4943-8AF8-698CB7AB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929" y="4070391"/>
            <a:ext cx="92964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指示燈</a:t>
            </a:r>
            <a:endParaRPr kumimoji="0" lang="zh-TW" altLang="en-US" sz="1138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F714F36-41DD-4275-A052-7298FFE43648}"/>
              </a:ext>
            </a:extLst>
          </p:cNvPr>
          <p:cNvGrpSpPr/>
          <p:nvPr/>
        </p:nvGrpSpPr>
        <p:grpSpPr>
          <a:xfrm>
            <a:off x="7618081" y="4685783"/>
            <a:ext cx="206418" cy="210324"/>
            <a:chOff x="0" y="0"/>
            <a:chExt cx="257175" cy="257175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07BDA3E-56F5-4CEE-BE51-96CC09657139}"/>
                </a:ext>
              </a:extLst>
            </p:cNvPr>
            <p:cNvCxnSpPr/>
            <p:nvPr/>
          </p:nvCxnSpPr>
          <p:spPr>
            <a:xfrm flipH="1">
              <a:off x="0" y="257175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6C3DCDB6-CA16-457A-BCCB-78F153AF5DB0}"/>
                </a:ext>
              </a:extLst>
            </p:cNvPr>
            <p:cNvCxnSpPr/>
            <p:nvPr/>
          </p:nvCxnSpPr>
          <p:spPr>
            <a:xfrm rot="5400000" flipH="1">
              <a:off x="128587" y="12858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7F3A617-94A5-40F4-BE93-DD1136EACC1E}"/>
              </a:ext>
            </a:extLst>
          </p:cNvPr>
          <p:cNvGrpSpPr/>
          <p:nvPr/>
        </p:nvGrpSpPr>
        <p:grpSpPr>
          <a:xfrm rot="16200000">
            <a:off x="6621777" y="4026502"/>
            <a:ext cx="139820" cy="487008"/>
            <a:chOff x="5370" y="0"/>
            <a:chExt cx="257175" cy="606759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BEAA6CD-71AC-4385-A119-0628693BB473}"/>
                </a:ext>
              </a:extLst>
            </p:cNvPr>
            <p:cNvCxnSpPr/>
            <p:nvPr/>
          </p:nvCxnSpPr>
          <p:spPr>
            <a:xfrm flipH="1">
              <a:off x="5370" y="606759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9015E18D-BF24-42CD-BA80-428D341DCE2C}"/>
                </a:ext>
              </a:extLst>
            </p:cNvPr>
            <p:cNvCxnSpPr/>
            <p:nvPr/>
          </p:nvCxnSpPr>
          <p:spPr>
            <a:xfrm rot="5400000" flipH="1">
              <a:off x="-45682" y="302857"/>
              <a:ext cx="6057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1A640F9-EFDC-4F95-AA7A-5E4C5D22D107}"/>
              </a:ext>
            </a:extLst>
          </p:cNvPr>
          <p:cNvGrpSpPr/>
          <p:nvPr/>
        </p:nvGrpSpPr>
        <p:grpSpPr>
          <a:xfrm rot="10800000">
            <a:off x="6034805" y="4908618"/>
            <a:ext cx="206418" cy="210324"/>
            <a:chOff x="-37185" y="270453"/>
            <a:chExt cx="257175" cy="257175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7D93AAB-770E-43A0-9EDE-B91A3CB7F626}"/>
                </a:ext>
              </a:extLst>
            </p:cNvPr>
            <p:cNvCxnSpPr/>
            <p:nvPr/>
          </p:nvCxnSpPr>
          <p:spPr>
            <a:xfrm flipH="1">
              <a:off x="-37185" y="52762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ECE4AEA-5D9C-4B7D-94F3-A2F5615B807B}"/>
                </a:ext>
              </a:extLst>
            </p:cNvPr>
            <p:cNvCxnSpPr/>
            <p:nvPr/>
          </p:nvCxnSpPr>
          <p:spPr>
            <a:xfrm rot="5400000" flipH="1">
              <a:off x="91402" y="399041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CCF5954-31B4-4471-837C-A3DB96B4CCA6}"/>
              </a:ext>
            </a:extLst>
          </p:cNvPr>
          <p:cNvGrpSpPr/>
          <p:nvPr/>
        </p:nvGrpSpPr>
        <p:grpSpPr>
          <a:xfrm>
            <a:off x="8447847" y="4225159"/>
            <a:ext cx="2241387" cy="1162201"/>
            <a:chOff x="4627113" y="4090659"/>
            <a:chExt cx="2568135" cy="143398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2DB11841-0A54-44BA-9FFA-DB9FA9344BB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1" t="8682" r="6904" b="10559"/>
            <a:stretch/>
          </p:blipFill>
          <p:spPr bwMode="auto">
            <a:xfrm>
              <a:off x="4627113" y="4090659"/>
              <a:ext cx="2101980" cy="14339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42587E01-79DE-44C1-B4E6-0375766DE919}"/>
                </a:ext>
              </a:extLst>
            </p:cNvPr>
            <p:cNvGrpSpPr/>
            <p:nvPr/>
          </p:nvGrpSpPr>
          <p:grpSpPr>
            <a:xfrm>
              <a:off x="5514826" y="4656591"/>
              <a:ext cx="1680422" cy="389463"/>
              <a:chOff x="0" y="0"/>
              <a:chExt cx="1680442" cy="390213"/>
            </a:xfrm>
          </p:grpSpPr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425F911-657A-4DE2-B386-7287A61878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7433" y="81763"/>
                <a:ext cx="603009" cy="30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背夾</a:t>
                </a: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306EE57E-3D3C-483B-8E0B-3BD5DAC9EBF7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1057523" cy="260920"/>
                <a:chOff x="-392532" y="0"/>
                <a:chExt cx="661127" cy="260920"/>
              </a:xfrm>
            </p:grpSpPr>
            <p:cxnSp>
              <p:nvCxnSpPr>
                <p:cNvPr id="28" name="直線接點 27">
                  <a:extLst>
                    <a:ext uri="{FF2B5EF4-FFF2-40B4-BE49-F238E27FC236}">
                      <a16:creationId xmlns:a16="http://schemas.microsoft.com/office/drawing/2014/main" id="{3465447E-1D09-4B72-8739-3C22D9EC9021}"/>
                    </a:ext>
                  </a:extLst>
                </p:cNvPr>
                <p:cNvCxnSpPr/>
                <p:nvPr/>
              </p:nvCxnSpPr>
              <p:spPr>
                <a:xfrm flipH="1">
                  <a:off x="-392532" y="260920"/>
                  <a:ext cx="6611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接點 28">
                  <a:extLst>
                    <a:ext uri="{FF2B5EF4-FFF2-40B4-BE49-F238E27FC236}">
                      <a16:creationId xmlns:a16="http://schemas.microsoft.com/office/drawing/2014/main" id="{3E3D3B6B-523D-45FF-9384-D2D3009C9B1F}"/>
                    </a:ext>
                  </a:extLst>
                </p:cNvPr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30A733E-4C13-4FBA-BC93-104D30D0BD98}"/>
              </a:ext>
            </a:extLst>
          </p:cNvPr>
          <p:cNvGrpSpPr/>
          <p:nvPr/>
        </p:nvGrpSpPr>
        <p:grpSpPr>
          <a:xfrm>
            <a:off x="6482046" y="1046872"/>
            <a:ext cx="4806528" cy="1401580"/>
            <a:chOff x="6241223" y="1064302"/>
            <a:chExt cx="4806528" cy="1401580"/>
          </a:xfrm>
        </p:grpSpPr>
        <p:sp>
          <p:nvSpPr>
            <p:cNvPr id="31" name="矩形: 圓角 23">
              <a:hlinkClick r:id="rId4"/>
              <a:extLst>
                <a:ext uri="{FF2B5EF4-FFF2-40B4-BE49-F238E27FC236}">
                  <a16:creationId xmlns:a16="http://schemas.microsoft.com/office/drawing/2014/main" id="{D0EFF885-44F8-43CA-883B-88C8392A72F4}"/>
                </a:ext>
              </a:extLst>
            </p:cNvPr>
            <p:cNvSpPr/>
            <p:nvPr/>
          </p:nvSpPr>
          <p:spPr>
            <a:xfrm>
              <a:off x="6241223" y="1064302"/>
              <a:ext cx="4806528" cy="14015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443FAFA-5F85-411E-B277-342517FD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67848" y="1220180"/>
              <a:ext cx="1353375" cy="1051074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52A5757-EA94-4B36-A167-EC7B42A0227F}"/>
                </a:ext>
              </a:extLst>
            </p:cNvPr>
            <p:cNvSpPr txBox="1"/>
            <p:nvPr/>
          </p:nvSpPr>
          <p:spPr>
            <a:xfrm>
              <a:off x="8447847" y="183114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直接看我操作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7944661" y="1162851"/>
            <a:ext cx="32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https://youtu.be/NlmG3MB7qoc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67819" y="1488284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rabboni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裝置介紹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8F79037A-AAA3-4DEE-874A-7E20659F7B68}"/>
              </a:ext>
            </a:extLst>
          </p:cNvPr>
          <p:cNvGraphicFramePr>
            <a:graphicFrameLocks noGrp="1"/>
          </p:cNvGraphicFramePr>
          <p:nvPr/>
        </p:nvGraphicFramePr>
        <p:xfrm>
          <a:off x="735373" y="4360437"/>
          <a:ext cx="4049071" cy="1874997"/>
        </p:xfrm>
        <a:graphic>
          <a:graphicData uri="http://schemas.openxmlformats.org/drawingml/2006/table">
            <a:tbl>
              <a:tblPr firstRow="1" firstCol="1" bandRow="1"/>
              <a:tblGrid>
                <a:gridCol w="1371512">
                  <a:extLst>
                    <a:ext uri="{9D8B030D-6E8A-4147-A177-3AD203B41FA5}">
                      <a16:colId xmlns:a16="http://schemas.microsoft.com/office/drawing/2014/main" val="3337537314"/>
                    </a:ext>
                  </a:extLst>
                </a:gridCol>
                <a:gridCol w="2677559">
                  <a:extLst>
                    <a:ext uri="{9D8B030D-6E8A-4147-A177-3AD203B41FA5}">
                      <a16:colId xmlns:a16="http://schemas.microsoft.com/office/drawing/2014/main" val="329402687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電池容量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充電方式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120mAh 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鋰離子充電電池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 mini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7802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無線傳輸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Bluetooth 4.0 BLE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299622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884935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待機時間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OFF)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33370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連續使用時間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58855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支援作業系統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藍芽：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Android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：系統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Windows 7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27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172" y="192315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感測參數及軸向介紹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6190969" y="3289345"/>
          <a:ext cx="4448628" cy="2400253"/>
        </p:xfrm>
        <a:graphic>
          <a:graphicData uri="http://schemas.openxmlformats.org/drawingml/2006/table">
            <a:tbl>
              <a:tblPr/>
              <a:tblGrid>
                <a:gridCol w="1482876">
                  <a:extLst>
                    <a:ext uri="{9D8B030D-6E8A-4147-A177-3AD203B41FA5}">
                      <a16:colId xmlns:a16="http://schemas.microsoft.com/office/drawing/2014/main" val="138733866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238497914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1988354021"/>
                    </a:ext>
                  </a:extLst>
                </a:gridCol>
              </a:tblGrid>
              <a:tr h="6970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Sensitivity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effectLst/>
                        </a:rPr>
                        <a:t>Accel</a:t>
                      </a:r>
                      <a:r>
                        <a:rPr lang="en-US" sz="1600" dirty="0">
                          <a:effectLst/>
                        </a:rPr>
                        <a:t>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85380"/>
                  </a:ext>
                </a:extLst>
              </a:tr>
              <a:tr h="388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(LSB/°/sec)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(g)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01615"/>
                  </a:ext>
                </a:extLst>
              </a:tr>
              <a:tr h="131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±250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±500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±1000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±2000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65.5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32.8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16.4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8.2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±16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86988"/>
                  </a:ext>
                </a:extLst>
              </a:tr>
            </a:tbl>
          </a:graphicData>
        </a:graphic>
      </p:graphicFrame>
      <p:pic>
        <p:nvPicPr>
          <p:cNvPr id="10" name="內容版面配置區 21">
            <a:extLst>
              <a:ext uri="{FF2B5EF4-FFF2-40B4-BE49-F238E27FC236}">
                <a16:creationId xmlns:a16="http://schemas.microsoft.com/office/drawing/2014/main" id="{4B384ED2-F094-4F77-9CD2-466FE9188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5" t="6112" r="30978" b="52342"/>
          <a:stretch/>
        </p:blipFill>
        <p:spPr>
          <a:xfrm>
            <a:off x="1908175" y="4336799"/>
            <a:ext cx="2773081" cy="22381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0F01981-5B43-47CF-9102-FF0B4D60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486" y="2857133"/>
            <a:ext cx="3574144" cy="249843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39A48A-2A59-4467-A903-57BDFB873565}"/>
              </a:ext>
            </a:extLst>
          </p:cNvPr>
          <p:cNvSpPr txBox="1"/>
          <p:nvPr/>
        </p:nvSpPr>
        <p:spPr>
          <a:xfrm>
            <a:off x="766147" y="1803613"/>
            <a:ext cx="56006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直線軸：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(Acceleration)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環狀軸：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870489" y="263229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根據</a:t>
            </a: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3" r="45110" b="6384"/>
          <a:stretch/>
        </p:blipFill>
        <p:spPr>
          <a:xfrm>
            <a:off x="690616" y="97861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685414" y="1117342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Z+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81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操作功能介紹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397863" y="1612119"/>
            <a:ext cx="2509235" cy="1438941"/>
            <a:chOff x="-635" y="0"/>
            <a:chExt cx="3268838" cy="202755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47625"/>
              <a:ext cx="2639695" cy="1979930"/>
            </a:xfrm>
            <a:prstGeom prst="rect">
              <a:avLst/>
            </a:prstGeom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-635" y="1347060"/>
              <a:ext cx="1158874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defTabSz="457200"/>
              <a:r>
                <a:rPr lang="zh-TW" altLang="en-US" sz="1138" kern="100" dirty="0">
                  <a:solidFill>
                    <a:prstClr val="black"/>
                  </a:solidFill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左側功能鍵</a:t>
              </a:r>
            </a:p>
          </p:txBody>
        </p:sp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2122944" y="420885"/>
              <a:ext cx="1145259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defTabSz="457200"/>
              <a:r>
                <a:rPr lang="zh-TW" altLang="en-US" sz="1138" kern="100" dirty="0">
                  <a:solidFill>
                    <a:prstClr val="black"/>
                  </a:solidFill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右側功能鍵</a:t>
              </a:r>
            </a:p>
          </p:txBody>
        </p:sp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-1" y="0"/>
              <a:ext cx="1158238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defTabSz="457200"/>
              <a:r>
                <a:rPr lang="en-US" sz="1138" kern="100" dirty="0">
                  <a:solidFill>
                    <a:prstClr val="black"/>
                  </a:solidFill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LED</a:t>
              </a:r>
              <a:r>
                <a:rPr lang="zh-TW" altLang="en-US" sz="1138" kern="100" dirty="0">
                  <a:solidFill>
                    <a:prstClr val="black"/>
                  </a:solidFill>
                  <a:latin typeface="Calisto MT" panose="0204060305050503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指示燈</a:t>
              </a:r>
              <a:endParaRPr lang="zh-TW" altLang="en-US" sz="1138" kern="100" dirty="0">
                <a:solidFill>
                  <a:prstClr val="black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26" name="直線接點 25"/>
              <p:cNvCxnSpPr/>
              <p:nvPr/>
            </p:nvCxnSpPr>
            <p:spPr>
              <a:xfrm flipH="1">
                <a:off x="0" y="257175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 rot="5400000" flipH="1">
                <a:off x="128587" y="12858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群組 16"/>
            <p:cNvGrpSpPr/>
            <p:nvPr/>
          </p:nvGrpSpPr>
          <p:grpSpPr>
            <a:xfrm rot="162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24" name="直線接點 23"/>
              <p:cNvCxnSpPr/>
              <p:nvPr/>
            </p:nvCxnSpPr>
            <p:spPr>
              <a:xfrm flipH="1">
                <a:off x="5370" y="606759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/>
              <p:cNvCxnSpPr/>
              <p:nvPr/>
            </p:nvCxnSpPr>
            <p:spPr>
              <a:xfrm rot="5400000" flipH="1">
                <a:off x="-45682" y="302857"/>
                <a:ext cx="605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群組 17"/>
            <p:cNvGrpSpPr/>
            <p:nvPr/>
          </p:nvGrpSpPr>
          <p:grpSpPr>
            <a:xfrm rot="10800000">
              <a:off x="465810" y="1024947"/>
              <a:ext cx="257175" cy="257175"/>
              <a:chOff x="-37185" y="270453"/>
              <a:chExt cx="257175" cy="257175"/>
            </a:xfrm>
          </p:grpSpPr>
          <p:cxnSp>
            <p:nvCxnSpPr>
              <p:cNvPr id="19" name="直線接點 18"/>
              <p:cNvCxnSpPr/>
              <p:nvPr/>
            </p:nvCxnSpPr>
            <p:spPr>
              <a:xfrm flipH="1">
                <a:off x="-37185" y="52762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rot="5400000" flipH="1">
                <a:off x="91402" y="399041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群組 6"/>
          <p:cNvGrpSpPr/>
          <p:nvPr/>
        </p:nvGrpSpPr>
        <p:grpSpPr>
          <a:xfrm>
            <a:off x="7987198" y="1406140"/>
            <a:ext cx="2900362" cy="1083091"/>
            <a:chOff x="920734" y="3895871"/>
            <a:chExt cx="3580865" cy="1653648"/>
          </a:xfrm>
        </p:grpSpPr>
        <p:pic>
          <p:nvPicPr>
            <p:cNvPr id="38" name="圖片 3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3" t="6003" r="15446" b="14609"/>
            <a:stretch/>
          </p:blipFill>
          <p:spPr bwMode="auto">
            <a:xfrm>
              <a:off x="1664421" y="3895871"/>
              <a:ext cx="1765300" cy="1628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8" name="群組 27"/>
            <p:cNvGrpSpPr/>
            <p:nvPr/>
          </p:nvGrpSpPr>
          <p:grpSpPr>
            <a:xfrm>
              <a:off x="920734" y="4207080"/>
              <a:ext cx="3580865" cy="1342439"/>
              <a:chOff x="-111168" y="-85661"/>
              <a:chExt cx="3581012" cy="1342471"/>
            </a:xfrm>
          </p:grpSpPr>
          <p:sp>
            <p:nvSpPr>
              <p:cNvPr id="29" name="文字方塊 2"/>
              <p:cNvSpPr txBox="1">
                <a:spLocks noChangeArrowheads="1"/>
              </p:cNvSpPr>
              <p:nvPr/>
            </p:nvSpPr>
            <p:spPr bwMode="auto">
              <a:xfrm>
                <a:off x="1028700" y="874900"/>
                <a:ext cx="1158875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defTabSz="457200"/>
                <a:r>
                  <a:rPr lang="zh-TW" alt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左側功能鍵</a:t>
                </a:r>
              </a:p>
            </p:txBody>
          </p:sp>
          <p:sp>
            <p:nvSpPr>
              <p:cNvPr id="30" name="文字方塊 2"/>
              <p:cNvSpPr txBox="1">
                <a:spLocks noChangeArrowheads="1"/>
              </p:cNvSpPr>
              <p:nvPr/>
            </p:nvSpPr>
            <p:spPr bwMode="auto">
              <a:xfrm>
                <a:off x="-111168" y="-85661"/>
                <a:ext cx="1313324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defTabSz="457200"/>
                <a:r>
                  <a:rPr lang="zh-TW" alt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電源開關鍵</a:t>
                </a: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 flipH="1">
                <a:off x="572493" y="286247"/>
                <a:ext cx="338713" cy="261926"/>
                <a:chOff x="6588" y="0"/>
                <a:chExt cx="262007" cy="261926"/>
              </a:xfrm>
            </p:grpSpPr>
            <p:cxnSp>
              <p:nvCxnSpPr>
                <p:cNvPr id="36" name="直線接點 35"/>
                <p:cNvCxnSpPr/>
                <p:nvPr/>
              </p:nvCxnSpPr>
              <p:spPr>
                <a:xfrm flipH="1">
                  <a:off x="6588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/>
              <p:cNvGrpSpPr/>
              <p:nvPr/>
            </p:nvGrpSpPr>
            <p:grpSpPr>
              <a:xfrm>
                <a:off x="2075290" y="326004"/>
                <a:ext cx="419100" cy="261926"/>
                <a:chOff x="1617" y="0"/>
                <a:chExt cx="262007" cy="261926"/>
              </a:xfrm>
            </p:grpSpPr>
            <p:cxnSp>
              <p:nvCxnSpPr>
                <p:cNvPr id="34" name="直線接點 33"/>
                <p:cNvCxnSpPr/>
                <p:nvPr/>
              </p:nvCxnSpPr>
              <p:spPr>
                <a:xfrm flipH="1">
                  <a:off x="1617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接點 34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2"/>
              <p:cNvSpPr txBox="1">
                <a:spLocks noChangeArrowheads="1"/>
              </p:cNvSpPr>
              <p:nvPr/>
            </p:nvSpPr>
            <p:spPr bwMode="auto">
              <a:xfrm>
                <a:off x="2172756" y="-83571"/>
                <a:ext cx="1297088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defTabSz="457200"/>
                <a:r>
                  <a:rPr 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USB mini </a:t>
                </a:r>
                <a:r>
                  <a:rPr lang="zh-TW" alt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接口</a:t>
                </a:r>
              </a:p>
            </p:txBody>
          </p:sp>
        </p:grpSp>
      </p:grpSp>
      <p:graphicFrame>
        <p:nvGraphicFramePr>
          <p:cNvPr id="51" name="表格 50"/>
          <p:cNvGraphicFramePr>
            <a:graphicFrameLocks noGrp="1"/>
          </p:cNvGraphicFramePr>
          <p:nvPr/>
        </p:nvGraphicFramePr>
        <p:xfrm>
          <a:off x="1544037" y="1644579"/>
          <a:ext cx="3539440" cy="2956560"/>
        </p:xfrm>
        <a:graphic>
          <a:graphicData uri="http://schemas.openxmlformats.org/drawingml/2006/table">
            <a:tbl>
              <a:tblPr firstRow="1" firstCol="1" bandRow="1"/>
              <a:tblGrid>
                <a:gridCol w="1070686">
                  <a:extLst>
                    <a:ext uri="{9D8B030D-6E8A-4147-A177-3AD203B41FA5}">
                      <a16:colId xmlns:a16="http://schemas.microsoft.com/office/drawing/2014/main" val="1281995791"/>
                    </a:ext>
                  </a:extLst>
                </a:gridCol>
                <a:gridCol w="972539">
                  <a:extLst>
                    <a:ext uri="{9D8B030D-6E8A-4147-A177-3AD203B41FA5}">
                      <a16:colId xmlns:a16="http://schemas.microsoft.com/office/drawing/2014/main" val="4220115554"/>
                    </a:ext>
                  </a:extLst>
                </a:gridCol>
                <a:gridCol w="1496215">
                  <a:extLst>
                    <a:ext uri="{9D8B030D-6E8A-4147-A177-3AD203B41FA5}">
                      <a16:colId xmlns:a16="http://schemas.microsoft.com/office/drawing/2014/main" val="246310206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endParaRPr lang="en-US" altLang="zh-TW" sz="1400" kern="1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單刀開關</a:t>
                      </a:r>
                      <a:endParaRPr 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On/off </a:t>
                      </a: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標示</a:t>
                      </a:r>
                      <a:endParaRPr lang="zh-TW" alt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7793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左側功能鍵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計數紀錄開始與結束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7556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右側功能鍵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藍芽廣播開啟，與藍芽裝置配對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47875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長按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電量顯示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2509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電量指示燈號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錄影指示燈、電量小於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53954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橘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關機指示燈、電量小於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29256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配對指示燈、電量大於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78727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E78ACC19-8523-4D85-844E-BEDEFA70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13546" r="13944" b="11553"/>
          <a:stretch/>
        </p:blipFill>
        <p:spPr bwMode="auto">
          <a:xfrm>
            <a:off x="6071400" y="4926387"/>
            <a:ext cx="1295919" cy="102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D6CAA16-C8FE-4062-967C-39872585DAE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1115" r="14021" b="11137"/>
          <a:stretch/>
        </p:blipFill>
        <p:spPr bwMode="auto">
          <a:xfrm>
            <a:off x="7626420" y="4902513"/>
            <a:ext cx="1207810" cy="1023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AC0E7A46-8E93-40C3-8BE9-E4CF1CF074A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t="10564" r="15239" b="11928"/>
          <a:stretch/>
        </p:blipFill>
        <p:spPr bwMode="auto">
          <a:xfrm>
            <a:off x="9148750" y="4902512"/>
            <a:ext cx="1218644" cy="102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6C621A-8603-4975-BBF0-F7D3C837968E}"/>
              </a:ext>
            </a:extLst>
          </p:cNvPr>
          <p:cNvSpPr/>
          <p:nvPr/>
        </p:nvSpPr>
        <p:spPr>
          <a:xfrm>
            <a:off x="6024543" y="6022298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電量大於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3CFDCF6-03F9-4015-990C-22469190B346}"/>
              </a:ext>
            </a:extLst>
          </p:cNvPr>
          <p:cNvSpPr/>
          <p:nvPr/>
        </p:nvSpPr>
        <p:spPr>
          <a:xfrm>
            <a:off x="7442490" y="6040874"/>
            <a:ext cx="16337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電量介於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 </a:t>
            </a:r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6DBBE6A-6FC1-48C3-86D6-7C2EFD880CDF}"/>
              </a:ext>
            </a:extLst>
          </p:cNvPr>
          <p:cNvSpPr/>
          <p:nvPr/>
        </p:nvSpPr>
        <p:spPr>
          <a:xfrm>
            <a:off x="9205056" y="6042351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電量小於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1C6AAC-DF17-48E3-B854-75CA0EDCB28B}"/>
              </a:ext>
            </a:extLst>
          </p:cNvPr>
          <p:cNvGrpSpPr/>
          <p:nvPr/>
        </p:nvGrpSpPr>
        <p:grpSpPr>
          <a:xfrm>
            <a:off x="3149822" y="4961766"/>
            <a:ext cx="2539478" cy="1407065"/>
            <a:chOff x="690324" y="4954264"/>
            <a:chExt cx="2735299" cy="1675137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D594E296-CA25-4A92-86BA-F4801B03DF7D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6" t="26087" r="16374" b="25932"/>
            <a:stretch/>
          </p:blipFill>
          <p:spPr bwMode="auto">
            <a:xfrm>
              <a:off x="1011397" y="4954264"/>
              <a:ext cx="1785344" cy="9646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94EE46F-5194-40CF-B3E5-71AEBD613F6A}"/>
                </a:ext>
              </a:extLst>
            </p:cNvPr>
            <p:cNvSpPr/>
            <p:nvPr/>
          </p:nvSpPr>
          <p:spPr>
            <a:xfrm>
              <a:off x="690324" y="6281308"/>
              <a:ext cx="2735299" cy="348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長按右鍵</a:t>
              </a:r>
              <a:r>
                <a:rPr lang="en-US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秒</a:t>
              </a:r>
              <a:r>
                <a:rPr lang="en-US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可以確認</a:t>
              </a:r>
              <a:r>
                <a:rPr lang="zh-TW" altLang="zh-TW" sz="1300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電量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狀態</a:t>
              </a:r>
              <a:endParaRPr lang="zh-TW" altLang="en-US" sz="130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623C3FDB-738A-43DF-B59E-DCEA95614259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8" t="26241" r="29273" b="21743"/>
            <a:stretch/>
          </p:blipFill>
          <p:spPr bwMode="auto">
            <a:xfrm>
              <a:off x="2142717" y="5650338"/>
              <a:ext cx="506651" cy="6346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3EDFA6F-41D2-4E7F-A8D7-FBC666F146A9}"/>
              </a:ext>
            </a:extLst>
          </p:cNvPr>
          <p:cNvGrpSpPr/>
          <p:nvPr/>
        </p:nvGrpSpPr>
        <p:grpSpPr>
          <a:xfrm>
            <a:off x="5953330" y="3213404"/>
            <a:ext cx="4144031" cy="1449035"/>
            <a:chOff x="4283723" y="1876155"/>
            <a:chExt cx="4144031" cy="1594397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7CA3C3B7-0C6F-4B2D-AF3A-B54891FE0F58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0" t="11360" r="14481" b="7826"/>
            <a:stretch/>
          </p:blipFill>
          <p:spPr bwMode="auto">
            <a:xfrm>
              <a:off x="4283723" y="1889054"/>
              <a:ext cx="1510665" cy="1240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D4A59E4-139B-4C8D-8248-8C86B666F1F9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4" t="11360" r="16059" b="6143"/>
            <a:stretch/>
          </p:blipFill>
          <p:spPr bwMode="auto">
            <a:xfrm>
              <a:off x="6838065" y="1876155"/>
              <a:ext cx="1484868" cy="12661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FC876B4-1842-4B68-B8A9-A73F7DFAF217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8" t="26241" r="29273" b="21743"/>
            <a:stretch/>
          </p:blipFill>
          <p:spPr bwMode="auto">
            <a:xfrm>
              <a:off x="6470202" y="2474331"/>
              <a:ext cx="367863" cy="460732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94D63F3B-46DE-48DB-90E0-195CC55B8B07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8" t="26241" r="29273" b="21743"/>
            <a:stretch/>
          </p:blipFill>
          <p:spPr bwMode="auto">
            <a:xfrm>
              <a:off x="5849383" y="2474330"/>
              <a:ext cx="367863" cy="4607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911EE3E-D4CF-4B7A-B740-D561671E77CD}"/>
                </a:ext>
              </a:extLst>
            </p:cNvPr>
            <p:cNvSpPr/>
            <p:nvPr/>
          </p:nvSpPr>
          <p:spPr>
            <a:xfrm>
              <a:off x="4297916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綠燈閃爍</a:t>
              </a:r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138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藍芽廣播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lang="zh-TW" altLang="en-US" sz="1625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E8881C9-117C-4710-BDA5-7F90BD8FB09D}"/>
                </a:ext>
              </a:extLst>
            </p:cNvPr>
            <p:cNvSpPr/>
            <p:nvPr/>
          </p:nvSpPr>
          <p:spPr>
            <a:xfrm>
              <a:off x="6840460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紅燈閃爍</a:t>
              </a:r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138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計數記錄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lang="zh-TW" altLang="en-US" sz="1625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AEA8A96-7F85-42C2-831D-A8E047FFD97C}"/>
              </a:ext>
            </a:extLst>
          </p:cNvPr>
          <p:cNvSpPr/>
          <p:nvPr/>
        </p:nvSpPr>
        <p:spPr>
          <a:xfrm>
            <a:off x="5202698" y="5310944"/>
            <a:ext cx="609600" cy="3179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4AB89FFE-1FDF-4E0E-8AD3-0D92BA002465}"/>
              </a:ext>
            </a:extLst>
          </p:cNvPr>
          <p:cNvSpPr/>
          <p:nvPr/>
        </p:nvSpPr>
        <p:spPr>
          <a:xfrm>
            <a:off x="6550216" y="5008051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76F5DE6E-18BD-4A3E-BB84-548C48E1ECFE}"/>
              </a:ext>
            </a:extLst>
          </p:cNvPr>
          <p:cNvSpPr/>
          <p:nvPr/>
        </p:nvSpPr>
        <p:spPr>
          <a:xfrm>
            <a:off x="6658921" y="3303368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C2CC1811-46D3-4637-9327-D897BE7A94DA}"/>
              </a:ext>
            </a:extLst>
          </p:cNvPr>
          <p:cNvSpPr/>
          <p:nvPr/>
        </p:nvSpPr>
        <p:spPr>
          <a:xfrm>
            <a:off x="8063608" y="5008050"/>
            <a:ext cx="76200" cy="4571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07AD10CF-AB43-48B7-865A-2EBD6CA08842}"/>
              </a:ext>
            </a:extLst>
          </p:cNvPr>
          <p:cNvSpPr/>
          <p:nvPr/>
        </p:nvSpPr>
        <p:spPr>
          <a:xfrm>
            <a:off x="9601200" y="5021271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8E174AEC-3297-42BE-8AEE-A94FD32205E4}"/>
              </a:ext>
            </a:extLst>
          </p:cNvPr>
          <p:cNvSpPr/>
          <p:nvPr/>
        </p:nvSpPr>
        <p:spPr>
          <a:xfrm>
            <a:off x="9227513" y="3280508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8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配件介紹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1A30AB0-1216-442B-B522-1E1790816BEC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457200"/>
              <a:t>35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69" y="1803063"/>
            <a:ext cx="2228850" cy="16716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6769" r="6904" b="5892"/>
          <a:stretch/>
        </p:blipFill>
        <p:spPr bwMode="auto">
          <a:xfrm>
            <a:off x="1691297" y="3638356"/>
            <a:ext cx="1965794" cy="1451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973351" y="3349666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本體 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73351" y="5128050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本體 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背面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19290" r="20166" b="14843"/>
          <a:stretch/>
        </p:blipFill>
        <p:spPr bwMode="auto">
          <a:xfrm>
            <a:off x="4436972" y="2826053"/>
            <a:ext cx="1485900" cy="1279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155246" y="4105060"/>
            <a:ext cx="2081019" cy="61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提供使用者跑步或行進間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主體與鞋面穩固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結合，確保動作的正確偵測。</a:t>
            </a:r>
          </a:p>
        </p:txBody>
      </p:sp>
      <p:pic>
        <p:nvPicPr>
          <p:cNvPr id="13" name="圖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968060" y="2152183"/>
            <a:ext cx="3450681" cy="35397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124245" y="1918730"/>
            <a:ext cx="263726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魔鬼氈手腕帶 ，寬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公分、長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27.5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059695" y="2612493"/>
            <a:ext cx="227979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背夾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拆卸須將螺絲工具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124246" y="2619175"/>
            <a:ext cx="2810385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提供使用者跑步或行進間</a:t>
            </a:r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主體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與鞋面穩固結合，確保動作的正確偵測。</a:t>
            </a:r>
          </a:p>
        </p:txBody>
      </p:sp>
      <p:pic>
        <p:nvPicPr>
          <p:cNvPr id="17" name="圖片 1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4" b="8526"/>
          <a:stretch/>
        </p:blipFill>
        <p:spPr bwMode="auto">
          <a:xfrm>
            <a:off x="6439699" y="3984515"/>
            <a:ext cx="2338647" cy="1268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028654" y="3669471"/>
            <a:ext cx="1194558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轉接線一條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586077" y="5293827"/>
            <a:ext cx="2226892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Type A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 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mini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線，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可提供傳輸數據以及充電功能。</a:t>
            </a:r>
          </a:p>
        </p:txBody>
      </p:sp>
    </p:spTree>
    <p:extLst>
      <p:ext uri="{BB962C8B-B14F-4D97-AF65-F5344CB8AC3E}">
        <p14:creationId xmlns:p14="http://schemas.microsoft.com/office/powerpoint/2010/main" val="4638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E607D43-5CE3-4FA8-A38C-8865C2718236}"/>
              </a:ext>
            </a:extLst>
          </p:cNvPr>
          <p:cNvSpPr txBox="1"/>
          <p:nvPr/>
        </p:nvSpPr>
        <p:spPr>
          <a:xfrm>
            <a:off x="4169479" y="2091930"/>
            <a:ext cx="744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安裝安裝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……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再安裝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But for what ?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55F8DA-AFAD-4BE8-AAB9-F50F8746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05" y="2784850"/>
            <a:ext cx="6608616" cy="330430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2458D87-4516-4904-A871-0EE8708D2B8E}"/>
              </a:ext>
            </a:extLst>
          </p:cNvPr>
          <p:cNvGrpSpPr/>
          <p:nvPr/>
        </p:nvGrpSpPr>
        <p:grpSpPr>
          <a:xfrm rot="21371005">
            <a:off x="6654620" y="3247290"/>
            <a:ext cx="2295113" cy="589681"/>
            <a:chOff x="5064015" y="2883523"/>
            <a:chExt cx="2295113" cy="58968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4165A48-B2D8-4875-86A1-FC6BB1D0079D}"/>
                </a:ext>
              </a:extLst>
            </p:cNvPr>
            <p:cNvSpPr txBox="1"/>
            <p:nvPr/>
          </p:nvSpPr>
          <p:spPr>
            <a:xfrm rot="411318">
              <a:off x="5064015" y="2883523"/>
              <a:ext cx="108375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python</a:t>
              </a:r>
              <a:endPara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DDEB411-3D91-4848-9AAD-E32AFE70DC82}"/>
                </a:ext>
              </a:extLst>
            </p:cNvPr>
            <p:cNvSpPr txBox="1"/>
            <p:nvPr/>
          </p:nvSpPr>
          <p:spPr>
            <a:xfrm rot="354920">
              <a:off x="6116480" y="3011539"/>
              <a:ext cx="124264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Rabboni</a:t>
              </a:r>
              <a:endPara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5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CB369CA-76C1-9F8B-9059-497A132DCD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050E831-61AD-EF8A-C5EF-F7DD8335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86EA89-1009-0973-52CE-F11EC10A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424" y="0"/>
            <a:ext cx="12172143" cy="67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2086793" y="310583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" y="2724156"/>
            <a:ext cx="5179615" cy="3710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3639952"/>
            <a:ext cx="2286000" cy="1819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肘形接點 8"/>
          <p:cNvCxnSpPr/>
          <p:nvPr/>
        </p:nvCxnSpPr>
        <p:spPr>
          <a:xfrm>
            <a:off x="4050030" y="3193230"/>
            <a:ext cx="2607945" cy="1340852"/>
          </a:xfrm>
          <a:prstGeom prst="bentConnector3">
            <a:avLst/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022034" y="280345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點擊新增裝置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9142095" y="3639952"/>
            <a:ext cx="265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4.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出現選擇連線方式視窗，可以選擇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USB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或藍芽連線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9142093" y="4286283"/>
            <a:ext cx="265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zh-TW" altLang="en-US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注意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!!!USB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最多只能連線一個</a:t>
            </a:r>
            <a:r>
              <a:rPr lang="en-US" altLang="zh-TW" dirty="0" err="1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rabboni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，藍芽最多同時</a:t>
            </a:r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4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個裝置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t="5976"/>
          <a:stretch/>
        </p:blipFill>
        <p:spPr>
          <a:xfrm>
            <a:off x="528678" y="1690029"/>
            <a:ext cx="3099895" cy="40005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7558" y="1256171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1.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解壓縮後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，打開資料夾，點擊應用程式開啟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>
            <a:off x="3745809" y="1890054"/>
            <a:ext cx="55245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259" y="1695256"/>
            <a:ext cx="1023280" cy="397942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>
          <a:xfrm>
            <a:off x="5213972" y="1890054"/>
            <a:ext cx="55245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989" y="1709001"/>
            <a:ext cx="2071241" cy="362105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7558" y="213779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2.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應用程式開啟後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34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3EBB1AD-EBBF-4529-BEC3-F9F2B234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2" y="1117172"/>
            <a:ext cx="8039100" cy="35623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C42C-4BB7-4FC2-9C22-AFED7A8B101A}"/>
              </a:ext>
            </a:extLst>
          </p:cNvPr>
          <p:cNvSpPr txBox="1"/>
          <p:nvPr/>
        </p:nvSpPr>
        <p:spPr>
          <a:xfrm>
            <a:off x="916647" y="716341"/>
            <a:ext cx="9306090" cy="5432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動機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張忠謀疾呼：留心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衝擊帶來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失業、貧富差距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問題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3"/>
              </a:rPr>
              <a:t>[UDN]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張忠謀表示，「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改變的恐怕不是生活而已，將對整個社會結構做洗牌式的改變，甚至取代人的角色。」另有專家估計，未來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1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年，隨著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實現自動化，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台灣將新添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200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萬失業大軍！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Yahoo news]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失業率增加、增大貧富差距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...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張忠謀預見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未來衝擊 </a:t>
            </a:r>
            <a:r>
              <a:rPr kumimoji="0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[</a:t>
            </a:r>
            <a:r>
              <a:rPr kumimoji="0" lang="en-US" altLang="zh-TW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自由時報</a:t>
            </a:r>
            <a:r>
              <a:rPr kumimoji="0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如何不被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取代？張忠謀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給年輕人的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個建議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[</a:t>
            </a:r>
            <a:r>
              <a:rPr kumimoji="0" lang="en-US" altLang="zh-TW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天下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為此，張忠謀提出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大解方：數據收集、運算能力、具備創意的創業精神，以及終身學習。</a:t>
            </a: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本計畫即在解決此一迫在眉睫之社會問題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6259A1-6CF7-4B66-88B1-3FA45BCF8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617" y="4539897"/>
            <a:ext cx="2290736" cy="1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2" t="5302" r="5389"/>
          <a:stretch/>
        </p:blipFill>
        <p:spPr bwMode="auto">
          <a:xfrm rot="21238188">
            <a:off x="1118519" y="1741312"/>
            <a:ext cx="1509219" cy="1236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2981998" y="2184233"/>
            <a:ext cx="1428076" cy="765237"/>
            <a:chOff x="-163703" y="-763610"/>
            <a:chExt cx="3027972" cy="1684112"/>
          </a:xfrm>
        </p:grpSpPr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0" y="546294"/>
              <a:ext cx="2864269" cy="37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 defTabSz="457200">
                <a:lnSpc>
                  <a:spcPts val="975"/>
                </a:lnSpc>
              </a:pPr>
              <a:r>
                <a:rPr lang="zh-TW" altLang="en-US" sz="1463" kern="1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接到電腦</a:t>
              </a:r>
              <a:r>
                <a:rPr lang="en-US" sz="1463" kern="1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USB</a:t>
              </a:r>
              <a:endParaRPr lang="zh-TW" altLang="en-US" sz="1463" kern="1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61" t="20640" r="14327" b="13751"/>
            <a:stretch/>
          </p:blipFill>
          <p:spPr bwMode="auto">
            <a:xfrm>
              <a:off x="-163703" y="-763610"/>
              <a:ext cx="1927228" cy="13099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17" name="直線接點 16"/>
          <p:cNvCxnSpPr/>
          <p:nvPr/>
        </p:nvCxnSpPr>
        <p:spPr>
          <a:xfrm flipV="1">
            <a:off x="1490818" y="2271597"/>
            <a:ext cx="1491180" cy="677873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005" y="1494412"/>
            <a:ext cx="744921" cy="72482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52500" y="1209166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與電腦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655" y="4008693"/>
            <a:ext cx="228600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935130" y="3457903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的選項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116" y="1720828"/>
            <a:ext cx="228600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矩形 20"/>
          <p:cNvSpPr/>
          <p:nvPr/>
        </p:nvSpPr>
        <p:spPr>
          <a:xfrm>
            <a:off x="4785591" y="1170038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選擇裝置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5693568" y="2764316"/>
            <a:ext cx="46672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191250" y="2659856"/>
            <a:ext cx="1038225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 rot="5400000">
            <a:off x="6476999" y="3944085"/>
            <a:ext cx="46672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/>
          <a:srcRect l="1072" t="1250" r="592" b="1431"/>
          <a:stretch/>
        </p:blipFill>
        <p:spPr>
          <a:xfrm>
            <a:off x="5581650" y="4676775"/>
            <a:ext cx="2247900" cy="1862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6016336" y="5898198"/>
            <a:ext cx="1213139" cy="40735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85591" y="4220803"/>
            <a:ext cx="4047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</a:t>
            </a: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–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 HID UART Bridge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7"/>
          <a:srcRect l="632" t="829" r="752" b="986"/>
          <a:stretch/>
        </p:blipFill>
        <p:spPr>
          <a:xfrm>
            <a:off x="9167812" y="1720828"/>
            <a:ext cx="221121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矩形 28"/>
          <p:cNvSpPr/>
          <p:nvPr/>
        </p:nvSpPr>
        <p:spPr>
          <a:xfrm>
            <a:off x="8986116" y="1170038"/>
            <a:ext cx="207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「確認」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63812" y="3011836"/>
            <a:ext cx="647002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數字跳動代表連線成功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8" y="1665457"/>
            <a:ext cx="6658743" cy="4630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矩形 23"/>
          <p:cNvSpPr/>
          <p:nvPr/>
        </p:nvSpPr>
        <p:spPr>
          <a:xfrm>
            <a:off x="1796795" y="2486120"/>
            <a:ext cx="3726181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836163" y="1832220"/>
            <a:ext cx="583693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肘形接點 31"/>
          <p:cNvCxnSpPr/>
          <p:nvPr/>
        </p:nvCxnSpPr>
        <p:spPr>
          <a:xfrm>
            <a:off x="3494841" y="1942869"/>
            <a:ext cx="4835343" cy="1202667"/>
          </a:xfrm>
          <a:prstGeom prst="bentConnector3">
            <a:avLst>
              <a:gd name="adj1" fmla="val 50000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8377737" y="1619703"/>
            <a:ext cx="2997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可以編輯裝置在電腦上的名稱，會對應到</a:t>
            </a: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Scartch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裡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947" t="1369" r="2052" b="3760"/>
          <a:stretch/>
        </p:blipFill>
        <p:spPr>
          <a:xfrm>
            <a:off x="8489139" y="2377439"/>
            <a:ext cx="2615184" cy="1536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97" y="4637140"/>
            <a:ext cx="3486135" cy="1659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矩形 33"/>
          <p:cNvSpPr/>
          <p:nvPr/>
        </p:nvSpPr>
        <p:spPr>
          <a:xfrm>
            <a:off x="8017397" y="4267808"/>
            <a:ext cx="33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按下「確認」後，名稱改變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0164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2086793" y="3105835"/>
            <a:ext cx="8024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80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2"/>
          <a:srcRect r="1235" b="2523"/>
          <a:stretch/>
        </p:blipFill>
        <p:spPr>
          <a:xfrm>
            <a:off x="5207383" y="4615461"/>
            <a:ext cx="2300136" cy="183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8" name="圖片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20" y="2205152"/>
            <a:ext cx="828696" cy="80634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3611" y="1180659"/>
            <a:ext cx="3656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連結藍芽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dongle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與電腦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若電腦沒有藍芽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，筆電有藍芽功能的，請確認藍芽在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4.0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以上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以下。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85591" y="1180764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點擊「藍芽」的選項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85591" y="4148425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選擇裝置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4"/>
          <a:srcRect l="534" t="537" r="1073" b="1230"/>
          <a:stretch/>
        </p:blipFill>
        <p:spPr>
          <a:xfrm>
            <a:off x="8920808" y="1550096"/>
            <a:ext cx="2208741" cy="183862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線單箭頭接點 7"/>
          <p:cNvCxnSpPr/>
          <p:nvPr/>
        </p:nvCxnSpPr>
        <p:spPr>
          <a:xfrm>
            <a:off x="5343835" y="5668838"/>
            <a:ext cx="46672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841517" y="5564378"/>
            <a:ext cx="1038225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5"/>
          <a:srcRect l="1357" t="908" r="1583" b="1827"/>
          <a:stretch/>
        </p:blipFill>
        <p:spPr>
          <a:xfrm>
            <a:off x="8920808" y="4615461"/>
            <a:ext cx="2175858" cy="183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9380744" y="2726810"/>
            <a:ext cx="1213139" cy="6762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130961" y="1162766"/>
            <a:ext cx="3788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選擇欲連結</a:t>
            </a: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裝置的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碼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986116" y="4148425"/>
            <a:ext cx="207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「確認」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434279" y="5924707"/>
            <a:ext cx="647002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Device/Modul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47" y="2162442"/>
            <a:ext cx="1124072" cy="89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單箭頭接點 23"/>
          <p:cNvCxnSpPr/>
          <p:nvPr/>
        </p:nvCxnSpPr>
        <p:spPr>
          <a:xfrm>
            <a:off x="2211058" y="2608324"/>
            <a:ext cx="466725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圖片 2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26086" r="16374" b="25932"/>
          <a:stretch>
            <a:fillRect/>
          </a:stretch>
        </p:blipFill>
        <p:spPr bwMode="auto">
          <a:xfrm>
            <a:off x="786880" y="4770805"/>
            <a:ext cx="20002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圖片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2" t="26241" r="29208" b="21742"/>
          <a:stretch>
            <a:fillRect/>
          </a:stretch>
        </p:blipFill>
        <p:spPr bwMode="auto">
          <a:xfrm>
            <a:off x="1023407" y="5585999"/>
            <a:ext cx="52705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779145" y="3528148"/>
            <a:ext cx="3902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短按右鍵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秒，開始藍芽連線，綠燈會閃爍直到配對成功。若無配對到手機，會自動於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30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秒後停止廣播。</a:t>
            </a:r>
          </a:p>
        </p:txBody>
      </p:sp>
      <p:pic>
        <p:nvPicPr>
          <p:cNvPr id="33" name="圖片 3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11360" r="14481" b="7826"/>
          <a:stretch/>
        </p:blipFill>
        <p:spPr bwMode="auto">
          <a:xfrm>
            <a:off x="3001389" y="4797936"/>
            <a:ext cx="1487519" cy="1221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410724" y="6042538"/>
            <a:ext cx="2374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藍芽連線手機成功後，綠燈每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秒閃爍一次</a:t>
            </a:r>
          </a:p>
        </p:txBody>
      </p:sp>
      <p:sp>
        <p:nvSpPr>
          <p:cNvPr id="32" name="太陽 31"/>
          <p:cNvSpPr/>
          <p:nvPr/>
        </p:nvSpPr>
        <p:spPr>
          <a:xfrm>
            <a:off x="3951892" y="4625445"/>
            <a:ext cx="440461" cy="440461"/>
          </a:xfrm>
          <a:prstGeom prst="sun">
            <a:avLst/>
          </a:prstGeom>
          <a:solidFill>
            <a:srgbClr val="B0F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2"/>
          <a:srcRect r="1235" b="2523"/>
          <a:stretch/>
        </p:blipFill>
        <p:spPr>
          <a:xfrm>
            <a:off x="5207383" y="1553338"/>
            <a:ext cx="2300136" cy="183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矩形 35"/>
          <p:cNvSpPr/>
          <p:nvPr/>
        </p:nvSpPr>
        <p:spPr>
          <a:xfrm>
            <a:off x="8473148" y="3406721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碼在</a:t>
            </a: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的本體背面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0592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" r="345" b="322"/>
          <a:stretch/>
        </p:blipFill>
        <p:spPr>
          <a:xfrm>
            <a:off x="439597" y="1673770"/>
            <a:ext cx="6821714" cy="4733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數字跳動代表連線成功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96795" y="2486120"/>
            <a:ext cx="3726181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836163" y="1832220"/>
            <a:ext cx="583693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肘形接點 31"/>
          <p:cNvCxnSpPr/>
          <p:nvPr/>
        </p:nvCxnSpPr>
        <p:spPr>
          <a:xfrm>
            <a:off x="3494841" y="1942869"/>
            <a:ext cx="4835343" cy="1202667"/>
          </a:xfrm>
          <a:prstGeom prst="bentConnector3">
            <a:avLst>
              <a:gd name="adj1" fmla="val 50000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8377737" y="1619703"/>
            <a:ext cx="2997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可以編輯裝置在電腦上的名稱，會對應到</a:t>
            </a:r>
            <a:r>
              <a:rPr lang="en-US" altLang="zh-TW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Scartch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裡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947" t="1369" r="2052" b="3760"/>
          <a:stretch/>
        </p:blipFill>
        <p:spPr>
          <a:xfrm>
            <a:off x="8489139" y="2377439"/>
            <a:ext cx="2615184" cy="1536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97" y="4637140"/>
            <a:ext cx="3486135" cy="165906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8017397" y="4267808"/>
            <a:ext cx="33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按下「確認」後，名稱改變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39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新增其他裝置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43" y="1665457"/>
            <a:ext cx="5607800" cy="2479736"/>
          </a:xfrm>
          <a:prstGeom prst="rect">
            <a:avLst/>
          </a:prstGeom>
        </p:spPr>
      </p:pic>
      <p:cxnSp>
        <p:nvCxnSpPr>
          <p:cNvPr id="13" name="肘形接點 12"/>
          <p:cNvCxnSpPr/>
          <p:nvPr/>
        </p:nvCxnSpPr>
        <p:spPr>
          <a:xfrm>
            <a:off x="3833899" y="3509113"/>
            <a:ext cx="2607945" cy="1340852"/>
          </a:xfrm>
          <a:prstGeom prst="bentConnector3">
            <a:avLst/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3805903" y="3119341"/>
            <a:ext cx="33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點擊新增第二個、第三個裝置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637" y="3591097"/>
            <a:ext cx="5015009" cy="316870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946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8678" y="1197021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點擊左邊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ICON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" r="375" b="503"/>
          <a:stretch/>
        </p:blipFill>
        <p:spPr>
          <a:xfrm>
            <a:off x="528678" y="1598186"/>
            <a:ext cx="6519822" cy="4521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739219" y="3304188"/>
            <a:ext cx="583693" cy="41568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肘形接點 9"/>
          <p:cNvCxnSpPr/>
          <p:nvPr/>
        </p:nvCxnSpPr>
        <p:spPr>
          <a:xfrm flipV="1">
            <a:off x="1429821" y="2054477"/>
            <a:ext cx="6558479" cy="1456028"/>
          </a:xfrm>
          <a:prstGeom prst="bentConnector3">
            <a:avLst>
              <a:gd name="adj1" fmla="val 60844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1" t="8985" r="1886" b="13259"/>
          <a:stretch/>
        </p:blipFill>
        <p:spPr>
          <a:xfrm>
            <a:off x="8184577" y="1598186"/>
            <a:ext cx="3137473" cy="1254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7784489" y="2986671"/>
            <a:ext cx="3918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ICON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，跳轉到瀏覽器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/>
          <a:srcRect t="351" r="277" b="585"/>
          <a:stretch/>
        </p:blipFill>
        <p:spPr>
          <a:xfrm>
            <a:off x="7794051" y="3420600"/>
            <a:ext cx="3908962" cy="2629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7201504" y="6115004"/>
            <a:ext cx="4838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https://nctutwtlab.github.io/scratch-gui/rabboni/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96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8358" y="579438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鍵盤賽跑遊戲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324600" y="6019801"/>
            <a:ext cx="2228850" cy="365125"/>
          </a:xfrm>
        </p:spPr>
        <p:txBody>
          <a:bodyPr/>
          <a:lstStyle/>
          <a:p>
            <a:pPr defTabSz="457200"/>
            <a:fld id="{41A30AB0-1216-442B-B522-1E1790816BEC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457200"/>
              <a:t>47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898357" y="1505957"/>
            <a:ext cx="289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每按空白鍵一下，角色就向前跑，到畫面右邊為止。與汽車賽跑。</a:t>
            </a:r>
            <a:endParaRPr lang="en-US" altLang="zh-TW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贏了就說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我贏了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輸了只好說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我輸了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92781646-24EE-4711-9204-8F9644223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8" b="28006"/>
          <a:stretch/>
        </p:blipFill>
        <p:spPr>
          <a:xfrm>
            <a:off x="5867400" y="1905000"/>
            <a:ext cx="3458936" cy="3124200"/>
          </a:xfrm>
          <a:prstGeom prst="rect">
            <a:avLst/>
          </a:prstGeom>
        </p:spPr>
      </p:pic>
      <p:pic>
        <p:nvPicPr>
          <p:cNvPr id="6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DFFE7A5E-627C-4341-9F9E-3D66D70D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358" y="3238047"/>
            <a:ext cx="2552047" cy="25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7E9E57-E31B-4542-A7D2-0DB8082193B0}"/>
              </a:ext>
            </a:extLst>
          </p:cNvPr>
          <p:cNvSpPr/>
          <p:nvPr/>
        </p:nvSpPr>
        <p:spPr>
          <a:xfrm>
            <a:off x="2094082" y="3602746"/>
            <a:ext cx="210507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鍵盤賽跑遊戲</a:t>
            </a:r>
            <a:r>
              <a:rPr lang="en-US" altLang="zh-TW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AD066FC-20C1-426E-B911-A3AFA05634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947" y="4018579"/>
            <a:ext cx="21812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2491B63-1E90-4D94-AA6D-EEF2144E5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2204017"/>
            <a:ext cx="4105957" cy="37215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4991" y="756656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1530679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選擇舞台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2C67D3C-9AE0-4A03-A82C-D5878B33E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23" t="19760"/>
          <a:stretch/>
        </p:blipFill>
        <p:spPr>
          <a:xfrm>
            <a:off x="2454626" y="1997747"/>
            <a:ext cx="662376" cy="3569141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C24E6126-F8C2-4B72-8191-61488D817B18}"/>
              </a:ext>
            </a:extLst>
          </p:cNvPr>
          <p:cNvSpPr/>
          <p:nvPr/>
        </p:nvSpPr>
        <p:spPr>
          <a:xfrm>
            <a:off x="1605845" y="143294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6999DECE-C7D3-46A4-B6C5-C1A11E20E97B}"/>
              </a:ext>
            </a:extLst>
          </p:cNvPr>
          <p:cNvSpPr/>
          <p:nvPr/>
        </p:nvSpPr>
        <p:spPr>
          <a:xfrm rot="2791546">
            <a:off x="3003452" y="2042413"/>
            <a:ext cx="1244726" cy="1779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4411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A3A24CBD-4F5A-4F4C-94CD-4F9A49334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33" y="2317624"/>
            <a:ext cx="3914446" cy="283864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8596" y="731098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5940775" y="1662070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選擇角色</a:t>
            </a:r>
          </a:p>
        </p:txBody>
      </p:sp>
      <p:sp>
        <p:nvSpPr>
          <p:cNvPr id="18" name="橢圓 17"/>
          <p:cNvSpPr/>
          <p:nvPr/>
        </p:nvSpPr>
        <p:spPr>
          <a:xfrm>
            <a:off x="5410201" y="1640468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8915401" y="1600450"/>
            <a:ext cx="768805" cy="68509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786582" y="4469028"/>
            <a:ext cx="623618" cy="40775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b="1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b="1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6BCBA33-24ED-4A9F-9AF6-39425EE0EF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1" y="1389303"/>
            <a:ext cx="2644998" cy="1887289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FAD50125-5CE7-4FDC-8721-01FAF7231AE7}"/>
              </a:ext>
            </a:extLst>
          </p:cNvPr>
          <p:cNvSpPr/>
          <p:nvPr/>
        </p:nvSpPr>
        <p:spPr>
          <a:xfrm rot="7815560">
            <a:off x="4576921" y="2430586"/>
            <a:ext cx="1244726" cy="1779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C0F2A91-0F40-4C3D-9270-D7C02867E192}"/>
              </a:ext>
            </a:extLst>
          </p:cNvPr>
          <p:cNvSpPr/>
          <p:nvPr/>
        </p:nvSpPr>
        <p:spPr>
          <a:xfrm>
            <a:off x="6744710" y="2107534"/>
            <a:ext cx="1053445" cy="29978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E5AF14B-C2D5-47C5-9998-1BE1FA0A3322}"/>
              </a:ext>
            </a:extLst>
          </p:cNvPr>
          <p:cNvSpPr/>
          <p:nvPr/>
        </p:nvSpPr>
        <p:spPr>
          <a:xfrm>
            <a:off x="7807629" y="1549361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角色造型</a:t>
            </a: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5F37464-6068-4385-A0AE-6803C4C9B1C1}"/>
              </a:ext>
            </a:extLst>
          </p:cNvPr>
          <p:cNvSpPr/>
          <p:nvPr/>
        </p:nvSpPr>
        <p:spPr>
          <a:xfrm rot="9172566" flipV="1">
            <a:off x="7571391" y="2136185"/>
            <a:ext cx="1544443" cy="20532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4BB6A1C5-B292-4E27-A377-2CD8123AAE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04" y="4081695"/>
            <a:ext cx="2737700" cy="20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81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3DFCFEE2-A5F5-4401-A136-DC7D5DD733CB}"/>
              </a:ext>
            </a:extLst>
          </p:cNvPr>
          <p:cNvGrpSpPr/>
          <p:nvPr/>
        </p:nvGrpSpPr>
        <p:grpSpPr>
          <a:xfrm>
            <a:off x="0" y="2930396"/>
            <a:ext cx="12192000" cy="2492991"/>
            <a:chOff x="0" y="2930396"/>
            <a:chExt cx="12192000" cy="249299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370FD8-0AF0-4C9D-B4E8-B888E786CE80}"/>
                </a:ext>
              </a:extLst>
            </p:cNvPr>
            <p:cNvSpPr/>
            <p:nvPr/>
          </p:nvSpPr>
          <p:spPr>
            <a:xfrm>
              <a:off x="0" y="2930396"/>
              <a:ext cx="12192000" cy="2492991"/>
            </a:xfrm>
            <a:prstGeom prst="rect">
              <a:avLst/>
            </a:prstGeom>
            <a:solidFill>
              <a:srgbClr val="9CAEC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2F72E920-035B-41A9-8E38-7EF8BA5FD0D6}"/>
                </a:ext>
              </a:extLst>
            </p:cNvPr>
            <p:cNvSpPr txBox="1"/>
            <p:nvPr/>
          </p:nvSpPr>
          <p:spPr>
            <a:xfrm>
              <a:off x="928417" y="324005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邏輯訓練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Flow Chart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開始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1AFFFD9-01D5-4A95-89A9-73078B8F95B0}"/>
                </a:ext>
              </a:extLst>
            </p:cNvPr>
            <p:cNvSpPr txBox="1"/>
            <p:nvPr/>
          </p:nvSpPr>
          <p:spPr>
            <a:xfrm>
              <a:off x="939597" y="3752929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程式觀摩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從別人設計的程式開始 </a:t>
              </a:r>
              <a:r>
                <a:rPr lang="en-US" altLang="zh-TW" dirty="0">
                  <a:solidFill>
                    <a:srgbClr val="7030A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- Start 2,3</a:t>
              </a:r>
              <a:r>
                <a:rPr lang="zh-TW" altLang="en-US" dirty="0">
                  <a:solidFill>
                    <a:srgbClr val="7030A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8C7DD2C-DF46-460B-9ED8-B41C76233BD7}"/>
                </a:ext>
              </a:extLst>
            </p:cNvPr>
            <p:cNvSpPr txBox="1"/>
            <p:nvPr/>
          </p:nvSpPr>
          <p:spPr>
            <a:xfrm>
              <a:off x="928417" y="4240985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從別人設計的程式轉成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Flow Chart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sym typeface="Wingdings" panose="05000000000000000000" pitchFamily="2" charset="2"/>
                </a:rPr>
                <a:t>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sym typeface="Wingdings" panose="05000000000000000000" pitchFamily="2" charset="2"/>
                </a:rPr>
                <a:t>並加入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  <a:sym typeface="Wingdings" panose="05000000000000000000" pitchFamily="2" charset="2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</a:t>
              </a:r>
              <a:endPara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971F4354-7542-4406-9005-EB59C295BF54}"/>
                </a:ext>
              </a:extLst>
            </p:cNvPr>
            <p:cNvSpPr txBox="1"/>
            <p:nvPr/>
          </p:nvSpPr>
          <p:spPr>
            <a:xfrm>
              <a:off x="921892" y="472904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</a:t>
              </a:r>
              <a:r>
                <a:rPr lang="zh-TW" altLang="en-US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程式</a:t>
              </a:r>
              <a:r>
                <a:rPr lang="en-US" altLang="zh-TW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  </a:t>
              </a:r>
              <a:r>
                <a:rPr lang="zh-TW" altLang="en-US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設計自己的程式  </a:t>
              </a:r>
              <a:r>
                <a:rPr lang="en-US" altLang="zh-TW" dirty="0">
                  <a:solidFill>
                    <a:schemeClr val="bg1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</a:t>
              </a:r>
              <a:endPara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8" name="箭號: 燕尾形向右 17">
              <a:extLst>
                <a:ext uri="{FF2B5EF4-FFF2-40B4-BE49-F238E27FC236}">
                  <a16:creationId xmlns:a16="http://schemas.microsoft.com/office/drawing/2014/main" id="{8C46099E-9AA2-4A12-900E-C2FCFB59A179}"/>
                </a:ext>
              </a:extLst>
            </p:cNvPr>
            <p:cNvSpPr/>
            <p:nvPr/>
          </p:nvSpPr>
          <p:spPr>
            <a:xfrm>
              <a:off x="7354321" y="4319409"/>
              <a:ext cx="3825995" cy="369331"/>
            </a:xfrm>
            <a:prstGeom prst="notchedRightArrow">
              <a:avLst>
                <a:gd name="adj1" fmla="val 50000"/>
                <a:gd name="adj2" fmla="val 204507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842D95A8-F58B-4725-AA22-AC8EABEB6170}"/>
                </a:ext>
              </a:extLst>
            </p:cNvPr>
            <p:cNvSpPr txBox="1"/>
            <p:nvPr/>
          </p:nvSpPr>
          <p:spPr>
            <a:xfrm>
              <a:off x="6839483" y="4722003"/>
              <a:ext cx="4721742" cy="40011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TW" sz="2000" i="1" dirty="0"/>
                <a:t> Scratch, Python, APP inventor, Unity,  Java..</a:t>
              </a:r>
              <a:endParaRPr lang="zh-TW" altLang="en-US" sz="2000" i="1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58F5AF67-479B-42A3-98C1-4B9BF34358BD}"/>
                </a:ext>
              </a:extLst>
            </p:cNvPr>
            <p:cNvSpPr/>
            <p:nvPr/>
          </p:nvSpPr>
          <p:spPr>
            <a:xfrm>
              <a:off x="378626" y="3329821"/>
              <a:ext cx="411829" cy="3203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A2D78111-CAF8-4AE8-9CD4-1BAC82A96826}"/>
                </a:ext>
              </a:extLst>
            </p:cNvPr>
            <p:cNvSpPr/>
            <p:nvPr/>
          </p:nvSpPr>
          <p:spPr>
            <a:xfrm>
              <a:off x="412628" y="3786132"/>
              <a:ext cx="411829" cy="3203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C1056D0A-08F4-481E-92B4-4CAF6D7EE769}"/>
                </a:ext>
              </a:extLst>
            </p:cNvPr>
            <p:cNvSpPr/>
            <p:nvPr/>
          </p:nvSpPr>
          <p:spPr>
            <a:xfrm>
              <a:off x="407346" y="4272549"/>
              <a:ext cx="411829" cy="32037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E9CFDCF-B418-41EB-BE44-7332F12E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4113">
              <a:off x="6026546" y="3485171"/>
              <a:ext cx="1271660" cy="1619513"/>
            </a:xfrm>
            <a:prstGeom prst="rect">
              <a:avLst/>
            </a:prstGeom>
          </p:spPr>
        </p:pic>
        <p:pic>
          <p:nvPicPr>
            <p:cNvPr id="1026" name="Picture 2" descr="Crown, Crown, gold, crown Png, 3D Rendering png | PNGWing">
              <a:hlinkClick r:id="rId3"/>
              <a:extLst>
                <a:ext uri="{FF2B5EF4-FFF2-40B4-BE49-F238E27FC236}">
                  <a16:creationId xmlns:a16="http://schemas.microsoft.com/office/drawing/2014/main" id="{D428FDFA-FFE9-4D04-BD9E-9B6FA1574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57" y="4758967"/>
              <a:ext cx="473098" cy="369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C60EFC4-5D69-4EA5-AEFB-105A609C2C6E}"/>
              </a:ext>
            </a:extLst>
          </p:cNvPr>
          <p:cNvGrpSpPr/>
          <p:nvPr/>
        </p:nvGrpSpPr>
        <p:grpSpPr>
          <a:xfrm>
            <a:off x="0" y="1"/>
            <a:ext cx="12192000" cy="2930396"/>
            <a:chOff x="0" y="1"/>
            <a:chExt cx="12192000" cy="293039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5796A52-9571-4260-A61E-48C32175E822}"/>
                </a:ext>
              </a:extLst>
            </p:cNvPr>
            <p:cNvSpPr/>
            <p:nvPr/>
          </p:nvSpPr>
          <p:spPr>
            <a:xfrm>
              <a:off x="0" y="1"/>
              <a:ext cx="12192000" cy="2930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09E96FE-21A8-4882-809F-4BA5F3A5BF9F}"/>
                </a:ext>
              </a:extLst>
            </p:cNvPr>
            <p:cNvSpPr txBox="1"/>
            <p:nvPr/>
          </p:nvSpPr>
          <p:spPr>
            <a:xfrm>
              <a:off x="790455" y="164035"/>
              <a:ext cx="3547766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/>
                <a:t>What to learn?  From G1 to G12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07F630A-FA6F-499A-A268-406A55A698C5}"/>
                </a:ext>
              </a:extLst>
            </p:cNvPr>
            <p:cNvSpPr txBox="1"/>
            <p:nvPr/>
          </p:nvSpPr>
          <p:spPr>
            <a:xfrm>
              <a:off x="837760" y="74905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A1ED461-2820-479E-9F8D-6ED9973180F7}"/>
                </a:ext>
              </a:extLst>
            </p:cNvPr>
            <p:cNvSpPr txBox="1"/>
            <p:nvPr/>
          </p:nvSpPr>
          <p:spPr>
            <a:xfrm>
              <a:off x="837757" y="1203064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IOT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開始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DDA6DF1-9017-4D6A-881D-D0B92EA6A26E}"/>
                </a:ext>
              </a:extLst>
            </p:cNvPr>
            <p:cNvSpPr txBox="1"/>
            <p:nvPr/>
          </p:nvSpPr>
          <p:spPr>
            <a:xfrm>
              <a:off x="837757" y="2119311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+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Scratch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開始</a:t>
              </a:r>
              <a:endPara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23BA561-9551-4AFA-BD77-D2FAFCA8BAF0}"/>
                </a:ext>
              </a:extLst>
            </p:cNvPr>
            <p:cNvSpPr txBox="1"/>
            <p:nvPr/>
          </p:nvSpPr>
          <p:spPr>
            <a:xfrm>
              <a:off x="837757" y="165719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Sensor /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聊聊半導體</a:t>
              </a:r>
            </a:p>
          </p:txBody>
        </p:sp>
        <p:sp>
          <p:nvSpPr>
            <p:cNvPr id="15" name="箭號: 向右 14">
              <a:extLst>
                <a:ext uri="{FF2B5EF4-FFF2-40B4-BE49-F238E27FC236}">
                  <a16:creationId xmlns:a16="http://schemas.microsoft.com/office/drawing/2014/main" id="{07638B8D-96EA-41BD-BDFD-649D4A75B388}"/>
                </a:ext>
              </a:extLst>
            </p:cNvPr>
            <p:cNvSpPr/>
            <p:nvPr/>
          </p:nvSpPr>
          <p:spPr>
            <a:xfrm flipV="1">
              <a:off x="6491169" y="1814446"/>
              <a:ext cx="4930741" cy="356989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1A7CD0B-28B1-4067-97DD-B18F1D19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845" y="538633"/>
              <a:ext cx="2489846" cy="1988745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4E1767D-58A3-442D-AFED-B80D82AF5CB1}"/>
                </a:ext>
              </a:extLst>
            </p:cNvPr>
            <p:cNvSpPr txBox="1"/>
            <p:nvPr/>
          </p:nvSpPr>
          <p:spPr>
            <a:xfrm>
              <a:off x="8263677" y="2140864"/>
              <a:ext cx="13779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i="1" dirty="0"/>
                <a:t>Latest Talks</a:t>
              </a:r>
              <a:endParaRPr lang="zh-TW" altLang="en-US" sz="2000" i="1" dirty="0"/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E8AE403-E01B-4336-950F-F208EAF71517}"/>
              </a:ext>
            </a:extLst>
          </p:cNvPr>
          <p:cNvGrpSpPr/>
          <p:nvPr/>
        </p:nvGrpSpPr>
        <p:grpSpPr>
          <a:xfrm>
            <a:off x="0" y="5467912"/>
            <a:ext cx="12192000" cy="1429105"/>
            <a:chOff x="0" y="5467912"/>
            <a:chExt cx="12192000" cy="142910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3E944E-294E-4B7B-AFD5-561640AD202E}"/>
                </a:ext>
              </a:extLst>
            </p:cNvPr>
            <p:cNvSpPr/>
            <p:nvPr/>
          </p:nvSpPr>
          <p:spPr>
            <a:xfrm>
              <a:off x="0" y="5467912"/>
              <a:ext cx="12192000" cy="14291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E964753-FD8E-4E88-B788-724BC794DE35}"/>
                </a:ext>
              </a:extLst>
            </p:cNvPr>
            <p:cNvSpPr txBox="1"/>
            <p:nvPr/>
          </p:nvSpPr>
          <p:spPr>
            <a:xfrm>
              <a:off x="921892" y="5759495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應用創意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物理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數學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美學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體健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運動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長照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環保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海洋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...</a:t>
              </a:r>
              <a:endPara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F02E408A-A36D-4737-9DCF-FAC8916142F8}"/>
                </a:ext>
              </a:extLst>
            </p:cNvPr>
            <p:cNvSpPr/>
            <p:nvPr/>
          </p:nvSpPr>
          <p:spPr>
            <a:xfrm flipV="1">
              <a:off x="7524605" y="5810713"/>
              <a:ext cx="4027814" cy="318114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6" name="Picture 2" descr="Crown, Crown, gold, crown Png, 3D Rendering png | PNGWing">
              <a:hlinkClick r:id="rId3"/>
              <a:extLst>
                <a:ext uri="{FF2B5EF4-FFF2-40B4-BE49-F238E27FC236}">
                  <a16:creationId xmlns:a16="http://schemas.microsoft.com/office/drawing/2014/main" id="{F7133380-C377-4F4A-8EBC-E1DADD421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618" y="5684297"/>
              <a:ext cx="1199143" cy="70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38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585" y="716363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1530679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點擊車子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6601831" y="1558402"/>
            <a:ext cx="118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點擊程式編輯分頁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2"/>
          <a:stretch/>
        </p:blipFill>
        <p:spPr>
          <a:xfrm>
            <a:off x="3164285" y="1780598"/>
            <a:ext cx="2667000" cy="161596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749665" y="2041925"/>
            <a:ext cx="748121" cy="7340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293" y="3886200"/>
            <a:ext cx="1752600" cy="24384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3861919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程式內容</a:t>
            </a:r>
          </a:p>
        </p:txBody>
      </p:sp>
      <p:sp>
        <p:nvSpPr>
          <p:cNvPr id="12" name="橢圓 11"/>
          <p:cNvSpPr/>
          <p:nvPr/>
        </p:nvSpPr>
        <p:spPr>
          <a:xfrm>
            <a:off x="6256952" y="1555861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CA06232-B8D1-4871-A62C-49E9151C182A}"/>
              </a:ext>
            </a:extLst>
          </p:cNvPr>
          <p:cNvSpPr/>
          <p:nvPr/>
        </p:nvSpPr>
        <p:spPr>
          <a:xfrm>
            <a:off x="1556471" y="138601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F4549D4-7651-49FB-BEC9-0E3A6F7B9CBD}"/>
              </a:ext>
            </a:extLst>
          </p:cNvPr>
          <p:cNvSpPr/>
          <p:nvPr/>
        </p:nvSpPr>
        <p:spPr>
          <a:xfrm>
            <a:off x="6009812" y="1486598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19F799D-B3A9-473F-A106-8998339867F5}"/>
              </a:ext>
            </a:extLst>
          </p:cNvPr>
          <p:cNvSpPr/>
          <p:nvPr/>
        </p:nvSpPr>
        <p:spPr>
          <a:xfrm>
            <a:off x="1595225" y="376418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C3A4A41-181A-492B-992D-FCAE29B8B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601" y="1475163"/>
            <a:ext cx="2365511" cy="4164733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EF65D7E0-C892-4ED4-BDE9-C2BCA8F8A474}"/>
              </a:ext>
            </a:extLst>
          </p:cNvPr>
          <p:cNvSpPr/>
          <p:nvPr/>
        </p:nvSpPr>
        <p:spPr>
          <a:xfrm rot="1948814">
            <a:off x="6970185" y="2524993"/>
            <a:ext cx="1479934" cy="22202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2749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2C3A4A41-181A-492B-992D-FCAE29B8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601" y="1475163"/>
            <a:ext cx="2365511" cy="41647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2638" y="744154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1530679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點擊角色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6521853" y="1530680"/>
            <a:ext cx="118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點擊程式編輯分頁</a:t>
            </a:r>
          </a:p>
        </p:txBody>
      </p:sp>
      <p:sp>
        <p:nvSpPr>
          <p:cNvPr id="30" name="橢圓 29"/>
          <p:cNvSpPr/>
          <p:nvPr/>
        </p:nvSpPr>
        <p:spPr>
          <a:xfrm>
            <a:off x="7938691" y="1406935"/>
            <a:ext cx="466002" cy="4930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2"/>
          <a:stretch/>
        </p:blipFill>
        <p:spPr>
          <a:xfrm>
            <a:off x="3458852" y="1533109"/>
            <a:ext cx="2667000" cy="161596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639611" y="1780598"/>
            <a:ext cx="748121" cy="7340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3861919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程式內容</a:t>
            </a:r>
          </a:p>
        </p:txBody>
      </p:sp>
      <p:sp>
        <p:nvSpPr>
          <p:cNvPr id="11" name="橢圓 10"/>
          <p:cNvSpPr/>
          <p:nvPr/>
        </p:nvSpPr>
        <p:spPr>
          <a:xfrm>
            <a:off x="1865579" y="1566735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256952" y="1530679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865579" y="3934031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DACD10E-08A8-4B92-AA47-F097A968F560}"/>
              </a:ext>
            </a:extLst>
          </p:cNvPr>
          <p:cNvSpPr/>
          <p:nvPr/>
        </p:nvSpPr>
        <p:spPr>
          <a:xfrm>
            <a:off x="1624390" y="153068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EC6EB9FE-50A8-409E-86A9-0642250793CC}"/>
              </a:ext>
            </a:extLst>
          </p:cNvPr>
          <p:cNvSpPr/>
          <p:nvPr/>
        </p:nvSpPr>
        <p:spPr>
          <a:xfrm>
            <a:off x="1624390" y="386192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BE145EA-CB65-4BD9-9308-2D973CDE8558}"/>
              </a:ext>
            </a:extLst>
          </p:cNvPr>
          <p:cNvSpPr/>
          <p:nvPr/>
        </p:nvSpPr>
        <p:spPr>
          <a:xfrm>
            <a:off x="6009812" y="1486598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83" y="3434145"/>
            <a:ext cx="3079570" cy="30377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50EDE55-5572-40D8-90EE-0FEA6DC60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953001"/>
            <a:ext cx="1447800" cy="13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143" y="762417"/>
            <a:ext cx="2390775" cy="13525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416" y="956439"/>
            <a:ext cx="3727273" cy="7572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鍵盤賽跑程式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32143" y="806722"/>
            <a:ext cx="1323679" cy="12629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007" y="2286215"/>
            <a:ext cx="4951049" cy="41258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617" y="2286215"/>
            <a:ext cx="2965472" cy="4125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639" y="744154"/>
            <a:ext cx="2581275" cy="13335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303798" y="762417"/>
            <a:ext cx="1375116" cy="13072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06" y="2263737"/>
            <a:ext cx="4951049" cy="4192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16" y="2263738"/>
            <a:ext cx="2965473" cy="4192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3479EF9-3D22-477C-8941-24882EF41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8" b="28006"/>
          <a:stretch/>
        </p:blipFill>
        <p:spPr>
          <a:xfrm>
            <a:off x="6127174" y="1968462"/>
            <a:ext cx="3955473" cy="3572685"/>
          </a:xfrm>
          <a:prstGeom prst="rect">
            <a:avLst/>
          </a:prstGeom>
        </p:spPr>
      </p:pic>
      <p:pic>
        <p:nvPicPr>
          <p:cNvPr id="4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C8257C09-9DF7-4CC1-ADE6-CF48C8D8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785" y="2999316"/>
            <a:ext cx="2620143" cy="2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C:\Users\Sui\Desktop\raboni\ico\icon.png">
            <a:extLst>
              <a:ext uri="{FF2B5EF4-FFF2-40B4-BE49-F238E27FC236}">
                <a16:creationId xmlns:a16="http://schemas.microsoft.com/office/drawing/2014/main" id="{B5356718-A0C7-4B7A-99B1-1B730CA8749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3264" y="1128409"/>
            <a:ext cx="707841" cy="755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E4699A9-A625-43F6-B8CC-FC425FCB61A4}"/>
              </a:ext>
            </a:extLst>
          </p:cNvPr>
          <p:cNvSpPr/>
          <p:nvPr/>
        </p:nvSpPr>
        <p:spPr>
          <a:xfrm>
            <a:off x="1891618" y="3394208"/>
            <a:ext cx="210943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真人版賽跑遊戲</a:t>
            </a:r>
            <a:endParaRPr lang="en-US" altLang="zh-TW" sz="1600" dirty="0">
              <a:solidFill>
                <a:srgbClr val="FFC000">
                  <a:lumMod val="60000"/>
                  <a:lumOff val="40000"/>
                </a:srgb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9181CA5-9D84-4BEA-B382-F06C3BD85E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77" y="3831873"/>
            <a:ext cx="2181225" cy="210502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1A2D752B-7810-40DF-A4EC-A6246687BE37}"/>
              </a:ext>
            </a:extLst>
          </p:cNvPr>
          <p:cNvGrpSpPr/>
          <p:nvPr/>
        </p:nvGrpSpPr>
        <p:grpSpPr>
          <a:xfrm rot="20986236">
            <a:off x="5300213" y="4545657"/>
            <a:ext cx="1529231" cy="1224338"/>
            <a:chOff x="8704859" y="3350169"/>
            <a:chExt cx="546845" cy="4132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710FE8F-ED99-4C82-B8D0-34C218453B5B}"/>
                </a:ext>
              </a:extLst>
            </p:cNvPr>
            <p:cNvSpPr/>
            <p:nvPr/>
          </p:nvSpPr>
          <p:spPr>
            <a:xfrm rot="1088088">
              <a:off x="8704859" y="3512311"/>
              <a:ext cx="546845" cy="115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D8F4B8-4648-4062-AAAB-70756155CB4B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14" t="11115" r="14021" b="11137"/>
            <a:stretch/>
          </p:blipFill>
          <p:spPr bwMode="auto">
            <a:xfrm>
              <a:off x="8763000" y="3350169"/>
              <a:ext cx="416295" cy="413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B9F100F6-1BD5-48C7-B537-D9469224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358" y="579438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賽跑遊戲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5E233E7-0A3D-4062-9C40-E7E3E05B1C4D}"/>
              </a:ext>
            </a:extLst>
          </p:cNvPr>
          <p:cNvSpPr/>
          <p:nvPr/>
        </p:nvSpPr>
        <p:spPr>
          <a:xfrm>
            <a:off x="1898357" y="1505957"/>
            <a:ext cx="289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用力搖 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，角色就向前跑，到畫面右邊為止。與汽車賽跑。</a:t>
            </a:r>
            <a:endParaRPr lang="en-US" altLang="zh-TW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贏了就說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我贏了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輸了只好說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我輸了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71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803" y="1883880"/>
            <a:ext cx="2743200" cy="33147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7523" y="632829"/>
            <a:ext cx="8543925" cy="5951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438621" y="1372634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點擊車子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6236929" y="1524316"/>
            <a:ext cx="118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點擊程式編輯分頁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2"/>
          <a:stretch/>
        </p:blipFill>
        <p:spPr>
          <a:xfrm>
            <a:off x="2469306" y="1622553"/>
            <a:ext cx="2667000" cy="161596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054686" y="1883880"/>
            <a:ext cx="748121" cy="7340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438621" y="3703874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程式內容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CA06232-B8D1-4871-A62C-49E9151C182A}"/>
              </a:ext>
            </a:extLst>
          </p:cNvPr>
          <p:cNvSpPr/>
          <p:nvPr/>
        </p:nvSpPr>
        <p:spPr>
          <a:xfrm>
            <a:off x="861492" y="122797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F4549D4-7651-49FB-BEC9-0E3A6F7B9CBD}"/>
              </a:ext>
            </a:extLst>
          </p:cNvPr>
          <p:cNvSpPr/>
          <p:nvPr/>
        </p:nvSpPr>
        <p:spPr>
          <a:xfrm>
            <a:off x="5644910" y="1452512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19F799D-B3A9-473F-A106-8998339867F5}"/>
              </a:ext>
            </a:extLst>
          </p:cNvPr>
          <p:cNvSpPr/>
          <p:nvPr/>
        </p:nvSpPr>
        <p:spPr>
          <a:xfrm>
            <a:off x="900246" y="360614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837" y="3331889"/>
            <a:ext cx="3794153" cy="3116376"/>
          </a:xfrm>
          <a:prstGeom prst="rect">
            <a:avLst/>
          </a:prstGeom>
        </p:spPr>
      </p:pic>
      <p:sp>
        <p:nvSpPr>
          <p:cNvPr id="20" name="箭號: 向右 10">
            <a:extLst>
              <a:ext uri="{FF2B5EF4-FFF2-40B4-BE49-F238E27FC236}">
                <a16:creationId xmlns:a16="http://schemas.microsoft.com/office/drawing/2014/main" id="{FAD50125-5CE7-4FDC-8721-01FAF7231AE7}"/>
              </a:ext>
            </a:extLst>
          </p:cNvPr>
          <p:cNvSpPr/>
          <p:nvPr/>
        </p:nvSpPr>
        <p:spPr>
          <a:xfrm rot="900000">
            <a:off x="7343025" y="1893832"/>
            <a:ext cx="1244726" cy="1779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b="27906"/>
          <a:stretch/>
        </p:blipFill>
        <p:spPr>
          <a:xfrm>
            <a:off x="4753244" y="4501200"/>
            <a:ext cx="2587958" cy="1652988"/>
          </a:xfrm>
          <a:prstGeom prst="rect">
            <a:avLst/>
          </a:prstGeom>
        </p:spPr>
      </p:pic>
      <p:sp>
        <p:nvSpPr>
          <p:cNvPr id="21" name="箭號: 向右 10">
            <a:extLst>
              <a:ext uri="{FF2B5EF4-FFF2-40B4-BE49-F238E27FC236}">
                <a16:creationId xmlns:a16="http://schemas.microsoft.com/office/drawing/2014/main" id="{FAD50125-5CE7-4FDC-8721-01FAF7231AE7}"/>
              </a:ext>
            </a:extLst>
          </p:cNvPr>
          <p:cNvSpPr/>
          <p:nvPr/>
        </p:nvSpPr>
        <p:spPr>
          <a:xfrm rot="18000000">
            <a:off x="5458206" y="4343315"/>
            <a:ext cx="466713" cy="16171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2865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687" y="1566735"/>
            <a:ext cx="3935809" cy="34869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154" y="2194722"/>
            <a:ext cx="2371725" cy="132397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713179" y="2178168"/>
            <a:ext cx="2892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Trigger-2</a:t>
            </a:r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為建立一個變數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1B22B6-9B5B-4A0D-AA87-1271107056AB}"/>
              </a:ext>
            </a:extLst>
          </p:cNvPr>
          <p:cNvSpPr/>
          <p:nvPr/>
        </p:nvSpPr>
        <p:spPr>
          <a:xfrm>
            <a:off x="5760700" y="1548391"/>
            <a:ext cx="1881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將變數</a:t>
            </a:r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trigger-2</a:t>
            </a:r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設為裝置的名稱</a:t>
            </a: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2DCAE4D-79AA-4FCF-BFD1-B32504B47A2B}"/>
              </a:ext>
            </a:extLst>
          </p:cNvPr>
          <p:cNvSpPr/>
          <p:nvPr/>
        </p:nvSpPr>
        <p:spPr>
          <a:xfrm>
            <a:off x="1545659" y="1596159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4C81AAC0-F0AD-4F6C-8B90-6B0050BDA517}"/>
              </a:ext>
            </a:extLst>
          </p:cNvPr>
          <p:cNvSpPr/>
          <p:nvPr/>
        </p:nvSpPr>
        <p:spPr>
          <a:xfrm>
            <a:off x="4705847" y="1599684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B6E4788F-F2FF-4A69-9D8F-D81C2BE74BB8}"/>
              </a:ext>
            </a:extLst>
          </p:cNvPr>
          <p:cNvSpPr/>
          <p:nvPr/>
        </p:nvSpPr>
        <p:spPr>
          <a:xfrm>
            <a:off x="8025157" y="3431318"/>
            <a:ext cx="1122308" cy="316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38" y="2669942"/>
            <a:ext cx="2190336" cy="31967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68632" y="3408218"/>
            <a:ext cx="814647" cy="286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2357523" y="632829"/>
            <a:ext cx="8543925" cy="59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41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2C3A4A41-181A-492B-992D-FCAE29B8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909" y="1372622"/>
            <a:ext cx="2365511" cy="416473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0C3051-1D55-4ADE-8EEF-43160708E0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141" y="1420984"/>
            <a:ext cx="2008557" cy="355212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713179" y="2178168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點擊運算</a:t>
            </a:r>
          </a:p>
        </p:txBody>
      </p:sp>
      <p:sp>
        <p:nvSpPr>
          <p:cNvPr id="12" name="橢圓 11"/>
          <p:cNvSpPr/>
          <p:nvPr/>
        </p:nvSpPr>
        <p:spPr>
          <a:xfrm>
            <a:off x="3688274" y="3019323"/>
            <a:ext cx="812542" cy="3554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208748" y="3323899"/>
            <a:ext cx="457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624390" y="4445526"/>
            <a:ext cx="1504949" cy="369332"/>
            <a:chOff x="5225155" y="5755908"/>
            <a:chExt cx="1504949" cy="36933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ECE62B6-6F89-4EBA-B7B8-3EB28076D984}"/>
                </a:ext>
              </a:extLst>
            </p:cNvPr>
            <p:cNvSpPr/>
            <p:nvPr/>
          </p:nvSpPr>
          <p:spPr>
            <a:xfrm>
              <a:off x="5225155" y="5755908"/>
              <a:ext cx="11811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zh-TW" altLang="en-US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</a:rPr>
                <a:t>選擇</a:t>
              </a: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5729" y="5803988"/>
              <a:ext cx="714375" cy="314325"/>
            </a:xfrm>
            <a:prstGeom prst="rect">
              <a:avLst/>
            </a:prstGeom>
          </p:spPr>
        </p:pic>
      </p:grpSp>
      <p:sp>
        <p:nvSpPr>
          <p:cNvPr id="19" name="橢圓 18"/>
          <p:cNvSpPr/>
          <p:nvPr/>
        </p:nvSpPr>
        <p:spPr>
          <a:xfrm>
            <a:off x="1713179" y="1636256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1B22B6-9B5B-4A0D-AA87-1271107056AB}"/>
              </a:ext>
            </a:extLst>
          </p:cNvPr>
          <p:cNvSpPr/>
          <p:nvPr/>
        </p:nvSpPr>
        <p:spPr>
          <a:xfrm>
            <a:off x="6383023" y="1636257"/>
            <a:ext cx="1881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選擇</a:t>
            </a:r>
            <a:endParaRPr lang="en-US" altLang="zh-TW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”SIPP Rabboni”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F8E8B74-EF92-488D-82D1-FC204E470CA0}"/>
              </a:ext>
            </a:extLst>
          </p:cNvPr>
          <p:cNvSpPr/>
          <p:nvPr/>
        </p:nvSpPr>
        <p:spPr>
          <a:xfrm>
            <a:off x="6409152" y="2719589"/>
            <a:ext cx="1881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選擇</a:t>
            </a:r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”Trigger”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AD25EB1-72FE-40EB-9F57-F8434718F67F}"/>
              </a:ext>
            </a:extLst>
          </p:cNvPr>
          <p:cNvSpPr/>
          <p:nvPr/>
        </p:nvSpPr>
        <p:spPr>
          <a:xfrm>
            <a:off x="6409151" y="3784241"/>
            <a:ext cx="3182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放入判斷子</a:t>
            </a:r>
            <a:endParaRPr lang="en-US" altLang="zh-TW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並設定大於</a:t>
            </a:r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0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35F56291-B052-44D9-8D91-A69504B352BD}"/>
              </a:ext>
            </a:extLst>
          </p:cNvPr>
          <p:cNvSpPr/>
          <p:nvPr/>
        </p:nvSpPr>
        <p:spPr>
          <a:xfrm>
            <a:off x="1865579" y="1566735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15938794-FAB5-4AF7-9039-1973315C1790}"/>
              </a:ext>
            </a:extLst>
          </p:cNvPr>
          <p:cNvSpPr/>
          <p:nvPr/>
        </p:nvSpPr>
        <p:spPr>
          <a:xfrm>
            <a:off x="1865579" y="3934031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2DCAE4D-79AA-4FCF-BFD1-B32504B47A2B}"/>
              </a:ext>
            </a:extLst>
          </p:cNvPr>
          <p:cNvSpPr/>
          <p:nvPr/>
        </p:nvSpPr>
        <p:spPr>
          <a:xfrm>
            <a:off x="1637720" y="1509644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4C81AAC0-F0AD-4F6C-8B90-6B0050BDA517}"/>
              </a:ext>
            </a:extLst>
          </p:cNvPr>
          <p:cNvSpPr/>
          <p:nvPr/>
        </p:nvSpPr>
        <p:spPr>
          <a:xfrm>
            <a:off x="1624390" y="386192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2C284CF-342E-4D20-A9CA-87101C8BC139}"/>
              </a:ext>
            </a:extLst>
          </p:cNvPr>
          <p:cNvSpPr/>
          <p:nvPr/>
        </p:nvSpPr>
        <p:spPr>
          <a:xfrm>
            <a:off x="5853127" y="164555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E838018D-8DEE-47E5-8601-1CAFB4FF2145}"/>
              </a:ext>
            </a:extLst>
          </p:cNvPr>
          <p:cNvSpPr/>
          <p:nvPr/>
        </p:nvSpPr>
        <p:spPr>
          <a:xfrm>
            <a:off x="5839377" y="2785789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FE4BFE52-979A-49E8-913E-F2D5B02F4CFE}"/>
              </a:ext>
            </a:extLst>
          </p:cNvPr>
          <p:cNvSpPr/>
          <p:nvPr/>
        </p:nvSpPr>
        <p:spPr>
          <a:xfrm>
            <a:off x="5773857" y="3804707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A5905376-1EAB-4BD8-A5C7-B594A0B72112}"/>
              </a:ext>
            </a:extLst>
          </p:cNvPr>
          <p:cNvSpPr/>
          <p:nvPr/>
        </p:nvSpPr>
        <p:spPr>
          <a:xfrm>
            <a:off x="8291139" y="4814858"/>
            <a:ext cx="639202" cy="6241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B6E4788F-F2FF-4A69-9D8F-D81C2BE74BB8}"/>
              </a:ext>
            </a:extLst>
          </p:cNvPr>
          <p:cNvSpPr/>
          <p:nvPr/>
        </p:nvSpPr>
        <p:spPr>
          <a:xfrm>
            <a:off x="8670178" y="2376609"/>
            <a:ext cx="1122308" cy="316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960" y="4563917"/>
            <a:ext cx="2190750" cy="1123950"/>
          </a:xfrm>
          <a:prstGeom prst="rect">
            <a:avLst/>
          </a:prstGeom>
        </p:spPr>
      </p:pic>
      <p:sp>
        <p:nvSpPr>
          <p:cNvPr id="38" name="標題 1"/>
          <p:cNvSpPr txBox="1">
            <a:spLocks/>
          </p:cNvSpPr>
          <p:nvPr/>
        </p:nvSpPr>
        <p:spPr>
          <a:xfrm>
            <a:off x="2357523" y="632829"/>
            <a:ext cx="8543925" cy="59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35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289" y="2069793"/>
            <a:ext cx="4391946" cy="4185558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662586" y="1554965"/>
            <a:ext cx="290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放入重複執行的條件裡</a:t>
            </a:r>
          </a:p>
        </p:txBody>
      </p:sp>
      <p:sp>
        <p:nvSpPr>
          <p:cNvPr id="14" name="矩形 13"/>
          <p:cNvSpPr/>
          <p:nvPr/>
        </p:nvSpPr>
        <p:spPr>
          <a:xfrm>
            <a:off x="4212139" y="3705371"/>
            <a:ext cx="1540268" cy="4676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EA1DD3F-3FCE-42F2-AB14-793D015FA0B2}"/>
              </a:ext>
            </a:extLst>
          </p:cNvPr>
          <p:cNvSpPr txBox="1"/>
          <p:nvPr/>
        </p:nvSpPr>
        <p:spPr>
          <a:xfrm>
            <a:off x="5827262" y="2243138"/>
            <a:ext cx="17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36F3C22-8805-4C4A-AEB3-979D69677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85" y="3705371"/>
            <a:ext cx="2757358" cy="213812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2357523" y="632829"/>
            <a:ext cx="8543925" cy="59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095C923-8062-4F44-8175-7745C5BDF6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19" y="2688305"/>
            <a:ext cx="4848354" cy="1828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「circl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361">
            <a:off x="2765762" y="1879024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A8E58CA8-3265-4872-9AD1-9BBDA552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88201">
            <a:off x="2115310" y="3069555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371F4F56-9B5F-444C-A3EA-076DBDF3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15533">
            <a:off x="3490548" y="3033350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8F2F3C5-874A-4376-998D-5A3DEE0059BB}"/>
              </a:ext>
            </a:extLst>
          </p:cNvPr>
          <p:cNvSpPr txBox="1"/>
          <p:nvPr/>
        </p:nvSpPr>
        <p:spPr>
          <a:xfrm>
            <a:off x="3138988" y="2222756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Adobe Gothic Std B" panose="020B0800000000000000" pitchFamily="34" charset="-128"/>
                <a:cs typeface="+mn-cs"/>
              </a:rPr>
              <a:t>AI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5365FE-0DF9-40BE-A3FC-66163CABD1B9}"/>
              </a:ext>
            </a:extLst>
          </p:cNvPr>
          <p:cNvSpPr txBox="1"/>
          <p:nvPr/>
        </p:nvSpPr>
        <p:spPr>
          <a:xfrm>
            <a:off x="2328754" y="3488649"/>
            <a:ext cx="87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Adobe Gothic Std B" panose="020B0800000000000000" pitchFamily="34" charset="-128"/>
                <a:cs typeface="+mn-cs"/>
              </a:rPr>
              <a:t>IOT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A55EEE7-0BB8-4D78-B399-AF91D5931FAF}"/>
              </a:ext>
            </a:extLst>
          </p:cNvPr>
          <p:cNvSpPr txBox="1"/>
          <p:nvPr/>
        </p:nvSpPr>
        <p:spPr>
          <a:xfrm>
            <a:off x="3544477" y="354393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Adobe Gothic Std B" panose="020B0800000000000000" pitchFamily="34" charset="-128"/>
                <a:cs typeface="+mn-cs"/>
              </a:rPr>
              <a:t>Coding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F9E3B7-5721-4EDA-A0F2-B8CEA64D2B81}"/>
              </a:ext>
            </a:extLst>
          </p:cNvPr>
          <p:cNvSpPr txBox="1"/>
          <p:nvPr/>
        </p:nvSpPr>
        <p:spPr>
          <a:xfrm>
            <a:off x="4998411" y="3296356"/>
            <a:ext cx="559338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1000">
                      <a:srgbClr val="5B9BD5">
                        <a:lumMod val="50000"/>
                      </a:srgbClr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 Black" panose="020B0A04020102090204" pitchFamily="34" charset="0"/>
                <a:ea typeface="新細明體" panose="02020500000000000000" pitchFamily="18" charset="-120"/>
                <a:cs typeface="+mn-cs"/>
              </a:rPr>
              <a:t>WITH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1000">
                      <a:srgbClr val="5B9BD5">
                        <a:lumMod val="50000"/>
                      </a:srgbClr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 Black" panose="020B0A04020102090204" pitchFamily="34" charset="0"/>
                <a:ea typeface="新細明體" panose="02020500000000000000" pitchFamily="18" charset="-120"/>
                <a:cs typeface="+mn-cs"/>
              </a:rPr>
              <a:t>FUN !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61000">
                    <a:srgbClr val="5B9BD5">
                      <a:lumMod val="50000"/>
                    </a:srgbClr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20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2C268A6-FE3D-4672-8B17-9E0C71EA6262}"/>
              </a:ext>
            </a:extLst>
          </p:cNvPr>
          <p:cNvSpPr txBox="1"/>
          <p:nvPr/>
        </p:nvSpPr>
        <p:spPr>
          <a:xfrm>
            <a:off x="653616" y="972559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範例程式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31AA3E-AA5E-4E67-BAA3-74A89FCB83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240" y="1994726"/>
            <a:ext cx="9130039" cy="4275943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D9AD6CF-0D4C-4D1B-862C-21793AFFCAA4}"/>
              </a:ext>
            </a:extLst>
          </p:cNvPr>
          <p:cNvSpPr/>
          <p:nvPr/>
        </p:nvSpPr>
        <p:spPr>
          <a:xfrm>
            <a:off x="2213940" y="972559"/>
            <a:ext cx="431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https://12u10.nctu.edu.tw/portfolio/aiot-1/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43DEF32-B6C5-47B9-950C-254AB4F486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376"/>
          <a:stretch/>
        </p:blipFill>
        <p:spPr>
          <a:xfrm>
            <a:off x="578426" y="2806020"/>
            <a:ext cx="2723899" cy="33248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476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0AAF595-BE51-3319-2DA1-0C6A01A044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474" y="1978540"/>
            <a:ext cx="5959011" cy="1996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8048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9752F4A-5EBB-4476-A53F-E7B30E228D58}"/>
              </a:ext>
            </a:extLst>
          </p:cNvPr>
          <p:cNvSpPr txBox="1"/>
          <p:nvPr/>
        </p:nvSpPr>
        <p:spPr>
          <a:xfrm>
            <a:off x="398206" y="154316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CAR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3926047-BEF2-4571-BD80-10E24ABF9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695" y="3159307"/>
            <a:ext cx="3810000" cy="357187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8A29DDB-1A2C-4489-B3B4-38DFAA769F07}"/>
              </a:ext>
            </a:extLst>
          </p:cNvPr>
          <p:cNvSpPr/>
          <p:nvPr/>
        </p:nvSpPr>
        <p:spPr>
          <a:xfrm>
            <a:off x="1854895" y="4607106"/>
            <a:ext cx="2362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72C3934-E7D7-4B81-891F-D199922F1231}"/>
              </a:ext>
            </a:extLst>
          </p:cNvPr>
          <p:cNvSpPr txBox="1"/>
          <p:nvPr/>
        </p:nvSpPr>
        <p:spPr>
          <a:xfrm>
            <a:off x="265471" y="4468761"/>
            <a:ext cx="69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GIRL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94418A9-4AF1-4ED9-B709-A2C8C98A5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8" b="28006"/>
          <a:stretch/>
        </p:blipFill>
        <p:spPr>
          <a:xfrm>
            <a:off x="5893495" y="162964"/>
            <a:ext cx="3056155" cy="276039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5" y="208722"/>
            <a:ext cx="3657600" cy="27432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20" y="3033562"/>
            <a:ext cx="3671915" cy="3639706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9D093E1C-D27E-4803-9CAB-334E9284C92D}"/>
              </a:ext>
            </a:extLst>
          </p:cNvPr>
          <p:cNvSpPr/>
          <p:nvPr/>
        </p:nvSpPr>
        <p:spPr>
          <a:xfrm>
            <a:off x="4631500" y="4569572"/>
            <a:ext cx="990601" cy="372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C41868-15D5-4C3C-8A73-2EB7501C0F5F}"/>
              </a:ext>
            </a:extLst>
          </p:cNvPr>
          <p:cNvSpPr txBox="1"/>
          <p:nvPr/>
        </p:nvSpPr>
        <p:spPr>
          <a:xfrm>
            <a:off x="4629840" y="505564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就醬子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80" y="3033562"/>
            <a:ext cx="4200525" cy="37551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BCC320A-BAEB-4A2C-BC24-5127FDB8AA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903" y="6044286"/>
            <a:ext cx="1447800" cy="1373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F9BEFAA-440E-4F6A-8B3D-3DF8470C383E}"/>
              </a:ext>
            </a:extLst>
          </p:cNvPr>
          <p:cNvSpPr/>
          <p:nvPr/>
        </p:nvSpPr>
        <p:spPr>
          <a:xfrm>
            <a:off x="5775511" y="4598447"/>
            <a:ext cx="2362200" cy="343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24" y="679815"/>
            <a:ext cx="9067800" cy="581977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ED2A021-C167-42E2-9FDB-410AC802F923}"/>
              </a:ext>
            </a:extLst>
          </p:cNvPr>
          <p:cNvSpPr txBox="1"/>
          <p:nvPr/>
        </p:nvSpPr>
        <p:spPr>
          <a:xfrm>
            <a:off x="1236047" y="67981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貓咪找金魚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64790" y="1016746"/>
            <a:ext cx="3377601" cy="5504110"/>
            <a:chOff x="864790" y="1016746"/>
            <a:chExt cx="3377601" cy="550411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790" y="1016746"/>
              <a:ext cx="3377601" cy="5504110"/>
            </a:xfrm>
            <a:prstGeom prst="rect">
              <a:avLst/>
            </a:prstGeom>
          </p:spPr>
        </p:pic>
        <p:sp>
          <p:nvSpPr>
            <p:cNvPr id="7" name="向右箭號 6"/>
            <p:cNvSpPr/>
            <p:nvPr/>
          </p:nvSpPr>
          <p:spPr>
            <a:xfrm>
              <a:off x="2463168" y="2371059"/>
              <a:ext cx="255181" cy="19138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向右箭號 11"/>
            <p:cNvSpPr/>
            <p:nvPr/>
          </p:nvSpPr>
          <p:spPr>
            <a:xfrm>
              <a:off x="2465613" y="4571999"/>
              <a:ext cx="255181" cy="19138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42" y="2835794"/>
            <a:ext cx="1586467" cy="1421461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4251100" y="1016746"/>
            <a:ext cx="2728200" cy="5530745"/>
            <a:chOff x="4251100" y="1016746"/>
            <a:chExt cx="2728200" cy="5530745"/>
          </a:xfrm>
        </p:grpSpPr>
        <p:grpSp>
          <p:nvGrpSpPr>
            <p:cNvPr id="19" name="群組 18"/>
            <p:cNvGrpSpPr/>
            <p:nvPr/>
          </p:nvGrpSpPr>
          <p:grpSpPr>
            <a:xfrm>
              <a:off x="4290600" y="1016746"/>
              <a:ext cx="2688700" cy="3868762"/>
              <a:chOff x="4290600" y="1016746"/>
              <a:chExt cx="2688700" cy="3868762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0600" y="1016746"/>
                <a:ext cx="2688700" cy="3868762"/>
              </a:xfrm>
              <a:prstGeom prst="rect">
                <a:avLst/>
              </a:prstGeom>
            </p:spPr>
          </p:pic>
          <p:sp>
            <p:nvSpPr>
              <p:cNvPr id="14" name="向右箭號 13"/>
              <p:cNvSpPr/>
              <p:nvPr/>
            </p:nvSpPr>
            <p:spPr>
              <a:xfrm>
                <a:off x="5565971" y="1088634"/>
                <a:ext cx="180462" cy="19598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向右箭號 14"/>
              <p:cNvSpPr/>
              <p:nvPr/>
            </p:nvSpPr>
            <p:spPr>
              <a:xfrm>
                <a:off x="5566583" y="3021565"/>
                <a:ext cx="180462" cy="19598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100" y="4837608"/>
              <a:ext cx="1838325" cy="1709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9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F16847-4C39-4695-9D41-0633D50BC150}"/>
              </a:ext>
            </a:extLst>
          </p:cNvPr>
          <p:cNvSpPr txBox="1"/>
          <p:nvPr/>
        </p:nvSpPr>
        <p:spPr>
          <a:xfrm>
            <a:off x="1415290" y="1640202"/>
            <a:ext cx="4532010" cy="457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以校為單位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以教師為主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數字融入校本課程及生活議題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數據收集</a:t>
            </a:r>
            <a:r>
              <a:rPr lang="en-US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+</a:t>
            </a: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運算能力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團隊参賽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跨域合作</a:t>
            </a:r>
            <a:endParaRPr lang="en-US" altLang="zh-TW" sz="2400" b="1" kern="1800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1BE1F4-E4CE-487E-9B89-EEA86AEDA427}"/>
              </a:ext>
            </a:extLst>
          </p:cNvPr>
          <p:cNvSpPr/>
          <p:nvPr/>
        </p:nvSpPr>
        <p:spPr>
          <a:xfrm>
            <a:off x="1325349" y="1122882"/>
            <a:ext cx="5030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縣市合作成功案例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活動資料參考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Appendix)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F8BC92-88F5-4D25-A8D8-6D9139AAC11E}"/>
              </a:ext>
            </a:extLst>
          </p:cNvPr>
          <p:cNvSpPr/>
          <p:nvPr/>
        </p:nvSpPr>
        <p:spPr>
          <a:xfrm>
            <a:off x="6748007" y="477121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Seed Schools</a:t>
            </a:r>
            <a:endParaRPr lang="zh-TW" altLang="en-US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A6EB96-4CF4-4EED-8E8F-8DD78F91B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254" y="3998961"/>
            <a:ext cx="1048763" cy="3780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176D0B-750F-41C9-AB30-99AD9D67D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46" y="835886"/>
            <a:ext cx="4440271" cy="243689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7762362-274A-4136-8CFC-DBD552E1289F}"/>
              </a:ext>
            </a:extLst>
          </p:cNvPr>
          <p:cNvSpPr/>
          <p:nvPr/>
        </p:nvSpPr>
        <p:spPr>
          <a:xfrm>
            <a:off x="6771379" y="3585218"/>
            <a:ext cx="2323585" cy="29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有過體驗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才能懂得分享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CDA5168-C757-41E1-B1CD-FACD83357F40}"/>
              </a:ext>
            </a:extLst>
          </p:cNvPr>
          <p:cNvSpPr/>
          <p:nvPr/>
        </p:nvSpPr>
        <p:spPr>
          <a:xfrm>
            <a:off x="6748007" y="3898616"/>
            <a:ext cx="3344976" cy="507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hlinkClick r:id="rId5"/>
              </a:rPr>
              <a:t>https://www.youtube.com/watch?v=BZXr73d2Qsw&amp;feature=youtu.be</a:t>
            </a:r>
            <a:endParaRPr lang="zh-TW" altLang="en-US" sz="16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9DFEE1-6FEF-4097-A2D5-BF9AC3399288}"/>
              </a:ext>
            </a:extLst>
          </p:cNvPr>
          <p:cNvSpPr/>
          <p:nvPr/>
        </p:nvSpPr>
        <p:spPr>
          <a:xfrm>
            <a:off x="6771379" y="51405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hlinkClick r:id="rId6"/>
              </a:rPr>
              <a:t>https://youtu.be/fzsPGx_sQdY</a:t>
            </a:r>
            <a:endParaRPr lang="zh-TW" altLang="en-US" dirty="0"/>
          </a:p>
          <a:p>
            <a:r>
              <a:rPr lang="zh-TW" altLang="en-US" dirty="0">
                <a:hlinkClick r:id="rId7"/>
              </a:rPr>
              <a:t>https://youtu.be/pxUh809oRzg</a:t>
            </a:r>
            <a:endParaRPr lang="zh-TW" altLang="en-US" dirty="0"/>
          </a:p>
          <a:p>
            <a:r>
              <a:rPr lang="zh-TW" altLang="en-US" dirty="0">
                <a:hlinkClick r:id="rId8"/>
              </a:rPr>
              <a:t>https://youtu.be/bZKyTvg0dvA</a:t>
            </a:r>
            <a:endParaRPr lang="zh-TW" altLang="en-US" dirty="0"/>
          </a:p>
          <a:p>
            <a:r>
              <a:rPr lang="zh-TW" altLang="en-US" dirty="0">
                <a:hlinkClick r:id="rId9"/>
              </a:rPr>
              <a:t>https://youtu.be/0iSiXR6wh90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84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14756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市及新竹縣</a:t>
            </a:r>
            <a:r>
              <a:rPr lang="en-US" altLang="zh-TW" dirty="0" err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AIoT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Sensor(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智聯感測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全國聯賽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3405183"/>
            <a:ext cx="2163061" cy="14694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3405183"/>
            <a:ext cx="2557917" cy="143581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4961610"/>
            <a:ext cx="2163061" cy="14694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6" y="637522"/>
            <a:ext cx="10170413" cy="215380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4950336"/>
            <a:ext cx="2557917" cy="14694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20BD88-135E-4FE8-9234-B30857FAF606}"/>
              </a:ext>
            </a:extLst>
          </p:cNvPr>
          <p:cNvSpPr/>
          <p:nvPr/>
        </p:nvSpPr>
        <p:spPr>
          <a:xfrm>
            <a:off x="532856" y="3018092"/>
            <a:ext cx="5734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本競賽以「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」為感測元件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，鼓勵教師與學生善用工具，進行跨域學習，並發揮團隊合作，以想像力及創造力，創想具有價值之創意應用。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9E2B7-FE5E-4E36-9C09-CBB7F84D4C93}"/>
              </a:ext>
            </a:extLst>
          </p:cNvPr>
          <p:cNvSpPr txBox="1"/>
          <p:nvPr/>
        </p:nvSpPr>
        <p:spPr>
          <a:xfrm>
            <a:off x="1243358" y="5326993"/>
            <a:ext cx="24240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/>
              <a:t>2020/9/28 ~ 2021/1/28</a:t>
            </a:r>
            <a:endParaRPr lang="zh-TW" altLang="en-US" b="1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388F385-9B27-4CC4-9CD6-8938DE3E040A}"/>
              </a:ext>
            </a:extLst>
          </p:cNvPr>
          <p:cNvGraphicFramePr>
            <a:graphicFrameLocks noGrp="1"/>
          </p:cNvGraphicFramePr>
          <p:nvPr/>
        </p:nvGraphicFramePr>
        <p:xfrm>
          <a:off x="4103176" y="3929015"/>
          <a:ext cx="1992824" cy="247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412">
                  <a:extLst>
                    <a:ext uri="{9D8B030D-6E8A-4147-A177-3AD203B41FA5}">
                      <a16:colId xmlns:a16="http://schemas.microsoft.com/office/drawing/2014/main" val="2328317519"/>
                    </a:ext>
                  </a:extLst>
                </a:gridCol>
                <a:gridCol w="996412">
                  <a:extLst>
                    <a:ext uri="{9D8B030D-6E8A-4147-A177-3AD203B41FA5}">
                      <a16:colId xmlns:a16="http://schemas.microsoft.com/office/drawing/2014/main" val="234733742"/>
                    </a:ext>
                  </a:extLst>
                </a:gridCol>
              </a:tblGrid>
              <a:tr h="5352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初選報名統計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015258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814800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617293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07275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國小組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84526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1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6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609228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新竹市陽光國小用感測器環遊世界程式教育向下扎根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691180" y="1233906"/>
            <a:ext cx="3238978" cy="5243453"/>
            <a:chOff x="441107" y="1123163"/>
            <a:chExt cx="3026329" cy="51450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281" y="4762293"/>
              <a:ext cx="2946155" cy="1505934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07" y="1123163"/>
              <a:ext cx="2999604" cy="170871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32" y="2990524"/>
              <a:ext cx="2999604" cy="1613122"/>
            </a:xfrm>
            <a:prstGeom prst="rect">
              <a:avLst/>
            </a:prstGeom>
          </p:spPr>
        </p:pic>
      </p:grpSp>
      <p:pic>
        <p:nvPicPr>
          <p:cNvPr id="21" name="圖片 20" descr="https://newsimgs.sina.tw/article/images/news-1591093995331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6623" y="1439764"/>
            <a:ext cx="2530111" cy="47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16" y="1240393"/>
            <a:ext cx="1961984" cy="2615241"/>
          </a:xfrm>
          <a:prstGeom prst="rect">
            <a:avLst/>
          </a:prstGeom>
        </p:spPr>
      </p:pic>
      <p:pic>
        <p:nvPicPr>
          <p:cNvPr id="14" name="圖片 13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39" y="4025669"/>
            <a:ext cx="4101685" cy="240840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40" y="1240393"/>
            <a:ext cx="1961984" cy="2615240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9A350BAE-7E7E-4233-829F-E469216FA33A}"/>
              </a:ext>
            </a:extLst>
          </p:cNvPr>
          <p:cNvSpPr/>
          <p:nvPr/>
        </p:nvSpPr>
        <p:spPr>
          <a:xfrm>
            <a:off x="4991724" y="2746696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2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台北市南港高中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物理融入程式教育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1" name="圖片 10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3796293"/>
            <a:ext cx="3564306" cy="2082655"/>
          </a:xfrm>
          <a:prstGeom prst="rect">
            <a:avLst/>
          </a:prstGeom>
        </p:spPr>
      </p:pic>
      <p:pic>
        <p:nvPicPr>
          <p:cNvPr id="12" name="圖片 11">
            <a:hlinkClick r:id="rId2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1568540"/>
            <a:ext cx="3571052" cy="20700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26" y="1568540"/>
            <a:ext cx="3600074" cy="2070010"/>
          </a:xfrm>
          <a:prstGeom prst="rect">
            <a:avLst/>
          </a:prstGeom>
        </p:spPr>
      </p:pic>
      <p:pic>
        <p:nvPicPr>
          <p:cNvPr id="5" name="圖片 4">
            <a:hlinkClick r:id="rId6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" t="7063" b="5471"/>
          <a:stretch/>
        </p:blipFill>
        <p:spPr>
          <a:xfrm>
            <a:off x="4283846" y="3822864"/>
            <a:ext cx="3564307" cy="20370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058" y="1587590"/>
            <a:ext cx="3554621" cy="2060485"/>
          </a:xfrm>
          <a:prstGeom prst="rect">
            <a:avLst/>
          </a:prstGeom>
        </p:spPr>
      </p:pic>
      <p:pic>
        <p:nvPicPr>
          <p:cNvPr id="10" name="圖片 9">
            <a:hlinkClick r:id="rId9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0" b="-1"/>
          <a:stretch/>
        </p:blipFill>
        <p:spPr>
          <a:xfrm>
            <a:off x="8006946" y="3813339"/>
            <a:ext cx="3564308" cy="20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基隆市政府海洋吸塵器體驗營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71549"/>
            <a:ext cx="5010149" cy="22224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26" y="3410701"/>
            <a:ext cx="2506323" cy="1491282"/>
          </a:xfrm>
          <a:prstGeom prst="rect">
            <a:avLst/>
          </a:prstGeom>
        </p:spPr>
      </p:pic>
      <p:pic>
        <p:nvPicPr>
          <p:cNvPr id="7" name="圖片 6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50" y="815105"/>
            <a:ext cx="5295900" cy="27567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5" y="3362326"/>
            <a:ext cx="2541443" cy="30793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920" y="3942001"/>
            <a:ext cx="2940080" cy="218531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795" y="3912143"/>
            <a:ext cx="2917805" cy="2215171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B2400A7C-5A13-4574-B532-93AD8CD8C3A8}"/>
              </a:ext>
            </a:extLst>
          </p:cNvPr>
          <p:cNvSpPr/>
          <p:nvPr/>
        </p:nvSpPr>
        <p:spPr>
          <a:xfrm>
            <a:off x="7416660" y="1535288"/>
            <a:ext cx="640553" cy="555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1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新竹市程式教育校本課程融入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1023602"/>
            <a:ext cx="3483800" cy="22031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1067238"/>
            <a:ext cx="3764445" cy="21595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1052867"/>
            <a:ext cx="3850928" cy="2173911"/>
          </a:xfrm>
          <a:prstGeom prst="rect">
            <a:avLst/>
          </a:prstGeom>
        </p:spPr>
      </p:pic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7" y="3392529"/>
            <a:ext cx="3850928" cy="275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3392529"/>
            <a:ext cx="3764445" cy="2751096"/>
          </a:xfrm>
          <a:prstGeom prst="rect">
            <a:avLst/>
          </a:prstGeom>
        </p:spPr>
      </p:pic>
      <p:pic>
        <p:nvPicPr>
          <p:cNvPr id="4" name="圖片 3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3392529"/>
            <a:ext cx="3483800" cy="2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86D4611-E788-4429-9E1A-6335B41AFE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97" b="-7770"/>
          <a:stretch/>
        </p:blipFill>
        <p:spPr>
          <a:xfrm>
            <a:off x="216442" y="977492"/>
            <a:ext cx="2723392" cy="618351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27" y="1482755"/>
            <a:ext cx="5174292" cy="515293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713D30B-BE22-4FDE-8CA8-97E2ABB9C3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60" y="362884"/>
            <a:ext cx="2356133" cy="46281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E02EDD8-FCDD-4EE3-A915-675BF00536C5}"/>
              </a:ext>
            </a:extLst>
          </p:cNvPr>
          <p:cNvSpPr/>
          <p:nvPr/>
        </p:nvSpPr>
        <p:spPr>
          <a:xfrm>
            <a:off x="2018126" y="72515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285" marR="0" lvl="3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imes New Roman" panose="02020603050405020304" pitchFamily="18" charset="0"/>
              </a:rPr>
              <a:t>智慧偵測物聯演算於健康老化保健醫療之應用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Applications of AIoT platforms for healthy aging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EE98DDD-FA3C-4624-9656-B67CE8CA14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18"/>
          <a:stretch/>
        </p:blipFill>
        <p:spPr>
          <a:xfrm>
            <a:off x="278702" y="2293856"/>
            <a:ext cx="2175660" cy="21548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F487F0-11AC-4889-A0D6-C6EB2EA58C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02" y="4059220"/>
            <a:ext cx="2372104" cy="1779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>
            <a:hlinkClick r:id="rId7"/>
            <a:extLst>
              <a:ext uri="{FF2B5EF4-FFF2-40B4-BE49-F238E27FC236}">
                <a16:creationId xmlns:a16="http://schemas.microsoft.com/office/drawing/2014/main" id="{64790AA0-1F4D-1133-25F1-E77896EB14F7}"/>
              </a:ext>
            </a:extLst>
          </p:cNvPr>
          <p:cNvSpPr txBox="1"/>
          <p:nvPr/>
        </p:nvSpPr>
        <p:spPr>
          <a:xfrm>
            <a:off x="8615400" y="2375248"/>
            <a:ext cx="1775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7"/>
              </a:rPr>
              <a:t>UPDRS demo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05276F-232A-041B-9CEB-94CD4AC086A3}"/>
              </a:ext>
            </a:extLst>
          </p:cNvPr>
          <p:cNvSpPr txBox="1"/>
          <p:nvPr/>
        </p:nvSpPr>
        <p:spPr>
          <a:xfrm>
            <a:off x="8637251" y="2866525"/>
            <a:ext cx="2227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天龍八部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完整測試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5B4BD9-BAC1-DDA0-EC59-2AB554519261}"/>
              </a:ext>
            </a:extLst>
          </p:cNvPr>
          <p:cNvSpPr txBox="1"/>
          <p:nvPr/>
        </p:nvSpPr>
        <p:spPr>
          <a:xfrm>
            <a:off x="8614348" y="3416386"/>
            <a:ext cx="2091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9"/>
              </a:rPr>
              <a:t>PINK LADY(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9"/>
              </a:rPr>
              <a:t>馬賽克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9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568FB6E-DBC2-B69E-AABB-CE56CD5573FE}"/>
              </a:ext>
            </a:extLst>
          </p:cNvPr>
          <p:cNvSpPr txBox="1"/>
          <p:nvPr/>
        </p:nvSpPr>
        <p:spPr>
          <a:xfrm>
            <a:off x="8510601" y="3995711"/>
            <a:ext cx="1651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10"/>
              </a:rPr>
              <a:t>Ｋ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10"/>
              </a:rPr>
              <a:t>id’s Demo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6FA1DAE-6971-0161-0E9F-94AB198C8A47}"/>
              </a:ext>
            </a:extLst>
          </p:cNvPr>
          <p:cNvSpPr txBox="1"/>
          <p:nvPr/>
        </p:nvSpPr>
        <p:spPr>
          <a:xfrm>
            <a:off x="8541929" y="4575036"/>
            <a:ext cx="2236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11"/>
              </a:rPr>
              <a:t>coach app version 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A92C1C-A38A-3D44-69AE-168FEB2CEDDF}"/>
              </a:ext>
            </a:extLst>
          </p:cNvPr>
          <p:cNvSpPr txBox="1"/>
          <p:nvPr/>
        </p:nvSpPr>
        <p:spPr>
          <a:xfrm>
            <a:off x="383852" y="218899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Where We Are Now:</a:t>
            </a:r>
            <a:endParaRPr kumimoji="1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hlinkClick r:id="rId7"/>
            <a:extLst>
              <a:ext uri="{FF2B5EF4-FFF2-40B4-BE49-F238E27FC236}">
                <a16:creationId xmlns:a16="http://schemas.microsoft.com/office/drawing/2014/main" id="{48A278CE-E651-8B06-50EF-FE8FC5D29BF1}"/>
              </a:ext>
            </a:extLst>
          </p:cNvPr>
          <p:cNvSpPr txBox="1"/>
          <p:nvPr/>
        </p:nvSpPr>
        <p:spPr>
          <a:xfrm>
            <a:off x="700593" y="1044546"/>
            <a:ext cx="1775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7"/>
              </a:rPr>
              <a:t>UPDRS demo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9251530-9C6E-0212-E351-4D38995FE796}"/>
              </a:ext>
            </a:extLst>
          </p:cNvPr>
          <p:cNvSpPr txBox="1"/>
          <p:nvPr/>
        </p:nvSpPr>
        <p:spPr>
          <a:xfrm>
            <a:off x="722444" y="1535823"/>
            <a:ext cx="2227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天龍八部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完整測試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8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B9A317A-D9EC-FE50-C8D3-157CBE489E8F}"/>
              </a:ext>
            </a:extLst>
          </p:cNvPr>
          <p:cNvSpPr txBox="1"/>
          <p:nvPr/>
        </p:nvSpPr>
        <p:spPr>
          <a:xfrm>
            <a:off x="699541" y="2085684"/>
            <a:ext cx="2091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9"/>
              </a:rPr>
              <a:t>PINK LADY(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9"/>
              </a:rPr>
              <a:t>馬賽克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9"/>
              </a:rPr>
              <a:t>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6A6611C-9CE2-5C7E-0CC2-9327EC7098DC}"/>
              </a:ext>
            </a:extLst>
          </p:cNvPr>
          <p:cNvSpPr txBox="1"/>
          <p:nvPr/>
        </p:nvSpPr>
        <p:spPr>
          <a:xfrm>
            <a:off x="595794" y="2665009"/>
            <a:ext cx="1651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10"/>
              </a:rPr>
              <a:t>Ｋ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10"/>
              </a:rPr>
              <a:t>id’s Demo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558D72A-2C2A-DB66-1C07-149C496523CD}"/>
              </a:ext>
            </a:extLst>
          </p:cNvPr>
          <p:cNvSpPr txBox="1"/>
          <p:nvPr/>
        </p:nvSpPr>
        <p:spPr>
          <a:xfrm>
            <a:off x="627122" y="3244334"/>
            <a:ext cx="2236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11"/>
              </a:rPr>
              <a:t>coach app version 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09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「circle」的圖片搜尋結果">
            <a:hlinkClick r:id="rId3"/>
            <a:extLst>
              <a:ext uri="{FF2B5EF4-FFF2-40B4-BE49-F238E27FC236}">
                <a16:creationId xmlns:a16="http://schemas.microsoft.com/office/drawing/2014/main" id="{BFD0266C-D532-428A-B310-E8F831D3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198" y="342616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1B629CA-208F-4715-B766-3D94BF486D63}"/>
              </a:ext>
            </a:extLst>
          </p:cNvPr>
          <p:cNvSpPr txBox="1"/>
          <p:nvPr/>
        </p:nvSpPr>
        <p:spPr>
          <a:xfrm>
            <a:off x="2302598" y="3426169"/>
            <a:ext cx="9022022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C. AIOT Coding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智慧物聯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- Python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基礎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&amp; 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rabboni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Python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簡介以及連結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的程式設計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91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1280082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67430" y="3540819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06F294DF-5050-4537-8696-FA3E2AD4DE94}"/>
                </a:ext>
              </a:extLst>
            </p:cNvPr>
            <p:cNvSpPr txBox="1"/>
            <p:nvPr/>
          </p:nvSpPr>
          <p:spPr>
            <a:xfrm>
              <a:off x="5656250" y="4028875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從別人設計的程式轉成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並加入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6B9243F-798C-441D-AA81-1AEBDAD57F8C}"/>
              </a:ext>
            </a:extLst>
          </p:cNvPr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6A4C1-6837-4664-AE64-DECFBC879A2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671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F9B6BF-733E-4938-B9E8-1CEE4D42C2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364" y="1479598"/>
            <a:ext cx="10267950" cy="4513263"/>
          </a:xfrm>
        </p:spPr>
        <p:txBody>
          <a:bodyPr/>
          <a:lstStyle/>
          <a:p>
            <a:r>
              <a:rPr lang="en-US" altLang="zh-TW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5G/AIOT/Sensors</a:t>
            </a:r>
          </a:p>
          <a:p>
            <a:r>
              <a:rPr lang="en-US" altLang="zh-TW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zh-TW" sz="2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Rabboni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en-US" altLang="zh-TW" sz="20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Python</a:t>
            </a:r>
            <a:r>
              <a:rPr lang="zh-TW" altLang="en-US" sz="20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安裝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IDEL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編譯器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第一個遊戲</a:t>
            </a:r>
            <a:r>
              <a:rPr lang="en-US" altLang="zh-TW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鍵盤版</a:t>
            </a:r>
            <a:r>
              <a:rPr lang="en-US" altLang="zh-TW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]</a:t>
            </a:r>
            <a:endParaRPr lang="en-US" altLang="zh-TW" sz="2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第二個遊戲</a:t>
            </a:r>
            <a:r>
              <a:rPr lang="en-US" altLang="zh-TW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2000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en-US" altLang="zh-TW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[</a:t>
            </a:r>
            <a:r>
              <a:rPr lang="zh-TW" altLang="en-US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比力氣遊戲</a:t>
            </a:r>
            <a:r>
              <a:rPr lang="en-US" altLang="zh-TW" sz="2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]</a:t>
            </a:r>
            <a:endParaRPr lang="en-US" altLang="zh-TW" sz="20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BAC39AC-E0B8-4033-AAF4-5AE0A81BF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32" y="740448"/>
            <a:ext cx="10267950" cy="9208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737261B-6D5E-479B-BE05-9BAB8C82E7B1}"/>
              </a:ext>
            </a:extLst>
          </p:cNvPr>
          <p:cNvSpPr txBox="1"/>
          <p:nvPr/>
        </p:nvSpPr>
        <p:spPr>
          <a:xfrm>
            <a:off x="6885517" y="1109010"/>
            <a:ext cx="4631797" cy="3508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Why </a:t>
            </a:r>
            <a:r>
              <a:rPr kumimoji="0" lang="en-US" altLang="zh-TW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Phthon</a:t>
            </a:r>
            <a:r>
              <a:rPr kumimoji="0" lang="en-US" altLang="zh-TW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ekton Pro Ext" panose="020F0605020208020904" pitchFamily="34" charset="0"/>
              <a:ea typeface="新細明體" panose="02020500000000000000" pitchFamily="18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Beginner friendly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Versatile and flexible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Most Popular in </a:t>
            </a:r>
            <a:r>
              <a:rPr kumimoji="0" lang="en-US" altLang="zh-TW" sz="2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machin</a:t>
            </a:r>
            <a:r>
              <a:rPr kumimoji="0" lang="en-US" altLang="zh-TW" sz="2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 learning world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ekton Pro Ext" panose="020F0605020208020904" pitchFamily="34" charset="0"/>
                <a:ea typeface="新細明體" panose="02020500000000000000" pitchFamily="18" charset="-120"/>
                <a:cs typeface="+mn-cs"/>
              </a:rPr>
              <a:t>Most mature package libraries around</a:t>
            </a:r>
            <a:endParaRPr kumimoji="0" lang="zh-TW" altLang="en-US" sz="2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ekton Pro Ext" panose="020F06050202080209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43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8947F41-B3C7-4133-95D2-C2104D8E4D18}"/>
              </a:ext>
            </a:extLst>
          </p:cNvPr>
          <p:cNvSpPr txBox="1"/>
          <p:nvPr/>
        </p:nvSpPr>
        <p:spPr>
          <a:xfrm>
            <a:off x="961159" y="587086"/>
            <a:ext cx="3151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What to learn ?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44767C-315B-4583-AAE0-F2BE725F1F06}"/>
              </a:ext>
            </a:extLst>
          </p:cNvPr>
          <p:cNvSpPr txBox="1"/>
          <p:nvPr/>
        </p:nvSpPr>
        <p:spPr>
          <a:xfrm>
            <a:off x="1220932" y="1337068"/>
            <a:ext cx="4093672" cy="1940957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Python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安裝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IDEL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編譯器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The First Python Program for fun!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Detailed instruction set not included!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BA953CF-02E0-45CB-BB60-DE20458DBE66}"/>
              </a:ext>
            </a:extLst>
          </p:cNvPr>
          <p:cNvSpPr txBox="1"/>
          <p:nvPr/>
        </p:nvSpPr>
        <p:spPr>
          <a:xfrm>
            <a:off x="6355773" y="1233417"/>
            <a:ext cx="4348952" cy="1975009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安裝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PC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與外部裝置連結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/IOT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Machine Learning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真人版力氣判別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/AI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The First AIOT Program for fun!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Detailed Motion Recognition not included!</a:t>
            </a:r>
          </a:p>
        </p:txBody>
      </p:sp>
      <p:pic>
        <p:nvPicPr>
          <p:cNvPr id="1026" name="Picture 2" descr="「pc icon png」的圖片搜尋結果&quot;">
            <a:hlinkClick r:id="rId2"/>
            <a:extLst>
              <a:ext uri="{FF2B5EF4-FFF2-40B4-BE49-F238E27FC236}">
                <a16:creationId xmlns:a16="http://schemas.microsoft.com/office/drawing/2014/main" id="{0FF2B727-27EF-4F8E-B15A-621DA635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27" y="3508556"/>
            <a:ext cx="2552047" cy="25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00D9786-0C6D-4454-997D-60CD9F3F8285}"/>
              </a:ext>
            </a:extLst>
          </p:cNvPr>
          <p:cNvSpPr/>
          <p:nvPr/>
        </p:nvSpPr>
        <p:spPr>
          <a:xfrm>
            <a:off x="1290052" y="3873255"/>
            <a:ext cx="2105076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鍵盤版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[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比力氣遊戲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比紀錄高就贏，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否則輸，最多試三次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!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BD015FF-E25A-463F-929C-0F699299B96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26241" r="29273" b="21743"/>
          <a:stretch/>
        </p:blipFill>
        <p:spPr bwMode="auto">
          <a:xfrm>
            <a:off x="3133046" y="5843550"/>
            <a:ext cx="695025" cy="737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「pc icon png」的圖片搜尋結果&quot;">
            <a:hlinkClick r:id="rId2"/>
            <a:extLst>
              <a:ext uri="{FF2B5EF4-FFF2-40B4-BE49-F238E27FC236}">
                <a16:creationId xmlns:a16="http://schemas.microsoft.com/office/drawing/2014/main" id="{77D922DF-206A-47BF-8BAD-1084800B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15" y="3508556"/>
            <a:ext cx="2620143" cy="2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99FC72E-2427-4B7A-8F03-02F8EBE90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769">
            <a:off x="3818701" y="3969159"/>
            <a:ext cx="1930129" cy="2228244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E5F881C2-4071-4FF9-A805-496504E4AD60}"/>
              </a:ext>
            </a:extLst>
          </p:cNvPr>
          <p:cNvGrpSpPr/>
          <p:nvPr/>
        </p:nvGrpSpPr>
        <p:grpSpPr>
          <a:xfrm>
            <a:off x="9616168" y="3498415"/>
            <a:ext cx="2065916" cy="2508258"/>
            <a:chOff x="9807422" y="4058168"/>
            <a:chExt cx="1365162" cy="154658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7B64A2DE-BFA1-404A-9476-F8BB5E63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7769">
              <a:off x="9807422" y="4058168"/>
              <a:ext cx="1339665" cy="1546581"/>
            </a:xfrm>
            <a:prstGeom prst="rect">
              <a:avLst/>
            </a:prstGeom>
          </p:spPr>
        </p:pic>
        <p:sp>
          <p:nvSpPr>
            <p:cNvPr id="13" name="拱形 12">
              <a:extLst>
                <a:ext uri="{FF2B5EF4-FFF2-40B4-BE49-F238E27FC236}">
                  <a16:creationId xmlns:a16="http://schemas.microsoft.com/office/drawing/2014/main" id="{406AD317-937D-4501-A3CD-08955DA6B736}"/>
                </a:ext>
              </a:extLst>
            </p:cNvPr>
            <p:cNvSpPr/>
            <p:nvPr/>
          </p:nvSpPr>
          <p:spPr>
            <a:xfrm rot="11462137">
              <a:off x="10636413" y="4507301"/>
              <a:ext cx="536171" cy="472787"/>
            </a:xfrm>
            <a:prstGeom prst="blockArc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F557D3A9-B40D-4396-978D-ED9BA0F3E75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1115" r="14021" b="11137"/>
          <a:stretch/>
        </p:blipFill>
        <p:spPr bwMode="auto">
          <a:xfrm>
            <a:off x="11008559" y="4670040"/>
            <a:ext cx="416295" cy="413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0873972-A989-4BFD-924E-37F69DB13CD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1115" r="14021" b="11137"/>
          <a:stretch/>
        </p:blipFill>
        <p:spPr bwMode="auto">
          <a:xfrm>
            <a:off x="10704725" y="1948199"/>
            <a:ext cx="1245786" cy="1197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圖片 18" descr="C:\Users\Sui\Desktop\raboni\ico\icon.png">
            <a:extLst>
              <a:ext uri="{FF2B5EF4-FFF2-40B4-BE49-F238E27FC236}">
                <a16:creationId xmlns:a16="http://schemas.microsoft.com/office/drawing/2014/main" id="{09716B3B-7A22-4601-93A5-F1D1F2E949F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884" y="878200"/>
            <a:ext cx="707841" cy="75509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EBBC597-E3B4-49F2-A2FB-78367AE78E0F}"/>
              </a:ext>
            </a:extLst>
          </p:cNvPr>
          <p:cNvSpPr/>
          <p:nvPr/>
        </p:nvSpPr>
        <p:spPr>
          <a:xfrm>
            <a:off x="6987849" y="3903448"/>
            <a:ext cx="210943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真人版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[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比力氣遊戲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比紀錄高就贏，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否則輸，最多試三次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47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B017F54-DBBD-4325-A527-B3D3F795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C0EB6A-B637-448D-9589-08050A17AB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329" y="1959252"/>
            <a:ext cx="3339062" cy="4513263"/>
          </a:xfrm>
        </p:spPr>
        <p:txBody>
          <a:bodyPr/>
          <a:lstStyle/>
          <a:p>
            <a:r>
              <a:rPr lang="en-US" altLang="zh-TW" sz="2400" dirty="0">
                <a:ea typeface="微軟正黑體" panose="020B0604030504040204" pitchFamily="34" charset="-120"/>
                <a:hlinkClick r:id="rId2"/>
              </a:rPr>
              <a:t>https://www.python.org/downloads/</a:t>
            </a:r>
            <a:endParaRPr lang="en-US" altLang="zh-TW" sz="2400" dirty="0">
              <a:ea typeface="微軟正黑體" panose="020B0604030504040204" pitchFamily="34" charset="-120"/>
            </a:endParaRPr>
          </a:p>
          <a:p>
            <a:endParaRPr lang="en-US" altLang="zh-TW" sz="2400" dirty="0">
              <a:ea typeface="微軟正黑體" panose="020B0604030504040204" pitchFamily="34" charset="-120"/>
            </a:endParaRPr>
          </a:p>
          <a:p>
            <a:r>
              <a:rPr lang="zh-TW" altLang="en-US" dirty="0"/>
              <a:t>配合</a:t>
            </a:r>
            <a:r>
              <a:rPr lang="en-US" altLang="zh-TW" dirty="0"/>
              <a:t>AIOT</a:t>
            </a:r>
            <a:r>
              <a:rPr lang="zh-TW" altLang="en-US" dirty="0"/>
              <a:t> 應用請下載</a:t>
            </a:r>
            <a:r>
              <a:rPr lang="en-US" altLang="zh-TW" dirty="0"/>
              <a:t>3.7.5</a:t>
            </a:r>
          </a:p>
          <a:p>
            <a:r>
              <a:rPr lang="zh-TW" altLang="en-US" dirty="0">
                <a:ea typeface="微軟正黑體" panose="020B0604030504040204" pitchFamily="34" charset="-120"/>
              </a:rPr>
              <a:t>額外的</a:t>
            </a:r>
            <a:r>
              <a:rPr lang="en-US" altLang="zh-TW" dirty="0">
                <a:ea typeface="微軟正黑體" panose="020B0604030504040204" pitchFamily="34" charset="-120"/>
              </a:rPr>
              <a:t>library</a:t>
            </a:r>
            <a:r>
              <a:rPr lang="zh-TW" altLang="en-US" dirty="0">
                <a:ea typeface="微軟正黑體" panose="020B0604030504040204" pitchFamily="34" charset="-120"/>
              </a:rPr>
              <a:t> 需要</a:t>
            </a:r>
            <a:r>
              <a:rPr lang="en-US" altLang="zh-TW" dirty="0">
                <a:ea typeface="微軟正黑體" panose="020B0604030504040204" pitchFamily="34" charset="-120"/>
              </a:rPr>
              <a:t>PIP</a:t>
            </a:r>
            <a:r>
              <a:rPr lang="zh-TW" altLang="en-US" dirty="0">
                <a:ea typeface="微軟正黑體" panose="020B0604030504040204" pitchFamily="34" charset="-120"/>
              </a:rPr>
              <a:t> 安裝</a:t>
            </a:r>
            <a:endParaRPr lang="en-US" altLang="zh-TW" dirty="0">
              <a:ea typeface="微軟正黑體" panose="020B0604030504040204" pitchFamily="34" charset="-120"/>
            </a:endParaRPr>
          </a:p>
          <a:p>
            <a:endParaRPr lang="zh-TW" altLang="en-US" dirty="0"/>
          </a:p>
          <a:p>
            <a:pPr lvl="1"/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7" name="Picture 2" descr="「Python png」的圖片搜尋結果">
            <a:extLst>
              <a:ext uri="{FF2B5EF4-FFF2-40B4-BE49-F238E27FC236}">
                <a16:creationId xmlns:a16="http://schemas.microsoft.com/office/drawing/2014/main" id="{A1691F19-A36F-4A77-B10A-1CE974B0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657334"/>
            <a:ext cx="3000880" cy="10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4">
            <a:extLst>
              <a:ext uri="{FF2B5EF4-FFF2-40B4-BE49-F238E27FC236}">
                <a16:creationId xmlns:a16="http://schemas.microsoft.com/office/drawing/2014/main" id="{3002F6D4-1EE2-4DA0-87F4-95AFF6E1188E}"/>
              </a:ext>
            </a:extLst>
          </p:cNvPr>
          <p:cNvSpPr txBox="1">
            <a:spLocks/>
          </p:cNvSpPr>
          <p:nvPr/>
        </p:nvSpPr>
        <p:spPr>
          <a:xfrm>
            <a:off x="8610599" y="6223550"/>
            <a:ext cx="2866887" cy="49793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D50E6D3-3AD7-4328-B0C6-9EC6E27CC7E6}"/>
              </a:ext>
            </a:extLst>
          </p:cNvPr>
          <p:cNvSpPr txBox="1">
            <a:spLocks/>
          </p:cNvSpPr>
          <p:nvPr/>
        </p:nvSpPr>
        <p:spPr>
          <a:xfrm>
            <a:off x="1304117" y="3107774"/>
            <a:ext cx="10730919" cy="6154845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021" marR="0" lvl="0" indent="-211021" algn="l" defTabSz="844083" rtl="0" eaLnBrk="1" fontAlgn="auto" latinLnBrk="0" hangingPunct="1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5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9315EE46-FC64-434A-BCD3-A4463AF9894C}"/>
              </a:ext>
            </a:extLst>
          </p:cNvPr>
          <p:cNvSpPr txBox="1">
            <a:spLocks/>
          </p:cNvSpPr>
          <p:nvPr/>
        </p:nvSpPr>
        <p:spPr>
          <a:xfrm>
            <a:off x="679207" y="922028"/>
            <a:ext cx="10730919" cy="1255717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Python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安裝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(1/4)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43A193-14D7-4946-81C4-D3E723EA8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870" y="1935305"/>
            <a:ext cx="6651252" cy="3894543"/>
          </a:xfrm>
          <a:prstGeom prst="rect">
            <a:avLst/>
          </a:prstGeom>
        </p:spPr>
      </p:pic>
      <p:sp>
        <p:nvSpPr>
          <p:cNvPr id="13" name="圓角矩形 6">
            <a:extLst>
              <a:ext uri="{FF2B5EF4-FFF2-40B4-BE49-F238E27FC236}">
                <a16:creationId xmlns:a16="http://schemas.microsoft.com/office/drawing/2014/main" id="{4419674B-E6FE-4A7D-9B74-92CDDAE89C09}"/>
              </a:ext>
            </a:extLst>
          </p:cNvPr>
          <p:cNvSpPr/>
          <p:nvPr/>
        </p:nvSpPr>
        <p:spPr>
          <a:xfrm>
            <a:off x="4950702" y="4862405"/>
            <a:ext cx="6349420" cy="275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310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愛物課程 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n-cs"/>
              </a:rPr>
              <a:t>AioT Lecture	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871558" y="1464086"/>
            <a:ext cx="10267950" cy="4513263"/>
          </a:xfrm>
        </p:spPr>
        <p:txBody>
          <a:bodyPr/>
          <a:lstStyle/>
          <a:p>
            <a:r>
              <a:rPr lang="zh-TW" altLang="en-US" dirty="0"/>
              <a:t>下載</a:t>
            </a:r>
            <a:r>
              <a:rPr lang="en-US" altLang="zh-TW" dirty="0"/>
              <a:t>window</a:t>
            </a:r>
            <a:r>
              <a:rPr lang="zh-TW" altLang="en-US" dirty="0"/>
              <a:t>安裝版本</a:t>
            </a:r>
            <a:endParaRPr lang="en-US" altLang="zh-TW" dirty="0"/>
          </a:p>
          <a:p>
            <a:pPr marL="457200" lvl="1" indent="0">
              <a:buNone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1558" y="711826"/>
            <a:ext cx="10267950" cy="920800"/>
          </a:xfrm>
        </p:spPr>
        <p:txBody>
          <a:bodyPr/>
          <a:lstStyle/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(3/4)</a:t>
            </a:r>
            <a:endParaRPr lang="zh-TW" altLang="en-US" sz="3600" b="1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44" y="1825626"/>
            <a:ext cx="7191356" cy="4094162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4695092" y="4448908"/>
            <a:ext cx="1626577" cy="211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ADC82D4-219E-45EB-B738-D39FC8B55E89}"/>
              </a:ext>
            </a:extLst>
          </p:cNvPr>
          <p:cNvSpPr/>
          <p:nvPr/>
        </p:nvSpPr>
        <p:spPr>
          <a:xfrm>
            <a:off x="869278" y="3354086"/>
            <a:ext cx="3674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請先注意電腦中是否已安裝過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python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若有其他版本請先卸載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建議只安裝一個版本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多版本的操作較複雜</a:t>
            </a:r>
          </a:p>
        </p:txBody>
      </p:sp>
    </p:spTree>
    <p:extLst>
      <p:ext uri="{BB962C8B-B14F-4D97-AF65-F5344CB8AC3E}">
        <p14:creationId xmlns:p14="http://schemas.microsoft.com/office/powerpoint/2010/main" val="11857688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打勾</a:t>
            </a:r>
            <a:r>
              <a:rPr lang="en-US" altLang="zh-TW" dirty="0"/>
              <a:t>Add</a:t>
            </a:r>
            <a:r>
              <a:rPr lang="zh-TW" altLang="en-US" dirty="0"/>
              <a:t> </a:t>
            </a:r>
            <a:r>
              <a:rPr lang="en-US" altLang="zh-TW" dirty="0"/>
              <a:t>Python</a:t>
            </a:r>
            <a:r>
              <a:rPr lang="zh-TW" altLang="en-US" dirty="0"/>
              <a:t> </a:t>
            </a:r>
            <a:r>
              <a:rPr lang="en-US" altLang="zh-TW" dirty="0"/>
              <a:t>3.7…</a:t>
            </a:r>
          </a:p>
          <a:p>
            <a:r>
              <a:rPr lang="zh-TW" altLang="en-US" dirty="0"/>
              <a:t>點擊</a:t>
            </a:r>
            <a:r>
              <a:rPr lang="en-US" altLang="zh-TW" dirty="0"/>
              <a:t>Install</a:t>
            </a:r>
            <a:r>
              <a:rPr lang="zh-TW" altLang="en-US" dirty="0"/>
              <a:t> </a:t>
            </a:r>
            <a:r>
              <a:rPr lang="en-US" altLang="zh-TW" dirty="0"/>
              <a:t>Now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(4/4)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690" y="2048669"/>
            <a:ext cx="6343650" cy="390525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6576646" y="5618285"/>
            <a:ext cx="1767254" cy="1934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00445" y="5025909"/>
            <a:ext cx="184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注意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!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記得打勾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576646" y="3138854"/>
            <a:ext cx="3842239" cy="11517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466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跑完進度後</a:t>
            </a:r>
            <a:endParaRPr lang="en-US" altLang="zh-TW" dirty="0"/>
          </a:p>
          <a:p>
            <a:r>
              <a:rPr lang="zh-TW" altLang="en-US" dirty="0"/>
              <a:t>若有右圖的按鍵，請按下</a:t>
            </a:r>
            <a:endParaRPr lang="en-US" altLang="zh-TW" dirty="0"/>
          </a:p>
          <a:p>
            <a:pPr lvl="1"/>
            <a:r>
              <a:rPr lang="zh-TW" altLang="en-US" dirty="0"/>
              <a:t>有的電腦安裝不會有此要求</a:t>
            </a:r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(2/2)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1214"/>
          <a:stretch/>
        </p:blipFill>
        <p:spPr>
          <a:xfrm>
            <a:off x="5345363" y="1956571"/>
            <a:ext cx="6353175" cy="3867256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7148146" y="4396154"/>
            <a:ext cx="4448907" cy="7121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828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03101D3-41B8-4D6E-A74C-E65195D90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75" t="28183" r="81228" b="51694"/>
          <a:stretch/>
        </p:blipFill>
        <p:spPr>
          <a:xfrm>
            <a:off x="7720258" y="1402279"/>
            <a:ext cx="3698577" cy="215278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29D6052-22E3-4A37-9828-ADB1D42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91" y="750396"/>
            <a:ext cx="10267950" cy="920800"/>
          </a:xfrm>
        </p:spPr>
        <p:txBody>
          <a:bodyPr/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編譯器 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「Python png」的圖片搜尋結果">
            <a:extLst>
              <a:ext uri="{FF2B5EF4-FFF2-40B4-BE49-F238E27FC236}">
                <a16:creationId xmlns:a16="http://schemas.microsoft.com/office/drawing/2014/main" id="{A1691F19-A36F-4A77-B10A-1CE974B01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866" y="622028"/>
            <a:ext cx="2723743" cy="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E118EBA-807F-483F-BC5A-E66C076000DD}"/>
              </a:ext>
            </a:extLst>
          </p:cNvPr>
          <p:cNvSpPr txBox="1">
            <a:spLocks/>
          </p:cNvSpPr>
          <p:nvPr/>
        </p:nvSpPr>
        <p:spPr>
          <a:xfrm>
            <a:off x="1270975" y="1487679"/>
            <a:ext cx="6859776" cy="493776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021" marR="0" lvl="0" indent="-211021" algn="l" defTabSz="84408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下載安裝後從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[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開始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]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            可看見新增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:</a:t>
            </a:r>
          </a:p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    點擊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Python 3.7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可於命令列模式下執行，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    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&gt;&gt;&gt;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print(“Good Day!”)   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Enter  ( </a:t>
            </a:r>
            <a:r>
              <a:rPr kumimoji="0" lang="en-US" altLang="zh-TW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  <a:sym typeface="Wingdings" panose="05000000000000000000" pitchFamily="2" charset="2"/>
              </a:rPr>
              <a:t></a:t>
            </a:r>
            <a:r>
              <a:rPr kumimoji="0" lang="en-US" altLang="zh-TW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print </a:t>
            </a:r>
            <a:r>
              <a:rPr kumimoji="0" lang="zh-TW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要小寫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)</a:t>
            </a:r>
          </a:p>
          <a:p>
            <a:pPr marL="422041" marR="0" lvl="1" indent="0" algn="l" defTabSz="844083" rtl="0" eaLnBrk="1" fontAlgn="auto" latinLnBrk="0" hangingPunct="1">
              <a:lnSpc>
                <a:spcPct val="90000"/>
              </a:lnSpc>
              <a:spcBef>
                <a:spcPts val="4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21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CE8E2D-A5D7-40AA-AC3E-462E2073396E}"/>
              </a:ext>
            </a:extLst>
          </p:cNvPr>
          <p:cNvSpPr txBox="1"/>
          <p:nvPr/>
        </p:nvSpPr>
        <p:spPr>
          <a:xfrm>
            <a:off x="7339051" y="70042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圖示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B7E11BFA-7ACA-43DD-8A6F-3C8CA16E89AE}"/>
              </a:ext>
            </a:extLst>
          </p:cNvPr>
          <p:cNvCxnSpPr>
            <a:cxnSpLocks/>
          </p:cNvCxnSpPr>
          <p:nvPr/>
        </p:nvCxnSpPr>
        <p:spPr>
          <a:xfrm>
            <a:off x="6022994" y="1689343"/>
            <a:ext cx="2435206" cy="813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EB51764-C8CA-4050-BFC9-FD6C29FAC616}"/>
              </a:ext>
            </a:extLst>
          </p:cNvPr>
          <p:cNvSpPr txBox="1"/>
          <p:nvPr/>
        </p:nvSpPr>
        <p:spPr>
          <a:xfrm>
            <a:off x="1318011" y="5907549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這就完成第一個程式啦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!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7957B65-5780-4202-8B33-B10EAD8E2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7756" t="14484" r="17607" b="17175"/>
          <a:stretch/>
        </p:blipFill>
        <p:spPr>
          <a:xfrm>
            <a:off x="4017284" y="1439889"/>
            <a:ext cx="404969" cy="359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2650C8C-99B4-4EEC-9775-3103139954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23" t="28539" r="81227" b="48224"/>
          <a:stretch/>
        </p:blipFill>
        <p:spPr>
          <a:xfrm>
            <a:off x="7785304" y="4133858"/>
            <a:ext cx="3666305" cy="211754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1C8C536-0553-45CD-B754-152040FDE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907" y="3328010"/>
            <a:ext cx="436260" cy="25296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5E59BEE-45C2-4CC0-AB6A-62E8AC7C81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492"/>
          <a:stretch/>
        </p:blipFill>
        <p:spPr>
          <a:xfrm>
            <a:off x="1071358" y="3555061"/>
            <a:ext cx="6317934" cy="1717952"/>
          </a:xfrm>
          <a:prstGeom prst="rect">
            <a:avLst/>
          </a:prstGeom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B2E05D37-09FC-4A61-A730-5218595E56FA}"/>
              </a:ext>
            </a:extLst>
          </p:cNvPr>
          <p:cNvSpPr/>
          <p:nvPr/>
        </p:nvSpPr>
        <p:spPr>
          <a:xfrm rot="10800000">
            <a:off x="2956743" y="4133858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A7DF2F71-A88B-44B5-A3DE-A40DF8D34E57}"/>
              </a:ext>
            </a:extLst>
          </p:cNvPr>
          <p:cNvSpPr/>
          <p:nvPr/>
        </p:nvSpPr>
        <p:spPr>
          <a:xfrm rot="10800000">
            <a:off x="1902986" y="4324974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387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66A19-06C2-4244-A86A-160191095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541" y="3221095"/>
            <a:ext cx="3217960" cy="110834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979C15A-6797-496C-BB6B-65A0E98C6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75" t="28183" r="81228" b="60043"/>
          <a:stretch/>
        </p:blipFill>
        <p:spPr>
          <a:xfrm>
            <a:off x="6692554" y="627322"/>
            <a:ext cx="3698577" cy="125959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981C04-3914-41E9-9DF3-C572E4CCF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6" t="344" r="68659" b="85737"/>
          <a:stretch/>
        </p:blipFill>
        <p:spPr bwMode="auto">
          <a:xfrm>
            <a:off x="3190300" y="2069830"/>
            <a:ext cx="3553402" cy="110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28D128-A3C0-4032-8893-767AFAE62ABC}"/>
              </a:ext>
            </a:extLst>
          </p:cNvPr>
          <p:cNvSpPr txBox="1"/>
          <p:nvPr/>
        </p:nvSpPr>
        <p:spPr>
          <a:xfrm>
            <a:off x="1298116" y="2276789"/>
            <a:ext cx="26990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開新檔案 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File new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96FC9C4-FA05-4577-88FD-81B0A388A6D0}"/>
              </a:ext>
            </a:extLst>
          </p:cNvPr>
          <p:cNvSpPr txBox="1"/>
          <p:nvPr/>
        </p:nvSpPr>
        <p:spPr>
          <a:xfrm>
            <a:off x="1376904" y="4741521"/>
            <a:ext cx="5517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3. save as 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</a:b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    設定檔名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(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myprint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)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pyhon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自動加上副檔名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.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py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</p:txBody>
      </p:sp>
      <p:sp>
        <p:nvSpPr>
          <p:cNvPr id="30" name="標題 1">
            <a:extLst>
              <a:ext uri="{FF2B5EF4-FFF2-40B4-BE49-F238E27FC236}">
                <a16:creationId xmlns:a16="http://schemas.microsoft.com/office/drawing/2014/main" id="{75F295D6-A560-46E1-B79A-4EED7CA1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925" y="825864"/>
            <a:ext cx="4992950" cy="69448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點擊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 IDLE </a:t>
            </a: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編譯器可開始編輯程式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坊間有許多編譯器可依喜好選擇</a:t>
            </a:r>
            <a: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/>
            </a:r>
            <a:br>
              <a:rPr lang="en-US" altLang="zh-TW" sz="2400" b="1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endParaRPr lang="en-US" altLang="zh-TW" sz="2400" b="1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0D979CD-E4D7-441B-945F-F8926B07660A}"/>
              </a:ext>
            </a:extLst>
          </p:cNvPr>
          <p:cNvGrpSpPr/>
          <p:nvPr/>
        </p:nvGrpSpPr>
        <p:grpSpPr>
          <a:xfrm>
            <a:off x="7418639" y="4584207"/>
            <a:ext cx="2719228" cy="1646471"/>
            <a:chOff x="7232234" y="4650908"/>
            <a:chExt cx="2719228" cy="164647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F4C6B75-0A0A-4451-96E4-8F2987ED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08" t="13806" r="78757" b="62822"/>
            <a:stretch/>
          </p:blipFill>
          <p:spPr>
            <a:xfrm>
              <a:off x="7232234" y="4722408"/>
              <a:ext cx="2719228" cy="1574971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C4F68BE-9EAC-46C8-8FD1-768DB1BD886F}"/>
                </a:ext>
              </a:extLst>
            </p:cNvPr>
            <p:cNvSpPr/>
            <p:nvPr/>
          </p:nvSpPr>
          <p:spPr>
            <a:xfrm>
              <a:off x="7333359" y="4650908"/>
              <a:ext cx="998546" cy="2833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endParaRPr>
            </a:p>
          </p:txBody>
        </p:sp>
      </p:grp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8CA9064-C135-485C-BC7C-EC853A780054}"/>
              </a:ext>
            </a:extLst>
          </p:cNvPr>
          <p:cNvSpPr/>
          <p:nvPr/>
        </p:nvSpPr>
        <p:spPr>
          <a:xfrm>
            <a:off x="6892996" y="1176512"/>
            <a:ext cx="525643" cy="3175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9E0135B-215D-452D-8AAA-25E32E862CE1}"/>
              </a:ext>
            </a:extLst>
          </p:cNvPr>
          <p:cNvSpPr txBox="1"/>
          <p:nvPr/>
        </p:nvSpPr>
        <p:spPr>
          <a:xfrm>
            <a:off x="1324712" y="3679830"/>
            <a:ext cx="53561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2.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打上指令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 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print(“Good Day! My Print.”) </a:t>
            </a:r>
          </a:p>
        </p:txBody>
      </p:sp>
    </p:spTree>
    <p:extLst>
      <p:ext uri="{BB962C8B-B14F-4D97-AF65-F5344CB8AC3E}">
        <p14:creationId xmlns:p14="http://schemas.microsoft.com/office/powerpoint/2010/main" val="290038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AA0A5F83-180F-485F-9224-FA4209D0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859" y="2920454"/>
            <a:ext cx="5862936" cy="278292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7697419-3A2D-48BD-A520-0576A9E31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4" t="12089" r="68656" b="73531"/>
          <a:stretch/>
        </p:blipFill>
        <p:spPr>
          <a:xfrm>
            <a:off x="3541795" y="963187"/>
            <a:ext cx="4600486" cy="15828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23ABBE8-6EFD-450E-ACDE-F7ADFA838FFF}"/>
              </a:ext>
            </a:extLst>
          </p:cNvPr>
          <p:cNvSpPr txBox="1"/>
          <p:nvPr/>
        </p:nvSpPr>
        <p:spPr>
          <a:xfrm>
            <a:off x="1048670" y="1299355"/>
            <a:ext cx="230169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3. Run Module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8C7556-060E-4E1E-BB4C-65FCF97F8070}"/>
              </a:ext>
            </a:extLst>
          </p:cNvPr>
          <p:cNvSpPr txBox="1"/>
          <p:nvPr/>
        </p:nvSpPr>
        <p:spPr>
          <a:xfrm>
            <a:off x="9351525" y="4226357"/>
            <a:ext cx="250917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Close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回到編輯畫面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384E7B5-A28E-4C32-8FCD-EC7FCD65D0B4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021533" y="3111911"/>
            <a:ext cx="1329992" cy="1299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0251475-2D7F-4C7B-AC03-C65F52E106BC}"/>
              </a:ext>
            </a:extLst>
          </p:cNvPr>
          <p:cNvSpPr txBox="1"/>
          <p:nvPr/>
        </p:nvSpPr>
        <p:spPr>
          <a:xfrm>
            <a:off x="10032953" y="6153333"/>
            <a:ext cx="2784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這就完成第一個程式檔啦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!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3E8BD71D-DE13-4DAC-9018-0F9462217CA4}"/>
              </a:ext>
            </a:extLst>
          </p:cNvPr>
          <p:cNvSpPr/>
          <p:nvPr/>
        </p:nvSpPr>
        <p:spPr>
          <a:xfrm rot="5400000">
            <a:off x="7033675" y="2191189"/>
            <a:ext cx="748491" cy="518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黑体 Std R" panose="020B0400000000000000" pitchFamily="34" charset="-128"/>
              <a:ea typeface="Adobe 黑体 Std R" panose="020B0400000000000000" pitchFamily="34" charset="-128"/>
              <a:cs typeface="+mn-cs"/>
            </a:endParaRPr>
          </a:p>
        </p:txBody>
      </p:sp>
      <p:sp>
        <p:nvSpPr>
          <p:cNvPr id="11" name="爆炸: 八角 10">
            <a:extLst>
              <a:ext uri="{FF2B5EF4-FFF2-40B4-BE49-F238E27FC236}">
                <a16:creationId xmlns:a16="http://schemas.microsoft.com/office/drawing/2014/main" id="{4C9DB594-F1E7-4025-98B1-350BA90DAAC0}"/>
              </a:ext>
            </a:extLst>
          </p:cNvPr>
          <p:cNvSpPr/>
          <p:nvPr/>
        </p:nvSpPr>
        <p:spPr>
          <a:xfrm>
            <a:off x="6175945" y="4790347"/>
            <a:ext cx="1231976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黑体 Std R" panose="020B0400000000000000" pitchFamily="34" charset="-128"/>
                <a:ea typeface="Adobe 黑体 Std R" panose="020B0400000000000000" pitchFamily="34" charset="-128"/>
                <a:cs typeface="+mn-cs"/>
              </a:rPr>
              <a:t>正確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32F65B63-7899-4F45-AF42-F2CF8C447D54}"/>
              </a:ext>
            </a:extLst>
          </p:cNvPr>
          <p:cNvSpPr/>
          <p:nvPr/>
        </p:nvSpPr>
        <p:spPr>
          <a:xfrm rot="10800000">
            <a:off x="4407124" y="4814738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98B732A-5457-4AF3-8979-3F78F23BCF40}"/>
              </a:ext>
            </a:extLst>
          </p:cNvPr>
          <p:cNvSpPr/>
          <p:nvPr/>
        </p:nvSpPr>
        <p:spPr>
          <a:xfrm rot="10800000">
            <a:off x="4284192" y="4461771"/>
            <a:ext cx="547545" cy="26783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923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44A45-70A2-43A0-80EC-1E5FC12D5910}"/>
              </a:ext>
            </a:extLst>
          </p:cNvPr>
          <p:cNvSpPr txBox="1"/>
          <p:nvPr/>
        </p:nvSpPr>
        <p:spPr>
          <a:xfrm>
            <a:off x="692285" y="2253839"/>
            <a:ext cx="56412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電腦怎麼想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/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</a:b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它只會一步一步作，遇到狀況，判別，下決策，執行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有哪些控制變數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紀錄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force_record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=9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可玩次數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 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try_count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=3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劃出流程圖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可玩次數歸零沒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 還沒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輸入嘗試力氣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           如果大於紀錄就贏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  如果輸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,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可玩次數就減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  可玩次數歸零就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game over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607276" y="669136"/>
            <a:ext cx="5190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第一個遊戲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鍵盤版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[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比力氣遊戲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比紀錄高就贏，否則輸，最多試三次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!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2AF5626F-E8C8-4F5E-A5D8-37E6BD0DC467}"/>
              </a:ext>
            </a:extLst>
          </p:cNvPr>
          <p:cNvGrpSpPr/>
          <p:nvPr/>
        </p:nvGrpSpPr>
        <p:grpSpPr>
          <a:xfrm>
            <a:off x="4477064" y="2934648"/>
            <a:ext cx="2948363" cy="3438443"/>
            <a:chOff x="3559401" y="2805491"/>
            <a:chExt cx="2948363" cy="34384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C6437BF-3F38-4F79-A0AE-70841EC9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151" y="3531629"/>
              <a:ext cx="1885127" cy="1295161"/>
            </a:xfrm>
            <a:prstGeom prst="rect">
              <a:avLst/>
            </a:prstGeom>
          </p:spPr>
        </p:pic>
        <p:sp>
          <p:nvSpPr>
            <p:cNvPr id="48" name="流程圖: 準備作業 47">
              <a:extLst>
                <a:ext uri="{FF2B5EF4-FFF2-40B4-BE49-F238E27FC236}">
                  <a16:creationId xmlns:a16="http://schemas.microsoft.com/office/drawing/2014/main" id="{8E987125-0901-4D96-AB99-122BE56B5574}"/>
                </a:ext>
              </a:extLst>
            </p:cNvPr>
            <p:cNvSpPr/>
            <p:nvPr/>
          </p:nvSpPr>
          <p:spPr>
            <a:xfrm>
              <a:off x="4060022" y="5062157"/>
              <a:ext cx="678233" cy="285347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顯示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F4DA055E-1FF3-45CD-A67B-0689DEC4EECB}"/>
                </a:ext>
              </a:extLst>
            </p:cNvPr>
            <p:cNvSpPr/>
            <p:nvPr/>
          </p:nvSpPr>
          <p:spPr>
            <a:xfrm>
              <a:off x="3559401" y="2805491"/>
              <a:ext cx="2948363" cy="34384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5723FFF2-59DC-4808-888F-5F8BF764BC7F}"/>
              </a:ext>
            </a:extLst>
          </p:cNvPr>
          <p:cNvSpPr/>
          <p:nvPr/>
        </p:nvSpPr>
        <p:spPr>
          <a:xfrm>
            <a:off x="5657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流程圖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539E5C0-F36E-4CE1-937F-4DE9C76E64D6}"/>
              </a:ext>
            </a:extLst>
          </p:cNvPr>
          <p:cNvGrpSpPr/>
          <p:nvPr/>
        </p:nvGrpSpPr>
        <p:grpSpPr>
          <a:xfrm>
            <a:off x="7285562" y="529529"/>
            <a:ext cx="3843027" cy="5624858"/>
            <a:chOff x="7285562" y="529529"/>
            <a:chExt cx="3843027" cy="5624858"/>
          </a:xfrm>
        </p:grpSpPr>
        <p:sp>
          <p:nvSpPr>
            <p:cNvPr id="49" name="流程圖: 資料 48">
              <a:extLst>
                <a:ext uri="{FF2B5EF4-FFF2-40B4-BE49-F238E27FC236}">
                  <a16:creationId xmlns:a16="http://schemas.microsoft.com/office/drawing/2014/main" id="{74F5A4CD-F47F-4858-BEEF-35395149C7D1}"/>
                </a:ext>
              </a:extLst>
            </p:cNvPr>
            <p:cNvSpPr/>
            <p:nvPr/>
          </p:nvSpPr>
          <p:spPr>
            <a:xfrm>
              <a:off x="8250538" y="2313504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輸入力氣值</a:t>
              </a:r>
            </a:p>
          </p:txBody>
        </p:sp>
        <p:sp>
          <p:nvSpPr>
            <p:cNvPr id="50" name="流程圖: 決策 49">
              <a:extLst>
                <a:ext uri="{FF2B5EF4-FFF2-40B4-BE49-F238E27FC236}">
                  <a16:creationId xmlns:a16="http://schemas.microsoft.com/office/drawing/2014/main" id="{CA288910-FD9A-432A-8356-5F1F5A2A2B80}"/>
                </a:ext>
              </a:extLst>
            </p:cNvPr>
            <p:cNvSpPr/>
            <p:nvPr/>
          </p:nvSpPr>
          <p:spPr>
            <a:xfrm>
              <a:off x="8163003" y="4155908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力氣值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&gt;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紀錄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?</a:t>
              </a:r>
            </a:p>
          </p:txBody>
        </p:sp>
        <p:sp>
          <p:nvSpPr>
            <p:cNvPr id="51" name="流程圖: 程序 50">
              <a:extLst>
                <a:ext uri="{FF2B5EF4-FFF2-40B4-BE49-F238E27FC236}">
                  <a16:creationId xmlns:a16="http://schemas.microsoft.com/office/drawing/2014/main" id="{D2AFD5AC-E5DE-45FA-ADB8-88F696A12311}"/>
                </a:ext>
              </a:extLst>
            </p:cNvPr>
            <p:cNvSpPr/>
            <p:nvPr/>
          </p:nvSpPr>
          <p:spPr>
            <a:xfrm>
              <a:off x="7914072" y="529529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紀錄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</a:t>
              </a:r>
              <a:r>
                <a:rPr kumimoji="0" lang="en-US" altLang="zh-TW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force_record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可玩次數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 </a:t>
              </a:r>
              <a:r>
                <a:rPr kumimoji="0" lang="en-US" altLang="zh-TW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try_count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=3</a:t>
              </a:r>
            </a:p>
          </p:txBody>
        </p:sp>
        <p:sp>
          <p:nvSpPr>
            <p:cNvPr id="52" name="流程圖: 準備作業 51">
              <a:extLst>
                <a:ext uri="{FF2B5EF4-FFF2-40B4-BE49-F238E27FC236}">
                  <a16:creationId xmlns:a16="http://schemas.microsoft.com/office/drawing/2014/main" id="{3E9B0347-1CEC-4F19-B8DC-AAA81D1D3DE1}"/>
                </a:ext>
              </a:extLst>
            </p:cNvPr>
            <p:cNvSpPr/>
            <p:nvPr/>
          </p:nvSpPr>
          <p:spPr>
            <a:xfrm>
              <a:off x="8361467" y="5074411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won!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流程圖: 準備作業 52">
              <a:extLst>
                <a:ext uri="{FF2B5EF4-FFF2-40B4-BE49-F238E27FC236}">
                  <a16:creationId xmlns:a16="http://schemas.microsoft.com/office/drawing/2014/main" id="{B2AFFF03-278C-4CA8-A226-C2D568B8C49D}"/>
                </a:ext>
              </a:extLst>
            </p:cNvPr>
            <p:cNvSpPr/>
            <p:nvPr/>
          </p:nvSpPr>
          <p:spPr>
            <a:xfrm>
              <a:off x="10184954" y="4183580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fail!</a:t>
              </a:r>
            </a:p>
          </p:txBody>
        </p:sp>
        <p:sp>
          <p:nvSpPr>
            <p:cNvPr id="54" name="流程圖: 結束點 53">
              <a:extLst>
                <a:ext uri="{FF2B5EF4-FFF2-40B4-BE49-F238E27FC236}">
                  <a16:creationId xmlns:a16="http://schemas.microsoft.com/office/drawing/2014/main" id="{B05A51B0-B6C9-4BE9-8C5A-EB078A4380B2}"/>
                </a:ext>
              </a:extLst>
            </p:cNvPr>
            <p:cNvSpPr/>
            <p:nvPr/>
          </p:nvSpPr>
          <p:spPr>
            <a:xfrm>
              <a:off x="8575891" y="5771105"/>
              <a:ext cx="642099" cy="38328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stop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5" name="流程圖: 決策 54">
              <a:extLst>
                <a:ext uri="{FF2B5EF4-FFF2-40B4-BE49-F238E27FC236}">
                  <a16:creationId xmlns:a16="http://schemas.microsoft.com/office/drawing/2014/main" id="{03605628-0221-4CF7-921B-0665B162AD4D}"/>
                </a:ext>
              </a:extLst>
            </p:cNvPr>
            <p:cNvSpPr/>
            <p:nvPr/>
          </p:nvSpPr>
          <p:spPr>
            <a:xfrm>
              <a:off x="8163005" y="1457394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次數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&gt;0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8A9D08D2-96A9-48BB-A476-B45FF2F17D64}"/>
                </a:ext>
              </a:extLst>
            </p:cNvPr>
            <p:cNvCxnSpPr>
              <a:cxnSpLocks/>
              <a:stCxn id="50" idx="3"/>
              <a:endCxn id="53" idx="1"/>
            </p:cNvCxnSpPr>
            <p:nvPr/>
          </p:nvCxnSpPr>
          <p:spPr>
            <a:xfrm>
              <a:off x="9630879" y="4468927"/>
              <a:ext cx="554075" cy="127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D9145A0F-7F3D-4FB1-B1B6-3B109C3BA91F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>
              <a:off x="8896941" y="5560399"/>
              <a:ext cx="0" cy="210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2CEAB06B-7DAC-4EE4-99F2-D5817D118452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>
              <a:off x="8896941" y="4781946"/>
              <a:ext cx="0" cy="2924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B11486F0-39F2-441A-9DC3-76358F1B9E65}"/>
                </a:ext>
              </a:extLst>
            </p:cNvPr>
            <p:cNvCxnSpPr>
              <a:cxnSpLocks/>
              <a:stCxn id="49" idx="4"/>
              <a:endCxn id="61" idx="0"/>
            </p:cNvCxnSpPr>
            <p:nvPr/>
          </p:nvCxnSpPr>
          <p:spPr>
            <a:xfrm flipH="1">
              <a:off x="8896942" y="2725566"/>
              <a:ext cx="1" cy="44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F8CEFB61-886E-430F-A6BD-C5905B950D0F}"/>
                </a:ext>
              </a:extLst>
            </p:cNvPr>
            <p:cNvCxnSpPr>
              <a:stCxn id="55" idx="2"/>
              <a:endCxn id="49" idx="1"/>
            </p:cNvCxnSpPr>
            <p:nvPr/>
          </p:nvCxnSpPr>
          <p:spPr>
            <a:xfrm>
              <a:off x="8896943" y="2083432"/>
              <a:ext cx="0" cy="23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1" name="流程圖: 程序 60">
              <a:extLst>
                <a:ext uri="{FF2B5EF4-FFF2-40B4-BE49-F238E27FC236}">
                  <a16:creationId xmlns:a16="http://schemas.microsoft.com/office/drawing/2014/main" id="{1BFCDED8-FFA2-4B0B-9EDB-5E5D0AD06ADC}"/>
                </a:ext>
              </a:extLst>
            </p:cNvPr>
            <p:cNvSpPr/>
            <p:nvPr/>
          </p:nvSpPr>
          <p:spPr>
            <a:xfrm>
              <a:off x="8425124" y="3174904"/>
              <a:ext cx="943635" cy="5706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次數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-1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49D57426-0078-4D02-B3AE-04054B0CDCA6}"/>
                </a:ext>
              </a:extLst>
            </p:cNvPr>
            <p:cNvCxnSpPr>
              <a:cxnSpLocks/>
              <a:stCxn id="61" idx="2"/>
              <a:endCxn id="50" idx="0"/>
            </p:cNvCxnSpPr>
            <p:nvPr/>
          </p:nvCxnSpPr>
          <p:spPr>
            <a:xfrm flipH="1">
              <a:off x="8896941" y="3745597"/>
              <a:ext cx="1" cy="4103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76FA329C-E475-4E0A-9B97-D26DA7537A89}"/>
                </a:ext>
              </a:extLst>
            </p:cNvPr>
            <p:cNvCxnSpPr>
              <a:stCxn id="55" idx="1"/>
              <a:endCxn id="54" idx="1"/>
            </p:cNvCxnSpPr>
            <p:nvPr/>
          </p:nvCxnSpPr>
          <p:spPr>
            <a:xfrm rot="10800000" flipH="1" flipV="1">
              <a:off x="8163005" y="1770412"/>
              <a:ext cx="412886" cy="4192333"/>
            </a:xfrm>
            <a:prstGeom prst="bentConnector3">
              <a:avLst>
                <a:gd name="adj1" fmla="val -55366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4" name="流程圖: 準備作業 63">
              <a:extLst>
                <a:ext uri="{FF2B5EF4-FFF2-40B4-BE49-F238E27FC236}">
                  <a16:creationId xmlns:a16="http://schemas.microsoft.com/office/drawing/2014/main" id="{8B31D364-2AA3-4921-8B20-E3F7F73730E5}"/>
                </a:ext>
              </a:extLst>
            </p:cNvPr>
            <p:cNvSpPr/>
            <p:nvPr/>
          </p:nvSpPr>
          <p:spPr>
            <a:xfrm>
              <a:off x="7285562" y="3200371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Game over</a:t>
              </a: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4573BC68-8339-44A3-BD06-91FBB014A926}"/>
                </a:ext>
              </a:extLst>
            </p:cNvPr>
            <p:cNvSpPr txBox="1"/>
            <p:nvPr/>
          </p:nvSpPr>
          <p:spPr>
            <a:xfrm>
              <a:off x="7887097" y="14418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N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AAD2FCDD-9BA5-4AF6-837E-8D1ABFC952C2}"/>
                </a:ext>
              </a:extLst>
            </p:cNvPr>
            <p:cNvSpPr txBox="1"/>
            <p:nvPr/>
          </p:nvSpPr>
          <p:spPr>
            <a:xfrm>
              <a:off x="9041598" y="47050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9C0DBAC-E2AD-4790-91FE-26143DD11677}"/>
                </a:ext>
              </a:extLst>
            </p:cNvPr>
            <p:cNvSpPr txBox="1"/>
            <p:nvPr/>
          </p:nvSpPr>
          <p:spPr>
            <a:xfrm>
              <a:off x="9916620" y="4090358"/>
              <a:ext cx="268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N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2481F972-093F-4E3A-8A33-B53F71E053D4}"/>
                </a:ext>
              </a:extLst>
            </p:cNvPr>
            <p:cNvSpPr txBox="1"/>
            <p:nvPr/>
          </p:nvSpPr>
          <p:spPr>
            <a:xfrm>
              <a:off x="8916151" y="1990978"/>
              <a:ext cx="29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0" name="接點: 肘形 29">
              <a:extLst>
                <a:ext uri="{FF2B5EF4-FFF2-40B4-BE49-F238E27FC236}">
                  <a16:creationId xmlns:a16="http://schemas.microsoft.com/office/drawing/2014/main" id="{632BCFD4-FCC8-4DE5-A4BB-E4081ECDA771}"/>
                </a:ext>
              </a:extLst>
            </p:cNvPr>
            <p:cNvCxnSpPr>
              <a:cxnSpLocks/>
              <a:stCxn id="53" idx="3"/>
              <a:endCxn id="55" idx="3"/>
            </p:cNvCxnSpPr>
            <p:nvPr/>
          </p:nvCxnSpPr>
          <p:spPr>
            <a:xfrm flipH="1" flipV="1">
              <a:off x="9630881" y="1770413"/>
              <a:ext cx="1497708" cy="2698514"/>
            </a:xfrm>
            <a:prstGeom prst="bentConnector3">
              <a:avLst>
                <a:gd name="adj1" fmla="val -1526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709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039985" y="1330841"/>
            <a:ext cx="804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AI: Collect Data -  Establish Model – Decision - Action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C8ADD2-93A0-4D79-874D-B0BA746C1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84" y="2432603"/>
            <a:ext cx="6267796" cy="356615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C12AE7-0D3A-48A7-9C3F-6564E928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261"/>
          <a:stretch/>
        </p:blipFill>
        <p:spPr>
          <a:xfrm>
            <a:off x="8916786" y="3807375"/>
            <a:ext cx="2669044" cy="250664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1B7B625-00CC-46E8-9179-C6B4633E8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530"/>
          <a:stretch/>
        </p:blipFill>
        <p:spPr>
          <a:xfrm>
            <a:off x="7559589" y="1670868"/>
            <a:ext cx="4166259" cy="250664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C89D906-D1DD-4A9A-8A4D-CF41FED00328}"/>
              </a:ext>
            </a:extLst>
          </p:cNvPr>
          <p:cNvSpPr txBox="1"/>
          <p:nvPr/>
        </p:nvSpPr>
        <p:spPr>
          <a:xfrm>
            <a:off x="7961395" y="403101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CNN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F297DA7-EED2-4781-8DAC-90251EF025F7}"/>
              </a:ext>
            </a:extLst>
          </p:cNvPr>
          <p:cNvSpPr txBox="1"/>
          <p:nvPr/>
        </p:nvSpPr>
        <p:spPr>
          <a:xfrm>
            <a:off x="8085354" y="475605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RNN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箭號: 左-上雙向 25">
            <a:extLst>
              <a:ext uri="{FF2B5EF4-FFF2-40B4-BE49-F238E27FC236}">
                <a16:creationId xmlns:a16="http://schemas.microsoft.com/office/drawing/2014/main" id="{EB972CD8-A9A4-4171-BB3D-9043AFCA5AD8}"/>
              </a:ext>
            </a:extLst>
          </p:cNvPr>
          <p:cNvSpPr/>
          <p:nvPr/>
        </p:nvSpPr>
        <p:spPr>
          <a:xfrm rot="7763996">
            <a:off x="7399968" y="4233951"/>
            <a:ext cx="724505" cy="748145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D9F7CEE-2FA5-487C-B41A-3C10BB03C083}"/>
              </a:ext>
            </a:extLst>
          </p:cNvPr>
          <p:cNvSpPr txBox="1"/>
          <p:nvPr/>
        </p:nvSpPr>
        <p:spPr>
          <a:xfrm>
            <a:off x="579484" y="856904"/>
            <a:ext cx="10550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</a:t>
            </a:r>
          </a:p>
        </p:txBody>
      </p:sp>
    </p:spTree>
    <p:extLst>
      <p:ext uri="{BB962C8B-B14F-4D97-AF65-F5344CB8AC3E}">
        <p14:creationId xmlns:p14="http://schemas.microsoft.com/office/powerpoint/2010/main" val="18662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Solution:</a:t>
            </a:r>
            <a:endParaRPr lang="zh-TW" altLang="en-US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CB39E1-32B7-4E44-BD03-0623E3E0C8B9}"/>
              </a:ext>
            </a:extLst>
          </p:cNvPr>
          <p:cNvSpPr/>
          <p:nvPr/>
        </p:nvSpPr>
        <p:spPr>
          <a:xfrm>
            <a:off x="1105155" y="165574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force_record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=9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try_count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=3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while 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try_count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&gt; 0: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your_force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=int(input('try to break the force record:'))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try_count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=try_count-1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if 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your_force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&gt;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force_record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    print('You won')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    break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else: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       print('Sorry, you fail!')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else: print('game over')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498A59F-9458-4AFA-AA14-FD0D875A989E}"/>
              </a:ext>
            </a:extLst>
          </p:cNvPr>
          <p:cNvGrpSpPr/>
          <p:nvPr/>
        </p:nvGrpSpPr>
        <p:grpSpPr>
          <a:xfrm>
            <a:off x="7494259" y="560701"/>
            <a:ext cx="3843027" cy="5624858"/>
            <a:chOff x="7285562" y="529529"/>
            <a:chExt cx="3843027" cy="5624858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B9A1A390-9F40-40B8-B6D7-CEF114AF9CD1}"/>
                </a:ext>
              </a:extLst>
            </p:cNvPr>
            <p:cNvSpPr/>
            <p:nvPr/>
          </p:nvSpPr>
          <p:spPr>
            <a:xfrm>
              <a:off x="8250538" y="2313504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輸入力氣值</a:t>
              </a:r>
            </a:p>
          </p:txBody>
        </p:sp>
        <p:sp>
          <p:nvSpPr>
            <p:cNvPr id="22" name="流程圖: 決策 21">
              <a:extLst>
                <a:ext uri="{FF2B5EF4-FFF2-40B4-BE49-F238E27FC236}">
                  <a16:creationId xmlns:a16="http://schemas.microsoft.com/office/drawing/2014/main" id="{93D6F38A-B212-445E-A506-45C5CEFD9E81}"/>
                </a:ext>
              </a:extLst>
            </p:cNvPr>
            <p:cNvSpPr/>
            <p:nvPr/>
          </p:nvSpPr>
          <p:spPr>
            <a:xfrm>
              <a:off x="8163003" y="4155908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力氣值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&gt;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紀錄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?</a:t>
              </a:r>
            </a:p>
          </p:txBody>
        </p:sp>
        <p:sp>
          <p:nvSpPr>
            <p:cNvPr id="23" name="流程圖: 程序 22">
              <a:extLst>
                <a:ext uri="{FF2B5EF4-FFF2-40B4-BE49-F238E27FC236}">
                  <a16:creationId xmlns:a16="http://schemas.microsoft.com/office/drawing/2014/main" id="{8EADE5A8-BB0D-4C5D-BDBD-C0EAD45EB3AA}"/>
                </a:ext>
              </a:extLst>
            </p:cNvPr>
            <p:cNvSpPr/>
            <p:nvPr/>
          </p:nvSpPr>
          <p:spPr>
            <a:xfrm>
              <a:off x="7914072" y="529529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紀錄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</a:t>
              </a:r>
              <a:r>
                <a:rPr kumimoji="0" lang="en-US" altLang="zh-TW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force_record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可玩次數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 </a:t>
              </a:r>
              <a:r>
                <a:rPr kumimoji="0" lang="en-US" altLang="zh-TW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try_count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=3</a:t>
              </a:r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339FD73-0C0B-4AE5-86CF-64CCB6704841}"/>
                </a:ext>
              </a:extLst>
            </p:cNvPr>
            <p:cNvSpPr/>
            <p:nvPr/>
          </p:nvSpPr>
          <p:spPr>
            <a:xfrm>
              <a:off x="8361467" y="5074411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won!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5" name="流程圖: 準備作業 24">
              <a:extLst>
                <a:ext uri="{FF2B5EF4-FFF2-40B4-BE49-F238E27FC236}">
                  <a16:creationId xmlns:a16="http://schemas.microsoft.com/office/drawing/2014/main" id="{7D19C032-A9E4-4A75-841C-C0F3BBA48A51}"/>
                </a:ext>
              </a:extLst>
            </p:cNvPr>
            <p:cNvSpPr/>
            <p:nvPr/>
          </p:nvSpPr>
          <p:spPr>
            <a:xfrm>
              <a:off x="10184954" y="4183580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fail!</a:t>
              </a:r>
            </a:p>
          </p:txBody>
        </p:sp>
        <p:sp>
          <p:nvSpPr>
            <p:cNvPr id="26" name="流程圖: 結束點 25">
              <a:extLst>
                <a:ext uri="{FF2B5EF4-FFF2-40B4-BE49-F238E27FC236}">
                  <a16:creationId xmlns:a16="http://schemas.microsoft.com/office/drawing/2014/main" id="{DE8F9BA1-75DA-4632-A7C4-5291B907B52A}"/>
                </a:ext>
              </a:extLst>
            </p:cNvPr>
            <p:cNvSpPr/>
            <p:nvPr/>
          </p:nvSpPr>
          <p:spPr>
            <a:xfrm>
              <a:off x="8575891" y="5771105"/>
              <a:ext cx="642099" cy="38328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stop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流程圖: 決策 26">
              <a:extLst>
                <a:ext uri="{FF2B5EF4-FFF2-40B4-BE49-F238E27FC236}">
                  <a16:creationId xmlns:a16="http://schemas.microsoft.com/office/drawing/2014/main" id="{28A1E361-EA9F-4C06-8DCF-B74E9F0F3220}"/>
                </a:ext>
              </a:extLst>
            </p:cNvPr>
            <p:cNvSpPr/>
            <p:nvPr/>
          </p:nvSpPr>
          <p:spPr>
            <a:xfrm>
              <a:off x="8163005" y="1457394"/>
              <a:ext cx="1467876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次數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&gt;0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48A138CB-07F0-4A67-9332-4B6391D719BA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>
              <a:off x="9630879" y="4468927"/>
              <a:ext cx="554075" cy="12700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D32CD0B7-F6F9-487A-86F1-9A3DEA4C546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896941" y="5560399"/>
              <a:ext cx="0" cy="21070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D46D6BB4-AFBE-42F0-8BEF-9F53A930D92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8896941" y="4781946"/>
              <a:ext cx="0" cy="29246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979238FA-157E-4912-91E1-A2B712307B8A}"/>
                </a:ext>
              </a:extLst>
            </p:cNvPr>
            <p:cNvCxnSpPr>
              <a:cxnSpLocks/>
              <a:stCxn id="21" idx="4"/>
              <a:endCxn id="35" idx="0"/>
            </p:cNvCxnSpPr>
            <p:nvPr/>
          </p:nvCxnSpPr>
          <p:spPr>
            <a:xfrm flipH="1">
              <a:off x="8896942" y="2725566"/>
              <a:ext cx="1" cy="4493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4C8456E9-9D5B-4283-A54D-F04CC03937E4}"/>
                </a:ext>
              </a:extLst>
            </p:cNvPr>
            <p:cNvCxnSpPr>
              <a:stCxn id="27" idx="2"/>
              <a:endCxn id="21" idx="1"/>
            </p:cNvCxnSpPr>
            <p:nvPr/>
          </p:nvCxnSpPr>
          <p:spPr>
            <a:xfrm>
              <a:off x="8896943" y="2083432"/>
              <a:ext cx="0" cy="2300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5" name="流程圖: 程序 34">
              <a:extLst>
                <a:ext uri="{FF2B5EF4-FFF2-40B4-BE49-F238E27FC236}">
                  <a16:creationId xmlns:a16="http://schemas.microsoft.com/office/drawing/2014/main" id="{9836D3B4-F23A-4E53-82F7-886E7D5E6319}"/>
                </a:ext>
              </a:extLst>
            </p:cNvPr>
            <p:cNvSpPr/>
            <p:nvPr/>
          </p:nvSpPr>
          <p:spPr>
            <a:xfrm>
              <a:off x="8425124" y="3174904"/>
              <a:ext cx="943635" cy="57069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次數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-1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CE06C989-0E7A-4C3B-AC42-F0BE8639E973}"/>
                </a:ext>
              </a:extLst>
            </p:cNvPr>
            <p:cNvCxnSpPr>
              <a:cxnSpLocks/>
              <a:stCxn id="35" idx="2"/>
              <a:endCxn id="22" idx="0"/>
            </p:cNvCxnSpPr>
            <p:nvPr/>
          </p:nvCxnSpPr>
          <p:spPr>
            <a:xfrm flipH="1">
              <a:off x="8896941" y="3745597"/>
              <a:ext cx="1" cy="4103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接點: 肘形 36">
              <a:extLst>
                <a:ext uri="{FF2B5EF4-FFF2-40B4-BE49-F238E27FC236}">
                  <a16:creationId xmlns:a16="http://schemas.microsoft.com/office/drawing/2014/main" id="{8358F169-4E13-4F8A-8DC5-6DE14EF33BF7}"/>
                </a:ext>
              </a:extLst>
            </p:cNvPr>
            <p:cNvCxnSpPr>
              <a:stCxn id="27" idx="1"/>
              <a:endCxn id="26" idx="1"/>
            </p:cNvCxnSpPr>
            <p:nvPr/>
          </p:nvCxnSpPr>
          <p:spPr>
            <a:xfrm rot="10800000" flipH="1" flipV="1">
              <a:off x="8163005" y="1770412"/>
              <a:ext cx="412886" cy="4192333"/>
            </a:xfrm>
            <a:prstGeom prst="bentConnector3">
              <a:avLst>
                <a:gd name="adj1" fmla="val -55366"/>
              </a:avLst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流程圖: 準備作業 37">
              <a:extLst>
                <a:ext uri="{FF2B5EF4-FFF2-40B4-BE49-F238E27FC236}">
                  <a16:creationId xmlns:a16="http://schemas.microsoft.com/office/drawing/2014/main" id="{A22BF2AC-EDEB-4BF1-8646-A65A2D85E4D1}"/>
                </a:ext>
              </a:extLst>
            </p:cNvPr>
            <p:cNvSpPr/>
            <p:nvPr/>
          </p:nvSpPr>
          <p:spPr>
            <a:xfrm>
              <a:off x="7285562" y="3200371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Game over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DC874BF7-6A34-46B4-980B-31376760F519}"/>
                </a:ext>
              </a:extLst>
            </p:cNvPr>
            <p:cNvSpPr txBox="1"/>
            <p:nvPr/>
          </p:nvSpPr>
          <p:spPr>
            <a:xfrm>
              <a:off x="7887097" y="144180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N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3E86BB4-FDA0-42F3-A809-04F50BD9362C}"/>
                </a:ext>
              </a:extLst>
            </p:cNvPr>
            <p:cNvSpPr txBox="1"/>
            <p:nvPr/>
          </p:nvSpPr>
          <p:spPr>
            <a:xfrm>
              <a:off x="9041598" y="47050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7B77CB5A-182B-4A57-BF45-3692EF631A2C}"/>
                </a:ext>
              </a:extLst>
            </p:cNvPr>
            <p:cNvSpPr txBox="1"/>
            <p:nvPr/>
          </p:nvSpPr>
          <p:spPr>
            <a:xfrm>
              <a:off x="9916620" y="4090358"/>
              <a:ext cx="268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N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472B07EF-E69B-4F87-84C5-A43047A3881F}"/>
                </a:ext>
              </a:extLst>
            </p:cNvPr>
            <p:cNvSpPr txBox="1"/>
            <p:nvPr/>
          </p:nvSpPr>
          <p:spPr>
            <a:xfrm>
              <a:off x="8916151" y="1990978"/>
              <a:ext cx="296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43" name="接點: 肘形 42">
              <a:extLst>
                <a:ext uri="{FF2B5EF4-FFF2-40B4-BE49-F238E27FC236}">
                  <a16:creationId xmlns:a16="http://schemas.microsoft.com/office/drawing/2014/main" id="{BDF43C09-BC8B-4B3C-A81B-87504EC93DB0}"/>
                </a:ext>
              </a:extLst>
            </p:cNvPr>
            <p:cNvCxnSpPr>
              <a:cxnSpLocks/>
              <a:stCxn id="25" idx="3"/>
              <a:endCxn id="27" idx="3"/>
            </p:cNvCxnSpPr>
            <p:nvPr/>
          </p:nvCxnSpPr>
          <p:spPr>
            <a:xfrm flipH="1" flipV="1">
              <a:off x="9630881" y="1770413"/>
              <a:ext cx="1497708" cy="2698514"/>
            </a:xfrm>
            <a:prstGeom prst="bentConnector3">
              <a:avLst>
                <a:gd name="adj1" fmla="val -1526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3B519647-E259-41B6-8EAC-DAFE1060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98" y="4121530"/>
            <a:ext cx="2757358" cy="2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3CE3E1E-4158-4C1D-9FB1-A5E1ED36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AE24F2-4236-4BBE-8BE0-F399B8DB67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0487" y="1729331"/>
            <a:ext cx="7188782" cy="45132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altLang="zh-TW" dirty="0"/>
              <a:t>Windows </a:t>
            </a:r>
            <a:r>
              <a:rPr lang="zh-TW" altLang="en-US" dirty="0"/>
              <a:t>左下角          按右鍵選擇系統管理員</a:t>
            </a:r>
            <a:endParaRPr lang="en-US" altLang="zh-TW" dirty="0"/>
          </a:p>
          <a:p>
            <a:pPr marL="514350" indent="-514350">
              <a:buAutoNum type="arabicPeriod"/>
            </a:pPr>
            <a:r>
              <a:rPr lang="zh-TW" altLang="en-US" dirty="0"/>
              <a:t>出現如下視窗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32F5487-F633-4467-B618-0FD2A675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87" y="807695"/>
            <a:ext cx="10267950" cy="920800"/>
          </a:xfrm>
        </p:spPr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Rabboni-python API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 descr="C:\Users\Sui\Desktop\raboni\圖片2.png">
            <a:extLst>
              <a:ext uri="{FF2B5EF4-FFF2-40B4-BE49-F238E27FC236}">
                <a16:creationId xmlns:a16="http://schemas.microsoft.com/office/drawing/2014/main" id="{505378D6-A857-46AE-A0E3-29A9BD08CC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26" y="786951"/>
            <a:ext cx="1983869" cy="16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97" y="2556114"/>
            <a:ext cx="6095183" cy="31971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C6397DA-48F2-434D-A055-0BA98EE5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7063" y="1635314"/>
            <a:ext cx="455999" cy="4150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782812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1144604" y="772583"/>
            <a:ext cx="6204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輸入 </a:t>
            </a:r>
            <a:r>
              <a:rPr lang="en-US" altLang="zh-TW" sz="2400" dirty="0"/>
              <a:t>pip install </a:t>
            </a:r>
            <a:r>
              <a:rPr lang="en-US" altLang="zh-TW" sz="2400" dirty="0" err="1"/>
              <a:t>rabboni</a:t>
            </a:r>
            <a:r>
              <a:rPr lang="en-US" altLang="zh-TW" sz="2400" dirty="0"/>
              <a:t>==1.83 </a:t>
            </a:r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即可安裝完成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2BF922-31A1-4953-AEAE-52A2F2C2DCC6}"/>
              </a:ext>
            </a:extLst>
          </p:cNvPr>
          <p:cNvSpPr txBox="1"/>
          <p:nvPr/>
        </p:nvSpPr>
        <p:spPr>
          <a:xfrm>
            <a:off x="2546919" y="4699926"/>
            <a:ext cx="7098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接下來開始我們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之旅吧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</a:t>
            </a:r>
            <a:endPara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AD5827-39D7-62CF-406B-44B6ECEF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94E6A6-850F-1AB0-A455-E1866B61E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04" y="1617008"/>
            <a:ext cx="8140146" cy="22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66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>
            <a:extLst>
              <a:ext uri="{FF2B5EF4-FFF2-40B4-BE49-F238E27FC236}">
                <a16:creationId xmlns:a16="http://schemas.microsoft.com/office/drawing/2014/main" id="{9389C8EF-6E78-4B03-8F70-3BF10156B118}"/>
              </a:ext>
            </a:extLst>
          </p:cNvPr>
          <p:cNvSpPr/>
          <p:nvPr/>
        </p:nvSpPr>
        <p:spPr>
          <a:xfrm>
            <a:off x="8072230" y="3220713"/>
            <a:ext cx="3061628" cy="233275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545302-3D96-4FB1-99A9-7A88D74784B4}"/>
              </a:ext>
            </a:extLst>
          </p:cNvPr>
          <p:cNvSpPr/>
          <p:nvPr/>
        </p:nvSpPr>
        <p:spPr>
          <a:xfrm>
            <a:off x="993201" y="895989"/>
            <a:ext cx="4360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第二個遊戲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真人版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[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比力氣遊戲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221318F-FEFE-4B44-BD56-613B7EAA3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11" y="28378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A4799E-2F1C-42AF-BF6A-216FF3D4E959}"/>
              </a:ext>
            </a:extLst>
          </p:cNvPr>
          <p:cNvSpPr/>
          <p:nvPr/>
        </p:nvSpPr>
        <p:spPr>
          <a:xfrm>
            <a:off x="3072470" y="4454065"/>
            <a:ext cx="4999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內含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6 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軸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sensor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，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3-axis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加速度與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3-axis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陀螺儀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在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Python code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中用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藍芽與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USB API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將值讀出來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D868792-D8A5-4406-BEA3-E855534F905B}"/>
              </a:ext>
            </a:extLst>
          </p:cNvPr>
          <p:cNvSpPr/>
          <p:nvPr/>
        </p:nvSpPr>
        <p:spPr>
          <a:xfrm>
            <a:off x="2757711" y="3065325"/>
            <a:ext cx="177721" cy="2035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6" name="圖片 15" descr="C:\Users\Sui\Desktop\raboni\圖片2.png">
            <a:extLst>
              <a:ext uri="{FF2B5EF4-FFF2-40B4-BE49-F238E27FC236}">
                <a16:creationId xmlns:a16="http://schemas.microsoft.com/office/drawing/2014/main" id="{3DCDA430-FC36-4414-95C3-F05BF10189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6" y="2881196"/>
            <a:ext cx="1631218" cy="1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C:\Users\Sui\Desktop\raboni\ico\icon.png">
            <a:extLst>
              <a:ext uri="{FF2B5EF4-FFF2-40B4-BE49-F238E27FC236}">
                <a16:creationId xmlns:a16="http://schemas.microsoft.com/office/drawing/2014/main" id="{76770673-031F-40D7-9652-44B5B6D53A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03" y="1298189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51BEDBC-0106-441B-9911-D6DDAFC10D6A}"/>
              </a:ext>
            </a:extLst>
          </p:cNvPr>
          <p:cNvSpPr txBox="1"/>
          <p:nvPr/>
        </p:nvSpPr>
        <p:spPr>
          <a:xfrm>
            <a:off x="5371648" y="791663"/>
            <a:ext cx="5147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PC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與外部裝置連結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/IOT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學習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Machine Learning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真人版力氣判別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/AI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9315EC1-1F6D-455A-8922-8FABA1D413D7}"/>
              </a:ext>
            </a:extLst>
          </p:cNvPr>
          <p:cNvSpPr/>
          <p:nvPr/>
        </p:nvSpPr>
        <p:spPr>
          <a:xfrm>
            <a:off x="8477248" y="3844017"/>
            <a:ext cx="3446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Badminton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  <a:hlinkClick r:id="rId4"/>
              </a:rPr>
              <a:t>https://youtu.be/523RuVc7gYY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Sub4 Demo: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  <a:hlinkClick r:id="rId5"/>
              </a:rPr>
              <a:t>https://youtu.be/Tu9z_I1q_jg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(MTK x NCTU)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  <a:hlinkClick r:id="rId6"/>
              </a:rPr>
              <a:t>https://youtu.be/se3hj-MeNnM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8036CC1-77FA-45D7-9047-89C2738FA351}"/>
              </a:ext>
            </a:extLst>
          </p:cNvPr>
          <p:cNvSpPr/>
          <p:nvPr/>
        </p:nvSpPr>
        <p:spPr>
          <a:xfrm>
            <a:off x="8430489" y="3504078"/>
            <a:ext cx="159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7"/>
              </a:rPr>
              <a:t>Motion Demo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ADD72D2-25F1-4762-BE3A-AACEF0D544F7}"/>
              </a:ext>
            </a:extLst>
          </p:cNvPr>
          <p:cNvSpPr/>
          <p:nvPr/>
        </p:nvSpPr>
        <p:spPr>
          <a:xfrm>
            <a:off x="3073107" y="3805518"/>
            <a:ext cx="1750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軟正黑體" panose="020B0604030504040204" pitchFamily="34" charset="-120"/>
                <a:cs typeface="+mn-cs"/>
              </a:rPr>
              <a:t>g</a:t>
            </a:r>
            <a:r>
              <a:rPr kumimoji="0" lang="en-US" altLang="zh-TW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abboni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AFC94686-BF50-4920-BD13-9E2B2FE3A5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05924" y="5147796"/>
            <a:ext cx="1069398" cy="10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3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C44A45-70A2-43A0-80EC-1E5FC12D5910}"/>
              </a:ext>
            </a:extLst>
          </p:cNvPr>
          <p:cNvSpPr txBox="1"/>
          <p:nvPr/>
        </p:nvSpPr>
        <p:spPr>
          <a:xfrm>
            <a:off x="692285" y="2253839"/>
            <a:ext cx="56412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電腦怎麼想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/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</a:b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它只會一步一步作，遇到狀況，判別，下決策，執行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有哪些控制變數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紀錄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power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劃出流程圖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是否超過三秒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 還沒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紀錄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Power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的大小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	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比較是否比前一次還大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		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大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更新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power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變數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		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小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保持不變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      超過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結算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dobe 繁黑體 Std B" panose="020B0700000000000000" pitchFamily="34" charset="-120"/>
                <a:cs typeface="+mn-cs"/>
              </a:rPr>
              <a:t>	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dobe 繁黑體 Std B" panose="020B0700000000000000" pitchFamily="34" charset="-120"/>
                <a:cs typeface="+mn-cs"/>
              </a:rPr>
              <a:t>  如果比門檻高就贏，否則輸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C0A54AE-5EFD-4AB3-9393-417111C9E441}"/>
              </a:ext>
            </a:extLst>
          </p:cNvPr>
          <p:cNvSpPr txBox="1"/>
          <p:nvPr/>
        </p:nvSpPr>
        <p:spPr>
          <a:xfrm>
            <a:off x="607276" y="669136"/>
            <a:ext cx="4525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第一個遊戲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真人版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[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比力氣遊戲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測量三秒內的最大力量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比設定的門檻高就贏，否則輸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!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8F88DAEC-7457-422C-8A63-FF6B2B91EAC1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49" name="流程圖: 資料 48">
              <a:extLst>
                <a:ext uri="{FF2B5EF4-FFF2-40B4-BE49-F238E27FC236}">
                  <a16:creationId xmlns:a16="http://schemas.microsoft.com/office/drawing/2014/main" id="{74F5A4CD-F47F-4858-BEEF-35395149C7D1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更新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Power?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1" name="流程圖: 程序 50">
              <a:extLst>
                <a:ext uri="{FF2B5EF4-FFF2-40B4-BE49-F238E27FC236}">
                  <a16:creationId xmlns:a16="http://schemas.microsoft.com/office/drawing/2014/main" id="{D2AFD5AC-E5DE-45FA-ADB8-88F696A12311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紀錄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=power=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初始為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門檻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=threshold = 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亂數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流程圖: 準備作業 51">
              <a:extLst>
                <a:ext uri="{FF2B5EF4-FFF2-40B4-BE49-F238E27FC236}">
                  <a16:creationId xmlns:a16="http://schemas.microsoft.com/office/drawing/2014/main" id="{3E9B0347-1CEC-4F19-B8DC-AAA81D1D3DE1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won!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流程圖: 準備作業 52">
              <a:extLst>
                <a:ext uri="{FF2B5EF4-FFF2-40B4-BE49-F238E27FC236}">
                  <a16:creationId xmlns:a16="http://schemas.microsoft.com/office/drawing/2014/main" id="{B2AFFF03-278C-4CA8-A226-C2D568B8C49D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fail!</a:t>
              </a:r>
            </a:p>
          </p:txBody>
        </p:sp>
        <p:sp>
          <p:nvSpPr>
            <p:cNvPr id="55" name="流程圖: 決策 54">
              <a:extLst>
                <a:ext uri="{FF2B5EF4-FFF2-40B4-BE49-F238E27FC236}">
                  <a16:creationId xmlns:a16="http://schemas.microsoft.com/office/drawing/2014/main" id="{03605628-0221-4CF7-921B-0665B162AD4D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秒數差值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&lt;3?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56" name="接點: 肘形 55">
              <a:extLst>
                <a:ext uri="{FF2B5EF4-FFF2-40B4-BE49-F238E27FC236}">
                  <a16:creationId xmlns:a16="http://schemas.microsoft.com/office/drawing/2014/main" id="{8A9D08D2-96A9-48BB-A476-B45FF2F17D64}"/>
                </a:ext>
              </a:extLst>
            </p:cNvPr>
            <p:cNvCxnSpPr>
              <a:cxnSpLocks/>
              <a:stCxn id="55" idx="3"/>
              <a:endCxn id="78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F8CEFB61-886E-430F-A6BD-C5905B950D0F}"/>
                </a:ext>
              </a:extLst>
            </p:cNvPr>
            <p:cNvCxnSpPr>
              <a:cxnSpLocks/>
              <a:stCxn id="55" idx="2"/>
              <a:endCxn id="45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76FA329C-E475-4E0A-9B97-D26DA7537A89}"/>
                </a:ext>
              </a:extLst>
            </p:cNvPr>
            <p:cNvCxnSpPr>
              <a:cxnSpLocks/>
              <a:stCxn id="49" idx="4"/>
              <a:endCxn id="5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2AF5626F-E8C8-4F5E-A5D8-37E6BD0DC467}"/>
              </a:ext>
            </a:extLst>
          </p:cNvPr>
          <p:cNvGrpSpPr/>
          <p:nvPr/>
        </p:nvGrpSpPr>
        <p:grpSpPr>
          <a:xfrm>
            <a:off x="4477064" y="2934648"/>
            <a:ext cx="2948363" cy="3438443"/>
            <a:chOff x="3559401" y="2805491"/>
            <a:chExt cx="2948363" cy="343844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C6437BF-3F38-4F79-A0AE-70841EC9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151" y="3531629"/>
              <a:ext cx="1885127" cy="1295161"/>
            </a:xfrm>
            <a:prstGeom prst="rect">
              <a:avLst/>
            </a:prstGeom>
          </p:spPr>
        </p:pic>
        <p:sp>
          <p:nvSpPr>
            <p:cNvPr id="48" name="流程圖: 準備作業 47">
              <a:extLst>
                <a:ext uri="{FF2B5EF4-FFF2-40B4-BE49-F238E27FC236}">
                  <a16:creationId xmlns:a16="http://schemas.microsoft.com/office/drawing/2014/main" id="{8E987125-0901-4D96-AB99-122BE56B5574}"/>
                </a:ext>
              </a:extLst>
            </p:cNvPr>
            <p:cNvSpPr/>
            <p:nvPr/>
          </p:nvSpPr>
          <p:spPr>
            <a:xfrm>
              <a:off x="4060022" y="5062157"/>
              <a:ext cx="678233" cy="285347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顯示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F4DA055E-1FF3-45CD-A67B-0689DEC4EECB}"/>
                </a:ext>
              </a:extLst>
            </p:cNvPr>
            <p:cNvSpPr/>
            <p:nvPr/>
          </p:nvSpPr>
          <p:spPr>
            <a:xfrm>
              <a:off x="3559401" y="2805491"/>
              <a:ext cx="2948363" cy="34384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5723FFF2-59DC-4808-888F-5F8BF764BC7F}"/>
              </a:ext>
            </a:extLst>
          </p:cNvPr>
          <p:cNvSpPr/>
          <p:nvPr/>
        </p:nvSpPr>
        <p:spPr>
          <a:xfrm>
            <a:off x="5657418" y="324433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流程圖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5" name="流程圖: 資料 44">
            <a:extLst>
              <a:ext uri="{FF2B5EF4-FFF2-40B4-BE49-F238E27FC236}">
                <a16:creationId xmlns:a16="http://schemas.microsoft.com/office/drawing/2014/main" id="{46FA5AB4-C907-4E7F-B69D-718DB0448A51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讀取加速度值</a:t>
            </a: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E2279E02-A4F1-4578-A6A8-1B1E80590E32}"/>
              </a:ext>
            </a:extLst>
          </p:cNvPr>
          <p:cNvCxnSpPr>
            <a:cxnSpLocks/>
            <a:stCxn id="45" idx="4"/>
            <a:endCxn id="49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7C8EDBC1-B415-404E-A377-885F6CABF382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&lt;3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91FA0D0C-29DE-4C1A-86BE-805E36B066E5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&gt;3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" name="流程圖: 決策 77">
            <a:extLst>
              <a:ext uri="{FF2B5EF4-FFF2-40B4-BE49-F238E27FC236}">
                <a16:creationId xmlns:a16="http://schemas.microsoft.com/office/drawing/2014/main" id="{4E327E35-245E-4A9E-9AA0-0CF0D0519236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power&gt;threshold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DD091D2A-9584-4AC2-B483-6E73075F879F}"/>
              </a:ext>
            </a:extLst>
          </p:cNvPr>
          <p:cNvCxnSpPr>
            <a:cxnSpLocks/>
            <a:stCxn id="78" idx="2"/>
            <a:endCxn id="52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B0DDCB2F-19B2-4C1E-92D3-FAFD3268EC13}"/>
              </a:ext>
            </a:extLst>
          </p:cNvPr>
          <p:cNvCxnSpPr>
            <a:cxnSpLocks/>
            <a:stCxn id="78" idx="2"/>
            <a:endCxn id="53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5ADB9553-D7B3-4D4D-8CB7-06B35006C0C7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4EA4367-2A68-49B0-8E32-CD0B7BB62837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069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38" y="857538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USB Solution Part1 </a:t>
            </a:r>
            <a:r>
              <a:rPr lang="zh-TW" altLang="en-US" sz="3600" b="1" dirty="0"/>
              <a:t>連接</a:t>
            </a:r>
            <a:r>
              <a:rPr lang="en-US" altLang="zh-TW" sz="3600" b="1" dirty="0"/>
              <a:t>:</a:t>
            </a:r>
            <a:endParaRPr lang="zh-TW" altLang="en-US" sz="3600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61DD597-1DF8-4BBA-9EEF-BD79AE6AEA4F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A186781-E8F2-4B73-BC29-6C8439F6B3EC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0403437-E619-4041-83D3-67E40CDA5D1A}"/>
              </a:ext>
            </a:extLst>
          </p:cNvPr>
          <p:cNvSpPr/>
          <p:nvPr/>
        </p:nvSpPr>
        <p:spPr>
          <a:xfrm>
            <a:off x="1249364" y="1412357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USB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連線函式 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8320AFD-98DE-BC1C-5DB2-6534FC51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F888097-5D4E-3AF2-CC6F-1B6E1704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7" t="-417" r="18090" b="417"/>
          <a:stretch/>
        </p:blipFill>
        <p:spPr>
          <a:xfrm>
            <a:off x="218052" y="1781689"/>
            <a:ext cx="7515116" cy="22372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200D85F-8250-75F0-96F4-63D1E7C7C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7" t="-492" r="18646" b="492"/>
          <a:stretch/>
        </p:blipFill>
        <p:spPr>
          <a:xfrm>
            <a:off x="430616" y="4504986"/>
            <a:ext cx="7189046" cy="189307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7B9E59C-998C-748F-D899-849043D418DA}"/>
              </a:ext>
            </a:extLst>
          </p:cNvPr>
          <p:cNvSpPr/>
          <p:nvPr/>
        </p:nvSpPr>
        <p:spPr>
          <a:xfrm>
            <a:off x="1026630" y="4077757"/>
            <a:ext cx="3523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參數設定 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7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4B71CC8-09DA-49A9-3152-82DE04517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0" t="4667"/>
          <a:stretch/>
        </p:blipFill>
        <p:spPr>
          <a:xfrm>
            <a:off x="1007705" y="1517515"/>
            <a:ext cx="6827597" cy="4594456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43" y="746029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USB Solution Part2:</a:t>
            </a:r>
            <a:endParaRPr lang="zh-TW" altLang="en-US" sz="3600" b="1" dirty="0">
              <a:latin typeface="+mn-lt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更新</a:t>
              </a:r>
              <a:r>
                <a:rPr lang="en-US" altLang="zh-TW" sz="1400" b="1" dirty="0"/>
                <a:t>Power?</a:t>
              </a:r>
              <a:endParaRPr lang="zh-TW" altLang="en-US" sz="1400" b="1" dirty="0"/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紀錄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=power=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初始為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0</a:t>
              </a:r>
            </a:p>
            <a:p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門檻</a:t>
              </a:r>
              <a:r>
                <a:rPr lang="en-US" altLang="zh-TW" sz="1400" b="1" dirty="0">
                  <a:solidFill>
                    <a:schemeClr val="accent1">
                      <a:lumMod val="50000"/>
                    </a:schemeClr>
                  </a:solidFill>
                </a:rPr>
                <a:t>=threshold = </a:t>
              </a:r>
              <a:r>
                <a:rPr lang="zh-TW" alt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亂數</a:t>
              </a:r>
              <a:endParaRPr lang="en-US" altLang="zh-TW" sz="1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won!</a:t>
              </a:r>
              <a:endParaRPr lang="zh-TW" altLang="en-US" sz="1400" b="1" dirty="0"/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TW" sz="1400" b="1" dirty="0"/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1400" b="1" dirty="0"/>
                <a:t> 秒數差值</a:t>
              </a:r>
              <a:r>
                <a:rPr lang="en-US" altLang="zh-TW" sz="1400" b="1" dirty="0"/>
                <a:t>&lt;3?</a:t>
              </a:r>
              <a:endParaRPr lang="zh-TW" altLang="en-US" sz="1400" b="1" dirty="0"/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&lt;3</a:t>
            </a:r>
            <a:endParaRPr lang="zh-TW" altLang="en-US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&gt;3</a:t>
            </a:r>
            <a:endParaRPr lang="zh-TW" altLang="en-US" dirty="0"/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TW" altLang="en-US" sz="1400" b="1" dirty="0"/>
              <a:t> </a:t>
            </a:r>
            <a:r>
              <a:rPr lang="en-US" altLang="zh-TW" sz="1400" b="1" dirty="0"/>
              <a:t>power&gt;threshold</a:t>
            </a:r>
            <a:endParaRPr lang="zh-TW" altLang="en-US" sz="1400" b="1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86DA8A8-16BF-497A-BFEC-530D64071A13}"/>
              </a:ext>
            </a:extLst>
          </p:cNvPr>
          <p:cNvSpPr txBox="1"/>
          <p:nvPr/>
        </p:nvSpPr>
        <p:spPr>
          <a:xfrm>
            <a:off x="9987202" y="450498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B69FEB6-80DD-4D6D-BB2B-D138C7756F88}"/>
              </a:ext>
            </a:extLst>
          </p:cNvPr>
          <p:cNvSpPr txBox="1"/>
          <p:nvPr/>
        </p:nvSpPr>
        <p:spPr>
          <a:xfrm>
            <a:off x="11213083" y="444135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277262" y="1872071"/>
            <a:ext cx="4114800" cy="7056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/>
          <p:cNvCxnSpPr>
            <a:cxnSpLocks/>
          </p:cNvCxnSpPr>
          <p:nvPr/>
        </p:nvCxnSpPr>
        <p:spPr>
          <a:xfrm flipV="1">
            <a:off x="5360939" y="1773530"/>
            <a:ext cx="2124810" cy="6766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圓角矩形 38"/>
          <p:cNvSpPr/>
          <p:nvPr/>
        </p:nvSpPr>
        <p:spPr>
          <a:xfrm>
            <a:off x="7501381" y="1703068"/>
            <a:ext cx="3711702" cy="8603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270429" y="2595058"/>
            <a:ext cx="4514850" cy="16942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1387049" y="4280064"/>
            <a:ext cx="6229350" cy="1959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1289595" y="4455139"/>
            <a:ext cx="3898490" cy="4411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8009146" y="2993665"/>
            <a:ext cx="1659202" cy="8369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4" name="直線單箭頭接點 43"/>
          <p:cNvCxnSpPr>
            <a:cxnSpLocks/>
          </p:cNvCxnSpPr>
          <p:nvPr/>
        </p:nvCxnSpPr>
        <p:spPr>
          <a:xfrm flipV="1">
            <a:off x="7625024" y="3392086"/>
            <a:ext cx="505273" cy="9996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cxnSpLocks/>
          </p:cNvCxnSpPr>
          <p:nvPr/>
        </p:nvCxnSpPr>
        <p:spPr>
          <a:xfrm flipV="1">
            <a:off x="5194579" y="4689652"/>
            <a:ext cx="2840623" cy="1976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圓角矩形 45"/>
          <p:cNvSpPr/>
          <p:nvPr/>
        </p:nvSpPr>
        <p:spPr>
          <a:xfrm>
            <a:off x="8009146" y="4185854"/>
            <a:ext cx="1525380" cy="16622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983195" y="2867082"/>
            <a:ext cx="31229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此部份是顯示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(print)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倒數剩餘秒數，只顯示一次，因此用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當門閂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=0(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還沒顯示過秒數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  <a:p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xxx_cnt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=1(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已顯示過秒數，不再顯示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E871454-093D-A457-81E1-5F46E8BA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8110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6321D8-773A-42C9-8B26-92E9BBB7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4" y="720412"/>
            <a:ext cx="10267950" cy="920800"/>
          </a:xfrm>
        </p:spPr>
        <p:txBody>
          <a:bodyPr/>
          <a:lstStyle/>
          <a:p>
            <a:r>
              <a:rPr lang="en-US" altLang="zh-TW" sz="3600" b="1" dirty="0"/>
              <a:t>Solution </a:t>
            </a:r>
            <a:r>
              <a:rPr lang="en-US" altLang="zh-TW" sz="3600" b="1" dirty="0" smtClean="0"/>
              <a:t>Part3</a:t>
            </a:r>
            <a:r>
              <a:rPr lang="zh-TW" altLang="en-US" sz="3600" b="1" dirty="0" smtClean="0"/>
              <a:t> </a:t>
            </a:r>
            <a:r>
              <a:rPr lang="zh-TW" altLang="en-US" sz="3600" b="1" dirty="0"/>
              <a:t>結束評分</a:t>
            </a:r>
            <a:r>
              <a:rPr lang="en-US" altLang="zh-TW" sz="3600" b="1" dirty="0"/>
              <a:t>:</a:t>
            </a:r>
            <a:endParaRPr lang="zh-TW" altLang="en-US" sz="3600" b="1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F1549A-F80F-4591-BDDD-242CFA4E0A30}"/>
              </a:ext>
            </a:extLst>
          </p:cNvPr>
          <p:cNvGrpSpPr/>
          <p:nvPr/>
        </p:nvGrpSpPr>
        <p:grpSpPr>
          <a:xfrm>
            <a:off x="8108613" y="878142"/>
            <a:ext cx="3530998" cy="4503820"/>
            <a:chOff x="8098754" y="1172412"/>
            <a:chExt cx="3530998" cy="4503820"/>
          </a:xfrm>
        </p:grpSpPr>
        <p:sp>
          <p:nvSpPr>
            <p:cNvPr id="21" name="流程圖: 資料 20">
              <a:extLst>
                <a:ext uri="{FF2B5EF4-FFF2-40B4-BE49-F238E27FC236}">
                  <a16:creationId xmlns:a16="http://schemas.microsoft.com/office/drawing/2014/main" id="{564F6286-88A7-474B-84A8-7B74137AEAAE}"/>
                </a:ext>
              </a:extLst>
            </p:cNvPr>
            <p:cNvSpPr/>
            <p:nvPr/>
          </p:nvSpPr>
          <p:spPr>
            <a:xfrm>
              <a:off x="8203921" y="4799256"/>
              <a:ext cx="1292809" cy="412062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更新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Power?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流程圖: 程序 21">
              <a:extLst>
                <a:ext uri="{FF2B5EF4-FFF2-40B4-BE49-F238E27FC236}">
                  <a16:creationId xmlns:a16="http://schemas.microsoft.com/office/drawing/2014/main" id="{22094039-657D-4C6E-8F76-3AD14E4693B7}"/>
                </a:ext>
              </a:extLst>
            </p:cNvPr>
            <p:cNvSpPr/>
            <p:nvPr/>
          </p:nvSpPr>
          <p:spPr>
            <a:xfrm>
              <a:off x="8853789" y="1172412"/>
              <a:ext cx="1873668" cy="57069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紀錄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=power=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初始為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門檻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=threshold = 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亂數</a:t>
              </a:r>
              <a:endPara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流程圖: 準備作業 22">
              <a:extLst>
                <a:ext uri="{FF2B5EF4-FFF2-40B4-BE49-F238E27FC236}">
                  <a16:creationId xmlns:a16="http://schemas.microsoft.com/office/drawing/2014/main" id="{E47DB1A0-901C-4ED8-B4C1-36DC435741BE}"/>
                </a:ext>
              </a:extLst>
            </p:cNvPr>
            <p:cNvSpPr/>
            <p:nvPr/>
          </p:nvSpPr>
          <p:spPr>
            <a:xfrm>
              <a:off x="9468348" y="5190244"/>
              <a:ext cx="1070948" cy="485988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won!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流程圖: 準備作業 23">
              <a:extLst>
                <a:ext uri="{FF2B5EF4-FFF2-40B4-BE49-F238E27FC236}">
                  <a16:creationId xmlns:a16="http://schemas.microsoft.com/office/drawing/2014/main" id="{A5E1ED11-2569-4589-8AC3-1BBCCD40587A}"/>
                </a:ext>
              </a:extLst>
            </p:cNvPr>
            <p:cNvSpPr/>
            <p:nvPr/>
          </p:nvSpPr>
          <p:spPr>
            <a:xfrm>
              <a:off x="10686117" y="5095825"/>
              <a:ext cx="943635" cy="570693"/>
            </a:xfrm>
            <a:prstGeom prst="flowChartPreparation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You fail!</a:t>
              </a:r>
            </a:p>
          </p:txBody>
        </p:sp>
        <p:sp>
          <p:nvSpPr>
            <p:cNvPr id="25" name="流程圖: 決策 24">
              <a:extLst>
                <a:ext uri="{FF2B5EF4-FFF2-40B4-BE49-F238E27FC236}">
                  <a16:creationId xmlns:a16="http://schemas.microsoft.com/office/drawing/2014/main" id="{BF8543CB-E275-4C6B-903E-89A04C392C49}"/>
                </a:ext>
              </a:extLst>
            </p:cNvPr>
            <p:cNvSpPr/>
            <p:nvPr/>
          </p:nvSpPr>
          <p:spPr>
            <a:xfrm>
              <a:off x="8098754" y="2075959"/>
              <a:ext cx="1513911" cy="626038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 秒數差值</a:t>
              </a:r>
              <a:r>
                <a:rPr kumimoji="0" lang="en-US" altLang="zh-TW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&lt;3?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6" name="接點: 肘形 25">
              <a:extLst>
                <a:ext uri="{FF2B5EF4-FFF2-40B4-BE49-F238E27FC236}">
                  <a16:creationId xmlns:a16="http://schemas.microsoft.com/office/drawing/2014/main" id="{78E0A2E5-1751-464D-9FE8-77C329F98799}"/>
                </a:ext>
              </a:extLst>
            </p:cNvPr>
            <p:cNvCxnSpPr>
              <a:cxnSpLocks/>
              <a:stCxn id="25" idx="3"/>
              <a:endCxn id="35" idx="0"/>
            </p:cNvCxnSpPr>
            <p:nvPr/>
          </p:nvCxnSpPr>
          <p:spPr>
            <a:xfrm>
              <a:off x="9612665" y="2388978"/>
              <a:ext cx="982659" cy="10980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1C2DD72C-7FC4-4DA6-A903-E298F78DB9DB}"/>
                </a:ext>
              </a:extLst>
            </p:cNvPr>
            <p:cNvCxnSpPr>
              <a:cxnSpLocks/>
              <a:stCxn id="25" idx="2"/>
              <a:endCxn id="30" idx="1"/>
            </p:cNvCxnSpPr>
            <p:nvPr/>
          </p:nvCxnSpPr>
          <p:spPr>
            <a:xfrm flipH="1">
              <a:off x="8850325" y="2701997"/>
              <a:ext cx="5385" cy="7728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接點: 肘形 28">
              <a:extLst>
                <a:ext uri="{FF2B5EF4-FFF2-40B4-BE49-F238E27FC236}">
                  <a16:creationId xmlns:a16="http://schemas.microsoft.com/office/drawing/2014/main" id="{DA1FC3B8-225F-40BF-B183-11507D65B86B}"/>
                </a:ext>
              </a:extLst>
            </p:cNvPr>
            <p:cNvCxnSpPr>
              <a:cxnSpLocks/>
              <a:stCxn id="21" idx="4"/>
              <a:endCxn id="25" idx="1"/>
            </p:cNvCxnSpPr>
            <p:nvPr/>
          </p:nvCxnSpPr>
          <p:spPr>
            <a:xfrm rot="5400000" flipH="1">
              <a:off x="7063370" y="3424362"/>
              <a:ext cx="2822340" cy="751572"/>
            </a:xfrm>
            <a:prstGeom prst="bentConnector4">
              <a:avLst>
                <a:gd name="adj1" fmla="val -26523"/>
                <a:gd name="adj2" fmla="val 130416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流程圖: 資料 29">
            <a:extLst>
              <a:ext uri="{FF2B5EF4-FFF2-40B4-BE49-F238E27FC236}">
                <a16:creationId xmlns:a16="http://schemas.microsoft.com/office/drawing/2014/main" id="{1F17AD0B-31BE-47A3-9F34-DB135B91F694}"/>
              </a:ext>
            </a:extLst>
          </p:cNvPr>
          <p:cNvSpPr/>
          <p:nvPr/>
        </p:nvSpPr>
        <p:spPr>
          <a:xfrm>
            <a:off x="8122378" y="3180602"/>
            <a:ext cx="1475612" cy="5231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讀取加速度值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1DF0E1D-C02E-4F63-B42E-08D1B46EDDB7}"/>
              </a:ext>
            </a:extLst>
          </p:cNvPr>
          <p:cNvCxnSpPr>
            <a:cxnSpLocks/>
            <a:stCxn id="30" idx="4"/>
            <a:endCxn id="21" idx="1"/>
          </p:cNvCxnSpPr>
          <p:nvPr/>
        </p:nvCxnSpPr>
        <p:spPr>
          <a:xfrm>
            <a:off x="8860184" y="3703785"/>
            <a:ext cx="1" cy="8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01078EC-39DD-401C-BD61-9141D0FBBFD8}"/>
              </a:ext>
            </a:extLst>
          </p:cNvPr>
          <p:cNvSpPr txBox="1"/>
          <p:nvPr/>
        </p:nvSpPr>
        <p:spPr>
          <a:xfrm>
            <a:off x="8890734" y="256531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&lt;3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40DDE3E-F7D4-487E-9ED0-C8410D1075DE}"/>
              </a:ext>
            </a:extLst>
          </p:cNvPr>
          <p:cNvSpPr txBox="1"/>
          <p:nvPr/>
        </p:nvSpPr>
        <p:spPr>
          <a:xfrm>
            <a:off x="9800482" y="1755446"/>
            <a:ext cx="74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&gt;3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流程圖: 決策 34">
            <a:extLst>
              <a:ext uri="{FF2B5EF4-FFF2-40B4-BE49-F238E27FC236}">
                <a16:creationId xmlns:a16="http://schemas.microsoft.com/office/drawing/2014/main" id="{680331C3-B01C-4E94-ABE1-FEB39D378230}"/>
              </a:ext>
            </a:extLst>
          </p:cNvPr>
          <p:cNvSpPr/>
          <p:nvPr/>
        </p:nvSpPr>
        <p:spPr>
          <a:xfrm>
            <a:off x="9668349" y="3192743"/>
            <a:ext cx="1873668" cy="624012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power&gt;threshold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8EF1E4F0-F020-4B77-8F21-CCFEF1D38F0E}"/>
              </a:ext>
            </a:extLst>
          </p:cNvPr>
          <p:cNvCxnSpPr>
            <a:cxnSpLocks/>
            <a:stCxn id="35" idx="2"/>
            <a:endCxn id="23" idx="0"/>
          </p:cNvCxnSpPr>
          <p:nvPr/>
        </p:nvCxnSpPr>
        <p:spPr>
          <a:xfrm rot="5400000">
            <a:off x="9769823" y="4060613"/>
            <a:ext cx="1079219" cy="591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429FD3B5-05CF-48B0-B749-27F80C9B85A7}"/>
              </a:ext>
            </a:extLst>
          </p:cNvPr>
          <p:cNvCxnSpPr>
            <a:cxnSpLocks/>
            <a:stCxn id="35" idx="2"/>
            <a:endCxn id="24" idx="0"/>
          </p:cNvCxnSpPr>
          <p:nvPr/>
        </p:nvCxnSpPr>
        <p:spPr>
          <a:xfrm rot="16200000" flipH="1">
            <a:off x="10394088" y="4027849"/>
            <a:ext cx="984800" cy="562611"/>
          </a:xfrm>
          <a:prstGeom prst="bentConnector3">
            <a:avLst>
              <a:gd name="adj1" fmla="val 536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2D480124-5E20-46AA-B0F6-F3FDFBA19CF9}"/>
              </a:ext>
            </a:extLst>
          </p:cNvPr>
          <p:cNvSpPr/>
          <p:nvPr/>
        </p:nvSpPr>
        <p:spPr>
          <a:xfrm>
            <a:off x="1105155" y="165574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print ("Power threshold : ",threshold)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print ("Your Power : ",power)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if (power&gt;threshold):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    print ("You win!")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else 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    print ("You Loss!")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18A8F2-3966-4189-8934-125514A8E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36" y="3772804"/>
            <a:ext cx="3473800" cy="25345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5B3D07-7F87-4A96-962C-F167A41D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49" y="2222648"/>
            <a:ext cx="2997200" cy="31496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394152" y="3772804"/>
            <a:ext cx="3448050" cy="218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99536" y="3995035"/>
            <a:ext cx="3448050" cy="80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412411" y="4801555"/>
            <a:ext cx="3448050" cy="80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12411" y="5608075"/>
            <a:ext cx="3448050" cy="6993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18595" y="3646013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Part1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832468" y="4250855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Part2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818595" y="5004682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Part3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685370" y="5786145"/>
            <a:ext cx="7334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Part4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3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常見問題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DD76BE9-23E3-4F11-A298-6BF18FB8E7CC}"/>
              </a:ext>
            </a:extLst>
          </p:cNvPr>
          <p:cNvSpPr txBox="1"/>
          <p:nvPr/>
        </p:nvSpPr>
        <p:spPr>
          <a:xfrm>
            <a:off x="1833995" y="2270414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連結指令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請點擊參考 </a:t>
            </a:r>
          </a:p>
        </p:txBody>
      </p:sp>
      <p:pic>
        <p:nvPicPr>
          <p:cNvPr id="11" name="圖形 10" descr="手背向前食指朝右指索引">
            <a:extLst>
              <a:ext uri="{FF2B5EF4-FFF2-40B4-BE49-F238E27FC236}">
                <a16:creationId xmlns:a16="http://schemas.microsoft.com/office/drawing/2014/main" id="{2F3044A5-B4BB-4C2A-86E8-BFBEABC7F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94820" y="2557131"/>
            <a:ext cx="914400" cy="914400"/>
          </a:xfrm>
          <a:prstGeom prst="rect">
            <a:avLst/>
          </a:prstGeom>
        </p:spPr>
      </p:pic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A0A7C4F8-9BF0-461E-A064-160431C7A9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93385" y="1466518"/>
          <a:ext cx="2833687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5" imgW="2833533" imgH="4009715" progId="Acrobat.Document.DC">
                  <p:embed/>
                </p:oleObj>
              </mc:Choice>
              <mc:Fallback>
                <p:oleObj name="Acrobat Document" r:id="rId5" imgW="2833533" imgH="4009715" progId="Acrobat.Document.DC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A0A7C4F8-9BF0-461E-A064-160431C7A9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3385" y="1466518"/>
                        <a:ext cx="2833687" cy="4010025"/>
                      </a:xfrm>
                      <a:prstGeom prst="rect">
                        <a:avLst/>
                      </a:prstGeom>
                      <a:ln w="571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1504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9873" y="745921"/>
            <a:ext cx="10267950" cy="920800"/>
          </a:xfrm>
        </p:spPr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42" y="2215661"/>
            <a:ext cx="3369606" cy="375651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952" y="2245334"/>
            <a:ext cx="3892084" cy="369716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40" y="2215661"/>
            <a:ext cx="4017120" cy="3834177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373923" y="5205046"/>
            <a:ext cx="1084947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047392" y="4001294"/>
            <a:ext cx="2423746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11148646" y="2544701"/>
            <a:ext cx="742912" cy="2901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373923" y="4835714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1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812994" y="3683687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2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1223101" y="2215661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</a:rPr>
              <a:t>3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5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6784" y="239192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Artificial Intelligence 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人工智慧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0" y="2154116"/>
            <a:ext cx="3512894" cy="3512894"/>
          </a:xfrm>
        </p:spPr>
      </p:pic>
      <p:sp>
        <p:nvSpPr>
          <p:cNvPr id="7" name="文字方塊 6"/>
          <p:cNvSpPr txBox="1"/>
          <p:nvPr/>
        </p:nvSpPr>
        <p:spPr>
          <a:xfrm>
            <a:off x="4914899" y="2941067"/>
            <a:ext cx="6145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模擬人類智慧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代替人類做決定、工作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0658815-7CB3-413E-A28E-B60D7837AE82}"/>
              </a:ext>
            </a:extLst>
          </p:cNvPr>
          <p:cNvSpPr txBox="1"/>
          <p:nvPr/>
        </p:nvSpPr>
        <p:spPr>
          <a:xfrm>
            <a:off x="8588137" y="5761106"/>
            <a:ext cx="310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講師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隋建德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548DA2B-FB22-48C1-B867-BFAE5CA7D281}"/>
              </a:ext>
            </a:extLst>
          </p:cNvPr>
          <p:cNvSpPr/>
          <p:nvPr/>
        </p:nvSpPr>
        <p:spPr>
          <a:xfrm>
            <a:off x="6576363" y="169068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AI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已在你我生活之中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EFAEAB-CB71-C5ED-7D21-27D8F46FFB3A}"/>
              </a:ext>
            </a:extLst>
          </p:cNvPr>
          <p:cNvSpPr txBox="1"/>
          <p:nvPr/>
        </p:nvSpPr>
        <p:spPr>
          <a:xfrm>
            <a:off x="4806538" y="4843029"/>
            <a:ext cx="6097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4"/>
              </a:rPr>
              <a:t>https://12u10.lab.nycu.edu.tw/portfolio/%e6%9c%9d%e9%99%bd%e7%a7%91%e5%a4%a7%e5%b9%bc%e6%95%99%e6%87%89%e7%94%a8/</a:t>
            </a:r>
            <a:endParaRPr lang="zh-TW" altLang="en-US" dirty="0"/>
          </a:p>
        </p:txBody>
      </p:sp>
      <p:pic>
        <p:nvPicPr>
          <p:cNvPr id="1026" name="Picture 2" descr="生成式AI的深假危機自保三招教戰守則- 產業- 工商時報">
            <a:extLst>
              <a:ext uri="{FF2B5EF4-FFF2-40B4-BE49-F238E27FC236}">
                <a16:creationId xmlns:a16="http://schemas.microsoft.com/office/drawing/2014/main" id="{33B5CE4F-2203-9880-F3DE-D5A53378A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" y="9810"/>
            <a:ext cx="2954655" cy="20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36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軟正黑體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軟正黑體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script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按確定退出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13" y="1610519"/>
            <a:ext cx="5038725" cy="478155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6567854" y="3894992"/>
            <a:ext cx="3657600" cy="4396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9398977" y="5862053"/>
            <a:ext cx="1075592" cy="4396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784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Q: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from 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import * 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顯示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No module named ‘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’</a:t>
            </a:r>
          </a:p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A: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原因有幾種可能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先確定是否有安裝好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，重新進行第九頁內容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若確定有安裝</a:t>
            </a:r>
            <a:r>
              <a:rPr lang="en-US" altLang="zh-TW" sz="18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，可能是 該電腦存在多個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</a:p>
          <a:p>
            <a:pPr lvl="2"/>
            <a:r>
              <a:rPr lang="en-US" altLang="zh-TW" sz="16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安裝到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python1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但執行時是用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python2</a:t>
            </a:r>
          </a:p>
          <a:p>
            <a:pPr lvl="2"/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解決方法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卸載用不到的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再重新安裝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檢查上頁的環境變數，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跟 </a:t>
            </a:r>
            <a:r>
              <a:rPr lang="en-US" altLang="zh-TW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Python/Script</a:t>
            </a:r>
            <a:r>
              <a:rPr lang="zh-TW" altLang="en-US" sz="1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是否都是在同個資料夾，若非，將其改成同一個資料夾，再重新安裝</a:t>
            </a:r>
            <a:r>
              <a:rPr lang="en-US" altLang="zh-TW" sz="14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en-US" altLang="zh-TW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3"/>
            <a:endParaRPr lang="zh-TW" altLang="en-US" sz="1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安裝好</a:t>
            </a:r>
            <a:r>
              <a:rPr lang="en-US" altLang="zh-TW" sz="3600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但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卻說找不到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151" y="1956571"/>
            <a:ext cx="36576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964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Q:</a:t>
            </a: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在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CMD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視窗輸入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python, pip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無反應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輸入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python, pip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顯示 </a:t>
            </a:r>
            <a:r>
              <a:rPr lang="en-US" altLang="zh-TW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“python”</a:t>
            </a:r>
            <a:r>
              <a:rPr lang="zh-TW" altLang="en-US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不是外部或內部命令</a:t>
            </a:r>
            <a:r>
              <a:rPr lang="en-US" altLang="zh-TW" sz="1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….</a:t>
            </a:r>
          </a:p>
          <a:p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A:</a:t>
            </a: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沒安裝好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，卸載再安裝一次或是執行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1~5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步驟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先找到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安裝的地方，並複製位置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2"/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通常會在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C:\Users\</a:t>
            </a:r>
            <a:r>
              <a:rPr lang="en-US" altLang="zh-TW" sz="1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Username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\AppData\Local\Programs\Python\Python37</a:t>
            </a:r>
          </a:p>
          <a:p>
            <a:pPr lvl="2"/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Username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是自己電腦帳戶名稱</a:t>
            </a:r>
            <a:endParaRPr lang="en-US" altLang="zh-TW" sz="1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開啟電腦「控制台」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「系統」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「進階系統設定」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-&gt;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「環境變數」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系統變數的視窗中尋找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Path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變數打開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新增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的位置跟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script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的位置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en-US" altLang="zh-TW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5.</a:t>
            </a:r>
            <a:r>
              <a:rPr lang="zh-TW" altLang="en-US" sz="1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按確定退出</a:t>
            </a:r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en-US" altLang="zh-TW" sz="1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尋找不到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python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、</a:t>
            </a:r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pip</a:t>
            </a:r>
            <a:r>
              <a:rPr lang="zh-TW" altLang="en-US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指令</a:t>
            </a:r>
          </a:p>
        </p:txBody>
      </p:sp>
    </p:spTree>
    <p:extLst>
      <p:ext uri="{BB962C8B-B14F-4D97-AF65-F5344CB8AC3E}">
        <p14:creationId xmlns:p14="http://schemas.microsoft.com/office/powerpoint/2010/main" val="49075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預設簡報設計">
  <a:themeElements>
    <a:clrScheme name="預設簡報設計 2">
      <a:dk1>
        <a:srgbClr val="0033CC"/>
      </a:dk1>
      <a:lt1>
        <a:srgbClr val="FFFFFF"/>
      </a:lt1>
      <a:dk2>
        <a:srgbClr val="268600"/>
      </a:dk2>
      <a:lt2>
        <a:srgbClr val="D6ECFF"/>
      </a:lt2>
      <a:accent1>
        <a:srgbClr val="7FD13B"/>
      </a:accent1>
      <a:accent2>
        <a:srgbClr val="F07F02"/>
      </a:accent2>
      <a:accent3>
        <a:srgbClr val="FFFFFF"/>
      </a:accent3>
      <a:accent4>
        <a:srgbClr val="002AAE"/>
      </a:accent4>
      <a:accent5>
        <a:srgbClr val="C0E5AF"/>
      </a:accent5>
      <a:accent6>
        <a:srgbClr val="D97202"/>
      </a:accent6>
      <a:hlink>
        <a:srgbClr val="EE0099"/>
      </a:hlink>
      <a:folHlink>
        <a:srgbClr val="5F7791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4E5B6F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FFFFFF"/>
        </a:accent3>
        <a:accent4>
          <a:srgbClr val="000000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33CC"/>
        </a:dk1>
        <a:lt1>
          <a:srgbClr val="FFFFFF"/>
        </a:lt1>
        <a:dk2>
          <a:srgbClr val="268600"/>
        </a:dk2>
        <a:lt2>
          <a:srgbClr val="D6ECFF"/>
        </a:lt2>
        <a:accent1>
          <a:srgbClr val="7FD13B"/>
        </a:accent1>
        <a:accent2>
          <a:srgbClr val="F07F02"/>
        </a:accent2>
        <a:accent3>
          <a:srgbClr val="FFFFFF"/>
        </a:accent3>
        <a:accent4>
          <a:srgbClr val="002AAE"/>
        </a:accent4>
        <a:accent5>
          <a:srgbClr val="C0E5AF"/>
        </a:accent5>
        <a:accent6>
          <a:srgbClr val="D97202"/>
        </a:accent6>
        <a:hlink>
          <a:srgbClr val="EE0099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8087</TotalTime>
  <Words>4591</Words>
  <Application>Microsoft Office PowerPoint</Application>
  <PresentationFormat>寬螢幕</PresentationFormat>
  <Paragraphs>803</Paragraphs>
  <Slides>92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29</vt:i4>
      </vt:variant>
      <vt:variant>
        <vt:lpstr>佈景主題</vt:lpstr>
      </vt:variant>
      <vt:variant>
        <vt:i4>11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92</vt:i4>
      </vt:variant>
    </vt:vector>
  </HeadingPairs>
  <TitlesOfParts>
    <vt:vector size="133" baseType="lpstr">
      <vt:lpstr>Adobe Gothic Std B</vt:lpstr>
      <vt:lpstr>Adobe 黑体 Std R</vt:lpstr>
      <vt:lpstr>Adobe 繁黑體 Std B</vt:lpstr>
      <vt:lpstr>Arial Unicode MS</vt:lpstr>
      <vt:lpstr>Cooper Std Black</vt:lpstr>
      <vt:lpstr>等线</vt:lpstr>
      <vt:lpstr>等线 Light</vt:lpstr>
      <vt:lpstr>FontAwesome</vt:lpstr>
      <vt:lpstr>Heiti SC Medium</vt:lpstr>
      <vt:lpstr>Kaiti SC</vt:lpstr>
      <vt:lpstr>LANTINGHEI SC DEMIBOLD</vt:lpstr>
      <vt:lpstr>맑은 고딕</vt:lpstr>
      <vt:lpstr>Microsoft YaHei</vt:lpstr>
      <vt:lpstr>黑体</vt:lpstr>
      <vt:lpstr>Tekton Pro Ext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Calisto MT</vt:lpstr>
      <vt:lpstr>Corbel</vt:lpstr>
      <vt:lpstr>Courier</vt:lpstr>
      <vt:lpstr>Symbol</vt:lpstr>
      <vt:lpstr>Tahoma</vt:lpstr>
      <vt:lpstr>Times New Roman</vt:lpstr>
      <vt:lpstr>Wingdings</vt:lpstr>
      <vt:lpstr>1_Office 佈景主題</vt:lpstr>
      <vt:lpstr>Office 佈景主題</vt:lpstr>
      <vt:lpstr>4_Office 佈景主題</vt:lpstr>
      <vt:lpstr>3_Office 佈景主題</vt:lpstr>
      <vt:lpstr>預設簡報設計</vt:lpstr>
      <vt:lpstr>8_Office 佈景主題</vt:lpstr>
      <vt:lpstr>2_Office 佈景主題</vt:lpstr>
      <vt:lpstr>6_Office 佈景主題</vt:lpstr>
      <vt:lpstr>7_Office 佈景主題</vt:lpstr>
      <vt:lpstr>10_Office 佈景主題</vt:lpstr>
      <vt:lpstr>5_Office 佈景主題</vt:lpstr>
      <vt:lpstr>Acrobat Document</vt:lpstr>
      <vt:lpstr> AIOT Coding 智慧物聯師培分享( 中小學)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AI - Artificial Intelligence 人工智慧</vt:lpstr>
      <vt:lpstr>NN類神經原理</vt:lpstr>
      <vt:lpstr>圖像辨識範例:Object detection and classification</vt:lpstr>
      <vt:lpstr>Rabboni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gabboni-介紹</vt:lpstr>
      <vt:lpstr>gabboni-感測參數及軸向介紹</vt:lpstr>
      <vt:lpstr>PowerPoint 簡報</vt:lpstr>
      <vt:lpstr>gabboni-操作功能介紹</vt:lpstr>
      <vt:lpstr>gabboni-配件介紹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gabboni-Scratch鍵盤賽跑遊戲: </vt:lpstr>
      <vt:lpstr>gabboni-Scratch 鍵盤賽跑1/4</vt:lpstr>
      <vt:lpstr>gabboni-Scratch 鍵盤賽跑2/4</vt:lpstr>
      <vt:lpstr>gabboni-Scratch 鍵盤賽跑3/4</vt:lpstr>
      <vt:lpstr>gabboni-Scratch 鍵盤賽跑4/4</vt:lpstr>
      <vt:lpstr>鍵盤賽跑程式</vt:lpstr>
      <vt:lpstr>gabboni-Scratch真人版賽跑遊戲: </vt:lpstr>
      <vt:lpstr>gabboni-Scratch 體感賽跑1/4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大綱</vt:lpstr>
      <vt:lpstr>PowerPoint 簡報</vt:lpstr>
      <vt:lpstr>PowerPoint 簡報</vt:lpstr>
      <vt:lpstr>Python安裝(3/4)</vt:lpstr>
      <vt:lpstr>Python 安裝 (4/4)</vt:lpstr>
      <vt:lpstr>Python 安裝 (2/2)</vt:lpstr>
      <vt:lpstr>編譯器 </vt:lpstr>
      <vt:lpstr>點擊 IDLE 編譯器可開始編輯程式 坊間有許多編譯器可依喜好選擇 </vt:lpstr>
      <vt:lpstr>PowerPoint 簡報</vt:lpstr>
      <vt:lpstr>PowerPoint 簡報</vt:lpstr>
      <vt:lpstr>Solution:</vt:lpstr>
      <vt:lpstr>安裝Rabboni-python API</vt:lpstr>
      <vt:lpstr>PowerPoint 簡報</vt:lpstr>
      <vt:lpstr>PowerPoint 簡報</vt:lpstr>
      <vt:lpstr>PowerPoint 簡報</vt:lpstr>
      <vt:lpstr>USB Solution Part1 連接:</vt:lpstr>
      <vt:lpstr>USB Solution Part2:</vt:lpstr>
      <vt:lpstr>Solution Part3 結束評分:</vt:lpstr>
      <vt:lpstr>常見問題</vt:lpstr>
      <vt:lpstr>尋找不到python、pip指令</vt:lpstr>
      <vt:lpstr>尋找不到python、pip指令</vt:lpstr>
      <vt:lpstr>安裝好Rabboni但Python卻說找不到</vt:lpstr>
      <vt:lpstr>尋找不到python、pip指令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Windows 使用者</dc:creator>
  <cp:keywords/>
  <dc:description/>
  <cp:lastModifiedBy>一般使用者</cp:lastModifiedBy>
  <cp:revision>200</cp:revision>
  <cp:lastPrinted>2023-12-19T07:28:21Z</cp:lastPrinted>
  <dcterms:created xsi:type="dcterms:W3CDTF">2020-01-14T06:45:51Z</dcterms:created>
  <dcterms:modified xsi:type="dcterms:W3CDTF">2023-12-20T02:44:00Z</dcterms:modified>
  <cp:category/>
</cp:coreProperties>
</file>