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glb" ContentType="model/gltf.binary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5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719" r:id="rId3"/>
    <p:sldMasterId id="2147483759" r:id="rId4"/>
    <p:sldMasterId id="2147483775" r:id="rId5"/>
    <p:sldMasterId id="2147483800" r:id="rId6"/>
  </p:sldMasterIdLst>
  <p:notesMasterIdLst>
    <p:notesMasterId r:id="rId94"/>
  </p:notesMasterIdLst>
  <p:handoutMasterIdLst>
    <p:handoutMasterId r:id="rId95"/>
  </p:handoutMasterIdLst>
  <p:sldIdLst>
    <p:sldId id="306" r:id="rId7"/>
    <p:sldId id="4115" r:id="rId8"/>
    <p:sldId id="4116" r:id="rId9"/>
    <p:sldId id="4117" r:id="rId10"/>
    <p:sldId id="4113" r:id="rId11"/>
    <p:sldId id="4167" r:id="rId12"/>
    <p:sldId id="402" r:id="rId13"/>
    <p:sldId id="4122" r:id="rId14"/>
    <p:sldId id="4123" r:id="rId15"/>
    <p:sldId id="4124" r:id="rId16"/>
    <p:sldId id="4125" r:id="rId17"/>
    <p:sldId id="4126" r:id="rId18"/>
    <p:sldId id="4127" r:id="rId19"/>
    <p:sldId id="4128" r:id="rId20"/>
    <p:sldId id="4129" r:id="rId21"/>
    <p:sldId id="4166" r:id="rId22"/>
    <p:sldId id="4131" r:id="rId23"/>
    <p:sldId id="1241" r:id="rId24"/>
    <p:sldId id="1242" r:id="rId25"/>
    <p:sldId id="1243" r:id="rId26"/>
    <p:sldId id="4134" r:id="rId27"/>
    <p:sldId id="4135" r:id="rId28"/>
    <p:sldId id="4165" r:id="rId29"/>
    <p:sldId id="4137" r:id="rId30"/>
    <p:sldId id="4132" r:id="rId31"/>
    <p:sldId id="4066" r:id="rId32"/>
    <p:sldId id="4111" r:id="rId33"/>
    <p:sldId id="4133" r:id="rId34"/>
    <p:sldId id="453" r:id="rId35"/>
    <p:sldId id="455" r:id="rId36"/>
    <p:sldId id="456" r:id="rId37"/>
    <p:sldId id="4164" r:id="rId38"/>
    <p:sldId id="4139" r:id="rId39"/>
    <p:sldId id="4146" r:id="rId40"/>
    <p:sldId id="4140" r:id="rId41"/>
    <p:sldId id="4141" r:id="rId42"/>
    <p:sldId id="4142" r:id="rId43"/>
    <p:sldId id="4143" r:id="rId44"/>
    <p:sldId id="4144" r:id="rId45"/>
    <p:sldId id="4145" r:id="rId46"/>
    <p:sldId id="348" r:id="rId47"/>
    <p:sldId id="346" r:id="rId48"/>
    <p:sldId id="347" r:id="rId49"/>
    <p:sldId id="311" r:id="rId50"/>
    <p:sldId id="4120" r:id="rId51"/>
    <p:sldId id="1192" r:id="rId52"/>
    <p:sldId id="1223" r:id="rId53"/>
    <p:sldId id="4163" r:id="rId54"/>
    <p:sldId id="259" r:id="rId55"/>
    <p:sldId id="261" r:id="rId56"/>
    <p:sldId id="263" r:id="rId57"/>
    <p:sldId id="264" r:id="rId58"/>
    <p:sldId id="258" r:id="rId59"/>
    <p:sldId id="368" r:id="rId60"/>
    <p:sldId id="394" r:id="rId61"/>
    <p:sldId id="4162" r:id="rId62"/>
    <p:sldId id="369" r:id="rId63"/>
    <p:sldId id="371" r:id="rId64"/>
    <p:sldId id="4161" r:id="rId65"/>
    <p:sldId id="386" r:id="rId66"/>
    <p:sldId id="388" r:id="rId67"/>
    <p:sldId id="4159" r:id="rId68"/>
    <p:sldId id="1225" r:id="rId69"/>
    <p:sldId id="4169" r:id="rId70"/>
    <p:sldId id="4170" r:id="rId71"/>
    <p:sldId id="4171" r:id="rId72"/>
    <p:sldId id="1226" r:id="rId73"/>
    <p:sldId id="1227" r:id="rId74"/>
    <p:sldId id="1228" r:id="rId75"/>
    <p:sldId id="1229" r:id="rId76"/>
    <p:sldId id="1230" r:id="rId77"/>
    <p:sldId id="389" r:id="rId78"/>
    <p:sldId id="390" r:id="rId79"/>
    <p:sldId id="391" r:id="rId80"/>
    <p:sldId id="392" r:id="rId81"/>
    <p:sldId id="393" r:id="rId82"/>
    <p:sldId id="367" r:id="rId83"/>
    <p:sldId id="4160" r:id="rId84"/>
    <p:sldId id="4147" r:id="rId85"/>
    <p:sldId id="4148" r:id="rId86"/>
    <p:sldId id="4149" r:id="rId87"/>
    <p:sldId id="4150" r:id="rId88"/>
    <p:sldId id="4151" r:id="rId89"/>
    <p:sldId id="4152" r:id="rId90"/>
    <p:sldId id="4153" r:id="rId91"/>
    <p:sldId id="4154" r:id="rId92"/>
    <p:sldId id="4155" r:id="rId9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9FD5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06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50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492"/>
    </p:cViewPr>
  </p:sorterViewPr>
  <p:notesViewPr>
    <p:cSldViewPr snapToGrid="0">
      <p:cViewPr varScale="1">
        <p:scale>
          <a:sx n="87" d="100"/>
          <a:sy n="87" d="100"/>
        </p:scale>
        <p:origin x="38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6AC50-4FEB-4351-847D-5D38C90D921E}" type="datetimeFigureOut">
              <a:rPr lang="zh-TW" altLang="en-US" smtClean="0"/>
              <a:t>2023/5/3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5AF1A-8511-4827-86AF-66BF276CE4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7714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BF22F-A48A-4CA0-AFB9-DB4FD7001633}" type="datetimeFigureOut">
              <a:rPr lang="zh-TW" altLang="en-US" smtClean="0"/>
              <a:t>2023/5/3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D92AF-275D-49D7-A0A5-482D1E81189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2580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4%BA%BA%E5%B7%A5%E6%99%BA%E8%83%BD%E5%8F%B2#cite_note-34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zh.wikipedia.org/wiki/%E4%BA%BA%E5%B7%A5%E6%99%BA%E8%83%BD%E5%8F%B2#cite_note-35" TargetMode="External"/><Relationship Id="rId4" Type="http://schemas.openxmlformats.org/officeDocument/2006/relationships/hyperlink" Target="https://zh.wikipedia.org/wiki/%E5%9B%BE%E7%81%B5%E6%B5%8B%E8%AF%95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8B0A3-ECAD-435F-8F70-D5F6A4CF0E30}" type="slidenum">
              <a:rPr lang="en-PH" smtClean="0"/>
              <a:t>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89032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10D999-32D8-4D84-9FA6-AF1174BE2F4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874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10D999-32D8-4D84-9FA6-AF1174BE2F4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366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1950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年，圖靈發表了一篇劃時代的論文，文中預言了創造出具有真正智能的機器的可能性。</a:t>
            </a:r>
            <a:r>
              <a:rPr lang="en-US" altLang="zh-TW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[34]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由於注意到「智能」這一概念難以確切定義，他提出了著名的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圖靈測試"/>
              </a:rPr>
              <a:t>圖靈測試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如果一台機器能夠與人類展開對話（通過電傳設備）而不能被辨別出其機器身份，那麼稱這台機器具有智能。這一簡化使得圖靈能夠令人信服地說明「思考的機器」是可能的。論文中還回答了對這一假說的各種常見質疑。</a:t>
            </a:r>
            <a:r>
              <a:rPr lang="en-US" altLang="zh-TW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[35]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圖靈測試是人工智慧哲學方面第一個嚴肅的提案。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dirty="0"/>
              <a:t>Perceptron </a:t>
            </a:r>
            <a:r>
              <a:rPr lang="zh-TW" altLang="en-US" dirty="0"/>
              <a:t>感知器，二元線性分類，對</a:t>
            </a:r>
            <a:r>
              <a:rPr lang="en-US" altLang="zh-TW" dirty="0"/>
              <a:t>LOSS</a:t>
            </a:r>
            <a:r>
              <a:rPr lang="zh-TW" altLang="en-US" dirty="0"/>
              <a:t>找及小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30D97B-13FB-43DA-9CF4-40153A06A05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96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F238D6-62AC-4FB1-9E01-2872A84F5AF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173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8AD6BF-B881-4C4F-B43B-C3AE754EDCAD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7583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F238D6-62AC-4FB1-9E01-2872A84F5AF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835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0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17408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BF23AA-1B8F-4A21-8A8C-6DC12539EB77}" type="slidenum">
              <a:rPr lang="en-US" altLang="zh-TW">
                <a:solidFill>
                  <a:prstClr val="black"/>
                </a:solidFill>
              </a:rPr>
              <a:pPr/>
              <a:t>29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159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305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17306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FA0FA9-453A-4EAA-9405-7C17EAF97CF5}" type="slidenum">
              <a:rPr lang="en-US" altLang="zh-TW">
                <a:solidFill>
                  <a:prstClr val="black"/>
                </a:solidFill>
              </a:rPr>
              <a:pPr/>
              <a:t>30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37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998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16998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CC2D18-2F09-4E72-9232-4D3B2B4E2979}" type="slidenum">
              <a:rPr lang="en-US" altLang="zh-TW">
                <a:solidFill>
                  <a:prstClr val="black"/>
                </a:solidFill>
              </a:rPr>
              <a:pPr/>
              <a:t>31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48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F238D6-62AC-4FB1-9E01-2872A84F5AF9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5327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40937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2023/5/3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9" y="762000"/>
            <a:ext cx="7213600" cy="234663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10863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96953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 Layout">
    <p:bg>
      <p:bgPr>
        <a:gradFill flip="none" rotWithShape="1">
          <a:gsLst>
            <a:gs pos="73000">
              <a:srgbClr val="DEEBF7"/>
            </a:gs>
            <a:gs pos="1000">
              <a:srgbClr val="002060"/>
            </a:gs>
            <a:gs pos="100000">
              <a:schemeClr val="accent5">
                <a:lumMod val="40000"/>
                <a:lumOff val="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E56B4D1-8BAF-41B8-B1D4-8310AC3DF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984"/>
          <a:stretch/>
        </p:blipFill>
        <p:spPr>
          <a:xfrm>
            <a:off x="169334" y="182827"/>
            <a:ext cx="4021668" cy="649234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2433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2023/5/3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2421" y="503809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877330C-9989-4FD5-B9B8-8535F3E42E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82" y="0"/>
            <a:ext cx="12166518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03292BC-4FAD-463D-9587-947E7F9C1D0B}"/>
              </a:ext>
            </a:extLst>
          </p:cNvPr>
          <p:cNvSpPr txBox="1"/>
          <p:nvPr userDrawn="1"/>
        </p:nvSpPr>
        <p:spPr>
          <a:xfrm>
            <a:off x="11613443" y="154206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BDA3A9DE-6155-4CEB-A33F-8DD521EB4256}" type="slidenum">
              <a:rPr lang="zh-TW" altLang="en-US" smtClean="0">
                <a:solidFill>
                  <a:schemeClr val="bg1"/>
                </a:solidFill>
              </a:rPr>
              <a:t>‹#›</a:t>
            </a:fld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453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543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2023/5/3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93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79509" y="350100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5039889" y="6453337"/>
            <a:ext cx="6528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b="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SMILE:</a:t>
            </a:r>
            <a:r>
              <a:rPr kumimoji="0" lang="en-US" altLang="zh-TW" sz="1400" b="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</a:t>
            </a:r>
            <a:r>
              <a:rPr kumimoji="0" lang="en-US" altLang="zh-TW" sz="140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Sensor &amp; </a:t>
            </a:r>
            <a:r>
              <a:rPr kumimoji="0" lang="en-US" altLang="zh-TW" sz="1400" i="1" dirty="0" err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Microsystem</a:t>
            </a:r>
            <a:r>
              <a:rPr kumimoji="0" lang="en-US" altLang="zh-TW" sz="140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Integration for Life Enhancement</a:t>
            </a:r>
          </a:p>
        </p:txBody>
      </p:sp>
      <p:sp>
        <p:nvSpPr>
          <p:cNvPr id="12" name="文字方塊 11"/>
          <p:cNvSpPr txBox="1"/>
          <p:nvPr userDrawn="1"/>
        </p:nvSpPr>
        <p:spPr>
          <a:xfrm>
            <a:off x="0" y="6581009"/>
            <a:ext cx="2976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Stella </a:t>
            </a:r>
            <a:r>
              <a:rPr kumimoji="0" lang="en-US" altLang="zh-TW" sz="1200" b="0" i="1" dirty="0" err="1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Kuei</a:t>
            </a:r>
            <a:r>
              <a:rPr kumimoji="0" lang="en-US" altLang="zh-TW" sz="1200" b="0" i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 Ann </a:t>
            </a:r>
            <a:r>
              <a:rPr kumimoji="0" lang="en-US" altLang="zh-TW" sz="1200" b="0" i="1" dirty="0" err="1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Wen</a:t>
            </a:r>
            <a:r>
              <a:rPr kumimoji="0" lang="en-US" altLang="zh-TW" sz="1200" b="0" i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, NCTU  </a:t>
            </a:r>
            <a:r>
              <a:rPr kumimoji="0" lang="en-US" altLang="zh-TW" sz="1100" b="0" i="1" u="sng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2011, Mar. JSAP</a:t>
            </a:r>
            <a:endParaRPr kumimoji="0" lang="zh-TW" altLang="en-US" sz="1200" b="0" i="1" u="sng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289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765440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565700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941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 userDrawn="1"/>
        </p:nvSpPr>
        <p:spPr>
          <a:xfrm>
            <a:off x="4465625" y="9"/>
            <a:ext cx="4905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i="1" dirty="0">
                <a:solidFill>
                  <a:prstClr val="black"/>
                </a:solidFill>
                <a:latin typeface="新細明體"/>
                <a:ea typeface="新細明體"/>
              </a:rPr>
              <a:t>Sensor </a:t>
            </a:r>
            <a:r>
              <a:rPr lang="en-US" altLang="zh-TW" sz="1200" b="1" i="1" dirty="0" err="1">
                <a:solidFill>
                  <a:prstClr val="black"/>
                </a:solidFill>
                <a:latin typeface="新細明體"/>
                <a:ea typeface="新細明體"/>
              </a:rPr>
              <a:t>Microsystem</a:t>
            </a:r>
            <a:r>
              <a:rPr lang="en-US" altLang="zh-TW" sz="1200" b="1" i="1" dirty="0">
                <a:solidFill>
                  <a:prstClr val="black"/>
                </a:solidFill>
                <a:latin typeface="新細明體"/>
                <a:ea typeface="新細明體"/>
              </a:rPr>
              <a:t> Integration for Life Enhancement  --Stella </a:t>
            </a:r>
            <a:r>
              <a:rPr lang="en-US" altLang="zh-TW" sz="1200" b="1" i="1" dirty="0" err="1">
                <a:solidFill>
                  <a:prstClr val="black"/>
                </a:solidFill>
                <a:latin typeface="新細明體"/>
                <a:ea typeface="新細明體"/>
              </a:rPr>
              <a:t>Kuei</a:t>
            </a:r>
            <a:r>
              <a:rPr lang="en-US" altLang="zh-TW" sz="1200" b="1" i="1" dirty="0">
                <a:solidFill>
                  <a:prstClr val="black"/>
                </a:solidFill>
                <a:latin typeface="新細明體"/>
                <a:ea typeface="新細明體"/>
              </a:rPr>
              <a:t> Ann </a:t>
            </a:r>
            <a:r>
              <a:rPr lang="en-US" altLang="zh-TW" sz="1200" b="1" i="1" dirty="0" err="1">
                <a:solidFill>
                  <a:prstClr val="black"/>
                </a:solidFill>
                <a:latin typeface="新細明體"/>
                <a:ea typeface="新細明體"/>
              </a:rPr>
              <a:t>Wen</a:t>
            </a:r>
            <a:r>
              <a:rPr lang="en-US" altLang="zh-TW" sz="1200" b="1" i="1" dirty="0">
                <a:solidFill>
                  <a:prstClr val="black"/>
                </a:solidFill>
                <a:latin typeface="新細明體"/>
                <a:ea typeface="新細明體"/>
              </a:rPr>
              <a:t>   </a:t>
            </a:r>
            <a:endParaRPr lang="zh-TW" altLang="en-US" sz="1200" b="1" i="1" dirty="0">
              <a:solidFill>
                <a:prstClr val="black"/>
              </a:solidFill>
              <a:latin typeface="新細明體"/>
              <a:ea typeface="新細明體"/>
            </a:endParaRPr>
          </a:p>
        </p:txBody>
      </p:sp>
      <p:sp>
        <p:nvSpPr>
          <p:cNvPr id="9" name="文字方塊 8"/>
          <p:cNvSpPr txBox="1"/>
          <p:nvPr userDrawn="1"/>
        </p:nvSpPr>
        <p:spPr>
          <a:xfrm>
            <a:off x="0" y="6309329"/>
            <a:ext cx="4825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TW" sz="1200" b="1" dirty="0">
                <a:solidFill>
                  <a:prstClr val="black"/>
                </a:solidFill>
                <a:latin typeface="Corbel" pitchFamily="34" charset="0"/>
              </a:rPr>
              <a:t>Intelligent Sensing Technologies and Applications </a:t>
            </a:r>
            <a:br>
              <a:rPr lang="en-US" altLang="zh-TW" sz="1200" b="1" dirty="0">
                <a:solidFill>
                  <a:prstClr val="black"/>
                </a:solidFill>
                <a:latin typeface="Corbel" pitchFamily="34" charset="0"/>
              </a:rPr>
            </a:br>
            <a:r>
              <a:rPr lang="en-US" altLang="zh-TW" sz="1200" b="1" dirty="0">
                <a:solidFill>
                  <a:prstClr val="black"/>
                </a:solidFill>
                <a:latin typeface="Corbel" pitchFamily="34" charset="0"/>
              </a:rPr>
              <a:t>The 10</a:t>
            </a:r>
            <a:r>
              <a:rPr lang="en-US" altLang="zh-TW" sz="1200" b="1" baseline="30000" dirty="0">
                <a:solidFill>
                  <a:prstClr val="black"/>
                </a:solidFill>
                <a:latin typeface="Corbel" pitchFamily="34" charset="0"/>
              </a:rPr>
              <a:t>th</a:t>
            </a:r>
            <a:r>
              <a:rPr lang="en-US" altLang="zh-TW" sz="1200" b="1" dirty="0">
                <a:solidFill>
                  <a:prstClr val="black"/>
                </a:solidFill>
                <a:latin typeface="Corbel" pitchFamily="34" charset="0"/>
              </a:rPr>
              <a:t> Taiwan-Japan Microelectronics International Symposium 2010</a:t>
            </a:r>
            <a:endParaRPr lang="en-US" altLang="zh-TW" sz="1200" dirty="0">
              <a:solidFill>
                <a:prstClr val="black"/>
              </a:solidFill>
              <a:latin typeface="Corbel" pitchFamily="34" charset="0"/>
            </a:endParaRPr>
          </a:p>
          <a:p>
            <a:endParaRPr lang="zh-TW" altLang="en-US" sz="1200" dirty="0">
              <a:solidFill>
                <a:prstClr val="black"/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515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09600" y="274646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0" y="0"/>
            <a:ext cx="12192000" cy="35716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SMILE </a:t>
            </a:r>
            <a:r>
              <a:rPr lang="en-US" altLang="zh-TW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全真行書" pitchFamily="49" charset="-120"/>
              </a:rPr>
              <a:t>---    </a:t>
            </a:r>
            <a:r>
              <a:rPr lang="zh-TW" alt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全真行書" pitchFamily="49" charset="-120"/>
              </a:rPr>
              <a:t>感心</a:t>
            </a:r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11684000" y="469411"/>
            <a:ext cx="3898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32A6F-7722-407D-BB3C-25460CCE2089}" type="slidenum">
              <a:rPr kumimoji="0" lang="zh-TW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4732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 Layout">
    <p:bg>
      <p:bgPr>
        <a:gradFill flip="none" rotWithShape="1">
          <a:gsLst>
            <a:gs pos="73000">
              <a:srgbClr val="DEEBF7"/>
            </a:gs>
            <a:gs pos="1000">
              <a:srgbClr val="002060"/>
            </a:gs>
            <a:gs pos="100000">
              <a:schemeClr val="accent5">
                <a:lumMod val="40000"/>
                <a:lumOff val="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E56B4D1-8BAF-41B8-B1D4-8310AC3DF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984"/>
          <a:stretch/>
        </p:blipFill>
        <p:spPr>
          <a:xfrm>
            <a:off x="169334" y="182827"/>
            <a:ext cx="4021668" cy="649234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674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2023/5/3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634511A-5763-4039-A7C5-A1BAFACF30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651000" y="3567115"/>
            <a:ext cx="4724400" cy="12192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249364" y="1814515"/>
            <a:ext cx="10267950" cy="4513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249364" y="865139"/>
            <a:ext cx="10267950" cy="9208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149738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7A2F86F-C11F-46BB-8D1C-E98D9F0CF6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20" y="762000"/>
            <a:ext cx="6639881" cy="2160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55245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716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2023/5/3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70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566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4790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2023/5/3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3664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2023/5/3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046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2023/5/3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9017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2023/5/3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145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2023/5/3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3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22041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22041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22041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9" y="762000"/>
            <a:ext cx="7213600" cy="234663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81814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2023/5/3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8117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2023/5/3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90" y="762005"/>
            <a:ext cx="10515600" cy="928691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838201" y="1789472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6718988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0"/>
            <a:ext cx="2112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829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2023/5/3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634511A-5763-4039-A7C5-A1BAFACF30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651000" y="3567115"/>
            <a:ext cx="4724400" cy="12192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249364" y="1814515"/>
            <a:ext cx="10267950" cy="4513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249364" y="865139"/>
            <a:ext cx="10267950" cy="9208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4433471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7A2F86F-C11F-46BB-8D1C-E98D9F0CF6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20" y="762000"/>
            <a:ext cx="6639881" cy="2160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64297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71144" y="5718971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019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2023/5/3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3441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9511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9324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2023/5/3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549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22041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22041"/>
              <a:t>2023/5/3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22041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22041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22041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9888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2023/5/3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0637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2023/5/3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9112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2023/5/3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2724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2023/5/3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529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2023/5/3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2809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2023/5/3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90" y="762005"/>
            <a:ext cx="10515600" cy="928691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838201" y="1789472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2455339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89BF5-A9DE-4AA2-880F-958E8770B2B4}"/>
              </a:ext>
            </a:extLst>
          </p:cNvPr>
          <p:cNvSpPr txBox="1">
            <a:spLocks/>
          </p:cNvSpPr>
          <p:nvPr userDrawn="1"/>
        </p:nvSpPr>
        <p:spPr>
          <a:xfrm>
            <a:off x="914403" y="2840041"/>
            <a:ext cx="10366375" cy="2308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zh-TW" sz="373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ntAwesome"/>
                <a:ea typeface="新細明體" panose="02020500000000000000" pitchFamily="18" charset="-120"/>
                <a:cs typeface="Arial" panose="020B0604020202020204" pitchFamily="34" charset="0"/>
              </a:rPr>
            </a:br>
            <a:endParaRPr kumimoji="0" lang="en-US" altLang="zh-TW" sz="37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ntAwesome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3116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 userDrawn="1"/>
        </p:nvSpPr>
        <p:spPr>
          <a:xfrm>
            <a:off x="11590766" y="6453345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623E7-4F79-4CC0-9A6A-DFA5E395F46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429626"/>
      </p:ext>
    </p:extLst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>
          <a:xfrm>
            <a:off x="805106" y="1491987"/>
            <a:ext cx="10963743" cy="5010015"/>
          </a:xfrm>
        </p:spPr>
        <p:txBody>
          <a:bodyPr/>
          <a:lstStyle>
            <a:lvl1pPr>
              <a:defRPr sz="1842"/>
            </a:lvl1pPr>
          </a:lstStyle>
          <a:p>
            <a:pPr lvl="0"/>
            <a:r>
              <a:rPr lang="en-US" altLang="zh-CN"/>
              <a:t>Click to edit Master text style</a:t>
            </a:r>
            <a:endParaRPr lang="zh-CN" altLang="en-US"/>
          </a:p>
          <a:p>
            <a:pPr lvl="1"/>
            <a:r>
              <a:rPr lang="en-US" altLang="zh-CN"/>
              <a:t>Second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68137F-736D-4963-A639-9D724B07B217}" type="datetime1">
              <a:rPr lang="zh-CN" altLang="en-US" smtClean="0"/>
              <a:pPr>
                <a:defRPr/>
              </a:pPr>
              <a:t>2023/5/3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文字方塊 6"/>
          <p:cNvSpPr txBox="1"/>
          <p:nvPr userDrawn="1"/>
        </p:nvSpPr>
        <p:spPr>
          <a:xfrm>
            <a:off x="10867984" y="6340694"/>
            <a:ext cx="375671" cy="318257"/>
          </a:xfrm>
          <a:prstGeom prst="rect">
            <a:avLst/>
          </a:prstGeom>
          <a:noFill/>
        </p:spPr>
        <p:txBody>
          <a:bodyPr wrap="none" lIns="84419" tIns="42210" rIns="84419" bIns="42210" rtlCol="0">
            <a:spAutoFit/>
          </a:bodyPr>
          <a:lstStyle/>
          <a:p>
            <a:pPr>
              <a:lnSpc>
                <a:spcPct val="130000"/>
              </a:lnSpc>
            </a:pPr>
            <a:fld id="{7ED946C0-044E-4904-A54E-12712EB372B7}" type="slidenum">
              <a:rPr lang="zh-TW" altLang="en-US" sz="1300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lnSpc>
                  <a:spcPct val="130000"/>
                </a:lnSpc>
              </a:pPr>
              <a:t>‹#›</a:t>
            </a:fld>
            <a:endParaRPr lang="zh-TW" altLang="en-US" sz="1300" dirty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1C201C5-8A49-46C2-9579-B9F02018B0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10"/>
            <a:ext cx="12504713" cy="7527836"/>
          </a:xfrm>
          <a:prstGeom prst="rect">
            <a:avLst/>
          </a:prstGeom>
        </p:spPr>
      </p:pic>
      <p:sp>
        <p:nvSpPr>
          <p:cNvPr id="8" name="文字方塊 7"/>
          <p:cNvSpPr txBox="1"/>
          <p:nvPr userDrawn="1"/>
        </p:nvSpPr>
        <p:spPr>
          <a:xfrm>
            <a:off x="11684000" y="130742"/>
            <a:ext cx="3898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32A6F-7722-407D-BB3C-25460CCE2089}" type="slidenum">
              <a:rPr kumimoji="0" lang="zh-TW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3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3291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7A2F86F-C11F-46BB-8D1C-E98D9F0CF6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20" y="762000"/>
            <a:ext cx="6639881" cy="2160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15219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>
            <a:off x="239186" y="737508"/>
            <a:ext cx="11717867" cy="0"/>
          </a:xfrm>
          <a:prstGeom prst="line">
            <a:avLst/>
          </a:prstGeom>
          <a:noFill/>
          <a:ln w="47625" cmpd="thickThin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02715"/>
            <a:ext cx="12192000" cy="571504"/>
          </a:xfrm>
          <a:prstGeom prst="rect">
            <a:avLst/>
          </a:prstGeom>
        </p:spPr>
        <p:txBody>
          <a:bodyPr/>
          <a:lstStyle>
            <a:lvl1pPr>
              <a:defRPr sz="2250" b="1" i="1">
                <a:solidFill>
                  <a:schemeClr val="tx1"/>
                </a:solidFill>
                <a:latin typeface="+mj-lt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0"/>
          </p:nvPr>
        </p:nvSpPr>
        <p:spPr>
          <a:xfrm>
            <a:off x="498789" y="935562"/>
            <a:ext cx="11396786" cy="5218636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Ø"/>
              <a:defRPr sz="1800" b="1">
                <a:solidFill>
                  <a:srgbClr val="0033CC"/>
                </a:solidFill>
                <a:latin typeface="+mj-lt"/>
              </a:defRPr>
            </a:lvl1pPr>
            <a:lvl2pPr>
              <a:buFont typeface="Wingdings" pitchFamily="2" charset="2"/>
              <a:buChar char="p"/>
              <a:defRPr sz="1350" b="1">
                <a:latin typeface="+mj-lt"/>
              </a:defRPr>
            </a:lvl2pPr>
            <a:lvl3pPr>
              <a:defRPr sz="1050" b="1">
                <a:latin typeface="+mj-lt"/>
              </a:defRPr>
            </a:lvl3pPr>
            <a:lvl4pPr>
              <a:defRPr sz="1050" b="1">
                <a:latin typeface="+mj-lt"/>
              </a:defRPr>
            </a:lvl4pPr>
            <a:lvl5pPr>
              <a:defRPr sz="900" b="1">
                <a:latin typeface="+mj-lt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0609264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365" y="83343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2559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2023/5/3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2421" y="503809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877330C-9989-4FD5-B9B8-8535F3E42E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82" y="0"/>
            <a:ext cx="12166518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03292BC-4FAD-463D-9587-947E7F9C1D0B}"/>
              </a:ext>
            </a:extLst>
          </p:cNvPr>
          <p:cNvSpPr txBox="1"/>
          <p:nvPr userDrawn="1"/>
        </p:nvSpPr>
        <p:spPr>
          <a:xfrm>
            <a:off x="11556999" y="12034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BDA3A9DE-6155-4CEB-A33F-8DD521EB4256}" type="slidenum">
              <a:rPr lang="zh-TW" altLang="en-US" smtClean="0">
                <a:solidFill>
                  <a:schemeClr val="bg1"/>
                </a:solidFill>
              </a:rPr>
              <a:t>‹#›</a:t>
            </a:fld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5804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86715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6781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755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3392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625" y="88508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2023/5/3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188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2023/5/3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142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2023/5/3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1452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2023/5/3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2381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543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2023/5/3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0497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2023/5/3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830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0" y="914391"/>
            <a:ext cx="12193524" cy="60959"/>
            <a:chOff x="-140841" y="1028228"/>
            <a:chExt cx="9285984" cy="45719"/>
          </a:xfrm>
        </p:grpSpPr>
        <p:sp>
          <p:nvSpPr>
            <p:cNvPr id="19" name="직사각형 18"/>
            <p:cNvSpPr/>
            <p:nvPr/>
          </p:nvSpPr>
          <p:spPr>
            <a:xfrm>
              <a:off x="1406823" y="1028228"/>
              <a:ext cx="1547664" cy="45719"/>
            </a:xfrm>
            <a:prstGeom prst="rect">
              <a:avLst/>
            </a:prstGeom>
            <a:solidFill>
              <a:srgbClr val="6C4C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2954487" y="1028228"/>
              <a:ext cx="1547664" cy="45719"/>
            </a:xfrm>
            <a:prstGeom prst="rect">
              <a:avLst/>
            </a:prstGeom>
            <a:solidFill>
              <a:srgbClr val="34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4502151" y="1028228"/>
              <a:ext cx="1547664" cy="45719"/>
            </a:xfrm>
            <a:prstGeom prst="rect">
              <a:avLst/>
            </a:prstGeom>
            <a:solidFill>
              <a:srgbClr val="F48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6049815" y="1028228"/>
              <a:ext cx="1547664" cy="45719"/>
            </a:xfrm>
            <a:prstGeom prst="rect">
              <a:avLst/>
            </a:prstGeom>
            <a:solidFill>
              <a:srgbClr val="B81A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7597479" y="1028228"/>
              <a:ext cx="1547664" cy="45719"/>
            </a:xfrm>
            <a:prstGeom prst="rect">
              <a:avLst/>
            </a:prstGeom>
            <a:solidFill>
              <a:srgbClr val="DC49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-140841" y="1028228"/>
              <a:ext cx="1547664" cy="45719"/>
            </a:xfrm>
            <a:prstGeom prst="rect">
              <a:avLst/>
            </a:prstGeom>
            <a:solidFill>
              <a:srgbClr val="BDA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2" name="텍스트 개체 틀 3"/>
          <p:cNvSpPr>
            <a:spLocks noGrp="1"/>
          </p:cNvSpPr>
          <p:nvPr>
            <p:ph type="body" sz="quarter" idx="10" hasCustomPrompt="1"/>
          </p:nvPr>
        </p:nvSpPr>
        <p:spPr>
          <a:xfrm>
            <a:off x="306786" y="215906"/>
            <a:ext cx="11137237" cy="5568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801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main title</a:t>
            </a:r>
            <a:endParaRPr lang="ko-KR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F938F93-ACC8-1542-8507-CAD60CA45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A9AF36A-3C57-294C-843B-6C57D4323415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3126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/>
    </mc:Choice>
    <mc:Fallback xmlns="">
      <p:transition advClick="0" advTm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2023/5/3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731486"/>
            <a:ext cx="10515600" cy="928691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838201" y="1789472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7839376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2023/5/3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634511A-5763-4039-A7C5-A1BAFACF30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651000" y="3567115"/>
            <a:ext cx="4724400" cy="12192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249364" y="1814515"/>
            <a:ext cx="10267950" cy="4513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249364" y="865139"/>
            <a:ext cx="10267950" cy="9208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587075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 Layout">
    <p:bg>
      <p:bgPr>
        <a:gradFill flip="none" rotWithShape="1">
          <a:gsLst>
            <a:gs pos="73000">
              <a:srgbClr val="DEEBF7"/>
            </a:gs>
            <a:gs pos="1000">
              <a:srgbClr val="002060"/>
            </a:gs>
            <a:gs pos="100000">
              <a:schemeClr val="accent5">
                <a:lumMod val="40000"/>
                <a:lumOff val="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E56B4D1-8BAF-41B8-B1D4-8310AC3DF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984"/>
          <a:stretch/>
        </p:blipFill>
        <p:spPr>
          <a:xfrm>
            <a:off x="169334" y="182827"/>
            <a:ext cx="4021668" cy="649234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49005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2023/5/3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90" y="762005"/>
            <a:ext cx="10515600" cy="928691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838201" y="1789472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2617481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40937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2023/5/3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9" y="762000"/>
            <a:ext cx="7213600" cy="234663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10863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638242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>
            <a:off x="239186" y="737508"/>
            <a:ext cx="11717867" cy="0"/>
          </a:xfrm>
          <a:prstGeom prst="line">
            <a:avLst/>
          </a:prstGeom>
          <a:noFill/>
          <a:ln w="47625" cmpd="thickThin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02715"/>
            <a:ext cx="12192000" cy="571504"/>
          </a:xfrm>
          <a:prstGeom prst="rect">
            <a:avLst/>
          </a:prstGeom>
        </p:spPr>
        <p:txBody>
          <a:bodyPr/>
          <a:lstStyle>
            <a:lvl1pPr>
              <a:defRPr sz="2250" b="1" i="1">
                <a:solidFill>
                  <a:schemeClr val="tx1"/>
                </a:solidFill>
                <a:latin typeface="+mj-lt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0"/>
          </p:nvPr>
        </p:nvSpPr>
        <p:spPr>
          <a:xfrm>
            <a:off x="498789" y="935562"/>
            <a:ext cx="11396786" cy="5218636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Ø"/>
              <a:defRPr sz="1800" b="1">
                <a:solidFill>
                  <a:srgbClr val="0033CC"/>
                </a:solidFill>
                <a:latin typeface="+mj-lt"/>
              </a:defRPr>
            </a:lvl1pPr>
            <a:lvl2pPr>
              <a:buFont typeface="Wingdings" pitchFamily="2" charset="2"/>
              <a:buChar char="p"/>
              <a:defRPr sz="1350" b="1">
                <a:latin typeface="+mj-lt"/>
              </a:defRPr>
            </a:lvl2pPr>
            <a:lvl3pPr>
              <a:defRPr sz="1050" b="1">
                <a:latin typeface="+mj-lt"/>
              </a:defRPr>
            </a:lvl3pPr>
            <a:lvl4pPr>
              <a:defRPr sz="1050" b="1">
                <a:latin typeface="+mj-lt"/>
              </a:defRPr>
            </a:lvl4pPr>
            <a:lvl5pPr>
              <a:defRPr sz="900" b="1">
                <a:latin typeface="+mj-lt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080180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0" y="914391"/>
            <a:ext cx="12193524" cy="60959"/>
            <a:chOff x="-140841" y="1028228"/>
            <a:chExt cx="9285984" cy="45719"/>
          </a:xfrm>
        </p:grpSpPr>
        <p:sp>
          <p:nvSpPr>
            <p:cNvPr id="19" name="직사각형 18"/>
            <p:cNvSpPr/>
            <p:nvPr/>
          </p:nvSpPr>
          <p:spPr>
            <a:xfrm>
              <a:off x="1406823" y="1028228"/>
              <a:ext cx="1547664" cy="45719"/>
            </a:xfrm>
            <a:prstGeom prst="rect">
              <a:avLst/>
            </a:prstGeom>
            <a:solidFill>
              <a:srgbClr val="6C4C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2954487" y="1028228"/>
              <a:ext cx="1547664" cy="45719"/>
            </a:xfrm>
            <a:prstGeom prst="rect">
              <a:avLst/>
            </a:prstGeom>
            <a:solidFill>
              <a:srgbClr val="34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4502151" y="1028228"/>
              <a:ext cx="1547664" cy="45719"/>
            </a:xfrm>
            <a:prstGeom prst="rect">
              <a:avLst/>
            </a:prstGeom>
            <a:solidFill>
              <a:srgbClr val="F48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6049815" y="1028228"/>
              <a:ext cx="1547664" cy="45719"/>
            </a:xfrm>
            <a:prstGeom prst="rect">
              <a:avLst/>
            </a:prstGeom>
            <a:solidFill>
              <a:srgbClr val="B81A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7597479" y="1028228"/>
              <a:ext cx="1547664" cy="45719"/>
            </a:xfrm>
            <a:prstGeom prst="rect">
              <a:avLst/>
            </a:prstGeom>
            <a:solidFill>
              <a:srgbClr val="DC49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-140841" y="1028228"/>
              <a:ext cx="1547664" cy="45719"/>
            </a:xfrm>
            <a:prstGeom prst="rect">
              <a:avLst/>
            </a:prstGeom>
            <a:solidFill>
              <a:srgbClr val="BDA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2" name="텍스트 개체 틀 3"/>
          <p:cNvSpPr>
            <a:spLocks noGrp="1"/>
          </p:cNvSpPr>
          <p:nvPr>
            <p:ph type="body" sz="quarter" idx="10" hasCustomPrompt="1"/>
          </p:nvPr>
        </p:nvSpPr>
        <p:spPr>
          <a:xfrm>
            <a:off x="306786" y="215906"/>
            <a:ext cx="11137237" cy="5568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801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main title</a:t>
            </a:r>
            <a:endParaRPr lang="ko-KR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F938F93-ACC8-1542-8507-CAD60CA45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fld id="{3A9AF36A-3C57-294C-843B-6C57D4323415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0846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/>
    </mc:Choice>
    <mc:Fallback xmlns="">
      <p:transition advClick="0" advTm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 userDrawn="1"/>
        </p:nvSpPr>
        <p:spPr>
          <a:xfrm>
            <a:off x="11590766" y="6453345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84623E7-4F79-4CC0-9A6A-DFA5E395F465}" type="slidenum">
              <a:rPr lang="zh-TW" altLang="en-US" sz="1200" smtClean="0"/>
              <a:pPr/>
              <a:t>‹#›</a:t>
            </a:fld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575394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" y="2468897"/>
            <a:ext cx="8304245" cy="451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9046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9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0869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22041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22041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22041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9" y="762000"/>
            <a:ext cx="7213600" cy="234663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853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32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/>
    </mc:Choice>
    <mc:Fallback xmlns="">
      <p:transition advClick="0" advTm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40937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2023/5/3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9" y="762000"/>
            <a:ext cx="7213600" cy="234663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10863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753837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2023/5/3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634511A-5763-4039-A7C5-A1BAFACF30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651000" y="3567115"/>
            <a:ext cx="4724400" cy="12192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249364" y="1814515"/>
            <a:ext cx="10267950" cy="4513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249364" y="865139"/>
            <a:ext cx="10267950" cy="9208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2961529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9" y="762000"/>
            <a:ext cx="7213600" cy="234663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0285602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2023/5/3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0756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>
            <a:off x="239186" y="737508"/>
            <a:ext cx="11717867" cy="0"/>
          </a:xfrm>
          <a:prstGeom prst="line">
            <a:avLst/>
          </a:prstGeom>
          <a:noFill/>
          <a:ln w="47625" cmpd="thickThin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02715"/>
            <a:ext cx="12192000" cy="571504"/>
          </a:xfrm>
          <a:prstGeom prst="rect">
            <a:avLst/>
          </a:prstGeom>
        </p:spPr>
        <p:txBody>
          <a:bodyPr/>
          <a:lstStyle>
            <a:lvl1pPr>
              <a:defRPr sz="2250" b="1" i="1">
                <a:solidFill>
                  <a:schemeClr val="tx1"/>
                </a:solidFill>
                <a:latin typeface="+mj-lt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0"/>
          </p:nvPr>
        </p:nvSpPr>
        <p:spPr>
          <a:xfrm>
            <a:off x="498789" y="935562"/>
            <a:ext cx="11396786" cy="5218636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Ø"/>
              <a:defRPr sz="1800" b="1">
                <a:solidFill>
                  <a:srgbClr val="0033CC"/>
                </a:solidFill>
                <a:latin typeface="+mj-lt"/>
              </a:defRPr>
            </a:lvl1pPr>
            <a:lvl2pPr>
              <a:buFont typeface="Wingdings" pitchFamily="2" charset="2"/>
              <a:buChar char="p"/>
              <a:defRPr sz="1350" b="1">
                <a:latin typeface="+mj-lt"/>
              </a:defRPr>
            </a:lvl2pPr>
            <a:lvl3pPr>
              <a:defRPr sz="1050" b="1">
                <a:latin typeface="+mj-lt"/>
              </a:defRPr>
            </a:lvl3pPr>
            <a:lvl4pPr>
              <a:defRPr sz="1050" b="1">
                <a:latin typeface="+mj-lt"/>
              </a:defRPr>
            </a:lvl4pPr>
            <a:lvl5pPr>
              <a:defRPr sz="900" b="1">
                <a:latin typeface="+mj-lt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7077697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0" y="914391"/>
            <a:ext cx="12193524" cy="60959"/>
            <a:chOff x="-140841" y="1028228"/>
            <a:chExt cx="9285984" cy="45719"/>
          </a:xfrm>
        </p:grpSpPr>
        <p:sp>
          <p:nvSpPr>
            <p:cNvPr id="19" name="직사각형 18"/>
            <p:cNvSpPr/>
            <p:nvPr/>
          </p:nvSpPr>
          <p:spPr>
            <a:xfrm>
              <a:off x="1406823" y="1028228"/>
              <a:ext cx="1547664" cy="45719"/>
            </a:xfrm>
            <a:prstGeom prst="rect">
              <a:avLst/>
            </a:prstGeom>
            <a:solidFill>
              <a:srgbClr val="6C4C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2954487" y="1028228"/>
              <a:ext cx="1547664" cy="45719"/>
            </a:xfrm>
            <a:prstGeom prst="rect">
              <a:avLst/>
            </a:prstGeom>
            <a:solidFill>
              <a:srgbClr val="34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4502151" y="1028228"/>
              <a:ext cx="1547664" cy="45719"/>
            </a:xfrm>
            <a:prstGeom prst="rect">
              <a:avLst/>
            </a:prstGeom>
            <a:solidFill>
              <a:srgbClr val="F48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6049815" y="1028228"/>
              <a:ext cx="1547664" cy="45719"/>
            </a:xfrm>
            <a:prstGeom prst="rect">
              <a:avLst/>
            </a:prstGeom>
            <a:solidFill>
              <a:srgbClr val="B81A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7597479" y="1028228"/>
              <a:ext cx="1547664" cy="45719"/>
            </a:xfrm>
            <a:prstGeom prst="rect">
              <a:avLst/>
            </a:prstGeom>
            <a:solidFill>
              <a:srgbClr val="DC49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-140841" y="1028228"/>
              <a:ext cx="1547664" cy="45719"/>
            </a:xfrm>
            <a:prstGeom prst="rect">
              <a:avLst/>
            </a:prstGeom>
            <a:solidFill>
              <a:srgbClr val="BDA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2" name="텍스트 개체 틀 3"/>
          <p:cNvSpPr>
            <a:spLocks noGrp="1"/>
          </p:cNvSpPr>
          <p:nvPr>
            <p:ph type="body" sz="quarter" idx="10" hasCustomPrompt="1"/>
          </p:nvPr>
        </p:nvSpPr>
        <p:spPr>
          <a:xfrm>
            <a:off x="306786" y="215906"/>
            <a:ext cx="11137237" cy="5568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801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main title</a:t>
            </a:r>
            <a:endParaRPr lang="ko-KR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F938F93-ACC8-1542-8507-CAD60CA45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AF36A-3C57-294C-843B-6C57D4323415}" type="slidenum">
              <a:rPr kumimoji="1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95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/>
    </mc:Choice>
    <mc:Fallback xmlns="">
      <p:transition advClick="0" advTm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30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/>
    </mc:Choice>
    <mc:Fallback xmlns="">
      <p:transition advClick="0" advTm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41C87-7AD9-4845-A077-840E4A0F3F06}" type="datetimeFigureOut">
              <a: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2023/5/3</a:t>
            </a:fld>
            <a:endParaRPr kumimoji="0" alt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alt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13F82-EE5E-44EE-A61D-E31C6657F26F}" type="slidenum"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alt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8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>
          <a:xfrm>
            <a:off x="805106" y="1491987"/>
            <a:ext cx="10963743" cy="5010015"/>
          </a:xfrm>
        </p:spPr>
        <p:txBody>
          <a:bodyPr/>
          <a:lstStyle>
            <a:lvl1pPr>
              <a:defRPr sz="1842"/>
            </a:lvl1pPr>
          </a:lstStyle>
          <a:p>
            <a:pPr lvl="0"/>
            <a:r>
              <a:rPr lang="en-US" altLang="zh-CN"/>
              <a:t>Click to edit Master text style</a:t>
            </a:r>
            <a:endParaRPr lang="zh-CN" altLang="en-US"/>
          </a:p>
          <a:p>
            <a:pPr lvl="1"/>
            <a:r>
              <a:rPr lang="en-US" altLang="zh-CN"/>
              <a:t>Second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8137F-736D-4963-A639-9D724B07B21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文字方塊 6"/>
          <p:cNvSpPr txBox="1"/>
          <p:nvPr userDrawn="1"/>
        </p:nvSpPr>
        <p:spPr>
          <a:xfrm>
            <a:off x="10867984" y="6340694"/>
            <a:ext cx="375671" cy="318257"/>
          </a:xfrm>
          <a:prstGeom prst="rect">
            <a:avLst/>
          </a:prstGeom>
          <a:noFill/>
        </p:spPr>
        <p:txBody>
          <a:bodyPr wrap="none" lIns="84419" tIns="42210" rIns="84419" bIns="4221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D946C0-044E-4904-A54E-12712EB372B7}" type="slidenum">
              <a:rPr kumimoji="0" lang="zh-TW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1C201C5-8A49-46C2-9579-B9F02018B0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10"/>
            <a:ext cx="12504713" cy="7527836"/>
          </a:xfrm>
          <a:prstGeom prst="rect">
            <a:avLst/>
          </a:prstGeom>
        </p:spPr>
      </p:pic>
      <p:sp>
        <p:nvSpPr>
          <p:cNvPr id="8" name="文字方塊 7"/>
          <p:cNvSpPr txBox="1"/>
          <p:nvPr userDrawn="1"/>
        </p:nvSpPr>
        <p:spPr>
          <a:xfrm>
            <a:off x="11684000" y="130742"/>
            <a:ext cx="3898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32A6F-7722-407D-BB3C-25460CCE2089}" type="slidenum">
              <a:rPr kumimoji="0" lang="zh-TW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3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6552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163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zh-TW" altLang="en-US">
                <a:solidFill>
                  <a:prstClr val="white">
                    <a:tint val="75000"/>
                  </a:prstClr>
                </a:solidFill>
              </a:rPr>
              <a:pPr/>
              <a:t>2023/5/3</a:t>
            </a:fld>
            <a:endParaRPr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altLang="zh-TW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22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 Layout">
    <p:bg>
      <p:bgPr>
        <a:gradFill flip="none" rotWithShape="1">
          <a:gsLst>
            <a:gs pos="73000">
              <a:srgbClr val="DEEBF7"/>
            </a:gs>
            <a:gs pos="1000">
              <a:srgbClr val="002060"/>
            </a:gs>
            <a:gs pos="100000">
              <a:schemeClr val="accent5">
                <a:lumMod val="40000"/>
                <a:lumOff val="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E56B4D1-8BAF-41B8-B1D4-8310AC3DF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984"/>
          <a:stretch/>
        </p:blipFill>
        <p:spPr>
          <a:xfrm>
            <a:off x="169334" y="182827"/>
            <a:ext cx="4021668" cy="649234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73143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3429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2023/5/3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2421" y="503809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342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3429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877330C-9989-4FD5-B9B8-8535F3E42E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82" y="0"/>
            <a:ext cx="12166518" cy="6858000"/>
          </a:xfrm>
          <a:prstGeom prst="rect">
            <a:avLst/>
          </a:prstGeom>
        </p:spPr>
      </p:pic>
      <p:sp>
        <p:nvSpPr>
          <p:cNvPr id="9" name="文字方塊 8"/>
          <p:cNvSpPr txBox="1"/>
          <p:nvPr userDrawn="1"/>
        </p:nvSpPr>
        <p:spPr>
          <a:xfrm>
            <a:off x="11684000" y="130742"/>
            <a:ext cx="3898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32A6F-7722-407D-BB3C-25460CCE2089}" type="slidenum">
              <a:rPr kumimoji="0" lang="zh-TW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3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782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 userDrawn="1"/>
        </p:nvSpPr>
        <p:spPr>
          <a:xfrm>
            <a:off x="11590766" y="6453345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84623E7-4F79-4CC0-9A6A-DFA5E395F465}" type="slidenum">
              <a:rPr lang="zh-TW" altLang="en-US" sz="1200" smtClean="0"/>
              <a:pPr/>
              <a:t>‹#›</a:t>
            </a:fld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989160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17/06/relationships/model3d" Target="../media/model3d1.glb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0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Relationship Id="rId22" Type="http://schemas.openxmlformats.org/officeDocument/2006/relationships/hyperlink" Target="http://holdon.sipplink.com/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3.jpe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image" Target="../media/image17.jpeg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6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72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2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microsoft.com/office/2017/06/relationships/model3d" Target="../media/model3d1.glb"/><Relationship Id="rId10" Type="http://schemas.openxmlformats.org/officeDocument/2006/relationships/slideLayout" Target="../slideLayouts/slideLayout79.xml"/><Relationship Id="rId19" Type="http://schemas.openxmlformats.org/officeDocument/2006/relationships/image" Target="../media/image40.png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1.png"/><Relationship Id="rId22" Type="http://schemas.openxmlformats.org/officeDocument/2006/relationships/hyperlink" Target="http://holdon.sipplink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 rotWithShape="1">
          <a:blip r:embed="rId14"/>
          <a:srcRect l="19323" t="57194" r="62021" b="34472"/>
          <a:stretch/>
        </p:blipFill>
        <p:spPr>
          <a:xfrm>
            <a:off x="3048000" y="402515"/>
            <a:ext cx="8737600" cy="11512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 userDrawn="1"/>
        </p:nvPicPr>
        <p:blipFill rotWithShape="1">
          <a:blip r:embed="rId14"/>
          <a:srcRect l="19323" t="57194" r="62021" b="34472"/>
          <a:stretch/>
        </p:blipFill>
        <p:spPr>
          <a:xfrm>
            <a:off x="469765" y="6538916"/>
            <a:ext cx="8992296" cy="105000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A92A2FA9-BA83-4EC9-BE72-7F5441AE8551}"/>
              </a:ext>
            </a:extLst>
          </p:cNvPr>
          <p:cNvGrpSpPr/>
          <p:nvPr userDrawn="1"/>
        </p:nvGrpSpPr>
        <p:grpSpPr>
          <a:xfrm>
            <a:off x="0" y="11988"/>
            <a:ext cx="1058835" cy="811877"/>
            <a:chOff x="2592858" y="1741779"/>
            <a:chExt cx="794126" cy="811877"/>
          </a:xfrm>
        </p:grpSpPr>
        <mc:AlternateContent xmlns:mc="http://schemas.openxmlformats.org/markup-compatibility/2006" xmlns:am3d="http://schemas.microsoft.com/office/drawing/2017/model3d">
          <mc:Choice Requires="am3d">
            <p:graphicFrame>
              <p:nvGraphicFramePr>
                <p:cNvPr id="13" name="3D 模型 12" descr="Light Gray Triangular Prism">
                  <a:extLst>
                    <a:ext uri="{FF2B5EF4-FFF2-40B4-BE49-F238E27FC236}">
                      <a16:creationId xmlns:a16="http://schemas.microsoft.com/office/drawing/2014/main" id="{1E56FEE0-F4AC-42AE-B239-E7BD8CACE15D}"/>
                    </a:ext>
                  </a:extLst>
                </p:cNvPr>
                <p:cNvGraphicFramePr>
                  <a:graphicFrameLocks noChangeAspect="1"/>
                </p:cNvGraphicFramePr>
                <p:nvPr userDrawn="1">
                  <p:extLst>
                    <p:ext uri="{D42A27DB-BD31-4B8C-83A1-F6EECF244321}">
                      <p14:modId xmlns:p14="http://schemas.microsoft.com/office/powerpoint/2010/main" val="3982208378"/>
                    </p:ext>
                  </p:extLst>
                </p:nvPr>
              </p:nvGraphicFramePr>
              <p:xfrm rot="3706115">
                <a:off x="2427216" y="1907421"/>
                <a:ext cx="811877" cy="480594"/>
              </p:xfrm>
              <a:graphic>
                <a:graphicData uri="http://schemas.microsoft.com/office/drawing/2017/model3d">
                  <am3d:model3d r:embed="rId15">
                    <am3d:spPr>
                      <a:xfrm rot="3706115">
                        <a:off x="0" y="0"/>
                        <a:ext cx="811877" cy="480594"/>
                      </a:xfrm>
                      <a:prstGeom prst="rect">
                        <a:avLst/>
                      </a:prstGeom>
                    </am3d:spPr>
                    <am3d:camera>
                      <am3d:pos x="0" y="0" z="6850851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284259" d="1000000"/>
                      <am3d:preTrans dx="-103008" dy="-11011706" dz="-521202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8459755" ay="352319" az="-10515783"/>
                      <am3d:postTrans dx="0" dy="0" dz="0"/>
                    </am3d:trans>
                    <am3d:raster rName="Office3DRenderer" rVer="16.0.8326">
                      <am3d:blip r:embed="rId16"/>
                    </am3d:raster>
                    <am3d:objViewport viewportSz="62110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 xmlns="">
            <p:pic>
              <p:nvPicPr>
                <p:cNvPr id="13" name="3D 模型 12" descr="Light Gray Triangular Prism">
                  <a:extLst>
                    <a:ext uri="{FF2B5EF4-FFF2-40B4-BE49-F238E27FC236}">
                      <a16:creationId xmlns:a16="http://schemas.microsoft.com/office/drawing/2014/main" id="{1E56FEE0-F4AC-42AE-B239-E7BD8CACE15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 rot="3706115">
                  <a:off x="-165642" y="177629"/>
                  <a:ext cx="811877" cy="4805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am3d="http://schemas.microsoft.com/office/drawing/2017/model3d">
          <mc:Choice Requires="am3d">
            <p:graphicFrame>
              <p:nvGraphicFramePr>
                <p:cNvPr id="14" name="3D 模型 13" descr="Light Gray Triangular Prism">
                  <a:extLst>
                    <a:ext uri="{FF2B5EF4-FFF2-40B4-BE49-F238E27FC236}">
                      <a16:creationId xmlns:a16="http://schemas.microsoft.com/office/drawing/2014/main" id="{4441D664-5079-457E-8157-7D17DDD15AFB}"/>
                    </a:ext>
                  </a:extLst>
                </p:cNvPr>
                <p:cNvGraphicFramePr>
                  <a:graphicFrameLocks noChangeAspect="1"/>
                </p:cNvGraphicFramePr>
                <p:nvPr userDrawn="1">
                  <p:extLst>
                    <p:ext uri="{D42A27DB-BD31-4B8C-83A1-F6EECF244321}">
                      <p14:modId xmlns:p14="http://schemas.microsoft.com/office/powerpoint/2010/main" val="3280583377"/>
                    </p:ext>
                  </p:extLst>
                </p:nvPr>
              </p:nvGraphicFramePr>
              <p:xfrm rot="6395426">
                <a:off x="2895342" y="1801526"/>
                <a:ext cx="488973" cy="494310"/>
              </p:xfrm>
              <a:graphic>
                <a:graphicData uri="http://schemas.microsoft.com/office/drawing/2017/model3d">
                  <am3d:model3d r:embed="rId15">
                    <am3d:spPr>
                      <a:xfrm rot="6395426">
                        <a:off x="0" y="0"/>
                        <a:ext cx="488973" cy="494310"/>
                      </a:xfrm>
                      <a:prstGeom prst="rect">
                        <a:avLst/>
                      </a:prstGeom>
                    </am3d:spPr>
                    <am3d:camera>
                      <am3d:pos x="0" y="0" z="6850851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284259" d="1000000"/>
                      <am3d:preTrans dx="-103008" dy="-11011706" dz="-521202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1388911" ay="-144711" az="-10738161"/>
                      <am3d:postTrans dx="0" dy="0" dz="0"/>
                    </am3d:trans>
                    <am3d:raster rName="Office3DRenderer" rVer="16.0.8326">
                      <am3d:blip r:embed="rId18"/>
                    </am3d:raster>
                    <am3d:objViewport viewportSz="71465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 xmlns="">
            <p:pic>
              <p:nvPicPr>
                <p:cNvPr id="14" name="3D 模型 13" descr="Light Gray Triangular Prism">
                  <a:extLst>
                    <a:ext uri="{FF2B5EF4-FFF2-40B4-BE49-F238E27FC236}">
                      <a16:creationId xmlns:a16="http://schemas.microsoft.com/office/drawing/2014/main" id="{4441D664-5079-457E-8157-7D17DDD15AF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 rot="6395426">
                  <a:off x="302484" y="71734"/>
                  <a:ext cx="488973" cy="49431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3202E5E3-1D10-400E-A815-4658C69DAA9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60" y="167969"/>
            <a:ext cx="2300424" cy="499915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0BE20950-C4D4-45DF-9337-C3F55DF52FC4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2037" y="6291325"/>
            <a:ext cx="2576799" cy="600182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34688" y="6545358"/>
            <a:ext cx="22227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>
                <a:hlinkClick r:id="rId22"/>
              </a:rPr>
              <a:t>http://holdon.sipplink.com/</a:t>
            </a:r>
            <a:endParaRPr lang="zh-TW" altLang="en-US" sz="14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7D7C8B3-4630-4695-824D-AAA46BDCC12E}"/>
              </a:ext>
            </a:extLst>
          </p:cNvPr>
          <p:cNvSpPr/>
          <p:nvPr userDrawn="1"/>
        </p:nvSpPr>
        <p:spPr>
          <a:xfrm>
            <a:off x="2648525" y="6622085"/>
            <a:ext cx="13484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版權所有 侵害必究</a:t>
            </a:r>
            <a:endParaRPr lang="zh-TW" altLang="en-US" sz="1100" dirty="0"/>
          </a:p>
        </p:txBody>
      </p:sp>
      <p:sp>
        <p:nvSpPr>
          <p:cNvPr id="16" name="文字方塊 15"/>
          <p:cNvSpPr txBox="1"/>
          <p:nvPr userDrawn="1"/>
        </p:nvSpPr>
        <p:spPr>
          <a:xfrm>
            <a:off x="11684000" y="130742"/>
            <a:ext cx="389850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32A6F-7722-407D-BB3C-25460CCE2089}" type="slidenum">
              <a:rPr kumimoji="0" lang="zh-TW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724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755" r:id="rId8"/>
    <p:sldLayoutId id="2147483757" r:id="rId9"/>
    <p:sldLayoutId id="2147483797" r:id="rId10"/>
    <p:sldLayoutId id="2147483798" r:id="rId11"/>
    <p:sldLayoutId id="2147483814" r:id="rId12"/>
  </p:sldLayoutIdLst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grpSp>
        <p:nvGrpSpPr>
          <p:cNvPr id="9" name="月亮 8"/>
          <p:cNvGrpSpPr>
            <a:grpSpLocks/>
          </p:cNvGrpSpPr>
          <p:nvPr/>
        </p:nvGrpSpPr>
        <p:grpSpPr bwMode="auto">
          <a:xfrm>
            <a:off x="-16933" y="4279900"/>
            <a:ext cx="12208933" cy="2578100"/>
            <a:chOff x="-4" y="2700"/>
            <a:chExt cx="5768" cy="1624"/>
          </a:xfrm>
        </p:grpSpPr>
        <p:pic>
          <p:nvPicPr>
            <p:cNvPr id="1031" name="月亮 8"/>
            <p:cNvPicPr>
              <a:picLocks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" y="2700"/>
              <a:ext cx="5768" cy="1624"/>
            </a:xfrm>
            <a:prstGeom prst="rect">
              <a:avLst/>
            </a:prstGeom>
            <a:noFill/>
          </p:spPr>
        </p:pic>
        <p:sp>
          <p:nvSpPr>
            <p:cNvPr id="1032" name="Text Box 8"/>
            <p:cNvSpPr txBox="1">
              <a:spLocks noChangeArrowheads="1"/>
            </p:cNvSpPr>
            <p:nvPr/>
          </p:nvSpPr>
          <p:spPr bwMode="auto">
            <a:xfrm rot="16200000">
              <a:off x="2805" y="3392"/>
              <a:ext cx="150" cy="1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/>
              <a:endParaRPr kumimoji="0" lang="zh-TW" altLang="en-US" sz="1800">
                <a:solidFill>
                  <a:srgbClr val="D9D9D9"/>
                </a:solidFill>
                <a:latin typeface="Calibri" pitchFamily="34" charset="0"/>
              </a:endParaRPr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5039890" y="6453337"/>
            <a:ext cx="6528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b="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SMILE:</a:t>
            </a:r>
            <a:r>
              <a:rPr kumimoji="0" lang="en-US" altLang="zh-TW" sz="1400" b="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</a:t>
            </a:r>
            <a:r>
              <a:rPr kumimoji="0" lang="en-US" altLang="zh-TW" sz="140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Sensor &amp; </a:t>
            </a:r>
            <a:r>
              <a:rPr kumimoji="0" lang="en-US" altLang="zh-TW" sz="1400" i="1" dirty="0" err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Microsystem</a:t>
            </a:r>
            <a:r>
              <a:rPr kumimoji="0" lang="en-US" altLang="zh-TW" sz="140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Integration for Life Enhancement</a:t>
            </a:r>
          </a:p>
        </p:txBody>
      </p:sp>
      <p:sp>
        <p:nvSpPr>
          <p:cNvPr id="23" name="文字方塊 22"/>
          <p:cNvSpPr txBox="1"/>
          <p:nvPr userDrawn="1"/>
        </p:nvSpPr>
        <p:spPr>
          <a:xfrm>
            <a:off x="5039889" y="6453337"/>
            <a:ext cx="6528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b="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SMILE:</a:t>
            </a:r>
            <a:r>
              <a:rPr kumimoji="0" lang="en-US" altLang="zh-TW" sz="1400" b="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</a:t>
            </a:r>
            <a:r>
              <a:rPr kumimoji="0" lang="en-US" altLang="zh-TW" sz="140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Sensor &amp; </a:t>
            </a:r>
            <a:r>
              <a:rPr kumimoji="0" lang="en-US" altLang="zh-TW" sz="1400" i="1" dirty="0" err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Microsystem</a:t>
            </a:r>
            <a:r>
              <a:rPr kumimoji="0" lang="en-US" altLang="zh-TW" sz="140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Integration for Life Enhancement</a:t>
            </a:r>
          </a:p>
        </p:txBody>
      </p:sp>
      <p:sp>
        <p:nvSpPr>
          <p:cNvPr id="24" name="文字方塊 23"/>
          <p:cNvSpPr txBox="1"/>
          <p:nvPr userDrawn="1"/>
        </p:nvSpPr>
        <p:spPr>
          <a:xfrm>
            <a:off x="0" y="6581009"/>
            <a:ext cx="2976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Stella </a:t>
            </a:r>
            <a:r>
              <a:rPr kumimoji="0" lang="en-US" altLang="zh-TW" sz="1200" b="0" i="1" dirty="0" err="1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Kuei</a:t>
            </a:r>
            <a:r>
              <a:rPr kumimoji="0" lang="en-US" altLang="zh-TW" sz="1200" b="0" i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 Ann </a:t>
            </a:r>
            <a:r>
              <a:rPr kumimoji="0" lang="en-US" altLang="zh-TW" sz="1200" b="0" i="1" dirty="0" err="1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Wen</a:t>
            </a:r>
            <a:r>
              <a:rPr kumimoji="0" lang="en-US" altLang="zh-TW" sz="1200" b="0" i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, NCTU  </a:t>
            </a:r>
            <a:r>
              <a:rPr kumimoji="0" lang="en-US" altLang="zh-TW" sz="1100" b="0" i="1" u="sng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2011, Mar. JSAP</a:t>
            </a:r>
            <a:endParaRPr kumimoji="0" lang="zh-TW" altLang="en-US" sz="1200" b="0" i="1" u="sng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圖片 12" descr="smile1.jpg"/>
          <p:cNvPicPr>
            <a:picLocks noChangeAspect="1"/>
          </p:cNvPicPr>
          <p:nvPr userDrawn="1"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798" y="6241643"/>
            <a:ext cx="960107" cy="616365"/>
          </a:xfrm>
          <a:prstGeom prst="rect">
            <a:avLst/>
          </a:prstGeom>
        </p:spPr>
      </p:pic>
      <p:sp>
        <p:nvSpPr>
          <p:cNvPr id="12" name="文字方塊 11"/>
          <p:cNvSpPr txBox="1"/>
          <p:nvPr userDrawn="1"/>
        </p:nvSpPr>
        <p:spPr>
          <a:xfrm>
            <a:off x="11684000" y="130742"/>
            <a:ext cx="3898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32A6F-7722-407D-BB3C-25460CCE2089}" type="slidenum">
              <a:rPr kumimoji="0" lang="zh-TW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57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718" r:id="rId6"/>
    <p:sldLayoutId id="2147483813" r:id="rId7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779D169-0A65-40B4-AEF7-3DF220A9E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19323" t="57194" r="62021" b="34472"/>
          <a:stretch/>
        </p:blipFill>
        <p:spPr>
          <a:xfrm>
            <a:off x="3048000" y="402515"/>
            <a:ext cx="8737600" cy="11512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7B46286-B166-41CD-B794-B63BE270E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19323" t="57194" r="62021" b="34472"/>
          <a:stretch/>
        </p:blipFill>
        <p:spPr>
          <a:xfrm>
            <a:off x="469765" y="6538916"/>
            <a:ext cx="8992297" cy="105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19024D1F-B94D-4DCA-BF81-653024B0D72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60" y="167973"/>
            <a:ext cx="2300425" cy="49991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4E0F4801-3F1D-426E-A5FD-858F3241CF0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2039" y="6291325"/>
            <a:ext cx="2576799" cy="600182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9D58F373-47E1-4A43-854D-18C18AF95896}"/>
              </a:ext>
            </a:extLst>
          </p:cNvPr>
          <p:cNvSpPr/>
          <p:nvPr userDrawn="1"/>
        </p:nvSpPr>
        <p:spPr>
          <a:xfrm>
            <a:off x="546187" y="6586343"/>
            <a:ext cx="19270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http://holdon.sipplink.com/</a:t>
            </a:r>
            <a:endParaRPr lang="zh-TW" altLang="en-US" sz="12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7A00B05-42B4-4036-B5DE-EE6E869247EF}"/>
              </a:ext>
            </a:extLst>
          </p:cNvPr>
          <p:cNvSpPr/>
          <p:nvPr userDrawn="1"/>
        </p:nvSpPr>
        <p:spPr>
          <a:xfrm>
            <a:off x="2838320" y="6586342"/>
            <a:ext cx="12955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版權所有 侵害必究</a:t>
            </a:r>
            <a:endParaRPr lang="zh-TW" altLang="en-US" sz="1050" dirty="0"/>
          </a:p>
        </p:txBody>
      </p:sp>
      <p:sp>
        <p:nvSpPr>
          <p:cNvPr id="16" name="文字方塊 15"/>
          <p:cNvSpPr txBox="1"/>
          <p:nvPr userDrawn="1"/>
        </p:nvSpPr>
        <p:spPr>
          <a:xfrm>
            <a:off x="11684000" y="130742"/>
            <a:ext cx="389850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32A6F-7722-407D-BB3C-25460CCE2089}" type="slidenum">
              <a:rPr kumimoji="0" lang="zh-TW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55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9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779D169-0A65-40B4-AEF7-3DF220A9E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l="19323" t="57194" r="62021" b="34472"/>
          <a:stretch/>
        </p:blipFill>
        <p:spPr>
          <a:xfrm>
            <a:off x="3048000" y="402515"/>
            <a:ext cx="8737600" cy="11512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7B46286-B166-41CD-B794-B63BE270E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l="19323" t="57194" r="62021" b="34472"/>
          <a:stretch/>
        </p:blipFill>
        <p:spPr>
          <a:xfrm>
            <a:off x="408805" y="6509924"/>
            <a:ext cx="8666615" cy="10119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19024D1F-B94D-4DCA-BF81-653024B0D72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60" y="167973"/>
            <a:ext cx="2300425" cy="49991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7A00B05-42B4-4036-B5DE-EE6E869247EF}"/>
              </a:ext>
            </a:extLst>
          </p:cNvPr>
          <p:cNvSpPr/>
          <p:nvPr userDrawn="1"/>
        </p:nvSpPr>
        <p:spPr>
          <a:xfrm>
            <a:off x="2838320" y="6586342"/>
            <a:ext cx="12955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版權所有 侵害必究</a:t>
            </a:r>
            <a:endParaRPr lang="zh-TW" altLang="en-US" sz="1050" dirty="0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E32C9476-F812-4665-AC89-D8D615EE7675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8476" y="6488262"/>
            <a:ext cx="3286497" cy="323116"/>
          </a:xfrm>
          <a:prstGeom prst="rect">
            <a:avLst/>
          </a:prstGeom>
        </p:spPr>
      </p:pic>
      <p:sp>
        <p:nvSpPr>
          <p:cNvPr id="15" name="文字方塊 14"/>
          <p:cNvSpPr txBox="1"/>
          <p:nvPr userDrawn="1"/>
        </p:nvSpPr>
        <p:spPr>
          <a:xfrm>
            <a:off x="11684000" y="130742"/>
            <a:ext cx="389850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32A6F-7722-407D-BB3C-25460CCE2089}" type="slidenum">
              <a:rPr kumimoji="0" lang="zh-TW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277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5/3/2023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779D169-0A65-40B4-AEF7-3DF220A9E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23" t="57194" r="62021" b="34472"/>
          <a:stretch/>
        </p:blipFill>
        <p:spPr>
          <a:xfrm>
            <a:off x="5358384" y="363990"/>
            <a:ext cx="6229601" cy="12210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7B46286-B166-41CD-B794-B63BE270E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23" t="57194" r="62021" b="34472"/>
          <a:stretch/>
        </p:blipFill>
        <p:spPr>
          <a:xfrm>
            <a:off x="576383" y="6537068"/>
            <a:ext cx="8927757" cy="10424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7A00B05-42B4-4036-B5DE-EE6E869247EF}"/>
              </a:ext>
            </a:extLst>
          </p:cNvPr>
          <p:cNvSpPr/>
          <p:nvPr userDrawn="1"/>
        </p:nvSpPr>
        <p:spPr>
          <a:xfrm>
            <a:off x="2838320" y="6586342"/>
            <a:ext cx="12955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版權所有 侵害必究</a:t>
            </a:r>
            <a:endParaRPr lang="zh-TW" altLang="en-US" sz="1050" dirty="0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250FF350-981B-49AE-8906-A6EC690A2896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62" y="135722"/>
            <a:ext cx="835895" cy="647224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01E154F-77D5-4926-A8C9-76BF5441DB94}"/>
              </a:ext>
            </a:extLst>
          </p:cNvPr>
          <p:cNvSpPr txBox="1"/>
          <p:nvPr userDrawn="1"/>
        </p:nvSpPr>
        <p:spPr>
          <a:xfrm>
            <a:off x="1290494" y="218064"/>
            <a:ext cx="3069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Semiconductor &amp;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AIOT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Coding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CC4FA6B-4156-4E59-B1D8-9E20193978A8}"/>
              </a:ext>
            </a:extLst>
          </p:cNvPr>
          <p:cNvSpPr txBox="1"/>
          <p:nvPr userDrawn="1"/>
        </p:nvSpPr>
        <p:spPr>
          <a:xfrm>
            <a:off x="9468177" y="6398568"/>
            <a:ext cx="2723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國立陽明交通大學社會責任推展計畫 </a:t>
            </a:r>
          </a:p>
        </p:txBody>
      </p:sp>
      <p:sp>
        <p:nvSpPr>
          <p:cNvPr id="12" name="文字方塊 11"/>
          <p:cNvSpPr txBox="1"/>
          <p:nvPr userDrawn="1"/>
        </p:nvSpPr>
        <p:spPr>
          <a:xfrm>
            <a:off x="11684000" y="130742"/>
            <a:ext cx="389850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32A6F-7722-407D-BB3C-25460CCE2089}" type="slidenum">
              <a:rPr kumimoji="0" lang="zh-TW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421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 rotWithShape="1">
          <a:blip r:embed="rId14"/>
          <a:srcRect l="19323" t="57194" r="62021" b="34472"/>
          <a:stretch/>
        </p:blipFill>
        <p:spPr>
          <a:xfrm>
            <a:off x="3048000" y="402515"/>
            <a:ext cx="8737600" cy="11512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 userDrawn="1"/>
        </p:nvPicPr>
        <p:blipFill rotWithShape="1">
          <a:blip r:embed="rId14"/>
          <a:srcRect l="19323" t="57194" r="62021" b="34472"/>
          <a:stretch/>
        </p:blipFill>
        <p:spPr>
          <a:xfrm>
            <a:off x="469765" y="6538916"/>
            <a:ext cx="8992296" cy="105000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A92A2FA9-BA83-4EC9-BE72-7F5441AE8551}"/>
              </a:ext>
            </a:extLst>
          </p:cNvPr>
          <p:cNvGrpSpPr/>
          <p:nvPr userDrawn="1"/>
        </p:nvGrpSpPr>
        <p:grpSpPr>
          <a:xfrm>
            <a:off x="0" y="11988"/>
            <a:ext cx="1058835" cy="811877"/>
            <a:chOff x="2592858" y="1741779"/>
            <a:chExt cx="794126" cy="811877"/>
          </a:xfrm>
        </p:grpSpPr>
        <mc:AlternateContent xmlns:mc="http://schemas.openxmlformats.org/markup-compatibility/2006" xmlns:am3d="http://schemas.microsoft.com/office/drawing/2017/model3d">
          <mc:Choice Requires="am3d">
            <p:graphicFrame>
              <p:nvGraphicFramePr>
                <p:cNvPr id="13" name="3D 模型 12" descr="Light Gray Triangular Prism">
                  <a:extLst>
                    <a:ext uri="{FF2B5EF4-FFF2-40B4-BE49-F238E27FC236}">
                      <a16:creationId xmlns:a16="http://schemas.microsoft.com/office/drawing/2014/main" id="{1E56FEE0-F4AC-42AE-B239-E7BD8CACE15D}"/>
                    </a:ext>
                  </a:extLst>
                </p:cNvPr>
                <p:cNvGraphicFramePr>
                  <a:graphicFrameLocks noChangeAspect="1"/>
                </p:cNvGraphicFramePr>
                <p:nvPr userDrawn="1">
                  <p:extLst>
                    <p:ext uri="{D42A27DB-BD31-4B8C-83A1-F6EECF244321}">
                      <p14:modId xmlns:p14="http://schemas.microsoft.com/office/powerpoint/2010/main" val="3982208378"/>
                    </p:ext>
                  </p:extLst>
                </p:nvPr>
              </p:nvGraphicFramePr>
              <p:xfrm rot="3706115">
                <a:off x="2427216" y="1907421"/>
                <a:ext cx="811877" cy="480594"/>
              </p:xfrm>
              <a:graphic>
                <a:graphicData uri="http://schemas.microsoft.com/office/drawing/2017/model3d">
                  <am3d:model3d r:embed="rId15">
                    <am3d:spPr>
                      <a:xfrm rot="3706115">
                        <a:off x="0" y="0"/>
                        <a:ext cx="811877" cy="480594"/>
                      </a:xfrm>
                      <a:prstGeom prst="rect">
                        <a:avLst/>
                      </a:prstGeom>
                    </am3d:spPr>
                    <am3d:camera>
                      <am3d:pos x="0" y="0" z="6850851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284259" d="1000000"/>
                      <am3d:preTrans dx="-103008" dy="-11011706" dz="-521202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8459755" ay="352319" az="-10515783"/>
                      <am3d:postTrans dx="0" dy="0" dz="0"/>
                    </am3d:trans>
                    <am3d:raster rName="Office3DRenderer" rVer="16.0.8326">
                      <am3d:blip r:embed="rId16"/>
                    </am3d:raster>
                    <am3d:objViewport viewportSz="62110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 xmlns="">
            <p:pic>
              <p:nvPicPr>
                <p:cNvPr id="13" name="3D 模型 12" descr="Light Gray Triangular Prism">
                  <a:extLst>
                    <a:ext uri="{FF2B5EF4-FFF2-40B4-BE49-F238E27FC236}">
                      <a16:creationId xmlns:a16="http://schemas.microsoft.com/office/drawing/2014/main" id="{1E56FEE0-F4AC-42AE-B239-E7BD8CACE15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 rot="3706115">
                  <a:off x="-165642" y="177629"/>
                  <a:ext cx="811877" cy="4805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am3d="http://schemas.microsoft.com/office/drawing/2017/model3d">
          <mc:Choice Requires="am3d">
            <p:graphicFrame>
              <p:nvGraphicFramePr>
                <p:cNvPr id="14" name="3D 模型 13" descr="Light Gray Triangular Prism">
                  <a:extLst>
                    <a:ext uri="{FF2B5EF4-FFF2-40B4-BE49-F238E27FC236}">
                      <a16:creationId xmlns:a16="http://schemas.microsoft.com/office/drawing/2014/main" id="{4441D664-5079-457E-8157-7D17DDD15AFB}"/>
                    </a:ext>
                  </a:extLst>
                </p:cNvPr>
                <p:cNvGraphicFramePr>
                  <a:graphicFrameLocks noChangeAspect="1"/>
                </p:cNvGraphicFramePr>
                <p:nvPr userDrawn="1">
                  <p:extLst>
                    <p:ext uri="{D42A27DB-BD31-4B8C-83A1-F6EECF244321}">
                      <p14:modId xmlns:p14="http://schemas.microsoft.com/office/powerpoint/2010/main" val="3280583377"/>
                    </p:ext>
                  </p:extLst>
                </p:nvPr>
              </p:nvGraphicFramePr>
              <p:xfrm rot="6395426">
                <a:off x="2895342" y="1801526"/>
                <a:ext cx="488973" cy="494310"/>
              </p:xfrm>
              <a:graphic>
                <a:graphicData uri="http://schemas.microsoft.com/office/drawing/2017/model3d">
                  <am3d:model3d r:embed="rId15">
                    <am3d:spPr>
                      <a:xfrm rot="6395426">
                        <a:off x="0" y="0"/>
                        <a:ext cx="488973" cy="494310"/>
                      </a:xfrm>
                      <a:prstGeom prst="rect">
                        <a:avLst/>
                      </a:prstGeom>
                    </am3d:spPr>
                    <am3d:camera>
                      <am3d:pos x="0" y="0" z="6850851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284259" d="1000000"/>
                      <am3d:preTrans dx="-103008" dy="-11011706" dz="-521202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1388911" ay="-144711" az="-10738161"/>
                      <am3d:postTrans dx="0" dy="0" dz="0"/>
                    </am3d:trans>
                    <am3d:raster rName="Office3DRenderer" rVer="16.0.8326">
                      <am3d:blip r:embed="rId18"/>
                    </am3d:raster>
                    <am3d:objViewport viewportSz="71465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 xmlns="">
            <p:pic>
              <p:nvPicPr>
                <p:cNvPr id="14" name="3D 模型 13" descr="Light Gray Triangular Prism">
                  <a:extLst>
                    <a:ext uri="{FF2B5EF4-FFF2-40B4-BE49-F238E27FC236}">
                      <a16:creationId xmlns:a16="http://schemas.microsoft.com/office/drawing/2014/main" id="{4441D664-5079-457E-8157-7D17DDD15AF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 rot="6395426">
                  <a:off x="302484" y="71734"/>
                  <a:ext cx="488973" cy="49431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3202E5E3-1D10-400E-A815-4658C69DAA9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60" y="167969"/>
            <a:ext cx="2300424" cy="499915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0BE20950-C4D4-45DF-9337-C3F55DF52FC4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2037" y="6291325"/>
            <a:ext cx="2576799" cy="600182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34688" y="6545358"/>
            <a:ext cx="22227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22"/>
              </a:rPr>
              <a:t>http://holdon.sipplink.com/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7D7C8B3-4630-4695-824D-AAA46BDCC12E}"/>
              </a:ext>
            </a:extLst>
          </p:cNvPr>
          <p:cNvSpPr/>
          <p:nvPr userDrawn="1"/>
        </p:nvSpPr>
        <p:spPr>
          <a:xfrm>
            <a:off x="2648525" y="6622085"/>
            <a:ext cx="13484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版權所有 侵害必究</a:t>
            </a:r>
            <a:endParaRPr kumimoji="0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文字方塊 15"/>
          <p:cNvSpPr txBox="1"/>
          <p:nvPr userDrawn="1"/>
        </p:nvSpPr>
        <p:spPr>
          <a:xfrm>
            <a:off x="11684000" y="130742"/>
            <a:ext cx="389850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32A6F-7722-407D-BB3C-25460CCE2089}" type="slidenum">
              <a:rPr kumimoji="0" lang="zh-TW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71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w/url?sa=i&amp;rct=j&amp;q=&amp;esrc=s&amp;source=images&amp;cd=&amp;cad=rja&amp;uact=8&amp;ved=0ahUKEwjtqsXJ5LHXAhVBQZQKHUZhDJYQjRwIBw&amp;url=http://www.softicons.com/toolbar-icons/vista-base-software-icons-2-by-icons-land/circle-red-icon&amp;psig=AOvVaw3_Uu_6tUvE_tWfvfta7URe&amp;ust=1510326931742525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hyperlink" Target="https://reurl.cc/826NdR" TargetMode="Externa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9Y2BGdT9Th0&amp;t=26s" TargetMode="External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0iSiXR6wh90" TargetMode="External"/><Relationship Id="rId3" Type="http://schemas.openxmlformats.org/officeDocument/2006/relationships/image" Target="../media/image21.jpeg"/><Relationship Id="rId7" Type="http://schemas.openxmlformats.org/officeDocument/2006/relationships/hyperlink" Target="https://youtu.be/bZKyTvg0dvA" TargetMode="External"/><Relationship Id="rId2" Type="http://schemas.openxmlformats.org/officeDocument/2006/relationships/hyperlink" Target="https://12u10.lab.nycu.edu.tw/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youtu.be/pxUh809oRzg" TargetMode="External"/><Relationship Id="rId5" Type="http://schemas.openxmlformats.org/officeDocument/2006/relationships/hyperlink" Target="https://youtu.be/fzsPGx_sQdY" TargetMode="Externa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3.tif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6.tiff"/><Relationship Id="rId4" Type="http://schemas.openxmlformats.org/officeDocument/2006/relationships/image" Target="../media/image65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hyperlink" Target="https://youtu.be/xflWDm3qYG4" TargetMode="External"/><Relationship Id="rId7" Type="http://schemas.openxmlformats.org/officeDocument/2006/relationships/hyperlink" Target="https://youtu.be/BkosJkLeQJ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82.png"/><Relationship Id="rId5" Type="http://schemas.openxmlformats.org/officeDocument/2006/relationships/hyperlink" Target="https://youtu.be/CodHd33lPgc" TargetMode="External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hyperlink" Target="https://youtu.be/DRjivZsuZB4" TargetMode="External"/><Relationship Id="rId18" Type="http://schemas.openxmlformats.org/officeDocument/2006/relationships/image" Target="../media/image91.JPG"/><Relationship Id="rId26" Type="http://schemas.openxmlformats.org/officeDocument/2006/relationships/image" Target="../media/image95.png"/><Relationship Id="rId3" Type="http://schemas.openxmlformats.org/officeDocument/2006/relationships/hyperlink" Target="https://youtu.be/SKGi12gpICE" TargetMode="External"/><Relationship Id="rId21" Type="http://schemas.openxmlformats.org/officeDocument/2006/relationships/hyperlink" Target="https://youtu.be/UPLSeufvp9g" TargetMode="External"/><Relationship Id="rId7" Type="http://schemas.openxmlformats.org/officeDocument/2006/relationships/hyperlink" Target="https://youtu.be/2V_Sr5zgM_Q" TargetMode="External"/><Relationship Id="rId12" Type="http://schemas.openxmlformats.org/officeDocument/2006/relationships/image" Target="../media/image88.png"/><Relationship Id="rId17" Type="http://schemas.openxmlformats.org/officeDocument/2006/relationships/hyperlink" Target="https://youtu.be/rzjiOHuzHrM" TargetMode="External"/><Relationship Id="rId25" Type="http://schemas.openxmlformats.org/officeDocument/2006/relationships/hyperlink" Target="https://youtu.be/t7yaNp-KM-0" TargetMode="Externa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0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85.jpeg"/><Relationship Id="rId11" Type="http://schemas.openxmlformats.org/officeDocument/2006/relationships/hyperlink" Target="https://youtu.be/W321f4ZZq6Y" TargetMode="External"/><Relationship Id="rId24" Type="http://schemas.openxmlformats.org/officeDocument/2006/relationships/image" Target="../media/image94.png"/><Relationship Id="rId5" Type="http://schemas.openxmlformats.org/officeDocument/2006/relationships/hyperlink" Target="https://youtu.be/2XciJKJijls" TargetMode="External"/><Relationship Id="rId15" Type="http://schemas.openxmlformats.org/officeDocument/2006/relationships/hyperlink" Target="https://youtu.be/7oCPwqbTbns" TargetMode="External"/><Relationship Id="rId23" Type="http://schemas.openxmlformats.org/officeDocument/2006/relationships/hyperlink" Target="https://youtu.be/T6Yo8auzgmo" TargetMode="External"/><Relationship Id="rId10" Type="http://schemas.openxmlformats.org/officeDocument/2006/relationships/image" Target="../media/image87.JPG"/><Relationship Id="rId19" Type="http://schemas.openxmlformats.org/officeDocument/2006/relationships/hyperlink" Target="https://youtu.be/EFnZDdN9ZQs" TargetMode="External"/><Relationship Id="rId4" Type="http://schemas.openxmlformats.org/officeDocument/2006/relationships/image" Target="../media/image84.png"/><Relationship Id="rId9" Type="http://schemas.openxmlformats.org/officeDocument/2006/relationships/hyperlink" Target="https://youtu.be/p2cFdNymleU" TargetMode="External"/><Relationship Id="rId14" Type="http://schemas.openxmlformats.org/officeDocument/2006/relationships/image" Target="../media/image89.png"/><Relationship Id="rId22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hyperlink" Target="https://www.google.com.tw/url?sa=i&amp;url=https://thenounproject.com/term/computer/12565/&amp;psig=AOvVaw0QXoQdYwZEsJkJEoedBV7T&amp;ust=1580972173995000&amp;source=images&amp;cd=vfe&amp;ved=0CAIQjRxqFwoTCNDs89vruecCFQAAAAAdAAAAABAX" TargetMode="External"/><Relationship Id="rId7" Type="http://schemas.openxmlformats.org/officeDocument/2006/relationships/image" Target="../media/image103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14.png"/><Relationship Id="rId4" Type="http://schemas.openxmlformats.org/officeDocument/2006/relationships/hyperlink" Target="https://youtu.be/NlmG3MB7qoc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dn.com/news/story/11316/4144644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cw.com.tw/article/article.action?id=5095520" TargetMode="External"/><Relationship Id="rId5" Type="http://schemas.openxmlformats.org/officeDocument/2006/relationships/hyperlink" Target="https://ec.ltn.com.tw/article/breakingnews/2646534" TargetMode="External"/><Relationship Id="rId4" Type="http://schemas.openxmlformats.org/officeDocument/2006/relationships/hyperlink" Target="https://tw.news.yahoo.com/5g%E5%A4%B1%E6%A5%AD%E6%BD%AE1-%E6%A9%9F%E5%99%A8%E5%B9%AB%E6%9B%B4%E5%A4%9A-10%E5%B9%B4%E5%85%A7%E6%81%90200%E8%90%AC%E4%BA%BA-%E8%A2%AB%E5%8F%96%E4%BB%A3-093734596.html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reurl.cc/QprO60" TargetMode="External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Relationship Id="rId9" Type="http://schemas.openxmlformats.org/officeDocument/2006/relationships/image" Target="../media/image13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0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tchum.com/give-em-a-brea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5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hyperlink" Target="https://www.python.org/download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google.com.tw/url?sa=i&amp;url=https://www.pngwing.com/en/free-png-bnqzv&amp;psig=AOvVaw0WK7btKPiLpvvMG3KjattX&amp;ust=1596855839906000&amp;source=images&amp;cd=vfe&amp;ved=0CAIQjRxqFwoTCPih4fWNiOsCFQAAAAAdAAAAABAD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58.png"/><Relationship Id="rId7" Type="http://schemas.openxmlformats.org/officeDocument/2006/relationships/hyperlink" Target="https://www.youtube.com/watch?v=Frt1Wq6z8wk&amp;list=PLk20VPCktYx6Cxm43XHmC8G-4EEDPc-vK&amp;index=10&amp;t=0s" TargetMode="External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se3hj-MeNnM" TargetMode="External"/><Relationship Id="rId5" Type="http://schemas.openxmlformats.org/officeDocument/2006/relationships/hyperlink" Target="https://youtu.be/Tu9z_I1q_jg" TargetMode="External"/><Relationship Id="rId4" Type="http://schemas.openxmlformats.org/officeDocument/2006/relationships/hyperlink" Target="https://youtu.be/523RuVc7gYY" TargetMode="External"/><Relationship Id="rId9" Type="http://schemas.openxmlformats.org/officeDocument/2006/relationships/image" Target="../media/image178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5.sv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8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03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youtu.be/_uQrJ0TkZlc" TargetMode="External"/><Relationship Id="rId5" Type="http://schemas.openxmlformats.org/officeDocument/2006/relationships/image" Target="../media/image202.png"/><Relationship Id="rId4" Type="http://schemas.openxmlformats.org/officeDocument/2006/relationships/hyperlink" Target="http://www.google.com.tw/url?sa=i&amp;rct=j&amp;q=&amp;esrc=s&amp;source=images&amp;cd=&amp;cad=rja&amp;uact=8&amp;ved=0ahUKEwjtqsXJ5LHXAhVBQZQKHUZhDJYQjRwIBw&amp;url=http://www.softicons.com/toolbar-icons/vista-base-software-icons-2-by-icons-land/circle-red-icon&amp;psig=AOvVaw3_Uu_6tUvE_tWfvfta7URe&amp;ust=1510326931742525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bZKyTvg0dvA" TargetMode="External"/><Relationship Id="rId3" Type="http://schemas.openxmlformats.org/officeDocument/2006/relationships/image" Target="../media/image205.jpeg"/><Relationship Id="rId7" Type="http://schemas.openxmlformats.org/officeDocument/2006/relationships/hyperlink" Target="https://youtu.be/pxUh809oRzg" TargetMode="External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youtu.be/fzsPGx_sQdY" TargetMode="External"/><Relationship Id="rId5" Type="http://schemas.openxmlformats.org/officeDocument/2006/relationships/hyperlink" Target="https://www.youtube.com/watch?v=BZXr73d2Qsw&amp;feature=youtu.be" TargetMode="External"/><Relationship Id="rId4" Type="http://schemas.openxmlformats.org/officeDocument/2006/relationships/hyperlink" Target="http://sharingday.com.tw/" TargetMode="External"/><Relationship Id="rId9" Type="http://schemas.openxmlformats.org/officeDocument/2006/relationships/hyperlink" Target="https://youtu.be/0iSiXR6wh9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jpeg"/><Relationship Id="rId3" Type="http://schemas.openxmlformats.org/officeDocument/2006/relationships/image" Target="../media/image212.jpeg"/><Relationship Id="rId7" Type="http://schemas.openxmlformats.org/officeDocument/2006/relationships/hyperlink" Target="https://www.youtube.com/watch?v=Mf4dJfYYuWM&amp;feature=emb_logo" TargetMode="External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5.jpeg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Relationship Id="rId9" Type="http://schemas.openxmlformats.org/officeDocument/2006/relationships/image" Target="../media/image21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222.jpeg"/><Relationship Id="rId7" Type="http://schemas.openxmlformats.org/officeDocument/2006/relationships/image" Target="../media/image225.jpeg"/><Relationship Id="rId2" Type="http://schemas.openxmlformats.org/officeDocument/2006/relationships/hyperlink" Target="https://www.youtube.com/watch?v=ovFr3ICZPXY&amp;feature=emb_logo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Oi-ATojozkE&amp;feature=emb_logo" TargetMode="External"/><Relationship Id="rId5" Type="http://schemas.openxmlformats.org/officeDocument/2006/relationships/image" Target="../media/image224.png"/><Relationship Id="rId10" Type="http://schemas.openxmlformats.org/officeDocument/2006/relationships/image" Target="../media/image227.jpeg"/><Relationship Id="rId4" Type="http://schemas.openxmlformats.org/officeDocument/2006/relationships/image" Target="../media/image223.png"/><Relationship Id="rId9" Type="http://schemas.openxmlformats.org/officeDocument/2006/relationships/hyperlink" Target="https://www.youtube.com/watch?v=e9bS3SEhh_U&amp;feature=emb_logo" TargetMode="Externa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jpeg"/><Relationship Id="rId3" Type="http://schemas.openxmlformats.org/officeDocument/2006/relationships/hyperlink" Target="https://www.youtube.com/watch?v=Z_iMlIQ_sDE&amp;feature=emb_logo" TargetMode="External"/><Relationship Id="rId7" Type="http://schemas.openxmlformats.org/officeDocument/2006/relationships/image" Target="../media/image231.jpe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youtu.be/qTecKUK22TM" TargetMode="External"/><Relationship Id="rId5" Type="http://schemas.openxmlformats.org/officeDocument/2006/relationships/image" Target="../media/image230.png"/><Relationship Id="rId4" Type="http://schemas.openxmlformats.org/officeDocument/2006/relationships/image" Target="../media/image229.jpeg"/><Relationship Id="rId9" Type="http://schemas.openxmlformats.org/officeDocument/2006/relationships/image" Target="../media/image233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jpeg"/><Relationship Id="rId3" Type="http://schemas.openxmlformats.org/officeDocument/2006/relationships/image" Target="../media/image235.jpeg"/><Relationship Id="rId7" Type="http://schemas.openxmlformats.org/officeDocument/2006/relationships/image" Target="../media/image238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7.jpeg"/><Relationship Id="rId5" Type="http://schemas.openxmlformats.org/officeDocument/2006/relationships/image" Target="../media/image236.jpeg"/><Relationship Id="rId4" Type="http://schemas.openxmlformats.org/officeDocument/2006/relationships/hyperlink" Target="https://12u10.nctu.edu.tw/activities/%e5%9f%ba%e5%b8%82%e5%ba%9c%e8%88%87%e4%ba%a4%e5%a4%a7%e5%90%88%e4%bd%9c-%e6%b5%b7%e6%b4%8b%e5%90%b8%e5%a1%b5%e5%99%a8%e9%ab%94%e9%a9%97%e7%87%9f-%e9%ab%98%e4%b8%ad%e5%ad%b8%e7%94%9f%e4%b8%89%e5%a4%a9/" TargetMode="Externa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jpeg"/><Relationship Id="rId3" Type="http://schemas.openxmlformats.org/officeDocument/2006/relationships/image" Target="../media/image240.jpeg"/><Relationship Id="rId7" Type="http://schemas.openxmlformats.org/officeDocument/2006/relationships/image" Target="../media/image2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4Z-7ZN2mb1Y&amp;feature=emb_logo" TargetMode="External"/><Relationship Id="rId5" Type="http://schemas.openxmlformats.org/officeDocument/2006/relationships/image" Target="../media/image242.jpeg"/><Relationship Id="rId10" Type="http://schemas.openxmlformats.org/officeDocument/2006/relationships/image" Target="../media/image245.jpeg"/><Relationship Id="rId4" Type="http://schemas.openxmlformats.org/officeDocument/2006/relationships/image" Target="../media/image241.jpeg"/><Relationship Id="rId9" Type="http://schemas.openxmlformats.org/officeDocument/2006/relationships/hyperlink" Target="https://www.youtube.com/watch?v=AgXCYZV08ZY" TargetMode="Externa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9MLBoTgfcCE&amp;feature=youtu.be" TargetMode="External"/><Relationship Id="rId3" Type="http://schemas.openxmlformats.org/officeDocument/2006/relationships/image" Target="../media/image246.jpeg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9.png"/><Relationship Id="rId5" Type="http://schemas.openxmlformats.org/officeDocument/2006/relationships/image" Target="../media/image248.png"/><Relationship Id="rId4" Type="http://schemas.openxmlformats.org/officeDocument/2006/relationships/image" Target="../media/image247.jpeg"/><Relationship Id="rId9" Type="http://schemas.openxmlformats.org/officeDocument/2006/relationships/image" Target="../media/image25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「circle」的圖片搜尋結果">
            <a:hlinkClick r:id="rId3"/>
            <a:extLst>
              <a:ext uri="{FF2B5EF4-FFF2-40B4-BE49-F238E27FC236}">
                <a16:creationId xmlns:a16="http://schemas.microsoft.com/office/drawing/2014/main" id="{BFD0266C-D532-428A-B310-E8F831D37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8198" y="3426168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1B629CA-208F-4715-B766-3D94BF486D63}"/>
              </a:ext>
            </a:extLst>
          </p:cNvPr>
          <p:cNvSpPr txBox="1"/>
          <p:nvPr/>
        </p:nvSpPr>
        <p:spPr>
          <a:xfrm>
            <a:off x="2302598" y="3426169"/>
            <a:ext cx="7480702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32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AIOT Coding </a:t>
            </a:r>
            <a:r>
              <a:rPr lang="zh-TW" altLang="en-US" sz="32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智慧物聯</a:t>
            </a:r>
            <a:r>
              <a:rPr lang="en-US" altLang="zh-TW" sz="32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 Python</a:t>
            </a:r>
            <a:r>
              <a:rPr lang="zh-TW" altLang="en-US" sz="32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基礎 </a:t>
            </a:r>
            <a:r>
              <a:rPr lang="en-US" altLang="zh-TW" sz="32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&amp; </a:t>
            </a:r>
            <a:r>
              <a:rPr lang="en-US" altLang="zh-TW" sz="32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endParaRPr lang="en-US" altLang="zh-TW" sz="32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>
              <a:spcBef>
                <a:spcPts val="600"/>
              </a:spcBef>
            </a:pP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簡介以及連結</a:t>
            </a:r>
            <a:r>
              <a:rPr lang="en-US" altLang="zh-TW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的程式設計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>
              <a:spcBef>
                <a:spcPts val="600"/>
              </a:spcBef>
            </a:pP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>
              <a:spcBef>
                <a:spcPts val="600"/>
              </a:spcBef>
            </a:pP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>
              <a:spcBef>
                <a:spcPts val="600"/>
              </a:spcBef>
            </a:pP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endParaRPr lang="en-US" altLang="zh-TW" i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294D383-ACE5-450F-9132-CDE6929ACB13}"/>
              </a:ext>
            </a:extLst>
          </p:cNvPr>
          <p:cNvSpPr txBox="1"/>
          <p:nvPr/>
        </p:nvSpPr>
        <p:spPr>
          <a:xfrm>
            <a:off x="7169750" y="581323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講義下載與教學資源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7E7032B-3354-470A-946A-2D7904830EB3}"/>
              </a:ext>
            </a:extLst>
          </p:cNvPr>
          <p:cNvSpPr/>
          <p:nvPr/>
        </p:nvSpPr>
        <p:spPr>
          <a:xfrm>
            <a:off x="9315902" y="601241"/>
            <a:ext cx="2189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>
                <a:hlinkClick r:id="rId5"/>
              </a:rPr>
              <a:t>https://reurl.cc/826NdR</a:t>
            </a:r>
            <a:endParaRPr lang="en-US" altLang="zh-TW" sz="16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5375" y="936976"/>
            <a:ext cx="2007691" cy="200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12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5952744" y="1247966"/>
            <a:ext cx="10515600" cy="1325562"/>
          </a:xfrm>
          <a:prstGeom prst="rect">
            <a:avLst/>
          </a:prstGeom>
        </p:spPr>
        <p:txBody>
          <a:bodyPr/>
          <a:lstStyle/>
          <a:p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AI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三大應用領域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1676400" y="1581150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語音辨識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影像辨識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zh-TW" altLang="en-US" dirty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圖像辨識</a:t>
            </a:r>
            <a:endParaRPr lang="en-US" altLang="zh-TW" dirty="0">
              <a:solidFill>
                <a:srgbClr val="0070C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zh-TW" altLang="en-US" dirty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人臉辨識</a:t>
            </a:r>
            <a:endParaRPr lang="en-US" altLang="zh-TW" dirty="0">
              <a:solidFill>
                <a:srgbClr val="0070C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zh-TW" altLang="en-US" dirty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自動駕駛</a:t>
            </a:r>
            <a:endParaRPr lang="en-US" altLang="zh-TW" dirty="0">
              <a:solidFill>
                <a:srgbClr val="0070C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自然語言處理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(Natural language processing : NLP)</a:t>
            </a:r>
          </a:p>
          <a:p>
            <a:pPr lvl="1"/>
            <a:r>
              <a:rPr lang="zh-TW" altLang="en-US" dirty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理解人類文字與話語</a:t>
            </a:r>
            <a:endParaRPr lang="en-US" altLang="zh-TW" dirty="0">
              <a:solidFill>
                <a:srgbClr val="0070C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zh-TW" altLang="en-US" dirty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語意語法分析</a:t>
            </a:r>
            <a:endParaRPr lang="en-US" altLang="zh-TW" dirty="0">
              <a:solidFill>
                <a:srgbClr val="0070C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zh-TW" altLang="en-US" dirty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聊天機器人</a:t>
            </a:r>
            <a:endParaRPr lang="en-US" altLang="zh-TW" dirty="0">
              <a:solidFill>
                <a:srgbClr val="0070C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endParaRPr lang="zh-TW" altLang="en-US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8979612" y="5253633"/>
            <a:ext cx="1910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小知識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Siri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為語音辨識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+NLP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的技術</a:t>
            </a:r>
          </a:p>
        </p:txBody>
      </p:sp>
    </p:spTree>
    <p:extLst>
      <p:ext uri="{BB962C8B-B14F-4D97-AF65-F5344CB8AC3E}">
        <p14:creationId xmlns:p14="http://schemas.microsoft.com/office/powerpoint/2010/main" val="145032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27F8105A-7296-4DAB-A952-D197D434B1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3451" y="3983649"/>
            <a:ext cx="2165430" cy="216543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F5C4B44-1132-4A9D-A6D2-85B9A69E1F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82" y="2826441"/>
            <a:ext cx="3828881" cy="287465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762871" y="1023719"/>
            <a:ext cx="10515600" cy="1325562"/>
          </a:xfrm>
          <a:prstGeom prst="rect">
            <a:avLst/>
          </a:prstGeom>
        </p:spPr>
        <p:txBody>
          <a:bodyPr/>
          <a:lstStyle/>
          <a:p>
            <a:r>
              <a:rPr lang="en-US" altLang="zh-TW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NN</a:t>
            </a:r>
            <a:r>
              <a:rPr lang="zh-TW" altLang="en-US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類神經原理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4322555" y="1253331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zh-TW" altLang="en-US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將人類神經傳遞模擬成</a:t>
            </a:r>
            <a:r>
              <a:rPr lang="zh-TW" altLang="en-US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數學算式</a:t>
            </a:r>
            <a:r>
              <a:rPr lang="en-US" altLang="zh-TW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</a:t>
            </a:r>
            <a:r>
              <a:rPr lang="zh-TW" altLang="en-US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類神經網路</a:t>
            </a:r>
            <a:r>
              <a:rPr lang="en-US" altLang="zh-TW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)</a:t>
            </a:r>
          </a:p>
        </p:txBody>
      </p:sp>
      <p:sp>
        <p:nvSpPr>
          <p:cNvPr id="6" name="向右箭號 5"/>
          <p:cNvSpPr/>
          <p:nvPr/>
        </p:nvSpPr>
        <p:spPr>
          <a:xfrm>
            <a:off x="3874973" y="4263767"/>
            <a:ext cx="895165" cy="609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916141" y="2973656"/>
            <a:ext cx="32086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AA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貓的機率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5383867" y="4681679"/>
            <a:ext cx="200025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複雜數學公式</a:t>
            </a:r>
          </a:p>
        </p:txBody>
      </p:sp>
      <p:sp>
        <p:nvSpPr>
          <p:cNvPr id="14" name="向右箭號 5">
            <a:extLst>
              <a:ext uri="{FF2B5EF4-FFF2-40B4-BE49-F238E27FC236}">
                <a16:creationId xmlns:a16="http://schemas.microsoft.com/office/drawing/2014/main" id="{43599FD5-A874-4F63-9C4C-9B47943502FC}"/>
              </a:ext>
            </a:extLst>
          </p:cNvPr>
          <p:cNvSpPr/>
          <p:nvPr/>
        </p:nvSpPr>
        <p:spPr>
          <a:xfrm>
            <a:off x="4359405" y="1675486"/>
            <a:ext cx="4160531" cy="1027086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Forwarding</a:t>
            </a:r>
            <a:r>
              <a:rPr lang="en-US" altLang="zh-TW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預測</a:t>
            </a:r>
          </a:p>
        </p:txBody>
      </p:sp>
      <p:sp>
        <p:nvSpPr>
          <p:cNvPr id="15" name="向左箭號 11">
            <a:extLst>
              <a:ext uri="{FF2B5EF4-FFF2-40B4-BE49-F238E27FC236}">
                <a16:creationId xmlns:a16="http://schemas.microsoft.com/office/drawing/2014/main" id="{9287A95A-2188-43F0-9A80-19F09C040569}"/>
              </a:ext>
            </a:extLst>
          </p:cNvPr>
          <p:cNvSpPr/>
          <p:nvPr/>
        </p:nvSpPr>
        <p:spPr>
          <a:xfrm>
            <a:off x="4325036" y="5585059"/>
            <a:ext cx="3989371" cy="812883"/>
          </a:xfrm>
          <a:prstGeom prst="leftArrow">
            <a:avLst>
              <a:gd name="adj1" fmla="val 71978"/>
              <a:gd name="adj2" fmla="val 52198"/>
            </a:avLst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Back propagation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誤差回傳並且更新網路的公式</a:t>
            </a:r>
          </a:p>
        </p:txBody>
      </p:sp>
      <p:pic>
        <p:nvPicPr>
          <p:cNvPr id="1026" name="Picture 2" descr="What are Neural Networks? | IBM">
            <a:extLst>
              <a:ext uri="{FF2B5EF4-FFF2-40B4-BE49-F238E27FC236}">
                <a16:creationId xmlns:a16="http://schemas.microsoft.com/office/drawing/2014/main" id="{BA8E3929-0E65-4D91-AFE6-750762E0F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9676" y="2519274"/>
            <a:ext cx="3852227" cy="303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箭號: 弧形下彎 15">
            <a:extLst>
              <a:ext uri="{FF2B5EF4-FFF2-40B4-BE49-F238E27FC236}">
                <a16:creationId xmlns:a16="http://schemas.microsoft.com/office/drawing/2014/main" id="{D0F0B47F-EA15-4DA9-8C8F-6BECE43BE2A3}"/>
              </a:ext>
            </a:extLst>
          </p:cNvPr>
          <p:cNvSpPr/>
          <p:nvPr/>
        </p:nvSpPr>
        <p:spPr>
          <a:xfrm rot="21395683">
            <a:off x="8284982" y="3886530"/>
            <a:ext cx="2292108" cy="464641"/>
          </a:xfrm>
          <a:prstGeom prst="curvedDownArrow">
            <a:avLst>
              <a:gd name="adj1" fmla="val 50000"/>
              <a:gd name="adj2" fmla="val 104788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" name="箭號: 弧形下彎 19">
            <a:extLst>
              <a:ext uri="{FF2B5EF4-FFF2-40B4-BE49-F238E27FC236}">
                <a16:creationId xmlns:a16="http://schemas.microsoft.com/office/drawing/2014/main" id="{74D43B34-CC4C-418E-AF2C-971B42313204}"/>
              </a:ext>
            </a:extLst>
          </p:cNvPr>
          <p:cNvSpPr/>
          <p:nvPr/>
        </p:nvSpPr>
        <p:spPr>
          <a:xfrm rot="10800000">
            <a:off x="8314407" y="5545048"/>
            <a:ext cx="1792760" cy="464641"/>
          </a:xfrm>
          <a:prstGeom prst="curvedDownArrow">
            <a:avLst>
              <a:gd name="adj1" fmla="val 50000"/>
              <a:gd name="adj2" fmla="val 97231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028" name="Picture 4" descr="Correct, Incorrect Sign. Right And Wrong Mark Icon Set. Green Tick And Red  Cross Flat Simbol. Check Ok, YES, No, X Marks For Vote Stock Vector -  Illustration of cross, flat: 172919950">
            <a:extLst>
              <a:ext uri="{FF2B5EF4-FFF2-40B4-BE49-F238E27FC236}">
                <a16:creationId xmlns:a16="http://schemas.microsoft.com/office/drawing/2014/main" id="{6CE3022A-60CE-4870-BDE7-F7663A0C1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5506" y="4804755"/>
            <a:ext cx="1223360" cy="83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F7527B97-971B-4665-B66B-7BA00BBFE56C}"/>
              </a:ext>
            </a:extLst>
          </p:cNvPr>
          <p:cNvSpPr txBox="1"/>
          <p:nvPr/>
        </p:nvSpPr>
        <p:spPr>
          <a:xfrm>
            <a:off x="762871" y="2519274"/>
            <a:ext cx="745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/>
              <a:t>AA</a:t>
            </a:r>
            <a:endParaRPr lang="zh-TW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06004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2" grpId="0" animBg="1"/>
      <p:bldP spid="14" grpId="0" animBg="1"/>
      <p:bldP spid="15" grpId="0" animBg="1"/>
      <p:bldP spid="16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D83B509F-1124-4778-8971-D651937ABB46}"/>
              </a:ext>
            </a:extLst>
          </p:cNvPr>
          <p:cNvSpPr/>
          <p:nvPr/>
        </p:nvSpPr>
        <p:spPr>
          <a:xfrm>
            <a:off x="4732397" y="1785257"/>
            <a:ext cx="3871672" cy="34008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F5C4B44-1132-4A9D-A6D2-85B9A69E1F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76" y="2187354"/>
            <a:ext cx="3828881" cy="287465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033272" y="1062607"/>
            <a:ext cx="10515600" cy="1325562"/>
          </a:xfrm>
          <a:prstGeom prst="rect">
            <a:avLst/>
          </a:prstGeom>
        </p:spPr>
        <p:txBody>
          <a:bodyPr/>
          <a:lstStyle/>
          <a:p>
            <a:r>
              <a:rPr lang="en-US" altLang="zh-TW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NN</a:t>
            </a:r>
            <a:r>
              <a:rPr lang="zh-TW" altLang="en-US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類神經原理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5625803" y="1193070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zh-TW" altLang="en-US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將人類神經傳遞模擬成</a:t>
            </a:r>
            <a:r>
              <a:rPr lang="zh-TW" altLang="en-US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數學算式</a:t>
            </a:r>
            <a:r>
              <a:rPr lang="en-US" altLang="zh-TW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</a:t>
            </a:r>
            <a:r>
              <a:rPr lang="zh-TW" altLang="en-US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類神經網路</a:t>
            </a:r>
            <a:r>
              <a:rPr lang="en-US" altLang="zh-TW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)</a:t>
            </a:r>
          </a:p>
        </p:txBody>
      </p:sp>
      <p:sp>
        <p:nvSpPr>
          <p:cNvPr id="6" name="向右箭號 5"/>
          <p:cNvSpPr/>
          <p:nvPr/>
        </p:nvSpPr>
        <p:spPr>
          <a:xfrm>
            <a:off x="3535337" y="3368739"/>
            <a:ext cx="895165" cy="609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604069" y="2713158"/>
            <a:ext cx="338544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AA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貓的機率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=99%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</p:txBody>
      </p:sp>
      <p:pic>
        <p:nvPicPr>
          <p:cNvPr id="1026" name="Picture 2" descr="What are Neural Networks? | IBM">
            <a:extLst>
              <a:ext uri="{FF2B5EF4-FFF2-40B4-BE49-F238E27FC236}">
                <a16:creationId xmlns:a16="http://schemas.microsoft.com/office/drawing/2014/main" id="{BA8E3929-0E65-4D91-AFE6-750762E0F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7423" y="2033138"/>
            <a:ext cx="3385448" cy="267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2B2FA740-53AE-407B-87B1-B89651217C56}"/>
              </a:ext>
            </a:extLst>
          </p:cNvPr>
          <p:cNvSpPr txBox="1"/>
          <p:nvPr/>
        </p:nvSpPr>
        <p:spPr>
          <a:xfrm>
            <a:off x="4927423" y="5375525"/>
            <a:ext cx="46681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/>
              <a:t>Computer Program</a:t>
            </a:r>
          </a:p>
          <a:p>
            <a:r>
              <a:rPr lang="en-US" altLang="zh-TW" sz="2400" b="1" dirty="0"/>
              <a:t>Electronic Devices (Semiconductor)</a:t>
            </a:r>
            <a:endParaRPr lang="zh-TW" altLang="en-US" sz="2400" b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9C217D6-1B88-4071-88F2-F05C76F7F95E}"/>
              </a:ext>
            </a:extLst>
          </p:cNvPr>
          <p:cNvSpPr/>
          <p:nvPr/>
        </p:nvSpPr>
        <p:spPr>
          <a:xfrm>
            <a:off x="4927423" y="6140385"/>
            <a:ext cx="4921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/>
              <a:t>義隆電轉投資義晶推出</a:t>
            </a:r>
            <a:r>
              <a:rPr lang="en-US" altLang="zh-TW" b="1" dirty="0"/>
              <a:t>500</a:t>
            </a:r>
            <a:r>
              <a:rPr lang="zh-TW" altLang="en-US" b="1" dirty="0"/>
              <a:t>萬畫素魚眼校正晶片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D7EE9032-1AAB-4FDE-99CD-FD046C1D6A84}"/>
              </a:ext>
            </a:extLst>
          </p:cNvPr>
          <p:cNvGrpSpPr/>
          <p:nvPr/>
        </p:nvGrpSpPr>
        <p:grpSpPr>
          <a:xfrm>
            <a:off x="9848963" y="4848976"/>
            <a:ext cx="1332412" cy="1263045"/>
            <a:chOff x="9013371" y="3885420"/>
            <a:chExt cx="2691582" cy="2439631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0CD002DA-C4D2-444A-A75C-28D1149AF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13371" y="3885420"/>
              <a:ext cx="2691582" cy="2439631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B438916-2481-4BC6-9C6A-2282CD8B02B7}"/>
                </a:ext>
              </a:extLst>
            </p:cNvPr>
            <p:cNvSpPr/>
            <p:nvPr/>
          </p:nvSpPr>
          <p:spPr>
            <a:xfrm>
              <a:off x="10876192" y="4511040"/>
              <a:ext cx="227237" cy="193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3033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8DBCE6D-82DF-4CD6-A097-231FC582B2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30" y="3847903"/>
            <a:ext cx="5008692" cy="227501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B8869E9-48A9-4BE1-9465-CF41599D3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1544" y="771368"/>
            <a:ext cx="5315263" cy="5315263"/>
          </a:xfrm>
          <a:prstGeom prst="rect">
            <a:avLst/>
          </a:prstGeom>
        </p:spPr>
      </p:pic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037581A6-3403-4948-B710-19EC1C59D13F}"/>
              </a:ext>
            </a:extLst>
          </p:cNvPr>
          <p:cNvCxnSpPr/>
          <p:nvPr/>
        </p:nvCxnSpPr>
        <p:spPr>
          <a:xfrm flipH="1" flipV="1">
            <a:off x="3312826" y="1326630"/>
            <a:ext cx="4399613" cy="1431560"/>
          </a:xfrm>
          <a:prstGeom prst="straightConnector1">
            <a:avLst/>
          </a:prstGeom>
          <a:ln w="762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2C3D1328-494D-473B-B1A5-9427DBA63EC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927" y="626910"/>
            <a:ext cx="1620899" cy="1670317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03676FE9-E5D5-4E2C-94F2-1C34496DF4DD}"/>
              </a:ext>
            </a:extLst>
          </p:cNvPr>
          <p:cNvSpPr txBox="1"/>
          <p:nvPr/>
        </p:nvSpPr>
        <p:spPr>
          <a:xfrm>
            <a:off x="3933331" y="2766341"/>
            <a:ext cx="244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IOT</a:t>
            </a:r>
            <a:endParaRPr lang="zh-TW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FDA4C8B-6A7B-4A08-BE3E-0B01BAF68838}"/>
              </a:ext>
            </a:extLst>
          </p:cNvPr>
          <p:cNvSpPr txBox="1"/>
          <p:nvPr/>
        </p:nvSpPr>
        <p:spPr>
          <a:xfrm>
            <a:off x="6775784" y="3482379"/>
            <a:ext cx="279566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bg1">
                    <a:lumMod val="95000"/>
                  </a:schemeClr>
                </a:solidFill>
              </a:rPr>
              <a:t>CODING</a:t>
            </a:r>
            <a:endParaRPr lang="zh-TW" alt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B6ABCB7E-06BA-463A-B24C-8DC6A3BA76AD}"/>
              </a:ext>
            </a:extLst>
          </p:cNvPr>
          <p:cNvGrpSpPr/>
          <p:nvPr/>
        </p:nvGrpSpPr>
        <p:grpSpPr>
          <a:xfrm>
            <a:off x="7572512" y="2395142"/>
            <a:ext cx="818605" cy="814559"/>
            <a:chOff x="9013371" y="3885420"/>
            <a:chExt cx="2691582" cy="2439631"/>
          </a:xfrm>
          <a:effectLst>
            <a:glow rad="1397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AE99F2C6-1492-4F4A-A897-5188A5101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13371" y="3885420"/>
              <a:ext cx="2691582" cy="243963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C2BE669-68B5-42F1-97E6-0078040060B4}"/>
                </a:ext>
              </a:extLst>
            </p:cNvPr>
            <p:cNvSpPr/>
            <p:nvPr/>
          </p:nvSpPr>
          <p:spPr>
            <a:xfrm>
              <a:off x="10876192" y="4511040"/>
              <a:ext cx="227237" cy="193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609EB9FE-632B-4ED9-8F40-036C8D3760E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9571" y="4124389"/>
            <a:ext cx="2096438" cy="157396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5906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橢圓 19"/>
          <p:cNvSpPr/>
          <p:nvPr/>
        </p:nvSpPr>
        <p:spPr>
          <a:xfrm>
            <a:off x="1171114" y="2359936"/>
            <a:ext cx="2880000" cy="2880000"/>
          </a:xfrm>
          <a:prstGeom prst="ellipse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122542" y="969232"/>
            <a:ext cx="10267950" cy="9207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n-US" altLang="zh-TW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endParaRPr lang="zh-TW" altLang="en-US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9" name="圖片 8" descr="C:\Users\Sui\Desktop\raboni\圖片2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6334" y="3035765"/>
            <a:ext cx="1756530" cy="1513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等於 20"/>
          <p:cNvSpPr/>
          <p:nvPr/>
        </p:nvSpPr>
        <p:spPr>
          <a:xfrm>
            <a:off x="4570226" y="2916055"/>
            <a:ext cx="1238250" cy="1085850"/>
          </a:xfrm>
          <a:prstGeom prst="mathEqual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6096000" y="1135098"/>
            <a:ext cx="1844829" cy="1806281"/>
          </a:xfrm>
          <a:prstGeom prst="ellipse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加速度計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(Accelerometer)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6096000" y="4027228"/>
            <a:ext cx="1844829" cy="1806281"/>
          </a:xfrm>
          <a:prstGeom prst="ellipse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陀螺儀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(Gyroscope)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4" name="加號 23"/>
          <p:cNvSpPr/>
          <p:nvPr/>
        </p:nvSpPr>
        <p:spPr>
          <a:xfrm>
            <a:off x="6737426" y="3212841"/>
            <a:ext cx="561975" cy="542925"/>
          </a:xfrm>
          <a:prstGeom prst="mathPl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8" name="橢圓形圖說文字 27"/>
          <p:cNvSpPr/>
          <p:nvPr/>
        </p:nvSpPr>
        <p:spPr>
          <a:xfrm>
            <a:off x="8258191" y="1429607"/>
            <a:ext cx="2073413" cy="1090613"/>
          </a:xfrm>
          <a:prstGeom prst="wedgeEllipseCallou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可以測量</a:t>
            </a: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動的加速度</a:t>
            </a:r>
          </a:p>
        </p:txBody>
      </p:sp>
      <p:sp>
        <p:nvSpPr>
          <p:cNvPr id="29" name="橢圓形圖說文字 28"/>
          <p:cNvSpPr/>
          <p:nvPr/>
        </p:nvSpPr>
        <p:spPr>
          <a:xfrm>
            <a:off x="8258191" y="4385061"/>
            <a:ext cx="2073413" cy="1090613"/>
          </a:xfrm>
          <a:prstGeom prst="wedgeEllipseCallou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可以測量</a:t>
            </a: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轉的速度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CA39323-D317-45BF-A28A-5EE8A9F6493F}"/>
              </a:ext>
            </a:extLst>
          </p:cNvPr>
          <p:cNvSpPr txBox="1"/>
          <p:nvPr/>
        </p:nvSpPr>
        <p:spPr>
          <a:xfrm>
            <a:off x="1122542" y="1618064"/>
            <a:ext cx="4852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Rabboni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希伯來文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大師，老師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之意</a:t>
            </a:r>
          </a:p>
        </p:txBody>
      </p:sp>
    </p:spTree>
    <p:extLst>
      <p:ext uri="{BB962C8B-B14F-4D97-AF65-F5344CB8AC3E}">
        <p14:creationId xmlns:p14="http://schemas.microsoft.com/office/powerpoint/2010/main" val="2920289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780179" y="3476324"/>
            <a:ext cx="4524020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Function(                      )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5306518" y="3476857"/>
            <a:ext cx="1834836" cy="471798"/>
          </a:xfrm>
          <a:prstGeom prst="rightArrow">
            <a:avLst/>
          </a:prstGeom>
          <a:solidFill>
            <a:srgbClr val="5B9BD5">
              <a:alpha val="36078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944450" y="3292191"/>
            <a:ext cx="2747909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圓圈運動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?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768748" y="4922447"/>
            <a:ext cx="4524020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Function(                      )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向右箭號 9"/>
          <p:cNvSpPr/>
          <p:nvPr/>
        </p:nvSpPr>
        <p:spPr>
          <a:xfrm>
            <a:off x="5306518" y="4936310"/>
            <a:ext cx="1925590" cy="471798"/>
          </a:xfrm>
          <a:prstGeom prst="rightArrow">
            <a:avLst/>
          </a:prstGeom>
          <a:solidFill>
            <a:srgbClr val="5B9BD5">
              <a:alpha val="36078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035205" y="4751644"/>
            <a:ext cx="2542854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方形運動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?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14" name="弧形箭號 (上彎) 13"/>
          <p:cNvSpPr/>
          <p:nvPr/>
        </p:nvSpPr>
        <p:spPr>
          <a:xfrm>
            <a:off x="3562206" y="3892413"/>
            <a:ext cx="1000916" cy="339903"/>
          </a:xfrm>
          <a:prstGeom prst="curvedUpArrow">
            <a:avLst/>
          </a:prstGeom>
          <a:scene3d>
            <a:camera prst="orthographicFront"/>
            <a:lightRig rig="threePt" dir="t"/>
          </a:scene3d>
          <a:sp3d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弧形箭號 (上彎) 15"/>
          <p:cNvSpPr/>
          <p:nvPr/>
        </p:nvSpPr>
        <p:spPr>
          <a:xfrm rot="10800000">
            <a:off x="3508365" y="3187886"/>
            <a:ext cx="1000916" cy="339903"/>
          </a:xfrm>
          <a:prstGeom prst="curvedUpArrow">
            <a:avLst/>
          </a:prstGeom>
          <a:scene3d>
            <a:camera prst="orthographicFront"/>
            <a:lightRig rig="threePt" dir="t"/>
          </a:scene3d>
          <a:sp3d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7" name="右彎箭號 26"/>
          <p:cNvSpPr/>
          <p:nvPr/>
        </p:nvSpPr>
        <p:spPr>
          <a:xfrm>
            <a:off x="3643410" y="4631290"/>
            <a:ext cx="487842" cy="352653"/>
          </a:xfrm>
          <a:prstGeom prst="bentArrow">
            <a:avLst>
              <a:gd name="adj1" fmla="val 25000"/>
              <a:gd name="adj2" fmla="val 26639"/>
              <a:gd name="adj3" fmla="val 25000"/>
              <a:gd name="adj4" fmla="val 4375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9" name="右彎箭號 28"/>
          <p:cNvSpPr/>
          <p:nvPr/>
        </p:nvSpPr>
        <p:spPr>
          <a:xfrm rot="5400000">
            <a:off x="4265653" y="4636699"/>
            <a:ext cx="360480" cy="479694"/>
          </a:xfrm>
          <a:prstGeom prst="ben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1" name="右彎箭號 30"/>
          <p:cNvSpPr/>
          <p:nvPr/>
        </p:nvSpPr>
        <p:spPr>
          <a:xfrm rot="10800000">
            <a:off x="4202599" y="5459530"/>
            <a:ext cx="439745" cy="316358"/>
          </a:xfrm>
          <a:prstGeom prst="bentArrow">
            <a:avLst>
              <a:gd name="adj1" fmla="val 25000"/>
              <a:gd name="adj2" fmla="val 26639"/>
              <a:gd name="adj3" fmla="val 25000"/>
              <a:gd name="adj4" fmla="val 4375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3" name="右彎箭號 32"/>
          <p:cNvSpPr/>
          <p:nvPr/>
        </p:nvSpPr>
        <p:spPr>
          <a:xfrm rot="16200000">
            <a:off x="3680138" y="5319880"/>
            <a:ext cx="305735" cy="505552"/>
          </a:xfrm>
          <a:prstGeom prst="bentArrow">
            <a:avLst>
              <a:gd name="adj1" fmla="val 25000"/>
              <a:gd name="adj2" fmla="val 26639"/>
              <a:gd name="adj3" fmla="val 25000"/>
              <a:gd name="adj4" fmla="val 4375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1" name="雲朵形圖說文字 50"/>
          <p:cNvSpPr/>
          <p:nvPr/>
        </p:nvSpPr>
        <p:spPr>
          <a:xfrm>
            <a:off x="8616304" y="1917866"/>
            <a:ext cx="2233452" cy="998542"/>
          </a:xfrm>
          <a:prstGeom prst="cloudCallou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要怎麼達到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?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6" name="向右箭號 8">
            <a:extLst>
              <a:ext uri="{FF2B5EF4-FFF2-40B4-BE49-F238E27FC236}">
                <a16:creationId xmlns:a16="http://schemas.microsoft.com/office/drawing/2014/main" id="{808D83C8-0069-46C5-A3B8-D0E27FAFC37C}"/>
              </a:ext>
            </a:extLst>
          </p:cNvPr>
          <p:cNvSpPr/>
          <p:nvPr/>
        </p:nvSpPr>
        <p:spPr>
          <a:xfrm rot="5400000">
            <a:off x="4271376" y="2460143"/>
            <a:ext cx="923925" cy="314325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57" name="圓角矩形 13">
            <a:extLst>
              <a:ext uri="{FF2B5EF4-FFF2-40B4-BE49-F238E27FC236}">
                <a16:creationId xmlns:a16="http://schemas.microsoft.com/office/drawing/2014/main" id="{D1E0B02B-656C-4526-A264-8075CD608670}"/>
              </a:ext>
            </a:extLst>
          </p:cNvPr>
          <p:cNvSpPr/>
          <p:nvPr/>
        </p:nvSpPr>
        <p:spPr>
          <a:xfrm>
            <a:off x="3433084" y="2155343"/>
            <a:ext cx="895350" cy="62907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Raw data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0526185B-0377-4039-9D5C-0A3EB799708F}"/>
              </a:ext>
            </a:extLst>
          </p:cNvPr>
          <p:cNvSpPr txBox="1"/>
          <p:nvPr/>
        </p:nvSpPr>
        <p:spPr>
          <a:xfrm>
            <a:off x="5044983" y="1873507"/>
            <a:ext cx="2058166" cy="175432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0.35,0.78,0.62…..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0.25,0.52,1.62…..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0.16,0.46,6.22…..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0.18,0.55,1.31…..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E661FCD3-1A7A-40BE-8A3F-518F76E1352A}"/>
              </a:ext>
            </a:extLst>
          </p:cNvPr>
          <p:cNvSpPr/>
          <p:nvPr/>
        </p:nvSpPr>
        <p:spPr>
          <a:xfrm>
            <a:off x="2732013" y="894909"/>
            <a:ext cx="8660512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  <a:tabLst>
                <a:tab pos="2060575" algn="l"/>
              </a:tabLst>
            </a:pPr>
            <a:r>
              <a:rPr lang="en-US" altLang="zh-TW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Sensor </a:t>
            </a:r>
            <a:r>
              <a:rPr lang="zh-TW" altLang="en-US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將加速度與 角加速度原始資料</a:t>
            </a:r>
            <a:r>
              <a:rPr lang="en-US" altLang="zh-TW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(raw</a:t>
            </a:r>
            <a:r>
              <a:rPr lang="zh-TW" altLang="en-US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en-US" altLang="zh-TW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data)</a:t>
            </a:r>
            <a:r>
              <a:rPr lang="zh-TW" altLang="en-US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給</a:t>
            </a:r>
            <a:r>
              <a:rPr lang="en-US" altLang="zh-TW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AI</a:t>
            </a:r>
            <a:r>
              <a:rPr lang="zh-TW" altLang="en-US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判斷</a:t>
            </a:r>
            <a:endParaRPr lang="en-US" altLang="zh-TW" sz="2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68FBA4FD-11B0-4935-AB6B-023A19BD3ECC}"/>
              </a:ext>
            </a:extLst>
          </p:cNvPr>
          <p:cNvSpPr/>
          <p:nvPr/>
        </p:nvSpPr>
        <p:spPr>
          <a:xfrm>
            <a:off x="646868" y="737743"/>
            <a:ext cx="1939955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altLang="zh-TW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endParaRPr lang="zh-TW" altLang="en-US" sz="3600" dirty="0"/>
          </a:p>
        </p:txBody>
      </p:sp>
      <p:pic>
        <p:nvPicPr>
          <p:cNvPr id="62" name="圖片 61" descr="C:\Users\Sui\Desktop\raboni\圖片2.png">
            <a:extLst>
              <a:ext uri="{FF2B5EF4-FFF2-40B4-BE49-F238E27FC236}">
                <a16:creationId xmlns:a16="http://schemas.microsoft.com/office/drawing/2014/main" id="{70E35EE2-4773-48CB-A23A-90A98F140946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981" y="2155343"/>
            <a:ext cx="1298666" cy="92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3" name="圖片 62" descr="C:\Users\Sui\Desktop\raboni\圖片2.png">
            <a:extLst>
              <a:ext uri="{FF2B5EF4-FFF2-40B4-BE49-F238E27FC236}">
                <a16:creationId xmlns:a16="http://schemas.microsoft.com/office/drawing/2014/main" id="{F80C73E7-1AD6-4C43-9935-5297C71338B0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0559" y="3557383"/>
            <a:ext cx="375181" cy="36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4" name="圖片 63" descr="C:\Users\Sui\Desktop\raboni\圖片2.png">
            <a:extLst>
              <a:ext uri="{FF2B5EF4-FFF2-40B4-BE49-F238E27FC236}">
                <a16:creationId xmlns:a16="http://schemas.microsoft.com/office/drawing/2014/main" id="{89BD4E84-C94C-4355-9DB1-88024C33B793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6361" y="3572885"/>
            <a:ext cx="375181" cy="36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5" name="圖片 64" descr="C:\Users\Sui\Desktop\raboni\圖片2.png">
            <a:extLst>
              <a:ext uri="{FF2B5EF4-FFF2-40B4-BE49-F238E27FC236}">
                <a16:creationId xmlns:a16="http://schemas.microsoft.com/office/drawing/2014/main" id="{02A5E6EE-6A86-47DE-AA74-8817FB241461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0565" y="5012493"/>
            <a:ext cx="375181" cy="36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6" name="圖片 65" descr="C:\Users\Sui\Desktop\raboni\圖片2.png">
            <a:extLst>
              <a:ext uri="{FF2B5EF4-FFF2-40B4-BE49-F238E27FC236}">
                <a16:creationId xmlns:a16="http://schemas.microsoft.com/office/drawing/2014/main" id="{99FBE439-51D9-4017-A1B5-DF9155900C6F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9987" y="5068467"/>
            <a:ext cx="375181" cy="36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6749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橢圓 16">
            <a:extLst>
              <a:ext uri="{FF2B5EF4-FFF2-40B4-BE49-F238E27FC236}">
                <a16:creationId xmlns:a16="http://schemas.microsoft.com/office/drawing/2014/main" id="{00012631-5606-4A20-940B-9A79F3A05229}"/>
              </a:ext>
            </a:extLst>
          </p:cNvPr>
          <p:cNvSpPr/>
          <p:nvPr/>
        </p:nvSpPr>
        <p:spPr>
          <a:xfrm>
            <a:off x="5072050" y="1630036"/>
            <a:ext cx="347133" cy="34676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3156FB2-1709-4B2B-A5AF-1740A54BEEBE}"/>
              </a:ext>
            </a:extLst>
          </p:cNvPr>
          <p:cNvGrpSpPr/>
          <p:nvPr/>
        </p:nvGrpSpPr>
        <p:grpSpPr>
          <a:xfrm>
            <a:off x="5649725" y="1262470"/>
            <a:ext cx="5917591" cy="4579129"/>
            <a:chOff x="5649725" y="1262470"/>
            <a:chExt cx="5917591" cy="4579129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3B2C2A33-698F-4566-B58D-C154A9160005}"/>
                </a:ext>
              </a:extLst>
            </p:cNvPr>
            <p:cNvGrpSpPr/>
            <p:nvPr/>
          </p:nvGrpSpPr>
          <p:grpSpPr>
            <a:xfrm>
              <a:off x="5656250" y="1262470"/>
              <a:ext cx="4250401" cy="1511350"/>
              <a:chOff x="921892" y="1206708"/>
              <a:chExt cx="5032053" cy="1813404"/>
            </a:xfrm>
          </p:grpSpPr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10692206-E0D3-42BD-AC2C-EBCB00BC1838}"/>
                  </a:ext>
                </a:extLst>
              </p:cNvPr>
              <p:cNvSpPr txBox="1"/>
              <p:nvPr/>
            </p:nvSpPr>
            <p:spPr>
              <a:xfrm>
                <a:off x="921895" y="120670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</a:p>
            </p:txBody>
          </p:sp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5FB20E73-2413-418B-874F-F665B8A8A35F}"/>
                  </a:ext>
                </a:extLst>
              </p:cNvPr>
              <p:cNvSpPr txBox="1"/>
              <p:nvPr/>
            </p:nvSpPr>
            <p:spPr>
              <a:xfrm>
                <a:off x="921892" y="1660719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IOT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</a:p>
            </p:txBody>
          </p:sp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65F6CDB-31DF-49B1-971D-0717ACC5A00A}"/>
                  </a:ext>
                </a:extLst>
              </p:cNvPr>
              <p:cNvSpPr txBox="1"/>
              <p:nvPr/>
            </p:nvSpPr>
            <p:spPr>
              <a:xfrm>
                <a:off x="921892" y="2576966"/>
                <a:ext cx="5032049" cy="44314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AIOT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+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Python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開始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endParaRPr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DDD2A908-C64A-4D88-9A99-40430D062A92}"/>
                  </a:ext>
                </a:extLst>
              </p:cNvPr>
              <p:cNvSpPr txBox="1"/>
              <p:nvPr/>
            </p:nvSpPr>
            <p:spPr>
              <a:xfrm>
                <a:off x="921892" y="211484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Sensor /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聊聊半導體</a:t>
                </a:r>
              </a:p>
            </p:txBody>
          </p:sp>
        </p:grp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500EEE4C-692F-4648-88A7-2CE3392FCCC3}"/>
                </a:ext>
              </a:extLst>
            </p:cNvPr>
            <p:cNvSpPr txBox="1"/>
            <p:nvPr/>
          </p:nvSpPr>
          <p:spPr>
            <a:xfrm>
              <a:off x="5656250" y="3027949"/>
              <a:ext cx="5032052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邏輯訓練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從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Flow Chart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開始</a:t>
              </a: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829322C6-1004-433F-894A-79561AFFEE31}"/>
                </a:ext>
              </a:extLst>
            </p:cNvPr>
            <p:cNvSpPr txBox="1"/>
            <p:nvPr/>
          </p:nvSpPr>
          <p:spPr>
            <a:xfrm>
              <a:off x="5656250" y="3912810"/>
              <a:ext cx="503205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文文盃宣傳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41D6582F-173C-4F1C-9B41-E381B9978C04}"/>
                </a:ext>
              </a:extLst>
            </p:cNvPr>
            <p:cNvSpPr txBox="1"/>
            <p:nvPr/>
          </p:nvSpPr>
          <p:spPr>
            <a:xfrm>
              <a:off x="5649725" y="4516931"/>
              <a:ext cx="5032053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程式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設計自己的程式 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76AC7944-06F8-4669-A37C-C312FDD2B76A}"/>
                </a:ext>
              </a:extLst>
            </p:cNvPr>
            <p:cNvSpPr txBox="1"/>
            <p:nvPr/>
          </p:nvSpPr>
          <p:spPr>
            <a:xfrm>
              <a:off x="5649725" y="5472267"/>
              <a:ext cx="5917591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應用創意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物理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數學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美學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體健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運動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長照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環保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海洋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...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EB55199-6587-4C90-A298-554EC937C4CB}"/>
              </a:ext>
            </a:extLst>
          </p:cNvPr>
          <p:cNvSpPr txBox="1"/>
          <p:nvPr/>
        </p:nvSpPr>
        <p:spPr>
          <a:xfrm>
            <a:off x="5631227" y="3462619"/>
            <a:ext cx="503205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程式實作</a:t>
            </a:r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  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從動手實作開始 </a:t>
            </a:r>
            <a:r>
              <a:rPr lang="en-US" altLang="zh-TW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 Start 2,3</a:t>
            </a:r>
            <a:r>
              <a:rPr lang="zh-TW" altLang="en-US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2364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C:\Users\Sui\Desktop\raboni\圖片2.png">
            <a:extLst>
              <a:ext uri="{FF2B5EF4-FFF2-40B4-BE49-F238E27FC236}">
                <a16:creationId xmlns:a16="http://schemas.microsoft.com/office/drawing/2014/main" id="{2D654779-3796-480E-A9E8-727DC83E413E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503" y="4866336"/>
            <a:ext cx="2064327" cy="1528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圖片 9" descr="C:\Users\Sui\Desktop\raboni\ico\icon.png">
            <a:extLst>
              <a:ext uri="{FF2B5EF4-FFF2-40B4-BE49-F238E27FC236}">
                <a16:creationId xmlns:a16="http://schemas.microsoft.com/office/drawing/2014/main" id="{D0192769-8D0F-40C3-9DB4-69BC76BF1AF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1830" y="4537431"/>
            <a:ext cx="2116455" cy="185720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EC9A4816-5314-43F0-9846-9199D5FA0921}"/>
              </a:ext>
            </a:extLst>
          </p:cNvPr>
          <p:cNvSpPr txBox="1"/>
          <p:nvPr/>
        </p:nvSpPr>
        <p:spPr>
          <a:xfrm>
            <a:off x="1022563" y="1313227"/>
            <a:ext cx="3974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IOT: Internet of Things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3B02D19-A678-4AB2-9B85-100C2CCC48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233" y="1959558"/>
            <a:ext cx="5506394" cy="3670929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B22A5882-0F63-46DC-AF91-CACA24C3D314}"/>
              </a:ext>
            </a:extLst>
          </p:cNvPr>
          <p:cNvSpPr txBox="1"/>
          <p:nvPr/>
        </p:nvSpPr>
        <p:spPr>
          <a:xfrm>
            <a:off x="1160774" y="763952"/>
            <a:ext cx="417774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IOT </a:t>
            </a:r>
            <a:r>
              <a:rPr lang="zh-TW" altLang="en-US" sz="24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入門 </a:t>
            </a:r>
            <a:r>
              <a:rPr lang="en-US" altLang="zh-TW" sz="24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:  </a:t>
            </a:r>
            <a:r>
              <a:rPr lang="zh-TW" altLang="en-US" sz="24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從 </a:t>
            </a:r>
            <a:r>
              <a:rPr lang="en-US" altLang="zh-TW" sz="24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 </a:t>
            </a:r>
            <a:r>
              <a:rPr lang="zh-TW" altLang="en-US" sz="24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開始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5353037-D5F7-4243-B6AC-279F4566CBFE}"/>
              </a:ext>
            </a:extLst>
          </p:cNvPr>
          <p:cNvSpPr/>
          <p:nvPr/>
        </p:nvSpPr>
        <p:spPr>
          <a:xfrm>
            <a:off x="5963939" y="768675"/>
            <a:ext cx="2309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5"/>
              </a:rPr>
              <a:t>Rabboni </a:t>
            </a:r>
            <a:r>
              <a:rPr lang="zh-TW" altLang="en-US" dirty="0">
                <a:hlinkClick r:id="rId5"/>
              </a:rPr>
              <a:t>簡介 </a:t>
            </a:r>
            <a:r>
              <a:rPr lang="en-US" altLang="zh-TW" dirty="0" err="1">
                <a:hlinkClick r:id="rId5"/>
              </a:rPr>
              <a:t>youtube</a:t>
            </a:r>
            <a:endParaRPr lang="zh-TW" altLang="en-US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00AEC03-50C8-4D70-BF80-4E3AD1A80632}"/>
              </a:ext>
            </a:extLst>
          </p:cNvPr>
          <p:cNvSpPr txBox="1"/>
          <p:nvPr/>
        </p:nvSpPr>
        <p:spPr>
          <a:xfrm>
            <a:off x="6996599" y="1429786"/>
            <a:ext cx="45161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IMU: </a:t>
            </a:r>
            <a:b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</a:b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Inertial Measurement Unit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新細明體" panose="02020500000000000000" pitchFamily="18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加速度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(Accelerometer)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角速度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(Gyro)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新細明體" panose="02020500000000000000" pitchFamily="18" charset="-120"/>
              </a:rPr>
              <a:t>磁力計 </a:t>
            </a:r>
            <a:r>
              <a:rPr lang="en-US" altLang="zh-TW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新細明體" panose="02020500000000000000" pitchFamily="18" charset="-120"/>
              </a:rPr>
              <a:t>(Magneto)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30E3BE6-E3AF-41BD-A295-54B0924C425D}"/>
              </a:ext>
            </a:extLst>
          </p:cNvPr>
          <p:cNvSpPr txBox="1"/>
          <p:nvPr/>
        </p:nvSpPr>
        <p:spPr>
          <a:xfrm>
            <a:off x="1854926" y="5630487"/>
            <a:ext cx="3245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SENSORS </a:t>
            </a:r>
            <a:r>
              <a:rPr lang="en-US" altLang="zh-TW" i="1" dirty="0"/>
              <a:t> will be everywhere !!!!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2282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D957613-7685-4692-AB64-314ABEE9AD51}"/>
              </a:ext>
            </a:extLst>
          </p:cNvPr>
          <p:cNvSpPr txBox="1"/>
          <p:nvPr/>
        </p:nvSpPr>
        <p:spPr>
          <a:xfrm>
            <a:off x="2080356" y="303045"/>
            <a:ext cx="7596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What is IMU ?  Rabboni is an IMU.</a:t>
            </a:r>
            <a:endParaRPr kumimoji="1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36A7312C-10F3-46CE-856B-10CDF39EEF90}"/>
              </a:ext>
            </a:extLst>
          </p:cNvPr>
          <p:cNvSpPr txBox="1">
            <a:spLocks/>
          </p:cNvSpPr>
          <p:nvPr/>
        </p:nvSpPr>
        <p:spPr>
          <a:xfrm>
            <a:off x="1255760" y="1123820"/>
            <a:ext cx="6981824" cy="80844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8565" rtl="0" eaLnBrk="1" latinLnBrk="1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8565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  <a:t>Inertial</a:t>
            </a:r>
            <a:r>
              <a:rPr kumimoji="1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  <a:t> </a:t>
            </a:r>
            <a:r>
              <a:rPr kumimoji="1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  <a:t>Measurement</a:t>
            </a:r>
            <a:r>
              <a:rPr kumimoji="1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  <a:t> </a:t>
            </a:r>
            <a:r>
              <a:rPr kumimoji="1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  <a:t>Unit</a:t>
            </a:r>
            <a:endParaRPr kumimoji="1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j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98FD965-E5FB-47A0-81EE-5A83677A798A}"/>
              </a:ext>
            </a:extLst>
          </p:cNvPr>
          <p:cNvSpPr txBox="1"/>
          <p:nvPr/>
        </p:nvSpPr>
        <p:spPr>
          <a:xfrm>
            <a:off x="2207570" y="1819436"/>
            <a:ext cx="13238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慣性的</a:t>
            </a:r>
            <a:endParaRPr kumimoji="1" lang="en-US" altLang="zh-TW" sz="2100" b="0" i="0" u="none" strike="noStrike" kern="1200" cap="none" spc="0" normalizeH="0" baseline="0" noProof="0" dirty="0">
              <a:ln>
                <a:noFill/>
              </a:ln>
              <a:solidFill>
                <a:srgbClr val="4BACC6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FEE8BA05-10DE-425B-8F0D-766B45E7E9E8}"/>
              </a:ext>
            </a:extLst>
          </p:cNvPr>
          <p:cNvCxnSpPr>
            <a:cxnSpLocks/>
          </p:cNvCxnSpPr>
          <p:nvPr/>
        </p:nvCxnSpPr>
        <p:spPr>
          <a:xfrm>
            <a:off x="2207570" y="1747407"/>
            <a:ext cx="1252331" cy="0"/>
          </a:xfrm>
          <a:prstGeom prst="line">
            <a:avLst/>
          </a:prstGeom>
          <a:ln w="57150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圓角矩形 4">
            <a:extLst>
              <a:ext uri="{FF2B5EF4-FFF2-40B4-BE49-F238E27FC236}">
                <a16:creationId xmlns:a16="http://schemas.microsoft.com/office/drawing/2014/main" id="{4FD864F3-E5D0-401C-A4B1-8BD134099E45}"/>
              </a:ext>
            </a:extLst>
          </p:cNvPr>
          <p:cNvSpPr/>
          <p:nvPr/>
        </p:nvSpPr>
        <p:spPr>
          <a:xfrm>
            <a:off x="5382787" y="1755962"/>
            <a:ext cx="1121157" cy="441048"/>
          </a:xfrm>
          <a:prstGeom prst="roundRect">
            <a:avLst/>
          </a:prstGeom>
          <a:noFill/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CA4FA0F-DD44-49FF-AE5D-7E254E861848}"/>
              </a:ext>
            </a:extLst>
          </p:cNvPr>
          <p:cNvSpPr txBox="1"/>
          <p:nvPr/>
        </p:nvSpPr>
        <p:spPr>
          <a:xfrm>
            <a:off x="3723523" y="1759047"/>
            <a:ext cx="57889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  <a:sym typeface="Wingdings" pitchFamily="2" charset="2"/>
              </a:rPr>
              <a:t></a:t>
            </a:r>
            <a:r>
              <a:rPr kumimoji="1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物體抗拒其運動狀態被改變的性質。</a:t>
            </a: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By Wiki</a:t>
            </a:r>
            <a:endParaRPr kumimoji="1" lang="zh-TW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F9C3E9E6-AD90-4314-B215-21046319A1DD}"/>
              </a:ext>
            </a:extLst>
          </p:cNvPr>
          <p:cNvGrpSpPr/>
          <p:nvPr/>
        </p:nvGrpSpPr>
        <p:grpSpPr>
          <a:xfrm>
            <a:off x="1962149" y="2744780"/>
            <a:ext cx="3546749" cy="765780"/>
            <a:chOff x="669924" y="1629563"/>
            <a:chExt cx="4728998" cy="1021040"/>
          </a:xfrm>
        </p:grpSpPr>
        <p:sp>
          <p:nvSpPr>
            <p:cNvPr id="11" name="圓角矩形 3">
              <a:extLst>
                <a:ext uri="{FF2B5EF4-FFF2-40B4-BE49-F238E27FC236}">
                  <a16:creationId xmlns:a16="http://schemas.microsoft.com/office/drawing/2014/main" id="{FC67CC14-B7C5-4885-AB28-AFC0A7434B1D}"/>
                </a:ext>
              </a:extLst>
            </p:cNvPr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/>
            </a:prstGeom>
            <a:solidFill>
              <a:schemeClr val="accent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D64C4CE-2200-4B20-AC76-A48FEAA25803}"/>
                </a:ext>
              </a:extLst>
            </p:cNvPr>
            <p:cNvSpPr/>
            <p:nvPr/>
          </p:nvSpPr>
          <p:spPr>
            <a:xfrm>
              <a:off x="669924" y="1878474"/>
              <a:ext cx="4728998" cy="55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Accelerometer</a:t>
              </a:r>
              <a:r>
                <a:rPr kumimoji="1" lang="zh-TW" alt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 加速規</a:t>
              </a:r>
              <a:endPara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9EF2A01C-C25E-4B2B-B72C-62E336079169}"/>
              </a:ext>
            </a:extLst>
          </p:cNvPr>
          <p:cNvGrpSpPr/>
          <p:nvPr/>
        </p:nvGrpSpPr>
        <p:grpSpPr>
          <a:xfrm>
            <a:off x="6479725" y="2765497"/>
            <a:ext cx="3546749" cy="765780"/>
            <a:chOff x="669924" y="1629563"/>
            <a:chExt cx="4728998" cy="1021040"/>
          </a:xfrm>
        </p:grpSpPr>
        <p:sp>
          <p:nvSpPr>
            <p:cNvPr id="14" name="圓角矩形 6">
              <a:extLst>
                <a:ext uri="{FF2B5EF4-FFF2-40B4-BE49-F238E27FC236}">
                  <a16:creationId xmlns:a16="http://schemas.microsoft.com/office/drawing/2014/main" id="{151580DE-61D9-4C5C-86A5-38C154791832}"/>
                </a:ext>
              </a:extLst>
            </p:cNvPr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/>
            </a:prstGeom>
            <a:solidFill>
              <a:schemeClr val="accent3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5E31845-ED3A-4D1F-BE9B-711257865FBE}"/>
                </a:ext>
              </a:extLst>
            </p:cNvPr>
            <p:cNvSpPr/>
            <p:nvPr/>
          </p:nvSpPr>
          <p:spPr>
            <a:xfrm>
              <a:off x="669924" y="1878474"/>
              <a:ext cx="4728998" cy="55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Gyroscope</a:t>
              </a:r>
              <a:r>
                <a:rPr kumimoji="1" lang="zh-TW" alt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 陀螺儀</a:t>
              </a:r>
              <a:endPara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endParaRP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2E3DDD3-A668-455C-A4A2-5F4DBB9BDB54}"/>
              </a:ext>
            </a:extLst>
          </p:cNvPr>
          <p:cNvSpPr txBox="1"/>
          <p:nvPr/>
        </p:nvSpPr>
        <p:spPr>
          <a:xfrm>
            <a:off x="2021740" y="3562485"/>
            <a:ext cx="3411511" cy="10044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測量移動</a:t>
            </a: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 (</a:t>
            </a:r>
            <a:r>
              <a:rPr kumimoji="1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加速度</a:t>
            </a:r>
            <a:r>
              <a:rPr kumimoji="1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)</a:t>
            </a:r>
            <a:endParaRPr kumimoji="1" lang="en-US" altLang="zh-TW" sz="21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  <a:sym typeface="Wingdings" pitchFamily="2" charset="2"/>
              </a:rPr>
              <a:t></a:t>
            </a:r>
            <a:r>
              <a:rPr kumimoji="1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測量單位時間內速度變化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4B115B2-1ABA-475E-8489-D1E3739CF8A4}"/>
              </a:ext>
            </a:extLst>
          </p:cNvPr>
          <p:cNvSpPr txBox="1"/>
          <p:nvPr/>
        </p:nvSpPr>
        <p:spPr>
          <a:xfrm>
            <a:off x="6456042" y="3497377"/>
            <a:ext cx="3411511" cy="10044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測量轉動</a:t>
            </a: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 (</a:t>
            </a:r>
            <a:r>
              <a:rPr kumimoji="1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角速度</a:t>
            </a:r>
            <a:r>
              <a:rPr kumimoji="1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)</a:t>
            </a:r>
            <a:endParaRPr kumimoji="1" lang="en-US" altLang="zh-TW" sz="2100" b="0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  <a:sym typeface="Wingdings" pitchFamily="2" charset="2"/>
              </a:rPr>
              <a:t></a:t>
            </a:r>
            <a:r>
              <a:rPr kumimoji="1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測量單位時間內角度變化</a:t>
            </a: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A0BBA5A9-BCDF-4086-B734-78F2C5C8DCC2}"/>
              </a:ext>
            </a:extLst>
          </p:cNvPr>
          <p:cNvGrpSpPr/>
          <p:nvPr/>
        </p:nvGrpSpPr>
        <p:grpSpPr>
          <a:xfrm>
            <a:off x="4257735" y="4960319"/>
            <a:ext cx="3546749" cy="765780"/>
            <a:chOff x="669924" y="1629563"/>
            <a:chExt cx="4728998" cy="1021040"/>
          </a:xfrm>
        </p:grpSpPr>
        <p:sp>
          <p:nvSpPr>
            <p:cNvPr id="19" name="圓角矩形 11">
              <a:extLst>
                <a:ext uri="{FF2B5EF4-FFF2-40B4-BE49-F238E27FC236}">
                  <a16:creationId xmlns:a16="http://schemas.microsoft.com/office/drawing/2014/main" id="{188329AC-F368-402C-957F-6AE7C2E374BA}"/>
                </a:ext>
              </a:extLst>
            </p:cNvPr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/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E0F7DE7-E7BE-44B7-BDB2-9D47B4D3DA6A}"/>
                </a:ext>
              </a:extLst>
            </p:cNvPr>
            <p:cNvSpPr/>
            <p:nvPr/>
          </p:nvSpPr>
          <p:spPr>
            <a:xfrm>
              <a:off x="669924" y="1878474"/>
              <a:ext cx="4728998" cy="55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GeoMagnetic</a:t>
              </a:r>
              <a:r>
                <a:rPr kumimoji="1" lang="zh-TW" alt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 地磁儀</a:t>
              </a:r>
              <a:endPara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endParaRPr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CC60C4D-D088-49F4-976C-4B8F54419FE5}"/>
              </a:ext>
            </a:extLst>
          </p:cNvPr>
          <p:cNvSpPr txBox="1"/>
          <p:nvPr/>
        </p:nvSpPr>
        <p:spPr>
          <a:xfrm>
            <a:off x="4678324" y="5647003"/>
            <a:ext cx="2608407" cy="10044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測量地磁方向、大小</a:t>
            </a:r>
            <a:endParaRPr kumimoji="1" lang="en-US" altLang="zh-TW" sz="2100" b="0" i="0" u="none" strike="noStrike" kern="1200" cap="none" spc="0" normalizeH="0" baseline="0" noProof="0" dirty="0">
              <a:ln>
                <a:noFill/>
              </a:ln>
              <a:solidFill>
                <a:srgbClr val="4BACC6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  <a:sym typeface="Wingdings" pitchFamily="2" charset="2"/>
              </a:rPr>
              <a:t></a:t>
            </a:r>
            <a:r>
              <a:rPr kumimoji="1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  <a:sym typeface="Wingdings" pitchFamily="2" charset="2"/>
              </a:rPr>
              <a:t>可用於</a:t>
            </a:r>
            <a:r>
              <a:rPr kumimoji="1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定向</a:t>
            </a:r>
            <a:endParaRPr kumimoji="1" lang="zh-TW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391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EF12AA41-DDA5-B344-B741-5801405D67F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4440238"/>
            <a:ext cx="9144000" cy="1655762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 dirty="0"/>
              <a:t>範例：起跑</a:t>
            </a: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CD4764C3-9D8D-4A93-9C5D-A4A00DDB3EE3}"/>
              </a:ext>
            </a:extLst>
          </p:cNvPr>
          <p:cNvGrpSpPr/>
          <p:nvPr/>
        </p:nvGrpSpPr>
        <p:grpSpPr>
          <a:xfrm>
            <a:off x="1600200" y="124940"/>
            <a:ext cx="3172406" cy="622430"/>
            <a:chOff x="413892" y="1629563"/>
            <a:chExt cx="4728998" cy="840808"/>
          </a:xfrm>
        </p:grpSpPr>
        <p:sp>
          <p:nvSpPr>
            <p:cNvPr id="17" name="圓角矩形 9">
              <a:extLst>
                <a:ext uri="{FF2B5EF4-FFF2-40B4-BE49-F238E27FC236}">
                  <a16:creationId xmlns:a16="http://schemas.microsoft.com/office/drawing/2014/main" id="{878F7271-B687-4314-BF90-1AC493E7FEE1}"/>
                </a:ext>
              </a:extLst>
            </p:cNvPr>
            <p:cNvSpPr/>
            <p:nvPr/>
          </p:nvSpPr>
          <p:spPr>
            <a:xfrm>
              <a:off x="792019" y="1629563"/>
              <a:ext cx="4167991" cy="840808"/>
            </a:xfrm>
            <a:prstGeom prst="roundRect">
              <a:avLst/>
            </a:prstGeom>
            <a:solidFill>
              <a:schemeClr val="accent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5A78FF4B-5C0E-48B7-B232-348BDD0AAE86}"/>
                </a:ext>
              </a:extLst>
            </p:cNvPr>
            <p:cNvSpPr/>
            <p:nvPr/>
          </p:nvSpPr>
          <p:spPr>
            <a:xfrm>
              <a:off x="413892" y="1787258"/>
              <a:ext cx="4728998" cy="561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Accelerometer</a:t>
              </a:r>
              <a:r>
                <a:rPr kumimoji="1" lang="zh-TW" alt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 加速規</a:t>
              </a:r>
              <a:endPara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AABC029C-4476-445F-A133-3EB0FE167D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198" y="1377287"/>
            <a:ext cx="8102286" cy="471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93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8586D64-3058-4B95-ADA6-82C0E93B0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742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541406-5EF0-4122-94CA-5425DC7E3C29}" type="slidenum">
              <a:rPr kumimoji="0" lang="zh-TW" altLang="en-US" sz="1463" b="0" i="0" u="none" strike="noStrike" kern="1200" cap="none" spc="0" normalizeH="0" baseline="0" noProof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l" defTabSz="7429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463" b="0" i="0" u="none" strike="noStrike" kern="1200" cap="none" spc="0" normalizeH="0" baseline="0" noProof="0">
              <a:ln>
                <a:noFill/>
              </a:ln>
              <a:solidFill>
                <a:srgbClr val="3D3F41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67305D3-3B4F-4230-9F3C-4F0F6A38F945}"/>
              </a:ext>
            </a:extLst>
          </p:cNvPr>
          <p:cNvSpPr/>
          <p:nvPr/>
        </p:nvSpPr>
        <p:spPr>
          <a:xfrm>
            <a:off x="841396" y="1542954"/>
            <a:ext cx="5368777" cy="19757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742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925" b="1" i="0" u="none" strike="noStrike" kern="5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大學社會責任實踐計畫 </a:t>
            </a:r>
            <a:r>
              <a:rPr kumimoji="0" lang="en-US" altLang="zh-TW" sz="1800" b="1" i="0" u="none" strike="noStrike" kern="5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(since 2018)</a:t>
            </a:r>
          </a:p>
          <a:p>
            <a:pPr marL="0" marR="0" lvl="0" indent="0" algn="l" defTabSz="742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92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742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1463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計畫主持人</a:t>
            </a:r>
            <a:r>
              <a:rPr kumimoji="0" lang="zh-TW" altLang="en-US" sz="1463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</a:t>
            </a:r>
            <a:r>
              <a:rPr kumimoji="0" lang="zh-TW" altLang="zh-TW" sz="20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溫瓌岸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1463" kern="1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教授</a:t>
            </a:r>
            <a:endParaRPr lang="en-US" altLang="zh-TW" sz="1463" kern="1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defTabSz="7429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463" kern="1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國立陽明交通大學 </a:t>
            </a:r>
            <a:r>
              <a:rPr kumimoji="0" lang="zh-TW" altLang="en-US" sz="1463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電子工程系所 教授</a:t>
            </a:r>
          </a:p>
          <a:p>
            <a:pPr lvl="0" defTabSz="7429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463" kern="1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國立陽明交通</a:t>
            </a:r>
            <a:r>
              <a:rPr kumimoji="0" lang="zh-TW" altLang="en-US" sz="1463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大學 國際半導體產業學院 副院長</a:t>
            </a:r>
          </a:p>
          <a:p>
            <a:pPr marL="0" marR="0" lvl="0" indent="0" algn="l" defTabSz="742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63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國立陽明交通大學 </a:t>
            </a:r>
            <a:r>
              <a:rPr lang="zh-TW" altLang="en-US" sz="1463" kern="1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社會責任推展辦公室 </a:t>
            </a:r>
            <a:r>
              <a:rPr kumimoji="0" lang="zh-TW" altLang="en-US" sz="1463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執行長</a:t>
            </a:r>
          </a:p>
        </p:txBody>
      </p:sp>
      <p:pic>
        <p:nvPicPr>
          <p:cNvPr id="6" name="圖片 5">
            <a:hlinkClick r:id="rId2"/>
            <a:extLst>
              <a:ext uri="{FF2B5EF4-FFF2-40B4-BE49-F238E27FC236}">
                <a16:creationId xmlns:a16="http://schemas.microsoft.com/office/drawing/2014/main" id="{03D5894B-D393-45EF-B863-D5BB444DED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297" y="1664859"/>
            <a:ext cx="4130792" cy="1789541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613DAECF-23E8-452C-8114-0D3347B5C53D}"/>
              </a:ext>
            </a:extLst>
          </p:cNvPr>
          <p:cNvSpPr txBox="1">
            <a:spLocks/>
          </p:cNvSpPr>
          <p:nvPr/>
        </p:nvSpPr>
        <p:spPr>
          <a:xfrm>
            <a:off x="701161" y="736817"/>
            <a:ext cx="8917119" cy="685800"/>
          </a:xfrm>
          <a:prstGeom prst="rect">
            <a:avLst/>
          </a:prstGeom>
          <a:noFill/>
          <a:ln w="9525">
            <a:noFill/>
          </a:ln>
        </p:spPr>
        <p:txBody>
          <a:bodyPr lIns="77925" tIns="38963" rIns="77925" bIns="38963"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 kern="1200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</a:defRPr>
            </a:lvl5pPr>
            <a:lvl6pPr marL="422084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</a:defRPr>
            </a:lvl6pPr>
            <a:lvl7pPr marL="844169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</a:defRPr>
            </a:lvl7pPr>
            <a:lvl8pPr marL="1266253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</a:defRPr>
            </a:lvl8pPr>
            <a:lvl9pPr marL="168833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9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90204" pitchFamily="34" charset="0"/>
                <a:ea typeface="Microsoft YaHei" panose="020B0503020204020204" pitchFamily="34" charset="-122"/>
                <a:cs typeface="+mj-cs"/>
              </a:rPr>
              <a:t>Who am I and why am I here ?</a:t>
            </a:r>
            <a:endParaRPr kumimoji="0" lang="zh-TW" altLang="en-US" sz="29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90204" pitchFamily="34" charset="0"/>
              <a:ea typeface="Microsoft YaHei" panose="020B0503020204020204" pitchFamily="34" charset="-122"/>
              <a:cs typeface="+mj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12F3378-07B8-4AC6-AE39-FFDE26F871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6648" y="3278960"/>
            <a:ext cx="458801" cy="58078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EBE8DC3-74BD-4CCF-9A14-678136EDA4F4}"/>
              </a:ext>
            </a:extLst>
          </p:cNvPr>
          <p:cNvSpPr/>
          <p:nvPr/>
        </p:nvSpPr>
        <p:spPr>
          <a:xfrm>
            <a:off x="8421512" y="4065344"/>
            <a:ext cx="356728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TW" altLang="zh-TW" kern="1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參考</a:t>
            </a:r>
            <a:r>
              <a:rPr lang="en-US" altLang="zh-TW" kern="1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video:</a:t>
            </a:r>
            <a:r>
              <a:rPr lang="en-US" altLang="zh-TW" kern="100" dirty="0">
                <a:solidFill>
                  <a:srgbClr val="C00000"/>
                </a:solidFill>
                <a:latin typeface="標楷體" panose="03000509000000000000" pitchFamily="65" charset="-120"/>
              </a:rPr>
              <a:t> </a:t>
            </a:r>
            <a:endParaRPr lang="zh-TW" altLang="zh-TW" sz="1600" kern="100" dirty="0">
              <a:latin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TW" u="sng" kern="100" dirty="0">
                <a:solidFill>
                  <a:srgbClr val="C00000"/>
                </a:solidFill>
                <a:latin typeface="標楷體" panose="03000509000000000000" pitchFamily="65" charset="-120"/>
                <a:hlinkClick r:id="rId5"/>
              </a:rPr>
              <a:t>https://youtu.be/fzsPGx_sQdY</a:t>
            </a:r>
            <a:endParaRPr lang="zh-TW" altLang="zh-TW" sz="1600" kern="100" dirty="0">
              <a:latin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TW" u="sng" kern="100" dirty="0">
                <a:solidFill>
                  <a:srgbClr val="C00000"/>
                </a:solidFill>
                <a:latin typeface="標楷體" panose="03000509000000000000" pitchFamily="65" charset="-120"/>
                <a:hlinkClick r:id="rId6"/>
              </a:rPr>
              <a:t>https://youtu.be/pxUh809oRzg</a:t>
            </a:r>
            <a:endParaRPr lang="zh-TW" altLang="zh-TW" sz="1600" kern="100" dirty="0">
              <a:latin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TW" u="sng" kern="100" dirty="0">
                <a:solidFill>
                  <a:srgbClr val="C00000"/>
                </a:solidFill>
                <a:latin typeface="標楷體" panose="03000509000000000000" pitchFamily="65" charset="-120"/>
                <a:hlinkClick r:id="rId7"/>
              </a:rPr>
              <a:t>https://youtu.be/bZKyTvg0dvA</a:t>
            </a:r>
            <a:endParaRPr lang="zh-TW" altLang="zh-TW" sz="1600" kern="100" dirty="0">
              <a:latin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TW" u="sng" kern="100" dirty="0">
                <a:solidFill>
                  <a:srgbClr val="C00000"/>
                </a:solidFill>
                <a:latin typeface="標楷體" panose="03000509000000000000" pitchFamily="65" charset="-120"/>
                <a:hlinkClick r:id="rId8"/>
              </a:rPr>
              <a:t>https://youtu.be/0iSiXR6wh90</a:t>
            </a:r>
            <a:endParaRPr lang="zh-TW" altLang="zh-TW" sz="1600" kern="100" dirty="0">
              <a:latin typeface="Times New Roman" panose="02020603050405020304" pitchFamily="18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858330" y="4178910"/>
            <a:ext cx="7721226" cy="2260168"/>
            <a:chOff x="903485" y="3874110"/>
            <a:chExt cx="7721226" cy="2260168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67305D3-3B4F-4230-9F3C-4F0F6A38F945}"/>
                </a:ext>
              </a:extLst>
            </p:cNvPr>
            <p:cNvSpPr/>
            <p:nvPr/>
          </p:nvSpPr>
          <p:spPr>
            <a:xfrm>
              <a:off x="903486" y="3874110"/>
              <a:ext cx="4075155" cy="6252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7429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1463" kern="1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課堂講師   </a:t>
              </a:r>
              <a:r>
                <a:rPr kumimoji="0" lang="zh-TW" alt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張為翔</a:t>
              </a:r>
              <a:endParaRPr kumimoji="0" lang="en-US" altLang="zh-TW" sz="20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lvl="0" defTabSz="74295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1463" kern="1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國立陽明交通</a:t>
              </a:r>
              <a:r>
                <a:rPr kumimoji="0" lang="zh-TW" altLang="en-US" sz="1463" b="0" i="0" u="none" strike="noStrike" kern="1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大學 國際半導體產業學院 碩士班</a:t>
              </a:r>
              <a:r>
                <a:rPr lang="zh-TW" altLang="en-US" sz="1463" kern="1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</a:t>
              </a:r>
              <a:endParaRPr kumimoji="0" lang="zh-TW" altLang="en-US" sz="1463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67305D3-3B4F-4230-9F3C-4F0F6A38F945}"/>
                </a:ext>
              </a:extLst>
            </p:cNvPr>
            <p:cNvSpPr/>
            <p:nvPr/>
          </p:nvSpPr>
          <p:spPr>
            <a:xfrm>
              <a:off x="903485" y="4833666"/>
              <a:ext cx="7721226" cy="1300612"/>
            </a:xfrm>
            <a:prstGeom prst="rect">
              <a:avLst/>
            </a:prstGeom>
          </p:spPr>
          <p:txBody>
            <a:bodyPr wrap="square" numCol="2">
              <a:spAutoFit/>
            </a:bodyPr>
            <a:lstStyle/>
            <a:p>
              <a:pPr marL="0" marR="0" lvl="0" indent="0" algn="l" defTabSz="7429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1463" kern="1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課堂助教   </a:t>
              </a:r>
              <a:r>
                <a:rPr lang="zh-TW" altLang="en-US" sz="2000" kern="1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黃柏祥</a:t>
              </a:r>
              <a:endParaRPr kumimoji="0" lang="en-US" altLang="zh-TW" sz="20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lvl="0" defTabSz="74295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1463" kern="1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國立陽明交通</a:t>
              </a:r>
              <a:r>
                <a:rPr kumimoji="0" lang="zh-TW" altLang="en-US" sz="1463" b="0" i="0" u="none" strike="noStrike" kern="1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大學 電子工程研究所 碩士班</a:t>
              </a:r>
              <a:endParaRPr kumimoji="0" lang="en-US" altLang="zh-TW" sz="1463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lvl="0" defTabSz="74295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TW" sz="1463" kern="1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lvl="0" defTabSz="74295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TW" sz="1463" kern="1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lvl="0" defTabSz="74295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TW" sz="1463" kern="1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lvl="0" defTabSz="74295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1463" kern="1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課堂助教   </a:t>
              </a:r>
              <a:r>
                <a:rPr lang="zh-TW" altLang="en-US" sz="2000" kern="1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林志威</a:t>
              </a:r>
              <a:endParaRPr lang="en-US" altLang="zh-TW" sz="2000" kern="1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lvl="0" defTabSz="74295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1463" kern="1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國立陽明交通大學  資訊管理研究所 碩士班</a:t>
              </a:r>
              <a:endParaRPr lang="en-US" altLang="zh-TW" sz="1463" kern="1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097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群組 29">
            <a:extLst>
              <a:ext uri="{FF2B5EF4-FFF2-40B4-BE49-F238E27FC236}">
                <a16:creationId xmlns:a16="http://schemas.microsoft.com/office/drawing/2014/main" id="{69B53D22-0BBB-7E41-9769-2CC417F8CB1B}"/>
              </a:ext>
            </a:extLst>
          </p:cNvPr>
          <p:cNvGrpSpPr/>
          <p:nvPr/>
        </p:nvGrpSpPr>
        <p:grpSpPr>
          <a:xfrm>
            <a:off x="1507828" y="304800"/>
            <a:ext cx="2687277" cy="622430"/>
            <a:chOff x="571354" y="1629563"/>
            <a:chExt cx="4728998" cy="1021040"/>
          </a:xfrm>
        </p:grpSpPr>
        <p:sp>
          <p:nvSpPr>
            <p:cNvPr id="31" name="圓角矩形 30">
              <a:extLst>
                <a:ext uri="{FF2B5EF4-FFF2-40B4-BE49-F238E27FC236}">
                  <a16:creationId xmlns:a16="http://schemas.microsoft.com/office/drawing/2014/main" id="{39CD7D5F-96D9-1445-8283-EB51C65A02EB}"/>
                </a:ext>
              </a:extLst>
            </p:cNvPr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/>
            </a:prstGeom>
            <a:solidFill>
              <a:schemeClr val="accent3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F4DC00E6-FBCD-8A47-906A-D6D6F4AEF65C}"/>
                </a:ext>
              </a:extLst>
            </p:cNvPr>
            <p:cNvSpPr/>
            <p:nvPr/>
          </p:nvSpPr>
          <p:spPr>
            <a:xfrm>
              <a:off x="571354" y="1821059"/>
              <a:ext cx="4728998" cy="6815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Gyroscope</a:t>
              </a:r>
              <a:r>
                <a:rPr kumimoji="1" lang="zh-TW" alt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 陀螺儀</a:t>
              </a:r>
              <a:endPara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F8E25356-51D7-2946-B09B-62CA90130948}"/>
              </a:ext>
            </a:extLst>
          </p:cNvPr>
          <p:cNvSpPr txBox="1"/>
          <p:nvPr/>
        </p:nvSpPr>
        <p:spPr>
          <a:xfrm>
            <a:off x="1633085" y="1157157"/>
            <a:ext cx="3680816" cy="1002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ECAF45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測量轉動</a:t>
            </a: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srgbClr val="ECAF45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(</a:t>
            </a:r>
            <a:r>
              <a:rPr kumimoji="1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ECAF45"/>
                </a:solidFill>
                <a:effectLst/>
                <a:uLnTx/>
                <a:uFillTx/>
                <a:latin typeface="Arial" panose="020B0604020202020204"/>
                <a:ea typeface="黑体" panose="02010600030101010101" pitchFamily="2" charset="-122"/>
                <a:cs typeface="+mn-cs"/>
              </a:rPr>
              <a:t>角速度</a:t>
            </a:r>
            <a:r>
              <a:rPr kumimoji="1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srgbClr val="ECAF45"/>
                </a:solidFill>
                <a:effectLst/>
                <a:uLnTx/>
                <a:uFillTx/>
                <a:latin typeface="Arial" panose="020B0604020202020204"/>
                <a:ea typeface="黑体" panose="02010600030101010101" pitchFamily="2" charset="-122"/>
                <a:cs typeface="+mn-cs"/>
              </a:rPr>
              <a:t>)</a:t>
            </a:r>
            <a:endParaRPr kumimoji="1" lang="en-US" altLang="zh-TW" sz="2100" b="0" i="0" u="none" strike="noStrike" kern="1200" cap="none" spc="0" normalizeH="0" baseline="0" noProof="0" dirty="0">
              <a:ln>
                <a:noFill/>
              </a:ln>
              <a:solidFill>
                <a:srgbClr val="ECAF45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  <a:sym typeface="Wingdings" pitchFamily="2" charset="2"/>
              </a:rPr>
              <a:t></a:t>
            </a:r>
            <a:r>
              <a:rPr kumimoji="1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測量單位時間內角度變化。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CA5AB0F-7A94-4611-8E54-7B298B4EA6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959" y="2407934"/>
            <a:ext cx="9047248" cy="40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72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D5BCD4F-4A78-3948-AB08-9932B0DB57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13" b="100000" l="7344" r="98438">
                        <a14:foregroundMark x1="14531" y1="47186" x2="14531" y2="47186"/>
                        <a14:foregroundMark x1="15000" y1="45022" x2="27500" y2="20130"/>
                        <a14:foregroundMark x1="28281" y1="18615" x2="48906" y2="10173"/>
                        <a14:foregroundMark x1="49688" y1="9524" x2="69063" y2="16450"/>
                        <a14:foregroundMark x1="78906" y1="23377" x2="88438" y2="46104"/>
                        <a14:foregroundMark x1="87813" y1="43290" x2="82344" y2="28571"/>
                        <a14:foregroundMark x1="50469" y1="11688" x2="64063" y2="12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7044" y="1722980"/>
            <a:ext cx="3383112" cy="2441783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1D77EF1B-3391-2D44-9939-3F762AB46018}"/>
              </a:ext>
            </a:extLst>
          </p:cNvPr>
          <p:cNvSpPr txBox="1"/>
          <p:nvPr/>
        </p:nvSpPr>
        <p:spPr>
          <a:xfrm>
            <a:off x="2511668" y="4270279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磁場方向、磁場大小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52E03A5-AFBD-8B4A-972B-12AF219DC639}"/>
              </a:ext>
            </a:extLst>
          </p:cNvPr>
          <p:cNvSpPr txBox="1"/>
          <p:nvPr/>
        </p:nvSpPr>
        <p:spPr>
          <a:xfrm>
            <a:off x="3809192" y="5311856"/>
            <a:ext cx="537839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限制：容易受到電子產品的影響。</a:t>
            </a:r>
            <a:endParaRPr kumimoji="0" lang="en-US" altLang="zh-TW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F6F1FEB0-BB33-204A-829C-6F2D51801F82}"/>
              </a:ext>
            </a:extLst>
          </p:cNvPr>
          <p:cNvGrpSpPr/>
          <p:nvPr/>
        </p:nvGrpSpPr>
        <p:grpSpPr>
          <a:xfrm>
            <a:off x="1743422" y="1126229"/>
            <a:ext cx="2788955" cy="562048"/>
            <a:chOff x="669924" y="1629563"/>
            <a:chExt cx="4728998" cy="1021040"/>
          </a:xfrm>
        </p:grpSpPr>
        <p:sp>
          <p:nvSpPr>
            <p:cNvPr id="6" name="圓角矩形 5">
              <a:extLst>
                <a:ext uri="{FF2B5EF4-FFF2-40B4-BE49-F238E27FC236}">
                  <a16:creationId xmlns:a16="http://schemas.microsoft.com/office/drawing/2014/main" id="{DDDBBCCD-C6CF-EE4C-9B20-6C5F7EAE4500}"/>
                </a:ext>
              </a:extLst>
            </p:cNvPr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/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58345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194587AC-1DF5-F94B-AC8D-FEB68544AB9F}"/>
                </a:ext>
              </a:extLst>
            </p:cNvPr>
            <p:cNvSpPr/>
            <p:nvPr/>
          </p:nvSpPr>
          <p:spPr>
            <a:xfrm>
              <a:off x="669924" y="1878474"/>
              <a:ext cx="4728998" cy="7548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GeoMagnetic</a:t>
              </a:r>
              <a:r>
                <a:rPr kumimoji="0" lang="zh-TW" alt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 地磁儀</a:t>
              </a:r>
              <a:endParaRPr kumimoji="0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FECA6478-C174-A647-B452-3548CC1847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102" y="1363168"/>
            <a:ext cx="3730061" cy="3319262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01471CF9-BA17-8044-B24C-6BEF6CA12D19}"/>
              </a:ext>
            </a:extLst>
          </p:cNvPr>
          <p:cNvGrpSpPr/>
          <p:nvPr/>
        </p:nvGrpSpPr>
        <p:grpSpPr>
          <a:xfrm>
            <a:off x="7861436" y="1421043"/>
            <a:ext cx="2458136" cy="649572"/>
            <a:chOff x="669924" y="1629563"/>
            <a:chExt cx="4728998" cy="1021040"/>
          </a:xfrm>
        </p:grpSpPr>
        <p:sp>
          <p:nvSpPr>
            <p:cNvPr id="10" name="圓角矩形 9">
              <a:extLst>
                <a:ext uri="{FF2B5EF4-FFF2-40B4-BE49-F238E27FC236}">
                  <a16:creationId xmlns:a16="http://schemas.microsoft.com/office/drawing/2014/main" id="{EE542862-AFE7-834D-B11A-DCAD7D2C5123}"/>
                </a:ext>
              </a:extLst>
            </p:cNvPr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/>
            </a:prstGeom>
            <a:solidFill>
              <a:schemeClr val="accent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D4677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92512A59-FC02-5E44-ACED-83FAC2FAC864}"/>
                </a:ext>
              </a:extLst>
            </p:cNvPr>
            <p:cNvSpPr/>
            <p:nvPr/>
          </p:nvSpPr>
          <p:spPr>
            <a:xfrm>
              <a:off x="669924" y="1878473"/>
              <a:ext cx="4728998" cy="5805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Accelerometer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 加速規</a:t>
              </a:r>
              <a:endPara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549D01E5-6A71-3546-B4B4-FDAA2AF625ED}"/>
              </a:ext>
            </a:extLst>
          </p:cNvPr>
          <p:cNvGrpSpPr/>
          <p:nvPr/>
        </p:nvGrpSpPr>
        <p:grpSpPr>
          <a:xfrm>
            <a:off x="7861437" y="2104318"/>
            <a:ext cx="2458136" cy="558134"/>
            <a:chOff x="669924" y="1629563"/>
            <a:chExt cx="4728998" cy="1021040"/>
          </a:xfrm>
        </p:grpSpPr>
        <p:sp>
          <p:nvSpPr>
            <p:cNvPr id="13" name="圓角矩形 12">
              <a:extLst>
                <a:ext uri="{FF2B5EF4-FFF2-40B4-BE49-F238E27FC236}">
                  <a16:creationId xmlns:a16="http://schemas.microsoft.com/office/drawing/2014/main" id="{EE95AF8E-E9C5-A049-A9E0-ED8BD36366DD}"/>
                </a:ext>
              </a:extLst>
            </p:cNvPr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/>
            </a:prstGeom>
            <a:solidFill>
              <a:schemeClr val="accent3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D3127F8-B033-C342-8312-3DB9B0079579}"/>
                </a:ext>
              </a:extLst>
            </p:cNvPr>
            <p:cNvSpPr/>
            <p:nvPr/>
          </p:nvSpPr>
          <p:spPr>
            <a:xfrm>
              <a:off x="669924" y="1878472"/>
              <a:ext cx="4728998" cy="675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Gyroscope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 陀螺儀</a:t>
              </a:r>
              <a:endPara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D7AF637-C2F0-BD43-AA61-30C45B464188}"/>
              </a:ext>
            </a:extLst>
          </p:cNvPr>
          <p:cNvSpPr txBox="1"/>
          <p:nvPr/>
        </p:nvSpPr>
        <p:spPr>
          <a:xfrm>
            <a:off x="7998670" y="2662453"/>
            <a:ext cx="2606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  <a:sym typeface="Wingdings" pitchFamily="2" charset="2"/>
              </a:rPr>
              <a:t>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0030101010101" pitchFamily="2" charset="-122"/>
                <a:cs typeface="+mn-cs"/>
                <a:sym typeface="Wingdings" pitchFamily="2" charset="2"/>
              </a:rPr>
              <a:t>向前跑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0030101010101" pitchFamily="2" charset="-122"/>
                <a:cs typeface="+mn-cs"/>
                <a:sym typeface="Wingdings" pitchFamily="2" charset="2"/>
              </a:rPr>
              <a:t>or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0030101010101" pitchFamily="2" charset="-122"/>
                <a:cs typeface="+mn-cs"/>
                <a:sym typeface="Wingdings" pitchFamily="2" charset="2"/>
              </a:rPr>
              <a:t>向左轉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132A2256-F3B9-8B49-8550-C95A1FAB650D}"/>
              </a:ext>
            </a:extLst>
          </p:cNvPr>
          <p:cNvGrpSpPr/>
          <p:nvPr/>
        </p:nvGrpSpPr>
        <p:grpSpPr>
          <a:xfrm>
            <a:off x="7795531" y="3519742"/>
            <a:ext cx="2455199" cy="591733"/>
            <a:chOff x="669924" y="1629563"/>
            <a:chExt cx="4728998" cy="1021040"/>
          </a:xfrm>
        </p:grpSpPr>
        <p:sp>
          <p:nvSpPr>
            <p:cNvPr id="17" name="圓角矩形 16">
              <a:extLst>
                <a:ext uri="{FF2B5EF4-FFF2-40B4-BE49-F238E27FC236}">
                  <a16:creationId xmlns:a16="http://schemas.microsoft.com/office/drawing/2014/main" id="{DDB1B90D-49B5-8946-9933-133F23EA9452}"/>
                </a:ext>
              </a:extLst>
            </p:cNvPr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/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58345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26A16347-CF86-E84C-AFD2-9260FBB9F796}"/>
                </a:ext>
              </a:extLst>
            </p:cNvPr>
            <p:cNvSpPr/>
            <p:nvPr/>
          </p:nvSpPr>
          <p:spPr>
            <a:xfrm>
              <a:off x="669924" y="1878473"/>
              <a:ext cx="4728998" cy="637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GeoMagnetic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 地磁儀</a:t>
              </a:r>
              <a:endPara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BED94EC-DA95-AE4D-9833-47EAAFD92961}"/>
              </a:ext>
            </a:extLst>
          </p:cNvPr>
          <p:cNvSpPr txBox="1"/>
          <p:nvPr/>
        </p:nvSpPr>
        <p:spPr>
          <a:xfrm>
            <a:off x="7929826" y="4117237"/>
            <a:ext cx="2606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  <a:sym typeface="Wingdings" pitchFamily="2" charset="2"/>
              </a:rPr>
              <a:t>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0030101010101" pitchFamily="2" charset="-122"/>
                <a:cs typeface="+mn-cs"/>
                <a:sym typeface="Wingdings" pitchFamily="2" charset="2"/>
              </a:rPr>
              <a:t>向北跑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0030101010101" pitchFamily="2" charset="-122"/>
                <a:cs typeface="+mn-cs"/>
                <a:sym typeface="Wingdings" pitchFamily="2" charset="2"/>
              </a:rPr>
              <a:t>or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0030101010101" pitchFamily="2" charset="-122"/>
                <a:cs typeface="+mn-cs"/>
                <a:sym typeface="Wingdings" pitchFamily="2" charset="2"/>
              </a:rPr>
              <a:t>向西轉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570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E39CA404-F1C9-AB4E-8050-D7A0D69E3FD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215900"/>
            <a:ext cx="11137900" cy="557213"/>
          </a:xfrm>
        </p:spPr>
        <p:txBody>
          <a:bodyPr/>
          <a:lstStyle/>
          <a:p>
            <a:r>
              <a:rPr kumimoji="1" lang="zh-TW" altLang="en-US" dirty="0"/>
              <a:t>舉例：游泳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0D5BCD4F-4A78-3948-AB08-9932B0DB57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13" b="100000" l="7344" r="98438">
                        <a14:foregroundMark x1="14531" y1="47186" x2="14531" y2="47186"/>
                        <a14:foregroundMark x1="15000" y1="45022" x2="27500" y2="20130"/>
                        <a14:foregroundMark x1="28281" y1="18615" x2="48906" y2="10173"/>
                        <a14:foregroundMark x1="49688" y1="9524" x2="69063" y2="16450"/>
                        <a14:foregroundMark x1="78906" y1="23377" x2="88438" y2="46104"/>
                        <a14:foregroundMark x1="87813" y1="43290" x2="82344" y2="28571"/>
                        <a14:foregroundMark x1="50469" y1="11688" x2="64063" y2="12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5796" y="3933770"/>
            <a:ext cx="2317253" cy="1672492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EB0F0BDD-204D-5246-B22E-AF832AFBCA0C}"/>
              </a:ext>
            </a:extLst>
          </p:cNvPr>
          <p:cNvGrpSpPr/>
          <p:nvPr/>
        </p:nvGrpSpPr>
        <p:grpSpPr>
          <a:xfrm>
            <a:off x="1817765" y="1783570"/>
            <a:ext cx="4723434" cy="2970448"/>
            <a:chOff x="391686" y="1235093"/>
            <a:chExt cx="6297912" cy="3960597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9D6D2688-C4C6-0D4D-ACF9-73447A9FE1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976" t="48258" b="11473"/>
            <a:stretch/>
          </p:blipFill>
          <p:spPr>
            <a:xfrm rot="5400000">
              <a:off x="-14134" y="1640914"/>
              <a:ext cx="3960596" cy="3148956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E65684EF-FD03-8444-B16F-3DF4420C09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976" t="48258" b="11473"/>
            <a:stretch/>
          </p:blipFill>
          <p:spPr>
            <a:xfrm rot="16200000" flipH="1">
              <a:off x="3134822" y="1640913"/>
              <a:ext cx="3960596" cy="3148956"/>
            </a:xfrm>
            <a:prstGeom prst="rect">
              <a:avLst/>
            </a:prstGeom>
          </p:spPr>
        </p:pic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A3FD6550-931E-9042-81E0-113AB273980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0111">
            <a:off x="2079361" y="1870942"/>
            <a:ext cx="1215000" cy="1215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A1C5804-2E72-7346-99E0-38D65E86262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49889" flipH="1">
            <a:off x="5222828" y="2661293"/>
            <a:ext cx="1215000" cy="12150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5D08382-0147-AB40-8BF5-9E68A697335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0111">
            <a:off x="2091762" y="3538828"/>
            <a:ext cx="1215000" cy="1215000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20DB3E1D-D16B-2A47-B4D5-5888EBBE3145}"/>
              </a:ext>
            </a:extLst>
          </p:cNvPr>
          <p:cNvCxnSpPr/>
          <p:nvPr/>
        </p:nvCxnSpPr>
        <p:spPr>
          <a:xfrm>
            <a:off x="7332615" y="2762105"/>
            <a:ext cx="837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A6F2B33E-892F-844F-A6A2-9E72A7B88EC6}"/>
              </a:ext>
            </a:extLst>
          </p:cNvPr>
          <p:cNvCxnSpPr>
            <a:cxnSpLocks/>
          </p:cNvCxnSpPr>
          <p:nvPr/>
        </p:nvCxnSpPr>
        <p:spPr>
          <a:xfrm flipV="1">
            <a:off x="8161640" y="2754130"/>
            <a:ext cx="0" cy="5103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D69B3EBE-F1F7-9C4B-8FE1-E181D4869EAF}"/>
              </a:ext>
            </a:extLst>
          </p:cNvPr>
          <p:cNvCxnSpPr>
            <a:cxnSpLocks/>
          </p:cNvCxnSpPr>
          <p:nvPr/>
        </p:nvCxnSpPr>
        <p:spPr>
          <a:xfrm flipV="1">
            <a:off x="8983007" y="2762105"/>
            <a:ext cx="0" cy="5103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199E9B2E-6EEE-2542-A3CF-5B48F9F5FD83}"/>
              </a:ext>
            </a:extLst>
          </p:cNvPr>
          <p:cNvCxnSpPr/>
          <p:nvPr/>
        </p:nvCxnSpPr>
        <p:spPr>
          <a:xfrm>
            <a:off x="8153981" y="3264492"/>
            <a:ext cx="837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4AF88F4F-7BE8-804B-894A-2C843F23360E}"/>
              </a:ext>
            </a:extLst>
          </p:cNvPr>
          <p:cNvCxnSpPr/>
          <p:nvPr/>
        </p:nvCxnSpPr>
        <p:spPr>
          <a:xfrm>
            <a:off x="8967373" y="2762105"/>
            <a:ext cx="837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25EE8E21-ABD1-884B-A59B-D6C106BC30DB}"/>
              </a:ext>
            </a:extLst>
          </p:cNvPr>
          <p:cNvCxnSpPr>
            <a:cxnSpLocks/>
          </p:cNvCxnSpPr>
          <p:nvPr/>
        </p:nvCxnSpPr>
        <p:spPr>
          <a:xfrm flipV="1">
            <a:off x="7104015" y="3009312"/>
            <a:ext cx="3120077" cy="797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59E2EC34-8324-C14E-A4BA-70718CECF7AE}"/>
              </a:ext>
            </a:extLst>
          </p:cNvPr>
          <p:cNvCxnSpPr>
            <a:cxnSpLocks/>
          </p:cNvCxnSpPr>
          <p:nvPr/>
        </p:nvCxnSpPr>
        <p:spPr>
          <a:xfrm>
            <a:off x="7104014" y="2554283"/>
            <a:ext cx="0" cy="945000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471079C6-D9B2-774F-A8C3-B0CBC548D986}"/>
              </a:ext>
            </a:extLst>
          </p:cNvPr>
          <p:cNvSpPr txBox="1"/>
          <p:nvPr/>
        </p:nvSpPr>
        <p:spPr>
          <a:xfrm>
            <a:off x="6900111" y="2184999"/>
            <a:ext cx="4539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北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CDAFFA99-F776-7341-B505-FABFA188FD5D}"/>
              </a:ext>
            </a:extLst>
          </p:cNvPr>
          <p:cNvSpPr txBox="1"/>
          <p:nvPr/>
        </p:nvSpPr>
        <p:spPr>
          <a:xfrm>
            <a:off x="6900111" y="3487765"/>
            <a:ext cx="4539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南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FE1A9935-0357-844A-9066-E3212C03A439}"/>
              </a:ext>
            </a:extLst>
          </p:cNvPr>
          <p:cNvSpPr txBox="1"/>
          <p:nvPr/>
        </p:nvSpPr>
        <p:spPr>
          <a:xfrm>
            <a:off x="8169615" y="1929496"/>
            <a:ext cx="273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轉身 （來回趟數）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046D9C14-20F0-FF43-BBDF-FD43528E48AA}"/>
              </a:ext>
            </a:extLst>
          </p:cNvPr>
          <p:cNvSpPr txBox="1"/>
          <p:nvPr/>
        </p:nvSpPr>
        <p:spPr>
          <a:xfrm>
            <a:off x="7916095" y="350814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單趟時間</a:t>
            </a:r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AF909BBA-51E6-704C-961B-A2683930AF15}"/>
              </a:ext>
            </a:extLst>
          </p:cNvPr>
          <p:cNvCxnSpPr>
            <a:cxnSpLocks/>
          </p:cNvCxnSpPr>
          <p:nvPr/>
        </p:nvCxnSpPr>
        <p:spPr>
          <a:xfrm flipV="1">
            <a:off x="8161641" y="2381209"/>
            <a:ext cx="104246" cy="328837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04D16309-F5EA-944E-ACB3-A3F0DE1F7A1F}"/>
              </a:ext>
            </a:extLst>
          </p:cNvPr>
          <p:cNvCxnSpPr>
            <a:cxnSpLocks/>
          </p:cNvCxnSpPr>
          <p:nvPr/>
        </p:nvCxnSpPr>
        <p:spPr>
          <a:xfrm flipH="1" flipV="1">
            <a:off x="8876417" y="2381209"/>
            <a:ext cx="90956" cy="320863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968F557D-4125-E043-AA88-83CFB39CA4AF}"/>
              </a:ext>
            </a:extLst>
          </p:cNvPr>
          <p:cNvCxnSpPr>
            <a:cxnSpLocks/>
          </p:cNvCxnSpPr>
          <p:nvPr/>
        </p:nvCxnSpPr>
        <p:spPr>
          <a:xfrm>
            <a:off x="8203157" y="3402164"/>
            <a:ext cx="795484" cy="7974"/>
          </a:xfrm>
          <a:prstGeom prst="line">
            <a:avLst/>
          </a:prstGeom>
          <a:ln w="19050">
            <a:solidFill>
              <a:srgbClr val="FF0000"/>
            </a:solidFill>
            <a:prstDash val="solid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EC55E859-6867-734F-8959-BC79228358BB}"/>
              </a:ext>
            </a:extLst>
          </p:cNvPr>
          <p:cNvSpPr txBox="1"/>
          <p:nvPr/>
        </p:nvSpPr>
        <p:spPr>
          <a:xfrm>
            <a:off x="6216969" y="4758853"/>
            <a:ext cx="4539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北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30EB3C6B-5214-E546-A6EC-539EAD17D670}"/>
              </a:ext>
            </a:extLst>
          </p:cNvPr>
          <p:cNvSpPr txBox="1"/>
          <p:nvPr/>
        </p:nvSpPr>
        <p:spPr>
          <a:xfrm>
            <a:off x="1740601" y="4770016"/>
            <a:ext cx="4539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南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4E53B870-E1A7-5940-BACE-BE127995761B}"/>
              </a:ext>
            </a:extLst>
          </p:cNvPr>
          <p:cNvSpPr txBox="1"/>
          <p:nvPr/>
        </p:nvSpPr>
        <p:spPr>
          <a:xfrm>
            <a:off x="9920745" y="3017722"/>
            <a:ext cx="7472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時間</a:t>
            </a:r>
          </a:p>
        </p:txBody>
      </p:sp>
    </p:spTree>
    <p:extLst>
      <p:ext uri="{BB962C8B-B14F-4D97-AF65-F5344CB8AC3E}">
        <p14:creationId xmlns:p14="http://schemas.microsoft.com/office/powerpoint/2010/main" val="2530630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橢圓 16">
            <a:extLst>
              <a:ext uri="{FF2B5EF4-FFF2-40B4-BE49-F238E27FC236}">
                <a16:creationId xmlns:a16="http://schemas.microsoft.com/office/drawing/2014/main" id="{00012631-5606-4A20-940B-9A79F3A05229}"/>
              </a:ext>
            </a:extLst>
          </p:cNvPr>
          <p:cNvSpPr/>
          <p:nvPr/>
        </p:nvSpPr>
        <p:spPr>
          <a:xfrm>
            <a:off x="5072050" y="2025150"/>
            <a:ext cx="347133" cy="34676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3156FB2-1709-4B2B-A5AF-1740A54BEEBE}"/>
              </a:ext>
            </a:extLst>
          </p:cNvPr>
          <p:cNvGrpSpPr/>
          <p:nvPr/>
        </p:nvGrpSpPr>
        <p:grpSpPr>
          <a:xfrm>
            <a:off x="5649725" y="1262470"/>
            <a:ext cx="5917591" cy="4579129"/>
            <a:chOff x="5649725" y="1262470"/>
            <a:chExt cx="5917591" cy="4579129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3B2C2A33-698F-4566-B58D-C154A9160005}"/>
                </a:ext>
              </a:extLst>
            </p:cNvPr>
            <p:cNvGrpSpPr/>
            <p:nvPr/>
          </p:nvGrpSpPr>
          <p:grpSpPr>
            <a:xfrm>
              <a:off x="5656250" y="1262470"/>
              <a:ext cx="4250401" cy="1511350"/>
              <a:chOff x="921892" y="1206708"/>
              <a:chExt cx="5032053" cy="1813404"/>
            </a:xfrm>
          </p:grpSpPr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10692206-E0D3-42BD-AC2C-EBCB00BC1838}"/>
                  </a:ext>
                </a:extLst>
              </p:cNvPr>
              <p:cNvSpPr txBox="1"/>
              <p:nvPr/>
            </p:nvSpPr>
            <p:spPr>
              <a:xfrm>
                <a:off x="921895" y="120670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</a:p>
            </p:txBody>
          </p:sp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5FB20E73-2413-418B-874F-F665B8A8A35F}"/>
                  </a:ext>
                </a:extLst>
              </p:cNvPr>
              <p:cNvSpPr txBox="1"/>
              <p:nvPr/>
            </p:nvSpPr>
            <p:spPr>
              <a:xfrm>
                <a:off x="921892" y="1660719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IOT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</a:p>
            </p:txBody>
          </p:sp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65F6CDB-31DF-49B1-971D-0717ACC5A00A}"/>
                  </a:ext>
                </a:extLst>
              </p:cNvPr>
              <p:cNvSpPr txBox="1"/>
              <p:nvPr/>
            </p:nvSpPr>
            <p:spPr>
              <a:xfrm>
                <a:off x="921892" y="2576966"/>
                <a:ext cx="5032049" cy="44314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AIOT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+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Python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開始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endParaRPr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DDD2A908-C64A-4D88-9A99-40430D062A92}"/>
                  </a:ext>
                </a:extLst>
              </p:cNvPr>
              <p:cNvSpPr txBox="1"/>
              <p:nvPr/>
            </p:nvSpPr>
            <p:spPr>
              <a:xfrm>
                <a:off x="921892" y="211484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Sensor /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聊聊半導體</a:t>
                </a:r>
              </a:p>
            </p:txBody>
          </p:sp>
        </p:grp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500EEE4C-692F-4648-88A7-2CE3392FCCC3}"/>
                </a:ext>
              </a:extLst>
            </p:cNvPr>
            <p:cNvSpPr txBox="1"/>
            <p:nvPr/>
          </p:nvSpPr>
          <p:spPr>
            <a:xfrm>
              <a:off x="5656250" y="3027949"/>
              <a:ext cx="5032052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邏輯訓練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從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Flow Chart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開始</a:t>
              </a: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829322C6-1004-433F-894A-79561AFFEE31}"/>
                </a:ext>
              </a:extLst>
            </p:cNvPr>
            <p:cNvSpPr txBox="1"/>
            <p:nvPr/>
          </p:nvSpPr>
          <p:spPr>
            <a:xfrm>
              <a:off x="5656250" y="3912810"/>
              <a:ext cx="503205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文文盃宣傳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41D6582F-173C-4F1C-9B41-E381B9978C04}"/>
                </a:ext>
              </a:extLst>
            </p:cNvPr>
            <p:cNvSpPr txBox="1"/>
            <p:nvPr/>
          </p:nvSpPr>
          <p:spPr>
            <a:xfrm>
              <a:off x="5649725" y="4516931"/>
              <a:ext cx="5032053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程式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設計自己的程式 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76AC7944-06F8-4669-A37C-C312FDD2B76A}"/>
                </a:ext>
              </a:extLst>
            </p:cNvPr>
            <p:cNvSpPr txBox="1"/>
            <p:nvPr/>
          </p:nvSpPr>
          <p:spPr>
            <a:xfrm>
              <a:off x="5649725" y="5472267"/>
              <a:ext cx="5917591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應用創意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物理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數學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美學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體健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運動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長照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環保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海洋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...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EB55199-6587-4C90-A298-554EC937C4CB}"/>
              </a:ext>
            </a:extLst>
          </p:cNvPr>
          <p:cNvSpPr txBox="1"/>
          <p:nvPr/>
        </p:nvSpPr>
        <p:spPr>
          <a:xfrm>
            <a:off x="5631227" y="3462619"/>
            <a:ext cx="503205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程式實作</a:t>
            </a:r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  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從動手實作開始 </a:t>
            </a:r>
            <a:r>
              <a:rPr lang="en-US" altLang="zh-TW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 Start 2,3</a:t>
            </a:r>
            <a:r>
              <a:rPr lang="zh-TW" altLang="en-US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2475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D7E9B3F-3057-47FD-8E36-4B15D9F1F2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6018" y="2017526"/>
            <a:ext cx="4997303" cy="412974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FA518A1-FD84-401A-98CC-ECEC03742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23" t="18961" r="5463" b="42789"/>
          <a:stretch/>
        </p:blipFill>
        <p:spPr>
          <a:xfrm rot="19503800">
            <a:off x="2049719" y="2890127"/>
            <a:ext cx="2780460" cy="278882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5D71801-5AA7-4AB6-B9A2-63F3F7589A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53" r="45110" b="6384"/>
          <a:stretch/>
        </p:blipFill>
        <p:spPr>
          <a:xfrm>
            <a:off x="690616" y="978611"/>
            <a:ext cx="1862735" cy="278782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4BA77FB-89B1-43A1-880C-E5FF1C986A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05" t="80852" r="5463" b="6384"/>
          <a:stretch/>
        </p:blipFill>
        <p:spPr>
          <a:xfrm>
            <a:off x="644573" y="5764292"/>
            <a:ext cx="3817556" cy="908259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62A47792-9FF1-4380-B462-EB9254DC6D0E}"/>
              </a:ext>
            </a:extLst>
          </p:cNvPr>
          <p:cNvSpPr txBox="1"/>
          <p:nvPr/>
        </p:nvSpPr>
        <p:spPr>
          <a:xfrm>
            <a:off x="9928587" y="4750732"/>
            <a:ext cx="12811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ICM20689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Sensor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位置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5316061C-A256-4418-A43F-7AE18AA46423}"/>
              </a:ext>
            </a:extLst>
          </p:cNvPr>
          <p:cNvCxnSpPr>
            <a:cxnSpLocks/>
          </p:cNvCxnSpPr>
          <p:nvPr/>
        </p:nvCxnSpPr>
        <p:spPr>
          <a:xfrm flipH="1" flipV="1">
            <a:off x="9611833" y="4482783"/>
            <a:ext cx="316754" cy="5965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E87E4BAF-DDE7-47B4-89F6-AE40F6D732A7}"/>
              </a:ext>
            </a:extLst>
          </p:cNvPr>
          <p:cNvSpPr/>
          <p:nvPr/>
        </p:nvSpPr>
        <p:spPr>
          <a:xfrm>
            <a:off x="9025695" y="3683487"/>
            <a:ext cx="902892" cy="9477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  <a:scene3d>
            <a:camera prst="perspectiveAbove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ICM20689</a:t>
            </a:r>
            <a:endParaRPr kumimoji="0" lang="zh-TW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F8DAE9B6-63D5-4CA6-B119-645A7D62658D}"/>
              </a:ext>
            </a:extLst>
          </p:cNvPr>
          <p:cNvSpPr/>
          <p:nvPr/>
        </p:nvSpPr>
        <p:spPr>
          <a:xfrm>
            <a:off x="9181401" y="3790505"/>
            <a:ext cx="161782" cy="1678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54F2E95B-5183-4C8D-8B49-C7E3499B17C6}"/>
              </a:ext>
            </a:extLst>
          </p:cNvPr>
          <p:cNvGrpSpPr/>
          <p:nvPr/>
        </p:nvGrpSpPr>
        <p:grpSpPr>
          <a:xfrm>
            <a:off x="4422305" y="1646703"/>
            <a:ext cx="2702764" cy="2311658"/>
            <a:chOff x="4945926" y="1117342"/>
            <a:chExt cx="2442252" cy="2008628"/>
          </a:xfrm>
        </p:grpSpPr>
        <p:grpSp>
          <p:nvGrpSpPr>
            <p:cNvPr id="48" name="群組 47">
              <a:extLst>
                <a:ext uri="{FF2B5EF4-FFF2-40B4-BE49-F238E27FC236}">
                  <a16:creationId xmlns:a16="http://schemas.microsoft.com/office/drawing/2014/main" id="{FBFD186C-1B9A-4C58-8656-6FB435D1B8D3}"/>
                </a:ext>
              </a:extLst>
            </p:cNvPr>
            <p:cNvGrpSpPr/>
            <p:nvPr/>
          </p:nvGrpSpPr>
          <p:grpSpPr>
            <a:xfrm>
              <a:off x="4945926" y="1163352"/>
              <a:ext cx="2117075" cy="1962618"/>
              <a:chOff x="8579278" y="1676365"/>
              <a:chExt cx="3132005" cy="2502353"/>
            </a:xfrm>
          </p:grpSpPr>
          <p:pic>
            <p:nvPicPr>
              <p:cNvPr id="37" name="圖片 36">
                <a:extLst>
                  <a:ext uri="{FF2B5EF4-FFF2-40B4-BE49-F238E27FC236}">
                    <a16:creationId xmlns:a16="http://schemas.microsoft.com/office/drawing/2014/main" id="{EDA56EBF-0272-4B08-8A0E-230EB5D5F0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1218596">
                <a:off x="9462497" y="1676365"/>
                <a:ext cx="1066800" cy="1447800"/>
              </a:xfrm>
              <a:prstGeom prst="rect">
                <a:avLst/>
              </a:prstGeom>
            </p:spPr>
          </p:pic>
          <p:pic>
            <p:nvPicPr>
              <p:cNvPr id="38" name="圖片 37">
                <a:extLst>
                  <a:ext uri="{FF2B5EF4-FFF2-40B4-BE49-F238E27FC236}">
                    <a16:creationId xmlns:a16="http://schemas.microsoft.com/office/drawing/2014/main" id="{1CA2BEF5-D5EF-4906-A411-8C61AFE2A4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4919211">
                <a:off x="10497830" y="2476183"/>
                <a:ext cx="1066800" cy="1360106"/>
              </a:xfrm>
              <a:prstGeom prst="rect">
                <a:avLst/>
              </a:prstGeom>
            </p:spPr>
          </p:pic>
          <p:cxnSp>
            <p:nvCxnSpPr>
              <p:cNvPr id="40" name="直線接點 39">
                <a:extLst>
                  <a:ext uri="{FF2B5EF4-FFF2-40B4-BE49-F238E27FC236}">
                    <a16:creationId xmlns:a16="http://schemas.microsoft.com/office/drawing/2014/main" id="{9D7DD1B4-75AE-47B4-92E7-962643E4D86C}"/>
                  </a:ext>
                </a:extLst>
              </p:cNvPr>
              <p:cNvCxnSpPr/>
              <p:nvPr/>
            </p:nvCxnSpPr>
            <p:spPr>
              <a:xfrm>
                <a:off x="8579278" y="3247496"/>
                <a:ext cx="222557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接點 40">
                <a:extLst>
                  <a:ext uri="{FF2B5EF4-FFF2-40B4-BE49-F238E27FC236}">
                    <a16:creationId xmlns:a16="http://schemas.microsoft.com/office/drawing/2014/main" id="{CE032EDF-7976-4C23-84A3-F719129E9E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85613" y="2583846"/>
                <a:ext cx="0" cy="1517184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單箭頭接點 45">
                <a:extLst>
                  <a:ext uri="{FF2B5EF4-FFF2-40B4-BE49-F238E27FC236}">
                    <a16:creationId xmlns:a16="http://schemas.microsoft.com/office/drawing/2014/main" id="{86C3AF54-9397-4C3F-BCF4-117BD8B66B36}"/>
                  </a:ext>
                </a:extLst>
              </p:cNvPr>
              <p:cNvCxnSpPr/>
              <p:nvPr/>
            </p:nvCxnSpPr>
            <p:spPr>
              <a:xfrm flipH="1">
                <a:off x="9307766" y="2567165"/>
                <a:ext cx="1541663" cy="1384746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圖片 46">
                <a:extLst>
                  <a:ext uri="{FF2B5EF4-FFF2-40B4-BE49-F238E27FC236}">
                    <a16:creationId xmlns:a16="http://schemas.microsoft.com/office/drawing/2014/main" id="{E765C14C-36CF-4863-BE0D-5C52DE9D4E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3435744" flipV="1">
                <a:off x="8990072" y="3092703"/>
                <a:ext cx="1085933" cy="1086098"/>
              </a:xfrm>
              <a:prstGeom prst="rect">
                <a:avLst/>
              </a:prstGeom>
            </p:spPr>
          </p:pic>
        </p:grpSp>
        <p:sp>
          <p:nvSpPr>
            <p:cNvPr id="51" name="文字方塊 50">
              <a:extLst>
                <a:ext uri="{FF2B5EF4-FFF2-40B4-BE49-F238E27FC236}">
                  <a16:creationId xmlns:a16="http://schemas.microsoft.com/office/drawing/2014/main" id="{C7782960-C64D-43AD-B37F-79B747861653}"/>
                </a:ext>
              </a:extLst>
            </p:cNvPr>
            <p:cNvSpPr txBox="1"/>
            <p:nvPr/>
          </p:nvSpPr>
          <p:spPr>
            <a:xfrm rot="226124">
              <a:off x="6967870" y="2017526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X+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50B62457-8051-4C68-9DA4-920E182BBCDB}"/>
                </a:ext>
              </a:extLst>
            </p:cNvPr>
            <p:cNvSpPr txBox="1"/>
            <p:nvPr/>
          </p:nvSpPr>
          <p:spPr>
            <a:xfrm rot="226124">
              <a:off x="5433959" y="1117342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Y+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3C6B2383-6D6D-4768-9C4F-183882FAE0A9}"/>
                </a:ext>
              </a:extLst>
            </p:cNvPr>
            <p:cNvSpPr txBox="1"/>
            <p:nvPr/>
          </p:nvSpPr>
          <p:spPr>
            <a:xfrm rot="226124">
              <a:off x="5060443" y="2526998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Z+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3C2447A6-E422-493D-84F8-DA48A568BD60}"/>
              </a:ext>
            </a:extLst>
          </p:cNvPr>
          <p:cNvSpPr txBox="1"/>
          <p:nvPr/>
        </p:nvSpPr>
        <p:spPr>
          <a:xfrm>
            <a:off x="210437" y="179330"/>
            <a:ext cx="660837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Sensor 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入門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:  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聊聊半導體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0B4F8F41-266F-4ED0-BDDB-13804B4B9E56}"/>
              </a:ext>
            </a:extLst>
          </p:cNvPr>
          <p:cNvSpPr txBox="1">
            <a:spLocks/>
          </p:cNvSpPr>
          <p:nvPr/>
        </p:nvSpPr>
        <p:spPr>
          <a:xfrm>
            <a:off x="3626207" y="1289305"/>
            <a:ext cx="10267950" cy="920800"/>
          </a:xfrm>
          <a:prstGeom prst="rect">
            <a:avLst/>
          </a:prstGeom>
        </p:spPr>
        <p:txBody>
          <a:bodyPr/>
          <a:lstStyle>
            <a:lvl1pPr algn="l" defTabSz="8440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InvenSense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官方文件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ICM-20689-v2.2-002.pdf  Page:18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87981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911A360-34A3-484C-B00E-188107FDFD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809" y="318157"/>
            <a:ext cx="2880320" cy="259740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CCC9BC3-3292-409A-9C02-52A93970413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507" y="5867638"/>
            <a:ext cx="9144000" cy="88617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BA8E1B6-7A21-4340-9A7B-79B55E43375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663065"/>
            <a:ext cx="9144000" cy="161385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12CF818-91DC-433A-A2C2-3F6472E5B28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198912" y="1516523"/>
            <a:ext cx="1079633" cy="144016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58E3AE2-EBA9-4A7A-AF62-F5B2C5562F9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17532">
            <a:off x="7328294" y="487090"/>
            <a:ext cx="1940547" cy="2042577"/>
          </a:xfrm>
          <a:prstGeom prst="rect">
            <a:avLst/>
          </a:prstGeom>
        </p:spPr>
      </p:pic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D650404E-C082-479C-95E3-D92A1778FB39}"/>
              </a:ext>
            </a:extLst>
          </p:cNvPr>
          <p:cNvCxnSpPr/>
          <p:nvPr/>
        </p:nvCxnSpPr>
        <p:spPr>
          <a:xfrm flipV="1">
            <a:off x="3429000" y="1294509"/>
            <a:ext cx="2359636" cy="21602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FDC957B6-3673-47F1-9BDA-DB3B480F5B06}"/>
              </a:ext>
            </a:extLst>
          </p:cNvPr>
          <p:cNvCxnSpPr>
            <a:cxnSpLocks/>
          </p:cNvCxnSpPr>
          <p:nvPr/>
        </p:nvCxnSpPr>
        <p:spPr>
          <a:xfrm flipV="1">
            <a:off x="3503712" y="1095348"/>
            <a:ext cx="2952328" cy="47633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71312D3-930F-4894-BC33-E21B8A65348D}"/>
              </a:ext>
            </a:extLst>
          </p:cNvPr>
          <p:cNvSpPr txBox="1"/>
          <p:nvPr/>
        </p:nvSpPr>
        <p:spPr>
          <a:xfrm>
            <a:off x="3503714" y="2997705"/>
            <a:ext cx="620683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BLE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CF639AC-5FAF-4DC8-BE44-0580210E7B09}"/>
              </a:ext>
            </a:extLst>
          </p:cNvPr>
          <p:cNvSpPr txBox="1"/>
          <p:nvPr/>
        </p:nvSpPr>
        <p:spPr>
          <a:xfrm>
            <a:off x="4799858" y="3085417"/>
            <a:ext cx="607859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IMU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0601A136-DB47-4835-8183-070A500600E6}"/>
              </a:ext>
            </a:extLst>
          </p:cNvPr>
          <p:cNvSpPr/>
          <p:nvPr/>
        </p:nvSpPr>
        <p:spPr>
          <a:xfrm>
            <a:off x="5231904" y="908720"/>
            <a:ext cx="288032" cy="258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F0FC3B98-BDA5-4F24-9FA5-59C6353814F0}"/>
              </a:ext>
            </a:extLst>
          </p:cNvPr>
          <p:cNvSpPr/>
          <p:nvPr/>
        </p:nvSpPr>
        <p:spPr>
          <a:xfrm>
            <a:off x="7750561" y="836712"/>
            <a:ext cx="288032" cy="258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CAC3C1AD-7A44-4B6F-9300-065BD7559CB0}"/>
              </a:ext>
            </a:extLst>
          </p:cNvPr>
          <p:cNvSpPr/>
          <p:nvPr/>
        </p:nvSpPr>
        <p:spPr bwMode="auto">
          <a:xfrm>
            <a:off x="6075915" y="1801933"/>
            <a:ext cx="1008112" cy="122413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9B04D4F-AF94-4016-8293-30B3EE00E37B}"/>
              </a:ext>
            </a:extLst>
          </p:cNvPr>
          <p:cNvSpPr txBox="1"/>
          <p:nvPr/>
        </p:nvSpPr>
        <p:spPr>
          <a:xfrm>
            <a:off x="6859987" y="2681036"/>
            <a:ext cx="659155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USB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pic>
        <p:nvPicPr>
          <p:cNvPr id="18" name="內容版面配置區 3">
            <a:extLst>
              <a:ext uri="{FF2B5EF4-FFF2-40B4-BE49-F238E27FC236}">
                <a16:creationId xmlns:a16="http://schemas.microsoft.com/office/drawing/2014/main" id="{755980FE-2E5E-467F-A65E-35922A62B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190" y="946417"/>
            <a:ext cx="2640472" cy="1928833"/>
          </a:xfrm>
          <a:prstGeom prst="rect">
            <a:avLst/>
          </a:prstGeom>
        </p:spPr>
      </p:pic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C47605E-BE22-4916-94ED-1B13B1C51262}"/>
              </a:ext>
            </a:extLst>
          </p:cNvPr>
          <p:cNvCxnSpPr>
            <a:cxnSpLocks/>
          </p:cNvCxnSpPr>
          <p:nvPr/>
        </p:nvCxnSpPr>
        <p:spPr>
          <a:xfrm flipH="1" flipV="1">
            <a:off x="1519930" y="2322675"/>
            <a:ext cx="365140" cy="36261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8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3D">
            <a:extLst>
              <a:ext uri="{FF2B5EF4-FFF2-40B4-BE49-F238E27FC236}">
                <a16:creationId xmlns:a16="http://schemas.microsoft.com/office/drawing/2014/main" id="{C8B87077-A617-447F-BB42-1E9971FB0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44" t="9117" r="12261" b="2963"/>
          <a:stretch>
            <a:fillRect/>
          </a:stretch>
        </p:blipFill>
        <p:spPr bwMode="auto">
          <a:xfrm>
            <a:off x="748244" y="1065246"/>
            <a:ext cx="4712552" cy="4478303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文字版面配置區 2">
            <a:extLst>
              <a:ext uri="{FF2B5EF4-FFF2-40B4-BE49-F238E27FC236}">
                <a16:creationId xmlns:a16="http://schemas.microsoft.com/office/drawing/2014/main" id="{F12084C3-5924-42F3-9DB8-98ED94498176}"/>
              </a:ext>
            </a:extLst>
          </p:cNvPr>
          <p:cNvSpPr txBox="1">
            <a:spLocks/>
          </p:cNvSpPr>
          <p:nvPr/>
        </p:nvSpPr>
        <p:spPr>
          <a:xfrm>
            <a:off x="399011" y="2696894"/>
            <a:ext cx="8534400" cy="1752600"/>
          </a:xfrm>
          <a:prstGeom prst="rect">
            <a:avLst/>
          </a:prstGeom>
        </p:spPr>
        <p:txBody>
          <a:bodyPr/>
          <a:lstStyle>
            <a:lvl1pPr marL="211021" indent="-211021" algn="l" defTabSz="844083" rtl="0" eaLnBrk="1" latinLnBrk="0" hangingPunct="1">
              <a:lnSpc>
                <a:spcPct val="90000"/>
              </a:lnSpc>
              <a:spcBef>
                <a:spcPts val="923"/>
              </a:spcBef>
              <a:buFont typeface="Arial" panose="020B0604020202020204" pitchFamily="34" charset="0"/>
              <a:buChar char="•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3062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103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7145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9186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21227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69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65310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87351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1021" marR="0" lvl="0" indent="-211021" algn="l" defTabSz="844083" rtl="0" eaLnBrk="1" fontAlgn="auto" latinLnBrk="0" hangingPunct="1">
              <a:lnSpc>
                <a:spcPct val="90000"/>
              </a:lnSpc>
              <a:spcBef>
                <a:spcPts val="92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TW" altLang="en-US" sz="258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2DAD263-5AC7-4734-A08A-73173AB97E99}"/>
              </a:ext>
            </a:extLst>
          </p:cNvPr>
          <p:cNvSpPr/>
          <p:nvPr/>
        </p:nvSpPr>
        <p:spPr>
          <a:xfrm>
            <a:off x="5213670" y="5952452"/>
            <a:ext cx="20705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A/</a:t>
            </a:r>
            <a:r>
              <a:rPr kumimoji="0" lang="el-GR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Δ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d </a:t>
            </a:r>
            <a:r>
              <a:rPr kumimoji="0" lang="ar-AE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∝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 </a:t>
            </a:r>
            <a:r>
              <a:rPr kumimoji="0" lang="ar-AE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∝</a:t>
            </a:r>
            <a:r>
              <a:rPr kumimoji="0" lang="el-GR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Δ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F</a:t>
            </a:r>
            <a:r>
              <a:rPr kumimoji="0" lang="ar-AE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212A296-6842-452D-A493-7335EDC03F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313880"/>
            <a:ext cx="4938188" cy="398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E7A0A80C-B1D5-4B5A-BD69-4444AE1977CC}"/>
              </a:ext>
            </a:extLst>
          </p:cNvPr>
          <p:cNvSpPr txBox="1"/>
          <p:nvPr/>
        </p:nvSpPr>
        <p:spPr>
          <a:xfrm>
            <a:off x="2640112" y="6111999"/>
            <a:ext cx="1484702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新細明體"/>
                <a:cs typeface="Arial"/>
                <a:sym typeface="Arial"/>
              </a:rPr>
              <a:t>VDC = 3 V </a:t>
            </a:r>
            <a:endParaRPr kumimoji="0" lang="zh-TW" altLang="en-US" sz="187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新細明體"/>
              <a:cs typeface="Arial"/>
              <a:sym typeface="Arial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C72C4DA-BF1F-4CD7-A38E-02BB6000912D}"/>
              </a:ext>
            </a:extLst>
          </p:cNvPr>
          <p:cNvSpPr txBox="1"/>
          <p:nvPr/>
        </p:nvSpPr>
        <p:spPr>
          <a:xfrm>
            <a:off x="2521732" y="3118309"/>
            <a:ext cx="2307042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新細明體"/>
                <a:cs typeface="Arial"/>
                <a:sym typeface="Arial"/>
              </a:rPr>
              <a:t>Moving straight up and down</a:t>
            </a:r>
            <a:endParaRPr kumimoji="0" lang="zh-TW" altLang="en-US" sz="1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新細明體"/>
              <a:cs typeface="Arial"/>
              <a:sym typeface="Arial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F99A61F-CDA5-40B5-AB8E-620ED3BF9290}"/>
              </a:ext>
            </a:extLst>
          </p:cNvPr>
          <p:cNvSpPr txBox="1"/>
          <p:nvPr/>
        </p:nvSpPr>
        <p:spPr>
          <a:xfrm>
            <a:off x="5921086" y="4955485"/>
            <a:ext cx="1638590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新細明體"/>
                <a:cs typeface="Arial"/>
                <a:sym typeface="Arial"/>
              </a:rPr>
              <a:t>VDC &gt; 20 V </a:t>
            </a:r>
            <a:endParaRPr kumimoji="0" lang="zh-TW" altLang="en-US" sz="187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新細明體"/>
              <a:cs typeface="Arial"/>
              <a:sym typeface="Arial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345382E-2B8A-4300-AB10-F45C0A36CA0D}"/>
              </a:ext>
            </a:extLst>
          </p:cNvPr>
          <p:cNvSpPr txBox="1"/>
          <p:nvPr/>
        </p:nvSpPr>
        <p:spPr>
          <a:xfrm>
            <a:off x="6035707" y="5988489"/>
            <a:ext cx="3268844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2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新細明體"/>
                <a:cs typeface="Arial"/>
                <a:sym typeface="Arial"/>
              </a:rPr>
              <a:t>Stator and rotor start to attract each other</a:t>
            </a:r>
            <a:endParaRPr kumimoji="0" lang="zh-TW" altLang="en-US" sz="1125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新細明體"/>
              <a:cs typeface="Arial"/>
              <a:sym typeface="Arial"/>
            </a:endParaRPr>
          </a:p>
        </p:txBody>
      </p:sp>
      <p:pic>
        <p:nvPicPr>
          <p:cNvPr id="3" name="圖片 2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153" y="907518"/>
            <a:ext cx="4895512" cy="3798137"/>
          </a:xfrm>
          <a:prstGeom prst="rect">
            <a:avLst/>
          </a:prstGeom>
        </p:spPr>
      </p:pic>
      <p:pic>
        <p:nvPicPr>
          <p:cNvPr id="4" name="圖片 3">
            <a:hlinkClick r:id="rId5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044" y="3738334"/>
            <a:ext cx="2426418" cy="1987468"/>
          </a:xfrm>
          <a:prstGeom prst="rect">
            <a:avLst/>
          </a:prstGeom>
        </p:spPr>
      </p:pic>
      <p:pic>
        <p:nvPicPr>
          <p:cNvPr id="5" name="圖片 4">
            <a:hlinkClick r:id="rId7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680" y="858802"/>
            <a:ext cx="2505673" cy="203624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6C798E9-EBFF-46AA-8141-C4813E698C08}"/>
              </a:ext>
            </a:extLst>
          </p:cNvPr>
          <p:cNvSpPr/>
          <p:nvPr/>
        </p:nvSpPr>
        <p:spPr>
          <a:xfrm>
            <a:off x="428332" y="3553668"/>
            <a:ext cx="1665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 panose="02020500000000000000" pitchFamily="18" charset="-120"/>
                <a:cs typeface="+mn-cs"/>
              </a:rPr>
              <a:t>(</a:t>
            </a:r>
            <a:r>
              <a:rPr kumimoji="0" lang="en-US" altLang="zh-TW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 panose="02020500000000000000" pitchFamily="18" charset="-120"/>
                <a:cs typeface="+mn-cs"/>
              </a:rPr>
              <a:t>youtube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 panose="02020500000000000000" pitchFamily="18" charset="-120"/>
                <a:cs typeface="+mn-cs"/>
              </a:rPr>
              <a:t> links)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78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615829" y="1082883"/>
            <a:ext cx="248978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(</a:t>
            </a:r>
            <a:r>
              <a:rPr kumimoji="0" lang="en-US" altLang="zh-TW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youtube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 links)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新細明體" pitchFamily="18" charset="-120"/>
              <a:cs typeface="+mn-cs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909200" y="1576349"/>
            <a:ext cx="1307465" cy="479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 anchorCtr="0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4080">
                    <a:lumMod val="75000"/>
                  </a:srgbClr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Lost and found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4177103" y="1569565"/>
            <a:ext cx="984470" cy="457170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 anchorCtr="0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4080">
                    <a:lumMod val="75000"/>
                  </a:srgbClr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Badminton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967035" y="3527366"/>
            <a:ext cx="1802436" cy="519161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 anchorCtr="0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4080">
                    <a:lumMod val="75000"/>
                  </a:srgbClr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Home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4177103" y="3511250"/>
            <a:ext cx="984470" cy="479205"/>
          </a:xfrm>
          <a:prstGeom prst="roundRect">
            <a:avLst/>
          </a:prstGeom>
          <a:solidFill>
            <a:srgbClr val="FF99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 anchorCtr="0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4080">
                    <a:lumMod val="75000"/>
                  </a:srgbClr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Lighting4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6382284" y="3492237"/>
            <a:ext cx="1312875" cy="47920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 anchorCtr="0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4080">
                    <a:lumMod val="75000"/>
                  </a:srgbClr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Kids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6382284" y="1545863"/>
            <a:ext cx="1091155" cy="479205"/>
          </a:xfrm>
          <a:prstGeom prst="roundRect">
            <a:avLst/>
          </a:prstGeom>
          <a:solidFill>
            <a:schemeClr val="tx2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 anchorCtr="0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4080">
                    <a:lumMod val="75000"/>
                  </a:srgbClr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Robot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8715159" y="1569565"/>
            <a:ext cx="984470" cy="457170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 anchorCtr="0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4080">
                    <a:lumMod val="75000"/>
                  </a:srgbClr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BR+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8715159" y="3567322"/>
            <a:ext cx="1312875" cy="47920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 anchorCtr="0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4080">
                    <a:lumMod val="75000"/>
                  </a:srgbClr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VR</a:t>
            </a:r>
          </a:p>
        </p:txBody>
      </p:sp>
      <p:pic>
        <p:nvPicPr>
          <p:cNvPr id="24" name="圖片 2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200" y="2209247"/>
            <a:ext cx="1822862" cy="1048603"/>
          </a:xfrm>
          <a:prstGeom prst="rect">
            <a:avLst/>
          </a:prstGeom>
        </p:spPr>
      </p:pic>
      <p:pic>
        <p:nvPicPr>
          <p:cNvPr id="25" name="圖片 24">
            <a:hlinkClick r:id="rId5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8238" y="2251532"/>
            <a:ext cx="1683849" cy="1006318"/>
          </a:xfrm>
          <a:prstGeom prst="rect">
            <a:avLst/>
          </a:prstGeom>
        </p:spPr>
      </p:pic>
      <p:pic>
        <p:nvPicPr>
          <p:cNvPr id="26" name="圖片 25">
            <a:hlinkClick r:id="rId7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372" y="2169978"/>
            <a:ext cx="1883827" cy="1091279"/>
          </a:xfrm>
          <a:prstGeom prst="rect">
            <a:avLst/>
          </a:prstGeom>
        </p:spPr>
      </p:pic>
      <p:pic>
        <p:nvPicPr>
          <p:cNvPr id="27" name="圖片 26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7463" y="2251532"/>
            <a:ext cx="1793102" cy="1083743"/>
          </a:xfrm>
          <a:prstGeom prst="rect">
            <a:avLst/>
          </a:prstGeom>
        </p:spPr>
      </p:pic>
      <p:pic>
        <p:nvPicPr>
          <p:cNvPr id="28" name="圖片 27">
            <a:hlinkClick r:id="rId11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720" y="4201123"/>
            <a:ext cx="1908213" cy="1103472"/>
          </a:xfrm>
          <a:prstGeom prst="rect">
            <a:avLst/>
          </a:prstGeom>
        </p:spPr>
      </p:pic>
      <p:pic>
        <p:nvPicPr>
          <p:cNvPr id="29" name="圖片 28">
            <a:hlinkClick r:id="rId13"/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8393" y="4194017"/>
            <a:ext cx="2005758" cy="1152244"/>
          </a:xfrm>
          <a:prstGeom prst="rect">
            <a:avLst/>
          </a:prstGeom>
        </p:spPr>
      </p:pic>
      <p:pic>
        <p:nvPicPr>
          <p:cNvPr id="30" name="圖片 29">
            <a:hlinkClick r:id="rId15"/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2552" y="4123815"/>
            <a:ext cx="2295168" cy="1115665"/>
          </a:xfrm>
          <a:prstGeom prst="rect">
            <a:avLst/>
          </a:prstGeom>
        </p:spPr>
      </p:pic>
      <p:pic>
        <p:nvPicPr>
          <p:cNvPr id="31" name="圖片 30">
            <a:hlinkClick r:id="rId17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207" y="4162469"/>
            <a:ext cx="1864358" cy="1038359"/>
          </a:xfrm>
          <a:prstGeom prst="rect">
            <a:avLst/>
          </a:prstGeom>
        </p:spPr>
      </p:pic>
      <p:pic>
        <p:nvPicPr>
          <p:cNvPr id="32" name="圖片 31">
            <a:hlinkClick r:id="rId19"/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7972" y="5656625"/>
            <a:ext cx="1774090" cy="993734"/>
          </a:xfrm>
          <a:prstGeom prst="rect">
            <a:avLst/>
          </a:prstGeom>
        </p:spPr>
      </p:pic>
      <p:pic>
        <p:nvPicPr>
          <p:cNvPr id="33" name="圖片 32">
            <a:hlinkClick r:id="rId21"/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287" y="5656625"/>
            <a:ext cx="1804572" cy="999831"/>
          </a:xfrm>
          <a:prstGeom prst="rect">
            <a:avLst/>
          </a:prstGeom>
        </p:spPr>
      </p:pic>
      <p:pic>
        <p:nvPicPr>
          <p:cNvPr id="34" name="圖片 33">
            <a:hlinkClick r:id="rId23"/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613" y="5413123"/>
            <a:ext cx="2261812" cy="1444877"/>
          </a:xfrm>
          <a:prstGeom prst="rect">
            <a:avLst/>
          </a:prstGeom>
        </p:spPr>
      </p:pic>
      <p:pic>
        <p:nvPicPr>
          <p:cNvPr id="35" name="圖片 34">
            <a:hlinkClick r:id="rId25"/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5159" y="5577370"/>
            <a:ext cx="1835406" cy="1072989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F502E0A4-8AEF-415A-910A-C84C96C6A04E}"/>
              </a:ext>
            </a:extLst>
          </p:cNvPr>
          <p:cNvSpPr/>
          <p:nvPr/>
        </p:nvSpPr>
        <p:spPr>
          <a:xfrm>
            <a:off x="609566" y="472095"/>
            <a:ext cx="106841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103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年度科技部「穿戴式裝置應用研發專案計畫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-  IMU Sensor Applications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」 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89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內容版面配置區 2" descr="high-technology-multitouch-20090608.jpg"/>
          <p:cNvPicPr>
            <a:picLocks noGrp="1" noChangeAspect="1"/>
          </p:cNvPicPr>
          <p:nvPr>
            <p:ph/>
          </p:nvPr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3832" y="2357442"/>
            <a:ext cx="3314700" cy="2543175"/>
          </a:xfrm>
        </p:spPr>
      </p:pic>
      <p:sp>
        <p:nvSpPr>
          <p:cNvPr id="3" name="矩形 2"/>
          <p:cNvSpPr/>
          <p:nvPr/>
        </p:nvSpPr>
        <p:spPr>
          <a:xfrm>
            <a:off x="1941606" y="1997839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b="1" dirty="0">
                <a:solidFill>
                  <a:prstClr val="black"/>
                </a:solidFill>
                <a:latin typeface="Tahoma" pitchFamily="34" charset="0"/>
              </a:rPr>
              <a:t>Multi-Touch</a:t>
            </a:r>
          </a:p>
          <a:p>
            <a:r>
              <a:rPr lang="en-US" altLang="zh-TW" dirty="0">
                <a:solidFill>
                  <a:prstClr val="black"/>
                </a:solidFill>
                <a:latin typeface="Tahoma" pitchFamily="34" charset="0"/>
              </a:rPr>
              <a:t>With its large Multi-Touch display and innovative software, </a:t>
            </a:r>
            <a:r>
              <a:rPr lang="en-US" altLang="zh-TW" dirty="0" err="1">
                <a:solidFill>
                  <a:prstClr val="black"/>
                </a:solidFill>
                <a:latin typeface="Tahoma" pitchFamily="34" charset="0"/>
              </a:rPr>
              <a:t>iPhone</a:t>
            </a:r>
            <a:r>
              <a:rPr lang="en-US" altLang="zh-TW" dirty="0">
                <a:solidFill>
                  <a:prstClr val="black"/>
                </a:solidFill>
                <a:latin typeface="Tahoma" pitchFamily="34" charset="0"/>
              </a:rPr>
              <a:t> lets you control everything using only your fingers. How does it work? A panel underneath the display’s glass cover senses your touch using electrical fields. It then transmits that information to an LCD screen below it. The display also features an oil-resistant coating that keeps the </a:t>
            </a:r>
            <a:r>
              <a:rPr lang="en-US" altLang="zh-TW" dirty="0" err="1">
                <a:solidFill>
                  <a:prstClr val="black"/>
                </a:solidFill>
                <a:latin typeface="Tahoma" pitchFamily="34" charset="0"/>
              </a:rPr>
              <a:t>iPhone</a:t>
            </a:r>
            <a:r>
              <a:rPr lang="en-US" altLang="zh-TW" dirty="0">
                <a:solidFill>
                  <a:prstClr val="black"/>
                </a:solidFill>
                <a:latin typeface="Tahoma" pitchFamily="34" charset="0"/>
              </a:rPr>
              <a:t> screen clean.</a:t>
            </a:r>
          </a:p>
        </p:txBody>
      </p:sp>
    </p:spTree>
    <p:extLst>
      <p:ext uri="{BB962C8B-B14F-4D97-AF65-F5344CB8AC3E}">
        <p14:creationId xmlns:p14="http://schemas.microsoft.com/office/powerpoint/2010/main" val="3963739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B5205B2-E09E-4FF9-9D48-B5874F5E68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1937"/>
          <a:stretch/>
        </p:blipFill>
        <p:spPr>
          <a:xfrm>
            <a:off x="517530" y="2347855"/>
            <a:ext cx="5805777" cy="1008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79A3C0E-15C0-4D09-8600-DA0B38DEBF75}"/>
              </a:ext>
            </a:extLst>
          </p:cNvPr>
          <p:cNvSpPr txBox="1"/>
          <p:nvPr/>
        </p:nvSpPr>
        <p:spPr>
          <a:xfrm>
            <a:off x="363868" y="707893"/>
            <a:ext cx="101970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Not Just Coding But </a:t>
            </a:r>
            <a:r>
              <a:rPr lang="en-US" altLang="zh-TW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  <a:ea typeface="新細明體" panose="02020500000000000000" pitchFamily="18" charset="-120"/>
              </a:rPr>
              <a:t>SEMI</a:t>
            </a:r>
            <a:r>
              <a:rPr lang="en-US" altLang="zh-TW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  <a:ea typeface="新細明體" panose="02020500000000000000" pitchFamily="18" charset="-120"/>
              </a:rPr>
              <a:t>+</a:t>
            </a:r>
            <a:r>
              <a:rPr kumimoji="0" lang="en-US" altLang="zh-TW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AIoT</a:t>
            </a:r>
            <a:r>
              <a:rPr kumimoji="0" lang="en-US" altLang="zh-TW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Coding</a:t>
            </a:r>
            <a:endParaRPr kumimoji="0" lang="zh-TW" alt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C69377D-4358-4F15-80C8-59038160F6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530" y="3533550"/>
            <a:ext cx="5805777" cy="2616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D23ECAF2-71BC-43AB-A9EC-E8FD02B89389}"/>
              </a:ext>
            </a:extLst>
          </p:cNvPr>
          <p:cNvSpPr/>
          <p:nvPr/>
        </p:nvSpPr>
        <p:spPr>
          <a:xfrm>
            <a:off x="611248" y="2701369"/>
            <a:ext cx="971820" cy="4779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E5A0C0A-2573-47EA-80E9-9EDE2FFDF5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6175" y="2933700"/>
            <a:ext cx="2996565" cy="317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1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圖片 2" descr="high-technology-location-2009060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199" y="1500182"/>
            <a:ext cx="3231196" cy="434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1743777" y="1166847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b="1" dirty="0">
                <a:solidFill>
                  <a:prstClr val="black"/>
                </a:solidFill>
                <a:latin typeface="Tahoma" pitchFamily="34" charset="0"/>
              </a:rPr>
              <a:t>Location Services</a:t>
            </a:r>
          </a:p>
          <a:p>
            <a:r>
              <a:rPr lang="en-US" altLang="zh-TW" dirty="0">
                <a:solidFill>
                  <a:prstClr val="black"/>
                </a:solidFill>
                <a:latin typeface="Tahoma" pitchFamily="34" charset="0"/>
              </a:rPr>
              <a:t>GPS (Global Positioning System) technology uses information from earth-orbiting satellites to find locations. A-GPS (Assisted GPS) on </a:t>
            </a:r>
            <a:r>
              <a:rPr lang="en-US" altLang="zh-TW" dirty="0" err="1">
                <a:solidFill>
                  <a:prstClr val="black"/>
                </a:solidFill>
                <a:latin typeface="Tahoma" pitchFamily="34" charset="0"/>
              </a:rPr>
              <a:t>iPhone</a:t>
            </a:r>
            <a:r>
              <a:rPr lang="en-US" altLang="zh-TW" dirty="0">
                <a:solidFill>
                  <a:prstClr val="black"/>
                </a:solidFill>
                <a:latin typeface="Tahoma" pitchFamily="34" charset="0"/>
              </a:rPr>
              <a:t> 3GS goes a step further, finding the closest satellites to more quickly identify your position. If you’re not within a clear line of sight to a GPS satellite, </a:t>
            </a:r>
            <a:r>
              <a:rPr lang="en-US" altLang="zh-TW" dirty="0" err="1">
                <a:solidFill>
                  <a:prstClr val="black"/>
                </a:solidFill>
                <a:latin typeface="Tahoma" pitchFamily="34" charset="0"/>
              </a:rPr>
              <a:t>iPhone</a:t>
            </a:r>
            <a:r>
              <a:rPr lang="en-US" altLang="zh-TW" dirty="0">
                <a:solidFill>
                  <a:prstClr val="black"/>
                </a:solidFill>
                <a:latin typeface="Tahoma" pitchFamily="34" charset="0"/>
              </a:rPr>
              <a:t> finds you via Wi-Fi. If you’re not in range of a Wi-Fi hotspot, </a:t>
            </a:r>
            <a:r>
              <a:rPr lang="en-US" altLang="zh-TW" dirty="0" err="1">
                <a:solidFill>
                  <a:prstClr val="black"/>
                </a:solidFill>
                <a:latin typeface="Tahoma" pitchFamily="34" charset="0"/>
              </a:rPr>
              <a:t>iPhone</a:t>
            </a:r>
            <a:r>
              <a:rPr lang="en-US" altLang="zh-TW" dirty="0">
                <a:solidFill>
                  <a:prstClr val="black"/>
                </a:solidFill>
                <a:latin typeface="Tahoma" pitchFamily="34" charset="0"/>
              </a:rPr>
              <a:t> finds you using cellular towers. The size of a location circle tells you how accurately </a:t>
            </a:r>
            <a:r>
              <a:rPr lang="en-US" altLang="zh-TW" dirty="0" err="1">
                <a:solidFill>
                  <a:prstClr val="black"/>
                </a:solidFill>
                <a:latin typeface="Tahoma" pitchFamily="34" charset="0"/>
              </a:rPr>
              <a:t>iPhone</a:t>
            </a:r>
            <a:r>
              <a:rPr lang="en-US" altLang="zh-TW" dirty="0">
                <a:solidFill>
                  <a:prstClr val="black"/>
                </a:solidFill>
                <a:latin typeface="Tahoma" pitchFamily="34" charset="0"/>
              </a:rPr>
              <a:t> is able to calculate that location: The smaller the circle, the more accurate the location. </a:t>
            </a:r>
            <a:r>
              <a:rPr lang="en-US" altLang="zh-TW" dirty="0" err="1">
                <a:solidFill>
                  <a:prstClr val="black"/>
                </a:solidFill>
                <a:latin typeface="Tahoma" pitchFamily="34" charset="0"/>
              </a:rPr>
              <a:t>iPhone</a:t>
            </a:r>
            <a:r>
              <a:rPr lang="en-US" altLang="zh-TW" dirty="0">
                <a:solidFill>
                  <a:prstClr val="black"/>
                </a:solidFill>
                <a:latin typeface="Tahoma" pitchFamily="34" charset="0"/>
              </a:rPr>
              <a:t> also offers a built-in digital compass that automatically repositions maps to match the direction you’re facing.</a:t>
            </a:r>
            <a:r>
              <a:rPr lang="en-US" altLang="zh-TW" baseline="30000" dirty="0">
                <a:solidFill>
                  <a:prstClr val="black"/>
                </a:solidFill>
                <a:latin typeface="Tahoma" pitchFamily="34" charset="0"/>
                <a:hlinkClick r:id="" action="ppaction://hlinkfile"/>
              </a:rPr>
              <a:t>1</a:t>
            </a:r>
            <a:endParaRPr lang="en-US" altLang="zh-TW" dirty="0">
              <a:solidFill>
                <a:prstClr val="black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2443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圖片 2" descr="high-technology-sensor-2009060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9776" y="1857364"/>
            <a:ext cx="4022509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1524000" y="178593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b="1" dirty="0">
                <a:solidFill>
                  <a:prstClr val="black"/>
                </a:solidFill>
                <a:latin typeface="Tahoma" pitchFamily="34" charset="0"/>
              </a:rPr>
              <a:t>Sensors</a:t>
            </a:r>
          </a:p>
          <a:p>
            <a:r>
              <a:rPr lang="en-US" altLang="zh-TW" dirty="0">
                <a:solidFill>
                  <a:prstClr val="black"/>
                </a:solidFill>
                <a:latin typeface="Tahoma" pitchFamily="34" charset="0"/>
              </a:rPr>
              <a:t>When you lift </a:t>
            </a:r>
            <a:r>
              <a:rPr lang="en-US" altLang="zh-TW" dirty="0" err="1">
                <a:solidFill>
                  <a:prstClr val="black"/>
                </a:solidFill>
                <a:latin typeface="Tahoma" pitchFamily="34" charset="0"/>
              </a:rPr>
              <a:t>iPhone</a:t>
            </a:r>
            <a:r>
              <a:rPr lang="en-US" altLang="zh-TW" dirty="0">
                <a:solidFill>
                  <a:prstClr val="black"/>
                </a:solidFill>
                <a:latin typeface="Tahoma" pitchFamily="34" charset="0"/>
              </a:rPr>
              <a:t> to your ear, the proximity sensor immediately turns off the display to save power and prevent accidental dialing. The ambient light sensor in </a:t>
            </a:r>
            <a:r>
              <a:rPr lang="en-US" altLang="zh-TW" dirty="0" err="1">
                <a:solidFill>
                  <a:prstClr val="black"/>
                </a:solidFill>
                <a:latin typeface="Tahoma" pitchFamily="34" charset="0"/>
              </a:rPr>
              <a:t>iPhone</a:t>
            </a:r>
            <a:r>
              <a:rPr lang="en-US" altLang="zh-TW" dirty="0">
                <a:solidFill>
                  <a:prstClr val="black"/>
                </a:solidFill>
                <a:latin typeface="Tahoma" pitchFamily="34" charset="0"/>
              </a:rPr>
              <a:t> automatically brightens the display when you’re in sunlight or a bright room and dims it in darker places.</a:t>
            </a:r>
          </a:p>
        </p:txBody>
      </p:sp>
    </p:spTree>
    <p:extLst>
      <p:ext uri="{BB962C8B-B14F-4D97-AF65-F5344CB8AC3E}">
        <p14:creationId xmlns:p14="http://schemas.microsoft.com/office/powerpoint/2010/main" val="2027599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橢圓 16">
            <a:extLst>
              <a:ext uri="{FF2B5EF4-FFF2-40B4-BE49-F238E27FC236}">
                <a16:creationId xmlns:a16="http://schemas.microsoft.com/office/drawing/2014/main" id="{00012631-5606-4A20-940B-9A79F3A05229}"/>
              </a:ext>
            </a:extLst>
          </p:cNvPr>
          <p:cNvSpPr/>
          <p:nvPr/>
        </p:nvSpPr>
        <p:spPr>
          <a:xfrm>
            <a:off x="5072050" y="2420265"/>
            <a:ext cx="347133" cy="34676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3156FB2-1709-4B2B-A5AF-1740A54BEEBE}"/>
              </a:ext>
            </a:extLst>
          </p:cNvPr>
          <p:cNvGrpSpPr/>
          <p:nvPr/>
        </p:nvGrpSpPr>
        <p:grpSpPr>
          <a:xfrm>
            <a:off x="5649725" y="1262470"/>
            <a:ext cx="5917591" cy="4579129"/>
            <a:chOff x="5649725" y="1262470"/>
            <a:chExt cx="5917591" cy="4579129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3B2C2A33-698F-4566-B58D-C154A9160005}"/>
                </a:ext>
              </a:extLst>
            </p:cNvPr>
            <p:cNvGrpSpPr/>
            <p:nvPr/>
          </p:nvGrpSpPr>
          <p:grpSpPr>
            <a:xfrm>
              <a:off x="5656250" y="1262470"/>
              <a:ext cx="4250401" cy="1511350"/>
              <a:chOff x="921892" y="1206708"/>
              <a:chExt cx="5032053" cy="1813404"/>
            </a:xfrm>
          </p:grpSpPr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10692206-E0D3-42BD-AC2C-EBCB00BC1838}"/>
                  </a:ext>
                </a:extLst>
              </p:cNvPr>
              <p:cNvSpPr txBox="1"/>
              <p:nvPr/>
            </p:nvSpPr>
            <p:spPr>
              <a:xfrm>
                <a:off x="921895" y="120670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</a:p>
            </p:txBody>
          </p:sp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5FB20E73-2413-418B-874F-F665B8A8A35F}"/>
                  </a:ext>
                </a:extLst>
              </p:cNvPr>
              <p:cNvSpPr txBox="1"/>
              <p:nvPr/>
            </p:nvSpPr>
            <p:spPr>
              <a:xfrm>
                <a:off x="921892" y="1660719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IOT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</a:p>
            </p:txBody>
          </p:sp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65F6CDB-31DF-49B1-971D-0717ACC5A00A}"/>
                  </a:ext>
                </a:extLst>
              </p:cNvPr>
              <p:cNvSpPr txBox="1"/>
              <p:nvPr/>
            </p:nvSpPr>
            <p:spPr>
              <a:xfrm>
                <a:off x="921892" y="2576966"/>
                <a:ext cx="5032049" cy="44314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AIOT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+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Python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開始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endParaRPr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DDD2A908-C64A-4D88-9A99-40430D062A92}"/>
                  </a:ext>
                </a:extLst>
              </p:cNvPr>
              <p:cNvSpPr txBox="1"/>
              <p:nvPr/>
            </p:nvSpPr>
            <p:spPr>
              <a:xfrm>
                <a:off x="921892" y="211484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Sensor /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聊聊半導體</a:t>
                </a:r>
              </a:p>
            </p:txBody>
          </p:sp>
        </p:grp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500EEE4C-692F-4648-88A7-2CE3392FCCC3}"/>
                </a:ext>
              </a:extLst>
            </p:cNvPr>
            <p:cNvSpPr txBox="1"/>
            <p:nvPr/>
          </p:nvSpPr>
          <p:spPr>
            <a:xfrm>
              <a:off x="5656250" y="3027949"/>
              <a:ext cx="5032052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邏輯訓練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從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Flow Chart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開始</a:t>
              </a: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829322C6-1004-433F-894A-79561AFFEE31}"/>
                </a:ext>
              </a:extLst>
            </p:cNvPr>
            <p:cNvSpPr txBox="1"/>
            <p:nvPr/>
          </p:nvSpPr>
          <p:spPr>
            <a:xfrm>
              <a:off x="5656250" y="3912810"/>
              <a:ext cx="503205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文文盃宣傳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41D6582F-173C-4F1C-9B41-E381B9978C04}"/>
                </a:ext>
              </a:extLst>
            </p:cNvPr>
            <p:cNvSpPr txBox="1"/>
            <p:nvPr/>
          </p:nvSpPr>
          <p:spPr>
            <a:xfrm>
              <a:off x="5649725" y="4516931"/>
              <a:ext cx="5032053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程式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設計自己的程式 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76AC7944-06F8-4669-A37C-C312FDD2B76A}"/>
                </a:ext>
              </a:extLst>
            </p:cNvPr>
            <p:cNvSpPr txBox="1"/>
            <p:nvPr/>
          </p:nvSpPr>
          <p:spPr>
            <a:xfrm>
              <a:off x="5649725" y="5472267"/>
              <a:ext cx="5917591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應用創意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物理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數學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美學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體健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運動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長照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環保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海洋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...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EB55199-6587-4C90-A298-554EC937C4CB}"/>
              </a:ext>
            </a:extLst>
          </p:cNvPr>
          <p:cNvSpPr txBox="1"/>
          <p:nvPr/>
        </p:nvSpPr>
        <p:spPr>
          <a:xfrm>
            <a:off x="5631227" y="3462619"/>
            <a:ext cx="503205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程式實作</a:t>
            </a:r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  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從動手實作開始 </a:t>
            </a:r>
            <a:r>
              <a:rPr lang="en-US" altLang="zh-TW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 Start 2,3</a:t>
            </a:r>
            <a:r>
              <a:rPr lang="zh-TW" altLang="en-US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</a:p>
        </p:txBody>
      </p:sp>
      <p:sp>
        <p:nvSpPr>
          <p:cNvPr id="14" name="矩形 13"/>
          <p:cNvSpPr/>
          <p:nvPr/>
        </p:nvSpPr>
        <p:spPr>
          <a:xfrm>
            <a:off x="7168444" y="2460978"/>
            <a:ext cx="767645" cy="2822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20711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字方塊 32">
            <a:extLst>
              <a:ext uri="{FF2B5EF4-FFF2-40B4-BE49-F238E27FC236}">
                <a16:creationId xmlns:a16="http://schemas.microsoft.com/office/drawing/2014/main" id="{CBA953CF-02E0-45CB-BB60-DE20458DBE66}"/>
              </a:ext>
            </a:extLst>
          </p:cNvPr>
          <p:cNvSpPr txBox="1"/>
          <p:nvPr/>
        </p:nvSpPr>
        <p:spPr>
          <a:xfrm>
            <a:off x="6129996" y="1459195"/>
            <a:ext cx="4348952" cy="1975009"/>
          </a:xfrm>
          <a:prstGeom prst="flowChartAlternateProcess">
            <a:avLst/>
          </a:prstGeom>
          <a:solidFill>
            <a:srgbClr val="7D9FD5"/>
          </a:solidFill>
        </p:spPr>
        <p:txBody>
          <a:bodyPr wrap="none" rtlCol="0">
            <a:spAutoFit/>
          </a:bodyPr>
          <a:lstStyle/>
          <a:p>
            <a:r>
              <a:rPr lang="en-US" altLang="zh-TW" sz="2000" b="1" dirty="0" err="1">
                <a:solidFill>
                  <a:schemeClr val="accent5">
                    <a:lumMod val="50000"/>
                  </a:schemeClr>
                </a:solidFill>
              </a:rPr>
              <a:t>Rabboni</a:t>
            </a:r>
            <a:r>
              <a:rPr lang="en-US" altLang="zh-TW" sz="2000" b="1" dirty="0">
                <a:solidFill>
                  <a:schemeClr val="accent5">
                    <a:lumMod val="50000"/>
                  </a:schemeClr>
                </a:solidFill>
              </a:rPr>
              <a:t>       </a:t>
            </a:r>
            <a:r>
              <a:rPr lang="zh-TW" altLang="en-US" sz="2000" b="1" dirty="0">
                <a:solidFill>
                  <a:schemeClr val="accent5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安裝</a:t>
            </a:r>
            <a:endParaRPr lang="en-US" altLang="zh-TW" sz="2000" b="1" dirty="0">
              <a:solidFill>
                <a:schemeClr val="accent5">
                  <a:lumMod val="50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與外部裝置連結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/IOT</a:t>
            </a:r>
          </a:p>
          <a:p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Machine Learning</a:t>
            </a:r>
            <a:r>
              <a:rPr lang="zh-TW" altLang="en-US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真人版力氣判別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/AI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1" dirty="0">
              <a:solidFill>
                <a:schemeClr val="bg1"/>
              </a:solidFill>
            </a:endParaRPr>
          </a:p>
          <a:p>
            <a:r>
              <a:rPr lang="en-US" altLang="zh-TW" b="1" dirty="0">
                <a:solidFill>
                  <a:schemeClr val="bg1"/>
                </a:solidFill>
              </a:rPr>
              <a:t> The First AIOT Program for fun!</a:t>
            </a:r>
            <a:endParaRPr lang="en-US" altLang="zh-TW" sz="1600" dirty="0"/>
          </a:p>
          <a:p>
            <a:r>
              <a:rPr lang="en-US" altLang="zh-TW" dirty="0"/>
              <a:t>Detailed Motion Recognition not included!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E83EAAC-BB08-4772-9544-4C2918F4CB66}"/>
              </a:ext>
            </a:extLst>
          </p:cNvPr>
          <p:cNvSpPr txBox="1"/>
          <p:nvPr/>
        </p:nvSpPr>
        <p:spPr>
          <a:xfrm>
            <a:off x="604156" y="1388041"/>
            <a:ext cx="2598647" cy="526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What to learn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6" name="圖片 15" descr="C:\Users\Sui\Desktop\raboni\ico\icon.png">
            <a:extLst>
              <a:ext uri="{FF2B5EF4-FFF2-40B4-BE49-F238E27FC236}">
                <a16:creationId xmlns:a16="http://schemas.microsoft.com/office/drawing/2014/main" id="{FF3BCEB3-5CFD-445F-917B-94B04996BDC3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4303" y="1205278"/>
            <a:ext cx="649135" cy="61538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C6EF45F6-63B7-4EE8-8C3E-8DF31C7715D5}"/>
              </a:ext>
            </a:extLst>
          </p:cNvPr>
          <p:cNvSpPr txBox="1"/>
          <p:nvPr/>
        </p:nvSpPr>
        <p:spPr>
          <a:xfrm>
            <a:off x="549904" y="961850"/>
            <a:ext cx="511370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AIOT 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入門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:  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從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Rabboni +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</a:t>
            </a:r>
            <a:r>
              <a:rPr lang="en-US" altLang="zh-TW" sz="2000" noProof="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開始</a:t>
            </a:r>
          </a:p>
        </p:txBody>
      </p:sp>
      <p:pic>
        <p:nvPicPr>
          <p:cNvPr id="22" name="Picture 2" descr="「pc icon png」的圖片搜尋結果&quot;">
            <a:hlinkClick r:id="rId3"/>
            <a:extLst>
              <a:ext uri="{FF2B5EF4-FFF2-40B4-BE49-F238E27FC236}">
                <a16:creationId xmlns:a16="http://schemas.microsoft.com/office/drawing/2014/main" id="{0FF2B727-27EF-4F8E-B15A-621DA6359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9511" y="3723740"/>
            <a:ext cx="2336863" cy="233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C00D9786-0C6D-4454-997D-60CD9F3F8285}"/>
              </a:ext>
            </a:extLst>
          </p:cNvPr>
          <p:cNvSpPr/>
          <p:nvPr/>
        </p:nvSpPr>
        <p:spPr>
          <a:xfrm>
            <a:off x="1425518" y="4031299"/>
            <a:ext cx="2105076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鍵盤版</a:t>
            </a:r>
            <a:r>
              <a:rPr lang="en-US" altLang="zh-TW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[</a:t>
            </a:r>
            <a:r>
              <a:rPr lang="zh-TW" alt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比力氣遊戲</a:t>
            </a:r>
            <a:r>
              <a:rPr lang="en-US" altLang="zh-TW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</a:p>
          <a:p>
            <a:r>
              <a:rPr lang="zh-TW" altLang="en-US" sz="1600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比紀錄高就贏，</a:t>
            </a:r>
            <a:endParaRPr lang="en-US" altLang="zh-TW" sz="1600" dirty="0">
              <a:solidFill>
                <a:schemeClr val="bg1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1600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否則輸，最多試三次</a:t>
            </a:r>
            <a:r>
              <a:rPr lang="en-US" altLang="zh-TW" sz="1600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!</a:t>
            </a: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BBD015FF-E25A-463F-929C-0F699299B96D}"/>
              </a:ext>
            </a:extLst>
          </p:cNvPr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08" t="26241" r="29273" b="21743"/>
          <a:stretch/>
        </p:blipFill>
        <p:spPr bwMode="auto">
          <a:xfrm>
            <a:off x="3133046" y="5843550"/>
            <a:ext cx="695025" cy="7370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" descr="「pc icon png」的圖片搜尋結果&quot;">
            <a:hlinkClick r:id="rId3"/>
            <a:extLst>
              <a:ext uri="{FF2B5EF4-FFF2-40B4-BE49-F238E27FC236}">
                <a16:creationId xmlns:a16="http://schemas.microsoft.com/office/drawing/2014/main" id="{77D922DF-206A-47BF-8BAD-1084800BE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7511" y="3673052"/>
            <a:ext cx="2455647" cy="245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899FC72E-2427-4B7A-8F03-02F8EBE900E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7769">
            <a:off x="3818701" y="3969159"/>
            <a:ext cx="1930129" cy="2228244"/>
          </a:xfrm>
          <a:prstGeom prst="rect">
            <a:avLst/>
          </a:prstGeom>
        </p:spPr>
      </p:pic>
      <p:grpSp>
        <p:nvGrpSpPr>
          <p:cNvPr id="27" name="群組 26">
            <a:extLst>
              <a:ext uri="{FF2B5EF4-FFF2-40B4-BE49-F238E27FC236}">
                <a16:creationId xmlns:a16="http://schemas.microsoft.com/office/drawing/2014/main" id="{E5F881C2-4071-4FF9-A805-496504E4AD60}"/>
              </a:ext>
            </a:extLst>
          </p:cNvPr>
          <p:cNvGrpSpPr/>
          <p:nvPr/>
        </p:nvGrpSpPr>
        <p:grpSpPr>
          <a:xfrm>
            <a:off x="9616168" y="3498415"/>
            <a:ext cx="2065916" cy="2508258"/>
            <a:chOff x="9807422" y="4058168"/>
            <a:chExt cx="1365162" cy="1546581"/>
          </a:xfrm>
        </p:grpSpPr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7B64A2DE-BFA1-404A-9476-F8BB5E63F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87769">
              <a:off x="9807422" y="4058168"/>
              <a:ext cx="1339665" cy="1546581"/>
            </a:xfrm>
            <a:prstGeom prst="rect">
              <a:avLst/>
            </a:prstGeom>
          </p:spPr>
        </p:pic>
        <p:sp>
          <p:nvSpPr>
            <p:cNvPr id="29" name="拱形 28">
              <a:extLst>
                <a:ext uri="{FF2B5EF4-FFF2-40B4-BE49-F238E27FC236}">
                  <a16:creationId xmlns:a16="http://schemas.microsoft.com/office/drawing/2014/main" id="{406AD317-937D-4501-A3CD-08955DA6B736}"/>
                </a:ext>
              </a:extLst>
            </p:cNvPr>
            <p:cNvSpPr/>
            <p:nvPr/>
          </p:nvSpPr>
          <p:spPr>
            <a:xfrm rot="11462137">
              <a:off x="10636413" y="4507301"/>
              <a:ext cx="536171" cy="472787"/>
            </a:xfrm>
            <a:prstGeom prst="blockArc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0" name="圖片 29">
            <a:extLst>
              <a:ext uri="{FF2B5EF4-FFF2-40B4-BE49-F238E27FC236}">
                <a16:creationId xmlns:a16="http://schemas.microsoft.com/office/drawing/2014/main" id="{F557D3A9-B40D-4396-978D-ED9BA0F3E75A}"/>
              </a:ext>
            </a:extLst>
          </p:cNvPr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14" t="11115" r="14021" b="11137"/>
          <a:stretch/>
        </p:blipFill>
        <p:spPr bwMode="auto">
          <a:xfrm>
            <a:off x="11008559" y="4670040"/>
            <a:ext cx="416295" cy="413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3EBBC597-E3B4-49F2-A2FB-78367AE78E0F}"/>
              </a:ext>
            </a:extLst>
          </p:cNvPr>
          <p:cNvSpPr/>
          <p:nvPr/>
        </p:nvSpPr>
        <p:spPr>
          <a:xfrm>
            <a:off x="7033005" y="3993759"/>
            <a:ext cx="2190018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真人版</a:t>
            </a:r>
            <a:r>
              <a:rPr lang="en-US" altLang="zh-TW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[</a:t>
            </a:r>
            <a:r>
              <a:rPr lang="zh-TW" alt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比力氣遊戲</a:t>
            </a:r>
            <a:endParaRPr lang="en-US" altLang="zh-TW" sz="1600" dirty="0">
              <a:solidFill>
                <a:schemeClr val="accent4">
                  <a:lumMod val="60000"/>
                  <a:lumOff val="4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1600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比紀錄高就贏，</a:t>
            </a:r>
            <a:endParaRPr lang="en-US" altLang="zh-TW" sz="1600" dirty="0">
              <a:solidFill>
                <a:schemeClr val="bg1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1600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否則輸，最多試三次</a:t>
            </a:r>
            <a:r>
              <a:rPr lang="en-US" altLang="zh-TW" sz="1600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!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E144767C-315B-4583-AAE0-F2BE725F1F06}"/>
              </a:ext>
            </a:extLst>
          </p:cNvPr>
          <p:cNvSpPr txBox="1"/>
          <p:nvPr/>
        </p:nvSpPr>
        <p:spPr>
          <a:xfrm>
            <a:off x="814532" y="1912801"/>
            <a:ext cx="4093672" cy="1634490"/>
          </a:xfrm>
          <a:prstGeom prst="flowChartAlternateProcess">
            <a:avLst/>
          </a:prstGeom>
          <a:solidFill>
            <a:srgbClr val="7D9FD5"/>
          </a:solidFill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accent5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Python</a:t>
            </a:r>
            <a:r>
              <a:rPr lang="zh-TW" altLang="en-US" sz="2000" b="1" dirty="0">
                <a:solidFill>
                  <a:schemeClr val="accent5">
                    <a:lumMod val="50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 安裝</a:t>
            </a:r>
            <a:endParaRPr lang="en-US" altLang="zh-TW" sz="20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IDEL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編譯器</a:t>
            </a:r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First Python Program for fun!</a:t>
            </a:r>
          </a:p>
          <a:p>
            <a:r>
              <a:rPr lang="en-US" altLang="zh-TW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Detailed instruction set not included!</a:t>
            </a:r>
            <a:endParaRPr lang="zh-TW" altLang="en-US" sz="16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00873972-A989-4BFD-924E-37F69DB13CDC}"/>
              </a:ext>
            </a:extLst>
          </p:cNvPr>
          <p:cNvPicPr/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14" t="11115" r="14021" b="11137"/>
          <a:stretch/>
        </p:blipFill>
        <p:spPr bwMode="auto">
          <a:xfrm>
            <a:off x="10704725" y="1948199"/>
            <a:ext cx="1245786" cy="11974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1131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3" grpId="0" animBg="1"/>
      <p:bldP spid="31" grpId="0" animBg="1"/>
      <p:bldP spid="3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>
            <a:extLst>
              <a:ext uri="{FF2B5EF4-FFF2-40B4-BE49-F238E27FC236}">
                <a16:creationId xmlns:a16="http://schemas.microsoft.com/office/drawing/2014/main" id="{C6EF45F6-63B7-4EE8-8C3E-8DF31C7715D5}"/>
              </a:ext>
            </a:extLst>
          </p:cNvPr>
          <p:cNvSpPr txBox="1"/>
          <p:nvPr/>
        </p:nvSpPr>
        <p:spPr>
          <a:xfrm>
            <a:off x="549904" y="961850"/>
            <a:ext cx="511370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AIOT 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入門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:  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從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Rabboni +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</a:t>
            </a:r>
            <a:r>
              <a:rPr lang="en-US" altLang="zh-TW" sz="2000" noProof="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開始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F737261B-6D5E-479B-BE05-9BAB8C82E7B1}"/>
              </a:ext>
            </a:extLst>
          </p:cNvPr>
          <p:cNvSpPr txBox="1"/>
          <p:nvPr/>
        </p:nvSpPr>
        <p:spPr>
          <a:xfrm>
            <a:off x="2031295" y="1775055"/>
            <a:ext cx="7823906" cy="41088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kton Pro Ext" panose="020F0605020208020904" pitchFamily="34" charset="0"/>
              </a:rPr>
              <a:t>Why </a:t>
            </a:r>
            <a:r>
              <a:rPr lang="en-US" altLang="zh-TW" sz="4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kton Pro Ext" panose="020F0605020208020904" pitchFamily="34" charset="0"/>
              </a:rPr>
              <a:t>Phthon</a:t>
            </a:r>
            <a:r>
              <a:rPr lang="en-US" altLang="zh-TW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kton Pro Ext" panose="020F0605020208020904" pitchFamily="34" charset="0"/>
              </a:rPr>
              <a:t>:</a:t>
            </a:r>
          </a:p>
          <a:p>
            <a:endParaRPr lang="en-US" altLang="zh-TW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ekton Pro Ext" panose="020F0605020208020904" pitchFamily="34" charset="0"/>
            </a:endParaRP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altLang="zh-TW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kton Pro Ext" panose="020F0605020208020904" pitchFamily="34" charset="0"/>
              </a:rPr>
              <a:t>Beginner friendly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endParaRPr lang="en-US" altLang="zh-TW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ekton Pro Ext" panose="020F0605020208020904" pitchFamily="34" charset="0"/>
            </a:endParaRP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altLang="zh-TW" sz="2400" b="1" dirty="0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kton Pro Ext" panose="020F0605020208020904" pitchFamily="34" charset="0"/>
              </a:rPr>
              <a:t>Versatile and flexible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endParaRPr lang="en-US" altLang="zh-TW" sz="2400" b="1" dirty="0">
              <a:ln w="0"/>
              <a:solidFill>
                <a:srgbClr val="FF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ekton Pro Ext" panose="020F0605020208020904" pitchFamily="34" charset="0"/>
            </a:endParaRP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altLang="zh-TW" sz="2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kton Pro Ext" panose="020F0605020208020904" pitchFamily="34" charset="0"/>
              </a:rPr>
              <a:t>Most Popular in machine learning world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endParaRPr lang="en-US" altLang="zh-TW" sz="240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ekton Pro Ext" panose="020F0605020208020904" pitchFamily="34" charset="0"/>
            </a:endParaRP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altLang="zh-TW" sz="2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kton Pro Ext" panose="020F0605020208020904" pitchFamily="34" charset="0"/>
              </a:rPr>
              <a:t>Most mature package libraries around</a:t>
            </a:r>
            <a:endParaRPr lang="zh-TW" altLang="en-US" sz="24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ekton Pro Ext" panose="020F06050202080209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8532" y="1207910"/>
            <a:ext cx="935567" cy="1403350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7179732" y="1343377"/>
            <a:ext cx="342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kton Pro Ext" panose="020F0605020208020904" pitchFamily="34" charset="0"/>
              </a:rPr>
              <a:t>Why NOT C? C++? JAVA? </a:t>
            </a:r>
          </a:p>
        </p:txBody>
      </p:sp>
    </p:spTree>
    <p:extLst>
      <p:ext uri="{BB962C8B-B14F-4D97-AF65-F5344CB8AC3E}">
        <p14:creationId xmlns:p14="http://schemas.microsoft.com/office/powerpoint/2010/main" val="15366481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群組 32">
            <a:extLst>
              <a:ext uri="{FF2B5EF4-FFF2-40B4-BE49-F238E27FC236}">
                <a16:creationId xmlns:a16="http://schemas.microsoft.com/office/drawing/2014/main" id="{5FC2552A-7611-4E45-A309-AF601A9593A8}"/>
              </a:ext>
            </a:extLst>
          </p:cNvPr>
          <p:cNvGrpSpPr/>
          <p:nvPr/>
        </p:nvGrpSpPr>
        <p:grpSpPr>
          <a:xfrm>
            <a:off x="-1" y="0"/>
            <a:ext cx="4017406" cy="6858000"/>
            <a:chOff x="-1" y="0"/>
            <a:chExt cx="4017406" cy="6858000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661350D-B904-4643-AF7E-4839F1D7CF15}"/>
                </a:ext>
              </a:extLst>
            </p:cNvPr>
            <p:cNvSpPr/>
            <p:nvPr/>
          </p:nvSpPr>
          <p:spPr>
            <a:xfrm>
              <a:off x="-1" y="0"/>
              <a:ext cx="4017406" cy="1299411"/>
            </a:xfrm>
            <a:prstGeom prst="rect">
              <a:avLst/>
            </a:prstGeom>
            <a:solidFill>
              <a:srgbClr val="2525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D94DC81D-C095-49F4-AF48-88D7F7FA9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-775748" y="2064847"/>
              <a:ext cx="5568901" cy="4017405"/>
            </a:xfrm>
            <a:prstGeom prst="rect">
              <a:avLst/>
            </a:prstGeom>
          </p:spPr>
        </p:pic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32C162A4-3B86-4639-8BDE-1977B47AE43D}"/>
              </a:ext>
            </a:extLst>
          </p:cNvPr>
          <p:cNvSpPr/>
          <p:nvPr/>
        </p:nvSpPr>
        <p:spPr>
          <a:xfrm>
            <a:off x="4744523" y="1083967"/>
            <a:ext cx="61747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373739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244148</a:t>
            </a:r>
            <a:endParaRPr kumimoji="0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手繪多邊形: 圖案 12">
            <a:extLst>
              <a:ext uri="{FF2B5EF4-FFF2-40B4-BE49-F238E27FC236}">
                <a16:creationId xmlns:a16="http://schemas.microsoft.com/office/drawing/2014/main" id="{B8EA1813-3A60-491A-B3F6-BC3694183044}"/>
              </a:ext>
            </a:extLst>
          </p:cNvPr>
          <p:cNvSpPr/>
          <p:nvPr/>
        </p:nvSpPr>
        <p:spPr>
          <a:xfrm>
            <a:off x="-1" y="1227844"/>
            <a:ext cx="4017406" cy="1938803"/>
          </a:xfrm>
          <a:custGeom>
            <a:avLst/>
            <a:gdLst>
              <a:gd name="connsiteX0" fmla="*/ 0 w 4008235"/>
              <a:gd name="connsiteY0" fmla="*/ 1938803 h 1938803"/>
              <a:gd name="connsiteX1" fmla="*/ 4008235 w 4008235"/>
              <a:gd name="connsiteY1" fmla="*/ 226881 h 1938803"/>
              <a:gd name="connsiteX2" fmla="*/ 4008235 w 4008235"/>
              <a:gd name="connsiteY2" fmla="*/ 0 h 1938803"/>
              <a:gd name="connsiteX3" fmla="*/ 6875 w 4008235"/>
              <a:gd name="connsiteY3" fmla="*/ 13750 h 1938803"/>
              <a:gd name="connsiteX4" fmla="*/ 0 w 4008235"/>
              <a:gd name="connsiteY4" fmla="*/ 1938803 h 193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8235" h="1938803">
                <a:moveTo>
                  <a:pt x="0" y="1938803"/>
                </a:moveTo>
                <a:lnTo>
                  <a:pt x="4008235" y="226881"/>
                </a:lnTo>
                <a:lnTo>
                  <a:pt x="4008235" y="0"/>
                </a:lnTo>
                <a:lnTo>
                  <a:pt x="6875" y="13750"/>
                </a:lnTo>
                <a:cubicBezTo>
                  <a:pt x="11459" y="662310"/>
                  <a:pt x="16042" y="1310869"/>
                  <a:pt x="0" y="1938803"/>
                </a:cubicBezTo>
                <a:close/>
              </a:path>
            </a:pathLst>
          </a:custGeom>
          <a:solidFill>
            <a:srgbClr val="252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7B1D7D9-EB2D-43A1-87C4-32B5A0FFCA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46" y="773338"/>
            <a:ext cx="2639514" cy="847758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CDBC8863-A05E-42FF-94EE-CC016299FB79}"/>
              </a:ext>
            </a:extLst>
          </p:cNvPr>
          <p:cNvSpPr txBox="1"/>
          <p:nvPr/>
        </p:nvSpPr>
        <p:spPr>
          <a:xfrm>
            <a:off x="195774" y="3838536"/>
            <a:ext cx="37285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Rabboni is not just a device,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It’s a platform.</a:t>
            </a:r>
            <a:endParaRPr kumimoji="0" lang="zh-TW" alt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F48F78F6-8C5F-4255-A114-0081476D42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103"/>
          <a:stretch/>
        </p:blipFill>
        <p:spPr>
          <a:xfrm rot="16200000" flipH="1">
            <a:off x="2647914" y="1420298"/>
            <a:ext cx="6858000" cy="4017405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F0C2120B-9B08-4A01-A9E7-27EB4A183C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103"/>
          <a:stretch/>
        </p:blipFill>
        <p:spPr>
          <a:xfrm rot="16200000" flipH="1">
            <a:off x="6715475" y="1420299"/>
            <a:ext cx="6858000" cy="4017405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4AF39CF-6439-457F-B598-9BFEF6FC4FC5}"/>
              </a:ext>
            </a:extLst>
          </p:cNvPr>
          <p:cNvSpPr/>
          <p:nvPr/>
        </p:nvSpPr>
        <p:spPr>
          <a:xfrm>
            <a:off x="4010511" y="0"/>
            <a:ext cx="45719" cy="6858000"/>
          </a:xfrm>
          <a:prstGeom prst="rect">
            <a:avLst/>
          </a:prstGeom>
          <a:solidFill>
            <a:srgbClr val="F49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46B38F6-FDE9-4C69-BF78-FBF34B81DF07}"/>
              </a:ext>
            </a:extLst>
          </p:cNvPr>
          <p:cNvSpPr txBox="1"/>
          <p:nvPr/>
        </p:nvSpPr>
        <p:spPr>
          <a:xfrm>
            <a:off x="4329423" y="341928"/>
            <a:ext cx="1274708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IMU 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重力感測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5BA97AC-1CEB-4337-A238-12D5E048D06F}"/>
              </a:ext>
            </a:extLst>
          </p:cNvPr>
          <p:cNvSpPr txBox="1"/>
          <p:nvPr/>
        </p:nvSpPr>
        <p:spPr>
          <a:xfrm>
            <a:off x="4296860" y="2486501"/>
            <a:ext cx="2823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Data Extractor 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重力感測數據擷取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46E190A-5668-471C-9E66-E20A12C18C02}"/>
              </a:ext>
            </a:extLst>
          </p:cNvPr>
          <p:cNvSpPr txBox="1"/>
          <p:nvPr/>
        </p:nvSpPr>
        <p:spPr>
          <a:xfrm>
            <a:off x="4404215" y="4897525"/>
            <a:ext cx="1656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API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 應用程式介面 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37F5ACF7-4A76-44D5-AE40-FE7481FC2B77}"/>
              </a:ext>
            </a:extLst>
          </p:cNvPr>
          <p:cNvSpPr txBox="1"/>
          <p:nvPr/>
        </p:nvSpPr>
        <p:spPr>
          <a:xfrm>
            <a:off x="5841184" y="1046646"/>
            <a:ext cx="1977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內建六軸重力感測器 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(IMU: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Initial Measurement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Unit)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B6212719-F171-4217-A690-724971F737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507" y="737530"/>
            <a:ext cx="2118719" cy="1619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33E0CECD-0ADA-4FB3-92B1-6DB7AE92299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563" y="3049789"/>
            <a:ext cx="1656223" cy="1361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7A95ADBA-3492-4E26-8DE5-A3D6B0D3B3C0}"/>
              </a:ext>
            </a:extLst>
          </p:cNvPr>
          <p:cNvSpPr txBox="1"/>
          <p:nvPr/>
        </p:nvSpPr>
        <p:spPr>
          <a:xfrm>
            <a:off x="6515601" y="3315316"/>
            <a:ext cx="1047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Android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iOS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AFA8C361-22DD-4269-9CC0-C7D42FF2FCEB}"/>
              </a:ext>
            </a:extLst>
          </p:cNvPr>
          <p:cNvSpPr txBox="1"/>
          <p:nvPr/>
        </p:nvSpPr>
        <p:spPr>
          <a:xfrm>
            <a:off x="4702563" y="5257823"/>
            <a:ext cx="1977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Scratch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Python, </a:t>
            </a:r>
            <a:b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App Inventor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Unity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013EEB8-619C-424D-A747-692631F4D7CB}"/>
              </a:ext>
            </a:extLst>
          </p:cNvPr>
          <p:cNvSpPr txBox="1"/>
          <p:nvPr/>
        </p:nvSpPr>
        <p:spPr>
          <a:xfrm>
            <a:off x="8694416" y="4037993"/>
            <a:ext cx="1977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Phone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NB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Rasberry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Pie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51D0733B-5CFE-4153-837C-85B0757149D4}"/>
              </a:ext>
            </a:extLst>
          </p:cNvPr>
          <p:cNvSpPr txBox="1"/>
          <p:nvPr/>
        </p:nvSpPr>
        <p:spPr>
          <a:xfrm>
            <a:off x="8442069" y="2000753"/>
            <a:ext cx="1394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AIoT 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應用程式  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AEA7A94-9353-48F9-91CF-82779623ACE5}"/>
              </a:ext>
            </a:extLst>
          </p:cNvPr>
          <p:cNvSpPr txBox="1"/>
          <p:nvPr/>
        </p:nvSpPr>
        <p:spPr>
          <a:xfrm>
            <a:off x="8439721" y="3751542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IoT 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物聯</a:t>
            </a: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/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雲端介面</a:t>
            </a: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CCE02C9C-A7EA-47E4-A1BE-8A54695760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218"/>
          <a:stretch/>
        </p:blipFill>
        <p:spPr>
          <a:xfrm>
            <a:off x="10227469" y="2423382"/>
            <a:ext cx="1393859" cy="1071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E7C66B27-D30F-44E7-BDA4-88090379BE3E}"/>
              </a:ext>
            </a:extLst>
          </p:cNvPr>
          <p:cNvSpPr txBox="1"/>
          <p:nvPr/>
        </p:nvSpPr>
        <p:spPr>
          <a:xfrm>
            <a:off x="8694416" y="2308530"/>
            <a:ext cx="1977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Sports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Health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Gaming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Education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….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31D6AACB-D7CD-4A57-9DCA-F62B8D1C80BA}"/>
              </a:ext>
            </a:extLst>
          </p:cNvPr>
          <p:cNvSpPr txBox="1"/>
          <p:nvPr/>
        </p:nvSpPr>
        <p:spPr>
          <a:xfrm>
            <a:off x="8494167" y="5257823"/>
            <a:ext cx="1290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EDU 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教育資源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1B03127C-72F9-4BAF-B9AA-506986F257E1}"/>
              </a:ext>
            </a:extLst>
          </p:cNvPr>
          <p:cNvSpPr txBox="1"/>
          <p:nvPr/>
        </p:nvSpPr>
        <p:spPr>
          <a:xfrm>
            <a:off x="8722811" y="5622562"/>
            <a:ext cx="16209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企業社會責任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大學社會責任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縣市教育局處合作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0E7B4501-C6F5-41D1-BCCD-E7331EBE2E51}"/>
              </a:ext>
            </a:extLst>
          </p:cNvPr>
          <p:cNvSpPr txBox="1"/>
          <p:nvPr/>
        </p:nvSpPr>
        <p:spPr>
          <a:xfrm>
            <a:off x="8389971" y="237133"/>
            <a:ext cx="2361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AI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</a:t>
            </a: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Algorithm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 演算法開發</a:t>
            </a: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  </a:t>
            </a: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392051E3-D54D-47EA-B05B-C16C4FDEBE8A}"/>
              </a:ext>
            </a:extLst>
          </p:cNvPr>
          <p:cNvSpPr txBox="1"/>
          <p:nvPr/>
        </p:nvSpPr>
        <p:spPr>
          <a:xfrm>
            <a:off x="8647064" y="649705"/>
            <a:ext cx="19776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行動偵測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姿態偵測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數據分析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訊號分析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7480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6027" y="89495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40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4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介紹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84810" y="1826117"/>
            <a:ext cx="4195762" cy="3535462"/>
          </a:xfrm>
        </p:spPr>
        <p:txBody>
          <a:bodyPr>
            <a:normAutofit/>
          </a:bodyPr>
          <a:lstStyle/>
          <a:p>
            <a:r>
              <a:rPr lang="en-US" altLang="zh-TW" sz="20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2000" dirty="0" err="1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abboni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內建六軸重力感測器 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(IMU: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Initial Measurement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Unit)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BLE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藍芽傳輸及運算元件</a:t>
            </a:r>
            <a:endParaRPr lang="en-US" altLang="zh-TW" sz="2000" dirty="0"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可即時傳輸感測讀值並提供取樣頻率及動態範圍之多樣選擇</a:t>
            </a:r>
            <a:endParaRPr lang="en-US" altLang="zh-TW" sz="2000" dirty="0"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配有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LED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燈，指示</a:t>
            </a:r>
            <a:r>
              <a:rPr lang="en-US" altLang="zh-TW" sz="2000" dirty="0" err="1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rabboni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運作狀態及電量顯示。</a:t>
            </a:r>
            <a:endParaRPr lang="en-US" altLang="zh-TW" sz="2000" dirty="0"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endParaRPr lang="zh-TW" altLang="en-US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87B8269-494C-48CA-9020-7D2750C06D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992" y="4109340"/>
            <a:ext cx="2118719" cy="1619235"/>
          </a:xfrm>
          <a:prstGeom prst="rect">
            <a:avLst/>
          </a:prstGeom>
        </p:spPr>
      </p:pic>
      <p:sp>
        <p:nvSpPr>
          <p:cNvPr id="11" name="文字方塊 2">
            <a:extLst>
              <a:ext uri="{FF2B5EF4-FFF2-40B4-BE49-F238E27FC236}">
                <a16:creationId xmlns:a16="http://schemas.microsoft.com/office/drawing/2014/main" id="{333FEAE1-D91D-444E-AD3A-4274D16BD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0419" y="5172050"/>
            <a:ext cx="930156" cy="25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74295" tIns="37148" rIns="74295" bIns="37148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38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左側功能鍵</a:t>
            </a:r>
          </a:p>
        </p:txBody>
      </p:sp>
      <p:sp>
        <p:nvSpPr>
          <p:cNvPr id="12" name="文字方塊 2">
            <a:extLst>
              <a:ext uri="{FF2B5EF4-FFF2-40B4-BE49-F238E27FC236}">
                <a16:creationId xmlns:a16="http://schemas.microsoft.com/office/drawing/2014/main" id="{8FF01D9B-1844-4E1A-AB4C-C2AB0A515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4884" y="4414601"/>
            <a:ext cx="919228" cy="25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74295" tIns="37148" rIns="74295" bIns="37148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38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右側功能鍵</a:t>
            </a:r>
          </a:p>
        </p:txBody>
      </p:sp>
      <p:sp>
        <p:nvSpPr>
          <p:cNvPr id="13" name="文字方塊 2">
            <a:extLst>
              <a:ext uri="{FF2B5EF4-FFF2-40B4-BE49-F238E27FC236}">
                <a16:creationId xmlns:a16="http://schemas.microsoft.com/office/drawing/2014/main" id="{2B738E9E-293A-4943-8AF8-698CB7ABB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0929" y="4070391"/>
            <a:ext cx="929646" cy="25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74295" tIns="37148" rIns="74295" bIns="37148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8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kumimoji="0" lang="zh-TW" altLang="en-US" sz="1138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指示燈</a:t>
            </a:r>
            <a:endParaRPr kumimoji="0" lang="zh-TW" altLang="en-US" sz="1138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7F714F36-41DD-4275-A052-7298FFE43648}"/>
              </a:ext>
            </a:extLst>
          </p:cNvPr>
          <p:cNvGrpSpPr/>
          <p:nvPr/>
        </p:nvGrpSpPr>
        <p:grpSpPr>
          <a:xfrm>
            <a:off x="7618081" y="4685783"/>
            <a:ext cx="206418" cy="210324"/>
            <a:chOff x="0" y="0"/>
            <a:chExt cx="257175" cy="257175"/>
          </a:xfrm>
        </p:grpSpPr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E07BDA3E-56F5-4CEE-BE51-96CC09657139}"/>
                </a:ext>
              </a:extLst>
            </p:cNvPr>
            <p:cNvCxnSpPr/>
            <p:nvPr/>
          </p:nvCxnSpPr>
          <p:spPr>
            <a:xfrm flipH="1">
              <a:off x="0" y="257175"/>
              <a:ext cx="2571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>
              <a:extLst>
                <a:ext uri="{FF2B5EF4-FFF2-40B4-BE49-F238E27FC236}">
                  <a16:creationId xmlns:a16="http://schemas.microsoft.com/office/drawing/2014/main" id="{6C3DCDB6-CA16-457A-BCCB-78F153AF5DB0}"/>
                </a:ext>
              </a:extLst>
            </p:cNvPr>
            <p:cNvCxnSpPr/>
            <p:nvPr/>
          </p:nvCxnSpPr>
          <p:spPr>
            <a:xfrm rot="5400000" flipH="1">
              <a:off x="128587" y="128588"/>
              <a:ext cx="2571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87F3A617-94A5-40F4-BE93-DD1136EACC1E}"/>
              </a:ext>
            </a:extLst>
          </p:cNvPr>
          <p:cNvGrpSpPr/>
          <p:nvPr/>
        </p:nvGrpSpPr>
        <p:grpSpPr>
          <a:xfrm rot="16200000">
            <a:off x="6621777" y="4026502"/>
            <a:ext cx="139820" cy="487008"/>
            <a:chOff x="5370" y="0"/>
            <a:chExt cx="257175" cy="606759"/>
          </a:xfrm>
        </p:grpSpPr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FBEAA6CD-71AC-4385-A119-0628693BB473}"/>
                </a:ext>
              </a:extLst>
            </p:cNvPr>
            <p:cNvCxnSpPr/>
            <p:nvPr/>
          </p:nvCxnSpPr>
          <p:spPr>
            <a:xfrm flipH="1">
              <a:off x="5370" y="606759"/>
              <a:ext cx="2571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>
              <a:extLst>
                <a:ext uri="{FF2B5EF4-FFF2-40B4-BE49-F238E27FC236}">
                  <a16:creationId xmlns:a16="http://schemas.microsoft.com/office/drawing/2014/main" id="{9015E18D-BF24-42CD-BA80-428D341DCE2C}"/>
                </a:ext>
              </a:extLst>
            </p:cNvPr>
            <p:cNvCxnSpPr/>
            <p:nvPr/>
          </p:nvCxnSpPr>
          <p:spPr>
            <a:xfrm rot="5400000" flipH="1">
              <a:off x="-45682" y="302857"/>
              <a:ext cx="60571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81A640F9-EFDC-4F95-AA7A-5E4C5D22D107}"/>
              </a:ext>
            </a:extLst>
          </p:cNvPr>
          <p:cNvGrpSpPr/>
          <p:nvPr/>
        </p:nvGrpSpPr>
        <p:grpSpPr>
          <a:xfrm rot="10800000">
            <a:off x="6034805" y="4908618"/>
            <a:ext cx="206418" cy="210324"/>
            <a:chOff x="-37185" y="270453"/>
            <a:chExt cx="257175" cy="257175"/>
          </a:xfrm>
        </p:grpSpPr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47D93AAB-770E-43A0-9EDE-B91A3CB7F626}"/>
                </a:ext>
              </a:extLst>
            </p:cNvPr>
            <p:cNvCxnSpPr/>
            <p:nvPr/>
          </p:nvCxnSpPr>
          <p:spPr>
            <a:xfrm flipH="1">
              <a:off x="-37185" y="527628"/>
              <a:ext cx="2571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0ECE4AEA-5D9C-4B7D-94F3-A2F5615B807B}"/>
                </a:ext>
              </a:extLst>
            </p:cNvPr>
            <p:cNvCxnSpPr/>
            <p:nvPr/>
          </p:nvCxnSpPr>
          <p:spPr>
            <a:xfrm rot="5400000" flipH="1">
              <a:off x="91402" y="399041"/>
              <a:ext cx="2571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BCCF5954-31B4-4471-837C-A3DB96B4CCA6}"/>
              </a:ext>
            </a:extLst>
          </p:cNvPr>
          <p:cNvGrpSpPr/>
          <p:nvPr/>
        </p:nvGrpSpPr>
        <p:grpSpPr>
          <a:xfrm>
            <a:off x="8447847" y="4225159"/>
            <a:ext cx="2241387" cy="1162201"/>
            <a:chOff x="4627113" y="4090659"/>
            <a:chExt cx="2568135" cy="1433987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2DB11841-0A54-44BA-9FFA-DB9FA9344BB2}"/>
                </a:ext>
              </a:extLst>
            </p:cNvPr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331" t="8682" r="6904" b="10559"/>
            <a:stretch/>
          </p:blipFill>
          <p:spPr bwMode="auto">
            <a:xfrm>
              <a:off x="4627113" y="4090659"/>
              <a:ext cx="2101980" cy="143398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42587E01-79DE-44C1-B4E6-0375766DE919}"/>
                </a:ext>
              </a:extLst>
            </p:cNvPr>
            <p:cNvGrpSpPr/>
            <p:nvPr/>
          </p:nvGrpSpPr>
          <p:grpSpPr>
            <a:xfrm>
              <a:off x="5514826" y="4656591"/>
              <a:ext cx="1680422" cy="389463"/>
              <a:chOff x="0" y="0"/>
              <a:chExt cx="1680442" cy="390213"/>
            </a:xfrm>
          </p:grpSpPr>
          <p:sp>
            <p:nvSpPr>
              <p:cNvPr id="26" name="文字方塊 2">
                <a:extLst>
                  <a:ext uri="{FF2B5EF4-FFF2-40B4-BE49-F238E27FC236}">
                    <a16:creationId xmlns:a16="http://schemas.microsoft.com/office/drawing/2014/main" id="{E425F911-657A-4DE2-B386-7287A61878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7433" y="81763"/>
                <a:ext cx="603009" cy="308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74295" tIns="37148" rIns="74295" bIns="37148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138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背夾</a:t>
                </a:r>
              </a:p>
            </p:txBody>
          </p:sp>
          <p:grpSp>
            <p:nvGrpSpPr>
              <p:cNvPr id="27" name="群組 26">
                <a:extLst>
                  <a:ext uri="{FF2B5EF4-FFF2-40B4-BE49-F238E27FC236}">
                    <a16:creationId xmlns:a16="http://schemas.microsoft.com/office/drawing/2014/main" id="{306EE57E-3D3C-483B-8E0B-3BD5DAC9EBF7}"/>
                  </a:ext>
                </a:extLst>
              </p:cNvPr>
              <p:cNvGrpSpPr/>
              <p:nvPr/>
            </p:nvGrpSpPr>
            <p:grpSpPr>
              <a:xfrm flipH="1">
                <a:off x="0" y="0"/>
                <a:ext cx="1057523" cy="260920"/>
                <a:chOff x="-392532" y="0"/>
                <a:chExt cx="661127" cy="260920"/>
              </a:xfrm>
            </p:grpSpPr>
            <p:cxnSp>
              <p:nvCxnSpPr>
                <p:cNvPr id="28" name="直線接點 27">
                  <a:extLst>
                    <a:ext uri="{FF2B5EF4-FFF2-40B4-BE49-F238E27FC236}">
                      <a16:creationId xmlns:a16="http://schemas.microsoft.com/office/drawing/2014/main" id="{3465447E-1D09-4B72-8739-3C22D9EC9021}"/>
                    </a:ext>
                  </a:extLst>
                </p:cNvPr>
                <p:cNvCxnSpPr/>
                <p:nvPr/>
              </p:nvCxnSpPr>
              <p:spPr>
                <a:xfrm flipH="1">
                  <a:off x="-392532" y="260920"/>
                  <a:ext cx="66112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線接點 28">
                  <a:extLst>
                    <a:ext uri="{FF2B5EF4-FFF2-40B4-BE49-F238E27FC236}">
                      <a16:creationId xmlns:a16="http://schemas.microsoft.com/office/drawing/2014/main" id="{3E3D3B6B-523D-45FF-9384-D2D3009C9B1F}"/>
                    </a:ext>
                  </a:extLst>
                </p:cNvPr>
                <p:cNvCxnSpPr/>
                <p:nvPr/>
              </p:nvCxnSpPr>
              <p:spPr>
                <a:xfrm rot="5400000" flipH="1">
                  <a:off x="133350" y="128576"/>
                  <a:ext cx="25715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930A733E-4C13-4FBA-BC93-104D30D0BD98}"/>
              </a:ext>
            </a:extLst>
          </p:cNvPr>
          <p:cNvGrpSpPr/>
          <p:nvPr/>
        </p:nvGrpSpPr>
        <p:grpSpPr>
          <a:xfrm>
            <a:off x="6643529" y="2133777"/>
            <a:ext cx="4806528" cy="1401580"/>
            <a:chOff x="6241223" y="1064302"/>
            <a:chExt cx="4806528" cy="1401580"/>
          </a:xfrm>
        </p:grpSpPr>
        <p:sp>
          <p:nvSpPr>
            <p:cNvPr id="31" name="矩形: 圓角 23">
              <a:hlinkClick r:id="rId4"/>
              <a:extLst>
                <a:ext uri="{FF2B5EF4-FFF2-40B4-BE49-F238E27FC236}">
                  <a16:creationId xmlns:a16="http://schemas.microsoft.com/office/drawing/2014/main" id="{D0EFF885-44F8-43CA-883B-88C8392A72F4}"/>
                </a:ext>
              </a:extLst>
            </p:cNvPr>
            <p:cNvSpPr/>
            <p:nvPr/>
          </p:nvSpPr>
          <p:spPr>
            <a:xfrm>
              <a:off x="6241223" y="1064302"/>
              <a:ext cx="4806528" cy="140158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6443FAFA-5F85-411E-B277-342517FD4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7848" y="1220180"/>
              <a:ext cx="1353375" cy="1051074"/>
            </a:xfrm>
            <a:prstGeom prst="rect">
              <a:avLst/>
            </a:prstGeom>
          </p:spPr>
        </p:pic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F52A5757-EA94-4B36-A167-EC7B42A0227F}"/>
                </a:ext>
              </a:extLst>
            </p:cNvPr>
            <p:cNvSpPr txBox="1"/>
            <p:nvPr/>
          </p:nvSpPr>
          <p:spPr>
            <a:xfrm>
              <a:off x="8447847" y="1831147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直接看我操作</a:t>
              </a:r>
            </a:p>
          </p:txBody>
        </p:sp>
      </p:grpSp>
      <p:sp>
        <p:nvSpPr>
          <p:cNvPr id="4" name="矩形 3"/>
          <p:cNvSpPr/>
          <p:nvPr/>
        </p:nvSpPr>
        <p:spPr>
          <a:xfrm>
            <a:off x="7944661" y="1162851"/>
            <a:ext cx="3266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4"/>
              </a:rPr>
              <a:t>https://youtu.be/NlmG3MB7qoc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767819" y="1488284"/>
            <a:ext cx="1832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/>
                <a:ea typeface="新細明體" panose="02020500000000000000" pitchFamily="18" charset="-120"/>
                <a:cs typeface="+mn-cs"/>
              </a:rPr>
              <a:t>rabboni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/>
                <a:ea typeface="新細明體" panose="02020500000000000000" pitchFamily="18" charset="-120"/>
                <a:cs typeface="+mn-cs"/>
              </a:rPr>
              <a:t>裝置介紹</a:t>
            </a:r>
          </a:p>
        </p:txBody>
      </p:sp>
      <p:graphicFrame>
        <p:nvGraphicFramePr>
          <p:cNvPr id="34" name="表格 33">
            <a:extLst>
              <a:ext uri="{FF2B5EF4-FFF2-40B4-BE49-F238E27FC236}">
                <a16:creationId xmlns:a16="http://schemas.microsoft.com/office/drawing/2014/main" id="{8F79037A-AAA3-4DEE-874A-7E20659F7B6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94030" y="4360437"/>
          <a:ext cx="4049071" cy="1874997"/>
        </p:xfrm>
        <a:graphic>
          <a:graphicData uri="http://schemas.openxmlformats.org/drawingml/2006/table">
            <a:tbl>
              <a:tblPr firstRow="1" firstCol="1" bandRow="1"/>
              <a:tblGrid>
                <a:gridCol w="1371512">
                  <a:extLst>
                    <a:ext uri="{9D8B030D-6E8A-4147-A177-3AD203B41FA5}">
                      <a16:colId xmlns:a16="http://schemas.microsoft.com/office/drawing/2014/main" val="3337537314"/>
                    </a:ext>
                  </a:extLst>
                </a:gridCol>
                <a:gridCol w="2677559">
                  <a:extLst>
                    <a:ext uri="{9D8B030D-6E8A-4147-A177-3AD203B41FA5}">
                      <a16:colId xmlns:a16="http://schemas.microsoft.com/office/drawing/2014/main" val="3294026879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電池容量</a:t>
                      </a:r>
                      <a:endParaRPr lang="zh-TW" sz="1400" kern="100" baseline="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充電方式</a:t>
                      </a:r>
                      <a:endParaRPr lang="zh-TW" sz="1400" kern="100" baseline="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120mAh  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鋰離子充電電池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USB mini 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充電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07802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無線傳輸</a:t>
                      </a:r>
                      <a:endParaRPr lang="zh-TW" sz="1400" kern="100" baseline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Bluetooth 4.0 BLE</a:t>
                      </a:r>
                      <a:endParaRPr lang="zh-TW" sz="1400" kern="100" baseline="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9299622"/>
                  </a:ext>
                </a:extLst>
              </a:tr>
              <a:tr h="21669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充電時間</a:t>
                      </a:r>
                      <a:endParaRPr lang="zh-TW" sz="1400" kern="100" baseline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分鐘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9884935"/>
                  </a:ext>
                </a:extLst>
              </a:tr>
              <a:tr h="21669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待機時間</a:t>
                      </a:r>
                      <a:endParaRPr lang="zh-TW" sz="1400" kern="100" baseline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天</a:t>
                      </a: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電源開關鍵</a:t>
                      </a: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OFF)</a:t>
                      </a:r>
                      <a:endParaRPr lang="zh-TW" sz="1400" kern="100" baseline="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5133370"/>
                  </a:ext>
                </a:extLst>
              </a:tr>
              <a:tr h="21669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連續使用時間</a:t>
                      </a:r>
                      <a:endParaRPr lang="zh-TW" sz="1400" kern="100" baseline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小時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758855"/>
                  </a:ext>
                </a:extLst>
              </a:tr>
              <a:tr h="34671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支援作業系統</a:t>
                      </a:r>
                      <a:endParaRPr lang="zh-TW" sz="1400" kern="100" baseline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藍芽：</a:t>
                      </a: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Android</a:t>
                      </a:r>
                      <a:endParaRPr lang="zh-TW" sz="1400" kern="100" baseline="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USB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：系統</a:t>
                      </a: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Windows 7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以上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82276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9028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5004" y="957474"/>
            <a:ext cx="8543925" cy="1325563"/>
          </a:xfrm>
        </p:spPr>
        <p:txBody>
          <a:bodyPr>
            <a:normAutofit/>
          </a:bodyPr>
          <a:lstStyle/>
          <a:p>
            <a:r>
              <a:rPr lang="en-US" altLang="zh-TW" sz="40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4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感測參數及軸向介紹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6190969" y="3289345"/>
          <a:ext cx="4448628" cy="2400253"/>
        </p:xfrm>
        <a:graphic>
          <a:graphicData uri="http://schemas.openxmlformats.org/drawingml/2006/table">
            <a:tbl>
              <a:tblPr/>
              <a:tblGrid>
                <a:gridCol w="1482876">
                  <a:extLst>
                    <a:ext uri="{9D8B030D-6E8A-4147-A177-3AD203B41FA5}">
                      <a16:colId xmlns:a16="http://schemas.microsoft.com/office/drawing/2014/main" val="1387338668"/>
                    </a:ext>
                  </a:extLst>
                </a:gridCol>
                <a:gridCol w="1482876">
                  <a:extLst>
                    <a:ext uri="{9D8B030D-6E8A-4147-A177-3AD203B41FA5}">
                      <a16:colId xmlns:a16="http://schemas.microsoft.com/office/drawing/2014/main" val="2384979148"/>
                    </a:ext>
                  </a:extLst>
                </a:gridCol>
                <a:gridCol w="1482876">
                  <a:extLst>
                    <a:ext uri="{9D8B030D-6E8A-4147-A177-3AD203B41FA5}">
                      <a16:colId xmlns:a16="http://schemas.microsoft.com/office/drawing/2014/main" val="1988354021"/>
                    </a:ext>
                  </a:extLst>
                </a:gridCol>
              </a:tblGrid>
              <a:tr h="6970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Gyro Full Scale Range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Gyro Sensitivity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effectLst/>
                        </a:rPr>
                        <a:t>Accel</a:t>
                      </a:r>
                      <a:r>
                        <a:rPr lang="en-US" sz="1600" dirty="0">
                          <a:effectLst/>
                        </a:rPr>
                        <a:t> Full Scale Range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8785380"/>
                  </a:ext>
                </a:extLst>
              </a:tr>
              <a:tr h="38805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(°/sec)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(LSB/°/sec)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(g)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801615"/>
                  </a:ext>
                </a:extLst>
              </a:tr>
              <a:tr h="13151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±250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±500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±1000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±2000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65.5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32.8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16.4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8.2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±2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±4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±8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±16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6086988"/>
                  </a:ext>
                </a:extLst>
              </a:tr>
            </a:tbl>
          </a:graphicData>
        </a:graphic>
      </p:graphicFrame>
      <p:pic>
        <p:nvPicPr>
          <p:cNvPr id="10" name="內容版面配置區 21">
            <a:extLst>
              <a:ext uri="{FF2B5EF4-FFF2-40B4-BE49-F238E27FC236}">
                <a16:creationId xmlns:a16="http://schemas.microsoft.com/office/drawing/2014/main" id="{4B384ED2-F094-4F77-9CD2-466FE91887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35" t="6112" r="30978" b="52342"/>
          <a:stretch/>
        </p:blipFill>
        <p:spPr>
          <a:xfrm>
            <a:off x="1908175" y="4336799"/>
            <a:ext cx="2773081" cy="223817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0F01981-5B43-47CF-9102-FF0B4D600A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486" y="2857133"/>
            <a:ext cx="3574144" cy="2498431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4439A48A-2A59-4467-A903-57BDFB873565}"/>
              </a:ext>
            </a:extLst>
          </p:cNvPr>
          <p:cNvSpPr txBox="1"/>
          <p:nvPr/>
        </p:nvSpPr>
        <p:spPr>
          <a:xfrm>
            <a:off x="766147" y="1803613"/>
            <a:ext cx="560063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直線軸：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X/Y/Z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加速度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(Acceleration)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環狀軸：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X/Y/Z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角速度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(Gyro)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2200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D7E9B3F-3057-47FD-8E36-4B15D9F1F2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6018" y="2017526"/>
            <a:ext cx="4997303" cy="4129746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0B4F8F41-266F-4ED0-BDDB-13804B4B9E56}"/>
              </a:ext>
            </a:extLst>
          </p:cNvPr>
          <p:cNvSpPr txBox="1">
            <a:spLocks/>
          </p:cNvSpPr>
          <p:nvPr/>
        </p:nvSpPr>
        <p:spPr>
          <a:xfrm>
            <a:off x="1501720" y="804179"/>
            <a:ext cx="10267950" cy="920800"/>
          </a:xfrm>
          <a:prstGeom prst="rect">
            <a:avLst/>
          </a:prstGeom>
        </p:spPr>
        <p:txBody>
          <a:bodyPr/>
          <a:lstStyle>
            <a:lvl1pPr algn="l" defTabSz="8440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根據</a:t>
            </a:r>
            <a:r>
              <a:rPr kumimoji="0" lang="en-US" altLang="zh-TW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InvenSense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 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官方文件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ICM-20689-v2.2-002.pdf  Page:18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j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FA518A1-FD84-401A-98CC-ECEC03742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23" t="18961" r="5463" b="42789"/>
          <a:stretch/>
        </p:blipFill>
        <p:spPr>
          <a:xfrm rot="19503800">
            <a:off x="2049719" y="2890127"/>
            <a:ext cx="2780460" cy="278882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5D71801-5AA7-4AB6-B9A2-63F3F7589A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53" r="45110" b="6384"/>
          <a:stretch/>
        </p:blipFill>
        <p:spPr>
          <a:xfrm>
            <a:off x="1284190" y="1496131"/>
            <a:ext cx="1862735" cy="278782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4BA77FB-89B1-43A1-880C-E5FF1C986A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05" t="80852" r="5463" b="6384"/>
          <a:stretch/>
        </p:blipFill>
        <p:spPr>
          <a:xfrm>
            <a:off x="644573" y="5764292"/>
            <a:ext cx="3817556" cy="908259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62A47792-9FF1-4380-B462-EB9254DC6D0E}"/>
              </a:ext>
            </a:extLst>
          </p:cNvPr>
          <p:cNvSpPr txBox="1"/>
          <p:nvPr/>
        </p:nvSpPr>
        <p:spPr>
          <a:xfrm>
            <a:off x="9928587" y="4750732"/>
            <a:ext cx="12811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ICM20689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Sensor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位置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5316061C-A256-4418-A43F-7AE18AA46423}"/>
              </a:ext>
            </a:extLst>
          </p:cNvPr>
          <p:cNvCxnSpPr>
            <a:cxnSpLocks/>
          </p:cNvCxnSpPr>
          <p:nvPr/>
        </p:nvCxnSpPr>
        <p:spPr>
          <a:xfrm flipH="1" flipV="1">
            <a:off x="9611833" y="4482783"/>
            <a:ext cx="316754" cy="5965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E87E4BAF-DDE7-47B4-89F6-AE40F6D732A7}"/>
              </a:ext>
            </a:extLst>
          </p:cNvPr>
          <p:cNvSpPr/>
          <p:nvPr/>
        </p:nvSpPr>
        <p:spPr>
          <a:xfrm>
            <a:off x="9025695" y="3683487"/>
            <a:ext cx="902892" cy="9477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  <a:scene3d>
            <a:camera prst="perspectiveAbove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ICM20689</a:t>
            </a:r>
            <a:endParaRPr kumimoji="0" lang="zh-TW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F8DAE9B6-63D5-4CA6-B119-645A7D62658D}"/>
              </a:ext>
            </a:extLst>
          </p:cNvPr>
          <p:cNvSpPr/>
          <p:nvPr/>
        </p:nvSpPr>
        <p:spPr>
          <a:xfrm>
            <a:off x="9181401" y="3790505"/>
            <a:ext cx="161782" cy="1678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54F2E95B-5183-4C8D-8B49-C7E3499B17C6}"/>
              </a:ext>
            </a:extLst>
          </p:cNvPr>
          <p:cNvGrpSpPr/>
          <p:nvPr/>
        </p:nvGrpSpPr>
        <p:grpSpPr>
          <a:xfrm>
            <a:off x="4685414" y="1117342"/>
            <a:ext cx="2702764" cy="2311658"/>
            <a:chOff x="4945926" y="1117342"/>
            <a:chExt cx="2442252" cy="2008628"/>
          </a:xfrm>
        </p:grpSpPr>
        <p:grpSp>
          <p:nvGrpSpPr>
            <p:cNvPr id="48" name="群組 47">
              <a:extLst>
                <a:ext uri="{FF2B5EF4-FFF2-40B4-BE49-F238E27FC236}">
                  <a16:creationId xmlns:a16="http://schemas.microsoft.com/office/drawing/2014/main" id="{FBFD186C-1B9A-4C58-8656-6FB435D1B8D3}"/>
                </a:ext>
              </a:extLst>
            </p:cNvPr>
            <p:cNvGrpSpPr/>
            <p:nvPr/>
          </p:nvGrpSpPr>
          <p:grpSpPr>
            <a:xfrm>
              <a:off x="4945926" y="1163352"/>
              <a:ext cx="2117075" cy="1962618"/>
              <a:chOff x="8579278" y="1676365"/>
              <a:chExt cx="3132005" cy="2502353"/>
            </a:xfrm>
          </p:grpSpPr>
          <p:pic>
            <p:nvPicPr>
              <p:cNvPr id="37" name="圖片 36">
                <a:extLst>
                  <a:ext uri="{FF2B5EF4-FFF2-40B4-BE49-F238E27FC236}">
                    <a16:creationId xmlns:a16="http://schemas.microsoft.com/office/drawing/2014/main" id="{EDA56EBF-0272-4B08-8A0E-230EB5D5F0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1218596">
                <a:off x="9462497" y="1676365"/>
                <a:ext cx="1066800" cy="1447800"/>
              </a:xfrm>
              <a:prstGeom prst="rect">
                <a:avLst/>
              </a:prstGeom>
            </p:spPr>
          </p:pic>
          <p:pic>
            <p:nvPicPr>
              <p:cNvPr id="38" name="圖片 37">
                <a:extLst>
                  <a:ext uri="{FF2B5EF4-FFF2-40B4-BE49-F238E27FC236}">
                    <a16:creationId xmlns:a16="http://schemas.microsoft.com/office/drawing/2014/main" id="{1CA2BEF5-D5EF-4906-A411-8C61AFE2A4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4919211">
                <a:off x="10497830" y="2476183"/>
                <a:ext cx="1066800" cy="1360106"/>
              </a:xfrm>
              <a:prstGeom prst="rect">
                <a:avLst/>
              </a:prstGeom>
            </p:spPr>
          </p:pic>
          <p:cxnSp>
            <p:nvCxnSpPr>
              <p:cNvPr id="40" name="直線接點 39">
                <a:extLst>
                  <a:ext uri="{FF2B5EF4-FFF2-40B4-BE49-F238E27FC236}">
                    <a16:creationId xmlns:a16="http://schemas.microsoft.com/office/drawing/2014/main" id="{9D7DD1B4-75AE-47B4-92E7-962643E4D86C}"/>
                  </a:ext>
                </a:extLst>
              </p:cNvPr>
              <p:cNvCxnSpPr/>
              <p:nvPr/>
            </p:nvCxnSpPr>
            <p:spPr>
              <a:xfrm>
                <a:off x="8579278" y="3247496"/>
                <a:ext cx="222557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接點 40">
                <a:extLst>
                  <a:ext uri="{FF2B5EF4-FFF2-40B4-BE49-F238E27FC236}">
                    <a16:creationId xmlns:a16="http://schemas.microsoft.com/office/drawing/2014/main" id="{CE032EDF-7976-4C23-84A3-F719129E9E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85613" y="2583846"/>
                <a:ext cx="0" cy="1517184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單箭頭接點 45">
                <a:extLst>
                  <a:ext uri="{FF2B5EF4-FFF2-40B4-BE49-F238E27FC236}">
                    <a16:creationId xmlns:a16="http://schemas.microsoft.com/office/drawing/2014/main" id="{86C3AF54-9397-4C3F-BCF4-117BD8B66B36}"/>
                  </a:ext>
                </a:extLst>
              </p:cNvPr>
              <p:cNvCxnSpPr/>
              <p:nvPr/>
            </p:nvCxnSpPr>
            <p:spPr>
              <a:xfrm flipH="1">
                <a:off x="9307766" y="2567165"/>
                <a:ext cx="1541663" cy="1384746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圖片 46">
                <a:extLst>
                  <a:ext uri="{FF2B5EF4-FFF2-40B4-BE49-F238E27FC236}">
                    <a16:creationId xmlns:a16="http://schemas.microsoft.com/office/drawing/2014/main" id="{E765C14C-36CF-4863-BE0D-5C52DE9D4E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3435744" flipV="1">
                <a:off x="8990072" y="3092703"/>
                <a:ext cx="1085933" cy="1086098"/>
              </a:xfrm>
              <a:prstGeom prst="rect">
                <a:avLst/>
              </a:prstGeom>
            </p:spPr>
          </p:pic>
        </p:grpSp>
        <p:sp>
          <p:nvSpPr>
            <p:cNvPr id="51" name="文字方塊 50">
              <a:extLst>
                <a:ext uri="{FF2B5EF4-FFF2-40B4-BE49-F238E27FC236}">
                  <a16:creationId xmlns:a16="http://schemas.microsoft.com/office/drawing/2014/main" id="{C7782960-C64D-43AD-B37F-79B747861653}"/>
                </a:ext>
              </a:extLst>
            </p:cNvPr>
            <p:cNvSpPr txBox="1"/>
            <p:nvPr/>
          </p:nvSpPr>
          <p:spPr>
            <a:xfrm rot="226124">
              <a:off x="6967870" y="2017526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X+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50B62457-8051-4C68-9DA4-920E182BBCDB}"/>
                </a:ext>
              </a:extLst>
            </p:cNvPr>
            <p:cNvSpPr txBox="1"/>
            <p:nvPr/>
          </p:nvSpPr>
          <p:spPr>
            <a:xfrm rot="226124">
              <a:off x="5433959" y="1117342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Y+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3C6B2383-6D6D-4768-9C4F-183882FAE0A9}"/>
                </a:ext>
              </a:extLst>
            </p:cNvPr>
            <p:cNvSpPr txBox="1"/>
            <p:nvPr/>
          </p:nvSpPr>
          <p:spPr>
            <a:xfrm rot="226124">
              <a:off x="5060443" y="2526998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Z+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31967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4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操作功能介紹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5397863" y="1612119"/>
            <a:ext cx="2509235" cy="1438941"/>
            <a:chOff x="-635" y="0"/>
            <a:chExt cx="3268838" cy="2027555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700" y="47625"/>
              <a:ext cx="2639695" cy="1979930"/>
            </a:xfrm>
            <a:prstGeom prst="rect">
              <a:avLst/>
            </a:prstGeom>
          </p:spPr>
        </p:pic>
        <p:sp>
          <p:nvSpPr>
            <p:cNvPr id="13" name="文字方塊 2"/>
            <p:cNvSpPr txBox="1">
              <a:spLocks noChangeArrowheads="1"/>
            </p:cNvSpPr>
            <p:nvPr/>
          </p:nvSpPr>
          <p:spPr bwMode="auto">
            <a:xfrm>
              <a:off x="-635" y="1347060"/>
              <a:ext cx="1158874" cy="352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74295" tIns="37148" rIns="74295" bIns="37148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138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左側功能鍵</a:t>
              </a:r>
            </a:p>
          </p:txBody>
        </p:sp>
        <p:sp>
          <p:nvSpPr>
            <p:cNvPr id="14" name="文字方塊 2"/>
            <p:cNvSpPr txBox="1">
              <a:spLocks noChangeArrowheads="1"/>
            </p:cNvSpPr>
            <p:nvPr/>
          </p:nvSpPr>
          <p:spPr bwMode="auto">
            <a:xfrm>
              <a:off x="2122944" y="420885"/>
              <a:ext cx="1145259" cy="352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74295" tIns="37148" rIns="74295" bIns="37148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138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右側功能鍵</a:t>
              </a:r>
            </a:p>
          </p:txBody>
        </p:sp>
        <p:sp>
          <p:nvSpPr>
            <p:cNvPr id="15" name="文字方塊 2"/>
            <p:cNvSpPr txBox="1">
              <a:spLocks noChangeArrowheads="1"/>
            </p:cNvSpPr>
            <p:nvPr/>
          </p:nvSpPr>
          <p:spPr bwMode="auto">
            <a:xfrm>
              <a:off x="-1" y="0"/>
              <a:ext cx="1158238" cy="352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74295" tIns="37148" rIns="74295" bIns="37148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38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LED</a:t>
              </a:r>
              <a:r>
                <a:rPr kumimoji="0" lang="zh-TW" altLang="en-US" sz="1138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sto MT" panose="0204060305050503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指示燈</a:t>
              </a:r>
              <a:endParaRPr kumimoji="0" lang="zh-TW" altLang="en-US" sz="1138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grpSp>
          <p:nvGrpSpPr>
            <p:cNvPr id="16" name="群組 15"/>
            <p:cNvGrpSpPr/>
            <p:nvPr/>
          </p:nvGrpSpPr>
          <p:grpSpPr>
            <a:xfrm>
              <a:off x="2438400" y="752475"/>
              <a:ext cx="257175" cy="257175"/>
              <a:chOff x="0" y="0"/>
              <a:chExt cx="257175" cy="257175"/>
            </a:xfrm>
          </p:grpSpPr>
          <p:cxnSp>
            <p:nvCxnSpPr>
              <p:cNvPr id="26" name="直線接點 25"/>
              <p:cNvCxnSpPr/>
              <p:nvPr/>
            </p:nvCxnSpPr>
            <p:spPr>
              <a:xfrm flipH="1">
                <a:off x="0" y="257175"/>
                <a:ext cx="2571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接點 26"/>
              <p:cNvCxnSpPr/>
              <p:nvPr/>
            </p:nvCxnSpPr>
            <p:spPr>
              <a:xfrm rot="5400000" flipH="1">
                <a:off x="128587" y="128588"/>
                <a:ext cx="2571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群組 16"/>
            <p:cNvGrpSpPr/>
            <p:nvPr/>
          </p:nvGrpSpPr>
          <p:grpSpPr>
            <a:xfrm rot="16200000">
              <a:off x="1198730" y="-59299"/>
              <a:ext cx="170966" cy="606759"/>
              <a:chOff x="5370" y="0"/>
              <a:chExt cx="257175" cy="606759"/>
            </a:xfrm>
          </p:grpSpPr>
          <p:cxnSp>
            <p:nvCxnSpPr>
              <p:cNvPr id="24" name="直線接點 23"/>
              <p:cNvCxnSpPr/>
              <p:nvPr/>
            </p:nvCxnSpPr>
            <p:spPr>
              <a:xfrm flipH="1">
                <a:off x="5370" y="606759"/>
                <a:ext cx="2571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接點 24"/>
              <p:cNvCxnSpPr/>
              <p:nvPr/>
            </p:nvCxnSpPr>
            <p:spPr>
              <a:xfrm rot="5400000" flipH="1">
                <a:off x="-45682" y="302857"/>
                <a:ext cx="60571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群組 17"/>
            <p:cNvGrpSpPr/>
            <p:nvPr/>
          </p:nvGrpSpPr>
          <p:grpSpPr>
            <a:xfrm rot="10800000">
              <a:off x="465810" y="1024947"/>
              <a:ext cx="257175" cy="257175"/>
              <a:chOff x="-37185" y="270453"/>
              <a:chExt cx="257175" cy="257175"/>
            </a:xfrm>
          </p:grpSpPr>
          <p:cxnSp>
            <p:nvCxnSpPr>
              <p:cNvPr id="19" name="直線接點 18"/>
              <p:cNvCxnSpPr/>
              <p:nvPr/>
            </p:nvCxnSpPr>
            <p:spPr>
              <a:xfrm flipH="1">
                <a:off x="-37185" y="527628"/>
                <a:ext cx="2571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接點 22"/>
              <p:cNvCxnSpPr/>
              <p:nvPr/>
            </p:nvCxnSpPr>
            <p:spPr>
              <a:xfrm rot="5400000" flipH="1">
                <a:off x="91402" y="399041"/>
                <a:ext cx="2571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群組 6"/>
          <p:cNvGrpSpPr/>
          <p:nvPr/>
        </p:nvGrpSpPr>
        <p:grpSpPr>
          <a:xfrm>
            <a:off x="7987198" y="1406140"/>
            <a:ext cx="2900362" cy="1083091"/>
            <a:chOff x="920734" y="3895871"/>
            <a:chExt cx="3580865" cy="1653648"/>
          </a:xfrm>
        </p:grpSpPr>
        <p:pic>
          <p:nvPicPr>
            <p:cNvPr id="38" name="圖片 37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023" t="6003" r="15446" b="14609"/>
            <a:stretch/>
          </p:blipFill>
          <p:spPr bwMode="auto">
            <a:xfrm>
              <a:off x="1664421" y="3895871"/>
              <a:ext cx="1765300" cy="16287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28" name="群組 27"/>
            <p:cNvGrpSpPr/>
            <p:nvPr/>
          </p:nvGrpSpPr>
          <p:grpSpPr>
            <a:xfrm>
              <a:off x="920734" y="4207080"/>
              <a:ext cx="3580865" cy="1342439"/>
              <a:chOff x="-111168" y="-85661"/>
              <a:chExt cx="3581012" cy="1342471"/>
            </a:xfrm>
          </p:grpSpPr>
          <p:sp>
            <p:nvSpPr>
              <p:cNvPr id="29" name="文字方塊 2"/>
              <p:cNvSpPr txBox="1">
                <a:spLocks noChangeArrowheads="1"/>
              </p:cNvSpPr>
              <p:nvPr/>
            </p:nvSpPr>
            <p:spPr bwMode="auto">
              <a:xfrm>
                <a:off x="1028700" y="874900"/>
                <a:ext cx="1158875" cy="3819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74295" tIns="37148" rIns="74295" bIns="37148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138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左側功能鍵</a:t>
                </a:r>
              </a:p>
            </p:txBody>
          </p:sp>
          <p:sp>
            <p:nvSpPr>
              <p:cNvPr id="30" name="文字方塊 2"/>
              <p:cNvSpPr txBox="1">
                <a:spLocks noChangeArrowheads="1"/>
              </p:cNvSpPr>
              <p:nvPr/>
            </p:nvSpPr>
            <p:spPr bwMode="auto">
              <a:xfrm>
                <a:off x="-111168" y="-85661"/>
                <a:ext cx="1313324" cy="3819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74295" tIns="37148" rIns="74295" bIns="37148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138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電源開關鍵</a:t>
                </a:r>
              </a:p>
            </p:txBody>
          </p:sp>
          <p:grpSp>
            <p:nvGrpSpPr>
              <p:cNvPr id="31" name="群組 30"/>
              <p:cNvGrpSpPr/>
              <p:nvPr/>
            </p:nvGrpSpPr>
            <p:grpSpPr>
              <a:xfrm flipH="1">
                <a:off x="572493" y="286247"/>
                <a:ext cx="338713" cy="261926"/>
                <a:chOff x="6588" y="0"/>
                <a:chExt cx="262007" cy="261926"/>
              </a:xfrm>
            </p:grpSpPr>
            <p:cxnSp>
              <p:nvCxnSpPr>
                <p:cNvPr id="36" name="直線接點 35"/>
                <p:cNvCxnSpPr/>
                <p:nvPr/>
              </p:nvCxnSpPr>
              <p:spPr>
                <a:xfrm flipH="1">
                  <a:off x="6588" y="261926"/>
                  <a:ext cx="26200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線接點 36"/>
                <p:cNvCxnSpPr/>
                <p:nvPr/>
              </p:nvCxnSpPr>
              <p:spPr>
                <a:xfrm rot="5400000" flipH="1">
                  <a:off x="133350" y="128576"/>
                  <a:ext cx="25715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群組 31"/>
              <p:cNvGrpSpPr/>
              <p:nvPr/>
            </p:nvGrpSpPr>
            <p:grpSpPr>
              <a:xfrm>
                <a:off x="2075290" y="326004"/>
                <a:ext cx="419100" cy="261926"/>
                <a:chOff x="1617" y="0"/>
                <a:chExt cx="262007" cy="261926"/>
              </a:xfrm>
            </p:grpSpPr>
            <p:cxnSp>
              <p:nvCxnSpPr>
                <p:cNvPr id="34" name="直線接點 33"/>
                <p:cNvCxnSpPr/>
                <p:nvPr/>
              </p:nvCxnSpPr>
              <p:spPr>
                <a:xfrm flipH="1">
                  <a:off x="1617" y="261926"/>
                  <a:ext cx="26200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線接點 34"/>
                <p:cNvCxnSpPr/>
                <p:nvPr/>
              </p:nvCxnSpPr>
              <p:spPr>
                <a:xfrm rot="5400000" flipH="1">
                  <a:off x="133350" y="128576"/>
                  <a:ext cx="25715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文字方塊 2"/>
              <p:cNvSpPr txBox="1">
                <a:spLocks noChangeArrowheads="1"/>
              </p:cNvSpPr>
              <p:nvPr/>
            </p:nvSpPr>
            <p:spPr bwMode="auto">
              <a:xfrm>
                <a:off x="2172756" y="-83571"/>
                <a:ext cx="1297088" cy="3819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74295" tIns="37148" rIns="74295" bIns="37148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38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USB mini </a:t>
                </a:r>
                <a:r>
                  <a:rPr kumimoji="0" lang="zh-TW" altLang="en-US" sz="1138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接口</a:t>
                </a:r>
              </a:p>
            </p:txBody>
          </p:sp>
        </p:grpSp>
      </p:grpSp>
      <p:graphicFrame>
        <p:nvGraphicFramePr>
          <p:cNvPr id="51" name="表格 50"/>
          <p:cNvGraphicFramePr>
            <a:graphicFrameLocks noGrp="1"/>
          </p:cNvGraphicFramePr>
          <p:nvPr>
            <p:extLst/>
          </p:nvPr>
        </p:nvGraphicFramePr>
        <p:xfrm>
          <a:off x="1544037" y="1644579"/>
          <a:ext cx="3539440" cy="2956560"/>
        </p:xfrm>
        <a:graphic>
          <a:graphicData uri="http://schemas.openxmlformats.org/drawingml/2006/table">
            <a:tbl>
              <a:tblPr firstRow="1" firstCol="1" bandRow="1"/>
              <a:tblGrid>
                <a:gridCol w="1070686">
                  <a:extLst>
                    <a:ext uri="{9D8B030D-6E8A-4147-A177-3AD203B41FA5}">
                      <a16:colId xmlns:a16="http://schemas.microsoft.com/office/drawing/2014/main" val="1281995791"/>
                    </a:ext>
                  </a:extLst>
                </a:gridCol>
                <a:gridCol w="972539">
                  <a:extLst>
                    <a:ext uri="{9D8B030D-6E8A-4147-A177-3AD203B41FA5}">
                      <a16:colId xmlns:a16="http://schemas.microsoft.com/office/drawing/2014/main" val="4220115554"/>
                    </a:ext>
                  </a:extLst>
                </a:gridCol>
                <a:gridCol w="1496215">
                  <a:extLst>
                    <a:ext uri="{9D8B030D-6E8A-4147-A177-3AD203B41FA5}">
                      <a16:colId xmlns:a16="http://schemas.microsoft.com/office/drawing/2014/main" val="2463102065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400" kern="100" dirty="0"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電源開關鍵</a:t>
                      </a:r>
                      <a:endParaRPr lang="en-US" altLang="zh-TW" sz="1400" kern="100" dirty="0"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3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單刀開關</a:t>
                      </a:r>
                      <a:endParaRPr lang="zh-TW" sz="1300" kern="100" dirty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On/off </a:t>
                      </a:r>
                      <a:r>
                        <a:rPr lang="zh-TW" altLang="en-US" sz="13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標示</a:t>
                      </a:r>
                      <a:endParaRPr lang="zh-TW" altLang="zh-TW" sz="1300" kern="100" dirty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527793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左側功能鍵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短按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秒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計數紀錄開始與結束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(LED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紅燈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175565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右側功能鍵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短按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秒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藍芽廣播開啟，與藍芽裝置配對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(LED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綠燈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478752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altLang="en-US" sz="1400" kern="1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長按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秒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電量顯示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125090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LED</a:t>
                      </a:r>
                      <a:r>
                        <a:rPr lang="zh-TW" alt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電量指示燈號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紅</a:t>
                      </a: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錄影指示燈、電量小於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30%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539549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altLang="en-US" sz="1400" kern="1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橘</a:t>
                      </a: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關機指示燈、電量小於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70%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292566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altLang="en-US" sz="1400" kern="1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綠</a:t>
                      </a: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配對指示燈、電量大於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70%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378727"/>
                  </a:ext>
                </a:extLst>
              </a:tr>
            </a:tbl>
          </a:graphicData>
        </a:graphic>
      </p:graphicFrame>
      <p:pic>
        <p:nvPicPr>
          <p:cNvPr id="56" name="圖片 55">
            <a:extLst>
              <a:ext uri="{FF2B5EF4-FFF2-40B4-BE49-F238E27FC236}">
                <a16:creationId xmlns:a16="http://schemas.microsoft.com/office/drawing/2014/main" id="{E78ACC19-8523-4D85-844E-BEDEFA7077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40" t="13546" r="13944" b="11553"/>
          <a:stretch/>
        </p:blipFill>
        <p:spPr bwMode="auto">
          <a:xfrm>
            <a:off x="6071400" y="4926387"/>
            <a:ext cx="1295919" cy="1023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FD6CAA16-C8FE-4062-967C-39872585DAE8}"/>
              </a:ext>
            </a:extLst>
          </p:cNvPr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14" t="11115" r="14021" b="11137"/>
          <a:stretch/>
        </p:blipFill>
        <p:spPr bwMode="auto">
          <a:xfrm>
            <a:off x="7626420" y="4902513"/>
            <a:ext cx="1207810" cy="1023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AC0E7A46-8E93-40C3-8BE9-E4CF1CF074A3}"/>
              </a:ext>
            </a:extLst>
          </p:cNvPr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38" t="10564" r="15239" b="11928"/>
          <a:stretch/>
        </p:blipFill>
        <p:spPr bwMode="auto">
          <a:xfrm>
            <a:off x="9148750" y="4902512"/>
            <a:ext cx="1218644" cy="1023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id="{8A6C621A-8603-4975-BBF0-F7D3C837968E}"/>
              </a:ext>
            </a:extLst>
          </p:cNvPr>
          <p:cNvSpPr/>
          <p:nvPr/>
        </p:nvSpPr>
        <p:spPr>
          <a:xfrm>
            <a:off x="6024543" y="6022298"/>
            <a:ext cx="114005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電量大於</a:t>
            </a:r>
            <a:r>
              <a:rPr kumimoji="0" lang="en-US" altLang="zh-TW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70%</a:t>
            </a:r>
            <a:endParaRPr kumimoji="0" lang="zh-TW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B3CFDCF6-03F9-4015-990C-22469190B346}"/>
              </a:ext>
            </a:extLst>
          </p:cNvPr>
          <p:cNvSpPr/>
          <p:nvPr/>
        </p:nvSpPr>
        <p:spPr>
          <a:xfrm>
            <a:off x="7442490" y="6040874"/>
            <a:ext cx="163378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電量介於</a:t>
            </a:r>
            <a:r>
              <a:rPr kumimoji="0" lang="en-US" altLang="zh-TW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70% </a:t>
            </a:r>
            <a:r>
              <a:rPr kumimoji="0" lang="zh-TW" altLang="zh-TW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到</a:t>
            </a:r>
            <a:r>
              <a:rPr kumimoji="0" lang="en-US" altLang="zh-TW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30%</a:t>
            </a:r>
            <a:endParaRPr kumimoji="0" lang="zh-TW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76DBBE6A-6FC1-48C3-86D6-7C2EFD880CDF}"/>
              </a:ext>
            </a:extLst>
          </p:cNvPr>
          <p:cNvSpPr/>
          <p:nvPr/>
        </p:nvSpPr>
        <p:spPr>
          <a:xfrm>
            <a:off x="9205056" y="6042351"/>
            <a:ext cx="114005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電量小於</a:t>
            </a:r>
            <a:r>
              <a:rPr kumimoji="0" lang="en-US" altLang="zh-TW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30%</a:t>
            </a:r>
            <a:endParaRPr kumimoji="0" lang="zh-TW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C91C6AAC-DF17-48E3-B854-75CA0EDCB28B}"/>
              </a:ext>
            </a:extLst>
          </p:cNvPr>
          <p:cNvGrpSpPr/>
          <p:nvPr/>
        </p:nvGrpSpPr>
        <p:grpSpPr>
          <a:xfrm>
            <a:off x="3149822" y="4961766"/>
            <a:ext cx="2539478" cy="1407065"/>
            <a:chOff x="690324" y="4954264"/>
            <a:chExt cx="2735299" cy="1675137"/>
          </a:xfrm>
        </p:grpSpPr>
        <p:pic>
          <p:nvPicPr>
            <p:cNvPr id="54" name="圖片 53">
              <a:extLst>
                <a:ext uri="{FF2B5EF4-FFF2-40B4-BE49-F238E27FC236}">
                  <a16:creationId xmlns:a16="http://schemas.microsoft.com/office/drawing/2014/main" id="{D594E296-CA25-4A92-86BA-F4801B03DF7D}"/>
                </a:ext>
              </a:extLst>
            </p:cNvPr>
            <p:cNvPicPr/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046" t="26087" r="16374" b="25932"/>
            <a:stretch/>
          </p:blipFill>
          <p:spPr bwMode="auto">
            <a:xfrm>
              <a:off x="1011397" y="4954264"/>
              <a:ext cx="1785344" cy="96466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C94EE46F-5194-40CF-B3E5-71AEBD613F6A}"/>
                </a:ext>
              </a:extLst>
            </p:cNvPr>
            <p:cNvSpPr/>
            <p:nvPr/>
          </p:nvSpPr>
          <p:spPr>
            <a:xfrm>
              <a:off x="690324" y="6281308"/>
              <a:ext cx="2735299" cy="3480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[</a:t>
              </a:r>
              <a:r>
                <a:rPr kumimoji="0" lang="zh-TW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長按右鍵</a:t>
              </a:r>
              <a:r>
                <a:rPr kumimoji="0" lang="en-US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5</a:t>
              </a:r>
              <a:r>
                <a:rPr kumimoji="0" lang="zh-TW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秒</a:t>
              </a:r>
              <a:r>
                <a:rPr kumimoji="0" lang="en-US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]</a:t>
              </a:r>
              <a:r>
                <a:rPr kumimoji="0" lang="zh-TW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可以確認</a:t>
              </a:r>
              <a:r>
                <a:rPr kumimoji="0" lang="zh-TW" altLang="zh-TW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電量</a:t>
              </a:r>
              <a:r>
                <a:rPr kumimoji="0" lang="zh-TW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狀態</a:t>
              </a:r>
              <a:endParaRPr kumimoji="0" lang="zh-TW" alt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軟正黑體" panose="020B0604030504040204" pitchFamily="34" charset="-120"/>
                <a:cs typeface="+mn-cs"/>
              </a:endParaRPr>
            </a:p>
          </p:txBody>
        </p:sp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623C3FDB-738A-43DF-B59E-DCEA95614259}"/>
                </a:ext>
              </a:extLst>
            </p:cNvPr>
            <p:cNvPicPr/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208" t="26241" r="29273" b="21743"/>
            <a:stretch/>
          </p:blipFill>
          <p:spPr bwMode="auto">
            <a:xfrm>
              <a:off x="2142717" y="5650338"/>
              <a:ext cx="506651" cy="63460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F3EDFA6F-41D2-4E7F-A8D7-FBC666F146A9}"/>
              </a:ext>
            </a:extLst>
          </p:cNvPr>
          <p:cNvGrpSpPr/>
          <p:nvPr/>
        </p:nvGrpSpPr>
        <p:grpSpPr>
          <a:xfrm>
            <a:off x="5953330" y="3213404"/>
            <a:ext cx="4144031" cy="1449035"/>
            <a:chOff x="4283723" y="1876155"/>
            <a:chExt cx="4144031" cy="1594397"/>
          </a:xfrm>
        </p:grpSpPr>
        <p:pic>
          <p:nvPicPr>
            <p:cNvPr id="64" name="圖片 63">
              <a:extLst>
                <a:ext uri="{FF2B5EF4-FFF2-40B4-BE49-F238E27FC236}">
                  <a16:creationId xmlns:a16="http://schemas.microsoft.com/office/drawing/2014/main" id="{7CA3C3B7-0C6F-4B2D-AF3A-B54891FE0F58}"/>
                </a:ext>
              </a:extLst>
            </p:cNvPr>
            <p:cNvPicPr/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680" t="11360" r="14481" b="7826"/>
            <a:stretch/>
          </p:blipFill>
          <p:spPr bwMode="auto">
            <a:xfrm>
              <a:off x="4283723" y="1889054"/>
              <a:ext cx="1510665" cy="124031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5" name="圖片 64">
              <a:extLst>
                <a:ext uri="{FF2B5EF4-FFF2-40B4-BE49-F238E27FC236}">
                  <a16:creationId xmlns:a16="http://schemas.microsoft.com/office/drawing/2014/main" id="{5D4A59E4-139B-4C8D-8248-8C86B666F1F9}"/>
                </a:ext>
              </a:extLst>
            </p:cNvPr>
            <p:cNvPicPr/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364" t="11360" r="16059" b="6143"/>
            <a:stretch/>
          </p:blipFill>
          <p:spPr bwMode="auto">
            <a:xfrm>
              <a:off x="6838065" y="1876155"/>
              <a:ext cx="1484868" cy="126611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6" name="圖片 65">
              <a:extLst>
                <a:ext uri="{FF2B5EF4-FFF2-40B4-BE49-F238E27FC236}">
                  <a16:creationId xmlns:a16="http://schemas.microsoft.com/office/drawing/2014/main" id="{DFC876B4-1842-4B68-B8A9-A73F7DFAF217}"/>
                </a:ext>
              </a:extLst>
            </p:cNvPr>
            <p:cNvPicPr/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208" t="26241" r="29273" b="21743"/>
            <a:stretch/>
          </p:blipFill>
          <p:spPr bwMode="auto">
            <a:xfrm>
              <a:off x="6470202" y="2474331"/>
              <a:ext cx="367863" cy="460732"/>
            </a:xfrm>
            <a:prstGeom prst="rect">
              <a:avLst/>
            </a:prstGeom>
            <a:ln>
              <a:noFill/>
            </a:ln>
            <a:scene3d>
              <a:camera prst="orthographicFront">
                <a:rot lat="0" lon="10799999" rev="0"/>
              </a:camera>
              <a:lightRig rig="threePt" dir="t"/>
            </a:scene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7" name="圖片 66">
              <a:extLst>
                <a:ext uri="{FF2B5EF4-FFF2-40B4-BE49-F238E27FC236}">
                  <a16:creationId xmlns:a16="http://schemas.microsoft.com/office/drawing/2014/main" id="{94D63F3B-46DE-48DB-90E0-195CC55B8B07}"/>
                </a:ext>
              </a:extLst>
            </p:cNvPr>
            <p:cNvPicPr/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208" t="26241" r="29273" b="21743"/>
            <a:stretch/>
          </p:blipFill>
          <p:spPr bwMode="auto">
            <a:xfrm>
              <a:off x="5849383" y="2474330"/>
              <a:ext cx="367863" cy="46073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2911EE3E-D4CF-4B7A-B740-D561671E77CD}"/>
                </a:ext>
              </a:extLst>
            </p:cNvPr>
            <p:cNvSpPr/>
            <p:nvPr/>
          </p:nvSpPr>
          <p:spPr>
            <a:xfrm>
              <a:off x="4297916" y="3176277"/>
              <a:ext cx="1587294" cy="2942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13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[</a:t>
              </a:r>
              <a:r>
                <a:rPr kumimoji="0" lang="zh-TW" altLang="zh-TW" sz="113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綠燈閃爍</a:t>
              </a:r>
              <a:r>
                <a:rPr kumimoji="0" lang="en-US" altLang="zh-TW" sz="113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]</a:t>
              </a:r>
              <a:r>
                <a:rPr kumimoji="0" lang="zh-TW" altLang="zh-TW" sz="1138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藍芽廣播</a:t>
              </a:r>
              <a:r>
                <a:rPr kumimoji="0" lang="zh-TW" altLang="zh-TW" sz="113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中</a:t>
              </a:r>
              <a:endParaRPr kumimoji="0" lang="zh-TW" altLang="en-US" sz="16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AE8881C9-117C-4710-BDA5-7F90BD8FB09D}"/>
                </a:ext>
              </a:extLst>
            </p:cNvPr>
            <p:cNvSpPr/>
            <p:nvPr/>
          </p:nvSpPr>
          <p:spPr>
            <a:xfrm>
              <a:off x="6840460" y="3176277"/>
              <a:ext cx="1587294" cy="2942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13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[</a:t>
              </a:r>
              <a:r>
                <a:rPr kumimoji="0" lang="zh-TW" altLang="zh-TW" sz="113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紅燈閃爍</a:t>
              </a:r>
              <a:r>
                <a:rPr kumimoji="0" lang="en-US" altLang="zh-TW" sz="113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]</a:t>
              </a:r>
              <a:r>
                <a:rPr kumimoji="0" lang="zh-TW" altLang="zh-TW" sz="1138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計數記錄</a:t>
              </a:r>
              <a:r>
                <a:rPr kumimoji="0" lang="zh-TW" altLang="zh-TW" sz="113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中</a:t>
              </a:r>
              <a:endParaRPr kumimoji="0" lang="zh-TW" altLang="en-US" sz="16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1AEA8A96-7F85-42C2-831D-A8E047FFD97C}"/>
              </a:ext>
            </a:extLst>
          </p:cNvPr>
          <p:cNvSpPr/>
          <p:nvPr/>
        </p:nvSpPr>
        <p:spPr>
          <a:xfrm>
            <a:off x="5202698" y="5310944"/>
            <a:ext cx="609600" cy="317991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4AB89FFE-1FDF-4E0E-8AD3-0D92BA002465}"/>
              </a:ext>
            </a:extLst>
          </p:cNvPr>
          <p:cNvSpPr/>
          <p:nvPr/>
        </p:nvSpPr>
        <p:spPr>
          <a:xfrm>
            <a:off x="6550216" y="5008051"/>
            <a:ext cx="76200" cy="4571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0" name="橢圓 69">
            <a:extLst>
              <a:ext uri="{FF2B5EF4-FFF2-40B4-BE49-F238E27FC236}">
                <a16:creationId xmlns:a16="http://schemas.microsoft.com/office/drawing/2014/main" id="{76F5DE6E-18BD-4A3E-BB84-548C48E1ECFE}"/>
              </a:ext>
            </a:extLst>
          </p:cNvPr>
          <p:cNvSpPr/>
          <p:nvPr/>
        </p:nvSpPr>
        <p:spPr>
          <a:xfrm>
            <a:off x="6658921" y="3303368"/>
            <a:ext cx="76200" cy="4571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1" name="橢圓 70">
            <a:extLst>
              <a:ext uri="{FF2B5EF4-FFF2-40B4-BE49-F238E27FC236}">
                <a16:creationId xmlns:a16="http://schemas.microsoft.com/office/drawing/2014/main" id="{C2CC1811-46D3-4637-9327-D897BE7A94DA}"/>
              </a:ext>
            </a:extLst>
          </p:cNvPr>
          <p:cNvSpPr/>
          <p:nvPr/>
        </p:nvSpPr>
        <p:spPr>
          <a:xfrm>
            <a:off x="8063608" y="5008050"/>
            <a:ext cx="76200" cy="45719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2" name="橢圓 71">
            <a:extLst>
              <a:ext uri="{FF2B5EF4-FFF2-40B4-BE49-F238E27FC236}">
                <a16:creationId xmlns:a16="http://schemas.microsoft.com/office/drawing/2014/main" id="{07AD10CF-AB43-48B7-865A-2EBD6CA08842}"/>
              </a:ext>
            </a:extLst>
          </p:cNvPr>
          <p:cNvSpPr/>
          <p:nvPr/>
        </p:nvSpPr>
        <p:spPr>
          <a:xfrm>
            <a:off x="9601200" y="5021271"/>
            <a:ext cx="76200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3" name="橢圓 72">
            <a:extLst>
              <a:ext uri="{FF2B5EF4-FFF2-40B4-BE49-F238E27FC236}">
                <a16:creationId xmlns:a16="http://schemas.microsoft.com/office/drawing/2014/main" id="{8E174AEC-3297-42BE-8AEE-A94FD32205E4}"/>
              </a:ext>
            </a:extLst>
          </p:cNvPr>
          <p:cNvSpPr/>
          <p:nvPr/>
        </p:nvSpPr>
        <p:spPr>
          <a:xfrm>
            <a:off x="9227513" y="3280508"/>
            <a:ext cx="76200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885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3EBB1AD-EBBF-4529-BEC3-F9F2B234A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692" y="1117172"/>
            <a:ext cx="8039100" cy="356235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E65C42C-4BB7-4FC2-9C22-AFED7A8B101A}"/>
              </a:ext>
            </a:extLst>
          </p:cNvPr>
          <p:cNvSpPr txBox="1"/>
          <p:nvPr/>
        </p:nvSpPr>
        <p:spPr>
          <a:xfrm>
            <a:off x="1028765" y="905350"/>
            <a:ext cx="9306090" cy="39395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742950" eaLnBrk="0" fontAlgn="base" hangingPunct="0">
              <a:spcBef>
                <a:spcPts val="975"/>
              </a:spcBef>
              <a:spcAft>
                <a:spcPct val="0"/>
              </a:spcAft>
            </a:pPr>
            <a:r>
              <a:rPr lang="zh-TW" altLang="zh-TW" sz="2000" u="sng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動機</a:t>
            </a:r>
            <a:endParaRPr lang="zh-TW" altLang="zh-TW" sz="2000" dirty="0">
              <a:solidFill>
                <a:prstClr val="black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  <a:p>
            <a:pPr defTabSz="742950" eaLnBrk="0" fontAlgn="base" hangingPunct="0">
              <a:spcBef>
                <a:spcPts val="975"/>
              </a:spcBef>
              <a:spcAft>
                <a:spcPct val="0"/>
              </a:spcAft>
            </a:pPr>
            <a:r>
              <a:rPr lang="zh-TW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張忠謀疾呼：留心</a:t>
            </a:r>
            <a:r>
              <a:rPr lang="en-US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AI</a:t>
            </a:r>
            <a:r>
              <a:rPr lang="zh-TW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衝擊帶來</a:t>
            </a:r>
            <a:r>
              <a:rPr lang="zh-TW" altLang="zh-TW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失業、貧富差距</a:t>
            </a:r>
            <a:r>
              <a:rPr lang="zh-TW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問題 </a:t>
            </a:r>
            <a:r>
              <a:rPr lang="en-US" altLang="zh-TW" sz="2000" u="sng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3"/>
              </a:rPr>
              <a:t>[UDN]</a:t>
            </a:r>
            <a:endParaRPr lang="zh-TW" altLang="zh-TW" sz="2000" dirty="0">
              <a:solidFill>
                <a:prstClr val="black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  <a:p>
            <a:pPr defTabSz="742950" eaLnBrk="0" fontAlgn="base" hangingPunct="0">
              <a:spcBef>
                <a:spcPts val="975"/>
              </a:spcBef>
              <a:spcAft>
                <a:spcPct val="0"/>
              </a:spcAft>
            </a:pPr>
            <a:r>
              <a:rPr lang="zh-TW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張忠謀表示，「</a:t>
            </a:r>
            <a:r>
              <a:rPr lang="en-US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5G</a:t>
            </a:r>
            <a:r>
              <a:rPr lang="zh-TW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改變的恐怕不是生活而已，將對整個社會結構做洗牌式的改變，甚至取代人的角色。」另有專家估計，未來</a:t>
            </a:r>
            <a:r>
              <a:rPr lang="en-US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1</a:t>
            </a:r>
            <a:r>
              <a:rPr lang="zh-TW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、</a:t>
            </a:r>
            <a:r>
              <a:rPr lang="en-US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20</a:t>
            </a:r>
            <a:r>
              <a:rPr lang="zh-TW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年，隨著</a:t>
            </a:r>
            <a:r>
              <a:rPr lang="en-US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5G</a:t>
            </a:r>
            <a:r>
              <a:rPr lang="zh-TW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實現自動化，</a:t>
            </a:r>
            <a:r>
              <a:rPr lang="zh-TW" altLang="zh-TW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台灣將新添</a:t>
            </a:r>
            <a:r>
              <a:rPr lang="en-US" altLang="zh-TW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200</a:t>
            </a:r>
            <a:r>
              <a:rPr lang="zh-TW" altLang="zh-TW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萬失業大軍！ </a:t>
            </a:r>
            <a:r>
              <a:rPr lang="en-US" altLang="zh-TW" sz="2000" u="sng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</a:t>
            </a:r>
            <a:r>
              <a:rPr lang="en-US" altLang="zh-TW" sz="2000" u="sng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Yahoo news]</a:t>
            </a:r>
            <a:endParaRPr lang="zh-TW" altLang="zh-TW" sz="2000" dirty="0">
              <a:solidFill>
                <a:prstClr val="black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  <a:p>
            <a:pPr defTabSz="742950" eaLnBrk="0" fontAlgn="base" hangingPunct="0">
              <a:spcBef>
                <a:spcPts val="975"/>
              </a:spcBef>
              <a:spcAft>
                <a:spcPct val="0"/>
              </a:spcAft>
            </a:pPr>
            <a:r>
              <a:rPr lang="zh-TW" altLang="zh-TW" sz="2000" b="1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失業率增加、增大貧富差距</a:t>
            </a:r>
            <a:r>
              <a:rPr lang="en-US" altLang="zh-TW" sz="2000" b="1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...</a:t>
            </a:r>
            <a:r>
              <a:rPr lang="zh-TW" altLang="zh-TW" sz="2000" b="1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張忠謀預見</a:t>
            </a:r>
            <a:r>
              <a:rPr lang="en-US" altLang="zh-TW" sz="2000" b="1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AI</a:t>
            </a:r>
            <a:r>
              <a:rPr lang="zh-TW" altLang="zh-TW" sz="2000" b="1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未來衝擊 </a:t>
            </a:r>
            <a:r>
              <a:rPr lang="en-US" altLang="zh-TW" sz="2000" b="1" u="sng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5"/>
              </a:rPr>
              <a:t>[</a:t>
            </a:r>
            <a:r>
              <a:rPr lang="en-US" altLang="zh-TW" sz="2000" b="1" u="sng" dirty="0" err="1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5"/>
              </a:rPr>
              <a:t>自由時報</a:t>
            </a:r>
            <a:r>
              <a:rPr lang="en-US" altLang="zh-TW" sz="2000" b="1" u="sng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5"/>
              </a:rPr>
              <a:t>]</a:t>
            </a:r>
            <a:endParaRPr lang="zh-TW" altLang="zh-TW" sz="2000" dirty="0">
              <a:solidFill>
                <a:prstClr val="black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  <a:p>
            <a:pPr defTabSz="742950" eaLnBrk="0" fontAlgn="base" hangingPunct="0">
              <a:spcBef>
                <a:spcPts val="975"/>
              </a:spcBef>
              <a:spcAft>
                <a:spcPct val="0"/>
              </a:spcAft>
            </a:pPr>
            <a:r>
              <a:rPr lang="zh-TW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如何不被</a:t>
            </a:r>
            <a:r>
              <a:rPr lang="en-US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AI</a:t>
            </a:r>
            <a:r>
              <a:rPr lang="zh-TW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取代？張忠謀</a:t>
            </a:r>
            <a:r>
              <a:rPr lang="zh-TW" altLang="zh-TW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給年輕人的</a:t>
            </a:r>
            <a:r>
              <a:rPr lang="en-US" altLang="zh-TW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4</a:t>
            </a:r>
            <a:r>
              <a:rPr lang="zh-TW" altLang="zh-TW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個建議 </a:t>
            </a:r>
            <a:r>
              <a:rPr lang="en-US" altLang="zh-TW" sz="2000" u="sng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6"/>
              </a:rPr>
              <a:t>[</a:t>
            </a:r>
            <a:r>
              <a:rPr lang="en-US" altLang="zh-TW" sz="2000" u="sng" dirty="0" err="1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6"/>
              </a:rPr>
              <a:t>天下</a:t>
            </a:r>
            <a:r>
              <a:rPr lang="en-US" altLang="zh-TW" sz="2000" u="sng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6"/>
              </a:rPr>
              <a:t>]</a:t>
            </a:r>
            <a:endParaRPr lang="zh-TW" altLang="zh-TW" sz="2000" dirty="0">
              <a:solidFill>
                <a:prstClr val="black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  <a:p>
            <a:pPr defTabSz="742950" eaLnBrk="0" fontAlgn="base" hangingPunct="0">
              <a:spcBef>
                <a:spcPts val="975"/>
              </a:spcBef>
              <a:spcAft>
                <a:spcPct val="0"/>
              </a:spcAft>
            </a:pPr>
            <a:r>
              <a:rPr lang="zh-TW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為此，張忠謀提出</a:t>
            </a:r>
            <a:r>
              <a:rPr lang="en-US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4</a:t>
            </a:r>
            <a:r>
              <a:rPr lang="zh-TW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大解方：數據收集、運算能力、具備創意的創業精神，以及終身學習。</a:t>
            </a:r>
          </a:p>
          <a:p>
            <a:pPr defTabSz="742950" eaLnBrk="0" fontAlgn="base" hangingPunct="0">
              <a:spcBef>
                <a:spcPts val="975"/>
              </a:spcBef>
              <a:spcAft>
                <a:spcPct val="0"/>
              </a:spcAft>
            </a:pPr>
            <a:r>
              <a:rPr lang="en-US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 </a:t>
            </a:r>
            <a:r>
              <a:rPr lang="zh-TW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本計畫即在解決此一迫在眉睫之社會問題</a:t>
            </a:r>
            <a:r>
              <a:rPr lang="en-US" altLang="zh-TW" sz="20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.</a:t>
            </a:r>
            <a:endParaRPr lang="zh-TW" altLang="zh-TW" sz="2000" dirty="0">
              <a:solidFill>
                <a:prstClr val="black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B6259A1-6CF7-4B66-88B1-3FA45BCF81C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4617" y="4539897"/>
            <a:ext cx="2290736" cy="160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9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4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配件介紹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769" y="1803063"/>
            <a:ext cx="2228850" cy="1671638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31" t="6769" r="6904" b="5892"/>
          <a:stretch/>
        </p:blipFill>
        <p:spPr bwMode="auto">
          <a:xfrm>
            <a:off x="1691297" y="3638356"/>
            <a:ext cx="1965794" cy="1451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1973351" y="3349666"/>
            <a:ext cx="1441420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3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微軟正黑體" panose="020B0604030504040204" pitchFamily="34" charset="-120"/>
                <a:cs typeface="+mn-cs"/>
              </a:rPr>
              <a:t>g</a:t>
            </a:r>
            <a:r>
              <a:rPr kumimoji="0" lang="en-US" altLang="zh-TW" sz="113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abboni</a:t>
            </a: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本體 </a:t>
            </a:r>
            <a:r>
              <a:rPr kumimoji="0" lang="en-US" altLang="zh-TW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正面</a:t>
            </a:r>
            <a:r>
              <a:rPr kumimoji="0" lang="en-US" altLang="zh-TW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113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973351" y="5128050"/>
            <a:ext cx="1441420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3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微軟正黑體" panose="020B0604030504040204" pitchFamily="34" charset="-120"/>
                <a:cs typeface="+mn-cs"/>
              </a:rPr>
              <a:t>g</a:t>
            </a:r>
            <a:r>
              <a:rPr kumimoji="0" lang="en-US" altLang="zh-TW" sz="113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abboni</a:t>
            </a: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本體 </a:t>
            </a:r>
            <a:r>
              <a:rPr kumimoji="0" lang="en-US" altLang="zh-TW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背面</a:t>
            </a:r>
            <a:r>
              <a:rPr kumimoji="0" lang="en-US" altLang="zh-TW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113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1" name="圖片 10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49" t="19290" r="20166" b="14843"/>
          <a:stretch/>
        </p:blipFill>
        <p:spPr bwMode="auto">
          <a:xfrm>
            <a:off x="4436972" y="2826053"/>
            <a:ext cx="1485900" cy="12790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4155246" y="4105060"/>
            <a:ext cx="2081019" cy="6176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提供使用者跑步或行進間</a:t>
            </a:r>
            <a:endParaRPr kumimoji="0" lang="en-US" altLang="zh-TW" sz="113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3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微軟正黑體" panose="020B0604030504040204" pitchFamily="34" charset="-120"/>
                <a:cs typeface="+mn-cs"/>
              </a:rPr>
              <a:t>g</a:t>
            </a:r>
            <a:r>
              <a:rPr kumimoji="0" lang="en-US" altLang="zh-TW" sz="113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abboni</a:t>
            </a: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主體與鞋面穩固</a:t>
            </a:r>
            <a:endParaRPr kumimoji="0" lang="en-US" altLang="zh-TW" sz="113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結合，確保動作的正確偵測。</a:t>
            </a:r>
          </a:p>
        </p:txBody>
      </p:sp>
      <p:pic>
        <p:nvPicPr>
          <p:cNvPr id="13" name="圖片 12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8060" y="2152183"/>
            <a:ext cx="3450681" cy="353975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7124245" y="1918730"/>
            <a:ext cx="2637260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魔鬼氈手腕帶 ，寬</a:t>
            </a:r>
            <a:r>
              <a:rPr kumimoji="0" lang="en-US" altLang="zh-TW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</a:t>
            </a: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公分、長</a:t>
            </a:r>
            <a:r>
              <a:rPr kumimoji="0" lang="en-US" altLang="zh-TW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27.5</a:t>
            </a: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公分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4059695" y="2612493"/>
            <a:ext cx="2279791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3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微軟正黑體" panose="020B0604030504040204" pitchFamily="34" charset="-120"/>
                <a:cs typeface="+mn-cs"/>
              </a:rPr>
              <a:t>g</a:t>
            </a:r>
            <a:r>
              <a:rPr kumimoji="0" lang="en-US" altLang="zh-TW" sz="113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abboni</a:t>
            </a: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背夾</a:t>
            </a:r>
            <a:r>
              <a:rPr kumimoji="0" lang="en-US" altLang="zh-TW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拆卸須將螺絲工具</a:t>
            </a:r>
            <a:r>
              <a:rPr kumimoji="0" lang="en-US" altLang="zh-TW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7124246" y="2619175"/>
            <a:ext cx="2810385" cy="442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提供使用者跑步或行進間</a:t>
            </a:r>
            <a:r>
              <a:rPr kumimoji="0" lang="en-US" altLang="zh-TW" sz="113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微軟正黑體" panose="020B0604030504040204" pitchFamily="34" charset="-120"/>
                <a:cs typeface="+mn-cs"/>
              </a:rPr>
              <a:t>g</a:t>
            </a:r>
            <a:r>
              <a:rPr kumimoji="0" lang="en-US" altLang="zh-TW" sz="113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abboni</a:t>
            </a: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主體</a:t>
            </a:r>
            <a:endParaRPr kumimoji="0" lang="en-US" altLang="zh-TW" sz="113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與鞋面穩固結合，確保動作的正確偵測。</a:t>
            </a:r>
          </a:p>
        </p:txBody>
      </p:sp>
      <p:pic>
        <p:nvPicPr>
          <p:cNvPr id="17" name="圖片 16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124" b="8526"/>
          <a:stretch/>
        </p:blipFill>
        <p:spPr bwMode="auto">
          <a:xfrm>
            <a:off x="6439699" y="3984515"/>
            <a:ext cx="2338647" cy="12685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文字方塊 17"/>
          <p:cNvSpPr txBox="1"/>
          <p:nvPr/>
        </p:nvSpPr>
        <p:spPr>
          <a:xfrm>
            <a:off x="7028654" y="3669471"/>
            <a:ext cx="1194558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USB</a:t>
            </a: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轉接線一條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6586077" y="5293827"/>
            <a:ext cx="2226892" cy="442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USB Type A</a:t>
            </a: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轉接 </a:t>
            </a:r>
            <a:r>
              <a:rPr kumimoji="0" lang="en-US" altLang="zh-TW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USB mini</a:t>
            </a: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線，</a:t>
            </a:r>
            <a:endParaRPr kumimoji="0" lang="en-US" altLang="zh-TW" sz="113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可提供傳輸數據以及充電功能。</a:t>
            </a:r>
          </a:p>
        </p:txBody>
      </p:sp>
    </p:spTree>
    <p:extLst>
      <p:ext uri="{BB962C8B-B14F-4D97-AF65-F5344CB8AC3E}">
        <p14:creationId xmlns:p14="http://schemas.microsoft.com/office/powerpoint/2010/main" val="3350672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直角三角形 24">
            <a:extLst>
              <a:ext uri="{FF2B5EF4-FFF2-40B4-BE49-F238E27FC236}">
                <a16:creationId xmlns:a16="http://schemas.microsoft.com/office/drawing/2014/main" id="{7EC87EB3-16C2-4486-80A6-B30661CD470A}"/>
              </a:ext>
            </a:extLst>
          </p:cNvPr>
          <p:cNvSpPr/>
          <p:nvPr/>
        </p:nvSpPr>
        <p:spPr>
          <a:xfrm rot="5400000">
            <a:off x="-1533108" y="2886275"/>
            <a:ext cx="6143016" cy="168223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C3B46E1-396D-4679-A407-405D7F6CAE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991" y="3534346"/>
            <a:ext cx="581449" cy="86849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2655424" y="1462126"/>
            <a:ext cx="56461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rabboni_pc_UI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下載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/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解壓縮資料夾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</a:t>
            </a: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rabboni_PC_ui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)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：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2.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解壓縮檔中找到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/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建立捷徑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3.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執行 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81DC092-B8A1-47F2-9B2B-D364C38B4B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27" t="23335" r="20767" b="13183"/>
          <a:stretch/>
        </p:blipFill>
        <p:spPr>
          <a:xfrm>
            <a:off x="3607131" y="2975005"/>
            <a:ext cx="1276113" cy="228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0275BB6-E60F-4507-984B-902FD955E2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2604" y="3558519"/>
            <a:ext cx="2956003" cy="2852672"/>
          </a:xfrm>
          <a:prstGeom prst="rect">
            <a:avLst/>
          </a:prstGeom>
        </p:spPr>
      </p:pic>
      <p:cxnSp>
        <p:nvCxnSpPr>
          <p:cNvPr id="3" name="直線單箭頭接點 2"/>
          <p:cNvCxnSpPr/>
          <p:nvPr/>
        </p:nvCxnSpPr>
        <p:spPr>
          <a:xfrm>
            <a:off x="4996295" y="3089306"/>
            <a:ext cx="0" cy="415895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rot="16200000">
            <a:off x="5890043" y="2679543"/>
            <a:ext cx="0" cy="415895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4009" y="2491264"/>
            <a:ext cx="1666875" cy="81915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6"/>
          <a:srcRect t="-11895" r="18618" b="8669"/>
          <a:stretch/>
        </p:blipFill>
        <p:spPr>
          <a:xfrm>
            <a:off x="8171133" y="2992453"/>
            <a:ext cx="1550324" cy="304800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8098607" y="2607562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下載並解壓縮檔案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5" name="直線單箭頭接點 14"/>
          <p:cNvCxnSpPr/>
          <p:nvPr/>
        </p:nvCxnSpPr>
        <p:spPr>
          <a:xfrm>
            <a:off x="6583714" y="2900840"/>
            <a:ext cx="0" cy="604361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1138" y="3642578"/>
            <a:ext cx="3274001" cy="2225104"/>
          </a:xfrm>
          <a:prstGeom prst="rect">
            <a:avLst/>
          </a:prstGeom>
        </p:spPr>
      </p:pic>
      <p:sp>
        <p:nvSpPr>
          <p:cNvPr id="21" name="橢圓 20"/>
          <p:cNvSpPr/>
          <p:nvPr/>
        </p:nvSpPr>
        <p:spPr>
          <a:xfrm>
            <a:off x="10129932" y="2673540"/>
            <a:ext cx="3048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E5957EE-2AC8-4ED9-8A5F-99652C750674}"/>
              </a:ext>
            </a:extLst>
          </p:cNvPr>
          <p:cNvSpPr/>
          <p:nvPr/>
        </p:nvSpPr>
        <p:spPr>
          <a:xfrm>
            <a:off x="2916382" y="1845700"/>
            <a:ext cx="2441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8"/>
              </a:rPr>
              <a:t>https://reurl.cc/QprO60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F21B046-F584-49F7-81BB-3B1055D963BC}"/>
              </a:ext>
            </a:extLst>
          </p:cNvPr>
          <p:cNvSpPr/>
          <p:nvPr/>
        </p:nvSpPr>
        <p:spPr>
          <a:xfrm>
            <a:off x="2914650" y="645467"/>
            <a:ext cx="42995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微軟正黑體" panose="020B0604030504040204" pitchFamily="34" charset="-120"/>
                <a:cs typeface="+mn-cs"/>
              </a:rPr>
              <a:t>g</a:t>
            </a:r>
            <a:r>
              <a:rPr kumimoji="0" lang="en-US" altLang="zh-TW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abboni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PC UI 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連線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3" name="投影片編號版面配置區 4">
            <a:extLst>
              <a:ext uri="{FF2B5EF4-FFF2-40B4-BE49-F238E27FC236}">
                <a16:creationId xmlns:a16="http://schemas.microsoft.com/office/drawing/2014/main" id="{2C5FCE49-888E-4D93-893C-B22CFFC25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55423" y="6570807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B8F60FD1-EDEC-4239-B7D6-52106467B67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1" y="2419528"/>
            <a:ext cx="2156973" cy="1078487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7F1B1D27-46EA-4BD0-9A84-7889A0BF082D}"/>
              </a:ext>
            </a:extLst>
          </p:cNvPr>
          <p:cNvSpPr txBox="1"/>
          <p:nvPr/>
        </p:nvSpPr>
        <p:spPr>
          <a:xfrm rot="16200000">
            <a:off x="472980" y="1063372"/>
            <a:ext cx="14229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>
                <a:solidFill>
                  <a:schemeClr val="bg1"/>
                </a:solidFill>
              </a:rPr>
              <a:t>Install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A6C10FA1-EEFE-42C7-8D00-ED3E83B5689F}"/>
              </a:ext>
            </a:extLst>
          </p:cNvPr>
          <p:cNvSpPr/>
          <p:nvPr/>
        </p:nvSpPr>
        <p:spPr>
          <a:xfrm>
            <a:off x="3009807" y="3074660"/>
            <a:ext cx="3048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3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5895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24039" y="762000"/>
            <a:ext cx="8543925" cy="928690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latin typeface="Symbol" panose="05050102010706020507" pitchFamily="18" charset="2"/>
                <a:ea typeface="微軟正黑體" panose="020B0604030504040204" pitchFamily="34" charset="-120"/>
              </a:rPr>
              <a:t>如果</a:t>
            </a:r>
            <a:r>
              <a:rPr lang="en-US" altLang="zh-TW" sz="36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3600" b="1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PC UI 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連線程式無法開啟</a:t>
            </a: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24039" y="1600200"/>
            <a:ext cx="8543925" cy="4351338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zh-TW" altLang="en-US" sz="2000" dirty="0"/>
              <a:t>  </a:t>
            </a:r>
            <a:r>
              <a:rPr lang="zh-TW" altLang="en-US" sz="1800" dirty="0"/>
              <a:t>執行工作管理員 </a:t>
            </a:r>
            <a:r>
              <a:rPr lang="en-US" altLang="zh-TW" sz="1800" dirty="0"/>
              <a:t>(</a:t>
            </a:r>
            <a:r>
              <a:rPr lang="zh-TW" altLang="en-US" sz="1800" dirty="0"/>
              <a:t>在工作列上按右鍵或同時按下</a:t>
            </a:r>
            <a:r>
              <a:rPr lang="en-US" altLang="zh-TW" sz="1800" dirty="0" err="1"/>
              <a:t>Ctrl+Alt+Del</a:t>
            </a:r>
            <a:r>
              <a:rPr lang="zh-TW" altLang="en-US" sz="1800" dirty="0"/>
              <a:t>，選擇</a:t>
            </a:r>
            <a:r>
              <a:rPr lang="en-US" altLang="zh-TW" sz="1800" dirty="0"/>
              <a:t>”</a:t>
            </a:r>
            <a:r>
              <a:rPr lang="zh-TW" altLang="en-US" sz="1800" dirty="0"/>
              <a:t>工作管理員</a:t>
            </a:r>
            <a:r>
              <a:rPr lang="en-US" altLang="zh-TW" sz="1800" dirty="0"/>
              <a:t>”)</a:t>
            </a:r>
          </a:p>
          <a:p>
            <a:pPr marL="0" indent="0">
              <a:buNone/>
            </a:pPr>
            <a:endParaRPr lang="en-US" altLang="zh-TW" sz="1800" dirty="0"/>
          </a:p>
          <a:p>
            <a:pPr marL="0" indent="0">
              <a:buNone/>
            </a:pPr>
            <a:endParaRPr lang="en-US" altLang="zh-TW" sz="1800" dirty="0"/>
          </a:p>
          <a:p>
            <a:pPr marL="457200" indent="-457200">
              <a:buFont typeface="+mj-lt"/>
              <a:buAutoNum type="arabicPeriod" startAt="2"/>
            </a:pPr>
            <a:r>
              <a:rPr lang="zh-TW" altLang="en-US" sz="1800" dirty="0"/>
              <a:t>點擊「更多詳細資訊」</a:t>
            </a:r>
            <a:endParaRPr lang="en-US" altLang="zh-TW" sz="1800" dirty="0"/>
          </a:p>
          <a:p>
            <a:pPr marL="457200" indent="-457200">
              <a:buFont typeface="+mj-lt"/>
              <a:buAutoNum type="arabicPeriod" startAt="2"/>
            </a:pPr>
            <a:endParaRPr lang="en-US" altLang="zh-TW" sz="1800" dirty="0"/>
          </a:p>
          <a:p>
            <a:pPr marL="457200" indent="-457200">
              <a:buFont typeface="+mj-lt"/>
              <a:buAutoNum type="arabicPeriod" startAt="2"/>
            </a:pPr>
            <a:endParaRPr lang="en-US" altLang="zh-TW" sz="1800" dirty="0"/>
          </a:p>
          <a:p>
            <a:pPr marL="0" indent="0">
              <a:buNone/>
            </a:pPr>
            <a:endParaRPr lang="en-US" altLang="zh-TW" sz="1800" dirty="0"/>
          </a:p>
          <a:p>
            <a:pPr marL="457200" indent="-457200">
              <a:buFont typeface="+mj-lt"/>
              <a:buAutoNum type="arabicPeriod" startAt="2"/>
            </a:pPr>
            <a:r>
              <a:rPr lang="zh-TW" altLang="en-US" sz="1800" dirty="0"/>
              <a:t>找到仍在背景執行的</a:t>
            </a:r>
            <a:r>
              <a:rPr lang="en-US" altLang="zh-TW" sz="1800" dirty="0" err="1"/>
              <a:t>rabboni</a:t>
            </a:r>
            <a:r>
              <a:rPr lang="zh-TW" altLang="en-US" sz="1800" dirty="0"/>
              <a:t>程式</a:t>
            </a:r>
            <a:endParaRPr lang="en-US" altLang="zh-TW" sz="1800" dirty="0"/>
          </a:p>
          <a:p>
            <a:pPr marL="457200" indent="-457200">
              <a:buFont typeface="+mj-lt"/>
              <a:buAutoNum type="arabicPeriod" startAt="2"/>
            </a:pPr>
            <a:r>
              <a:rPr lang="zh-TW" altLang="en-US" sz="1800" dirty="0"/>
              <a:t>點擊右鍵選擇「結束工作」</a:t>
            </a:r>
            <a:endParaRPr lang="en-US" altLang="zh-TW" sz="1800" dirty="0"/>
          </a:p>
          <a:p>
            <a:endParaRPr lang="zh-TW" altLang="en-US" dirty="0"/>
          </a:p>
        </p:txBody>
      </p:sp>
      <p:grpSp>
        <p:nvGrpSpPr>
          <p:cNvPr id="13" name="群組 12"/>
          <p:cNvGrpSpPr/>
          <p:nvPr/>
        </p:nvGrpSpPr>
        <p:grpSpPr>
          <a:xfrm>
            <a:off x="2362200" y="1942620"/>
            <a:ext cx="3048000" cy="846930"/>
            <a:chOff x="1219201" y="2667001"/>
            <a:chExt cx="3048000" cy="846930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4222" t="86492"/>
            <a:stretch/>
          </p:blipFill>
          <p:spPr>
            <a:xfrm>
              <a:off x="1219201" y="2667001"/>
              <a:ext cx="3048000" cy="784266"/>
            </a:xfrm>
            <a:prstGeom prst="rect">
              <a:avLst/>
            </a:prstGeom>
          </p:spPr>
        </p:pic>
        <p:sp>
          <p:nvSpPr>
            <p:cNvPr id="7" name="橢圓 6"/>
            <p:cNvSpPr/>
            <p:nvPr/>
          </p:nvSpPr>
          <p:spPr>
            <a:xfrm>
              <a:off x="1447800" y="3209131"/>
              <a:ext cx="304800" cy="304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1752600" y="3144599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點擊滑鼠右鍵</a:t>
              </a:r>
            </a:p>
          </p:txBody>
        </p:sp>
        <p:cxnSp>
          <p:nvCxnSpPr>
            <p:cNvPr id="12" name="直線單箭頭接點 11"/>
            <p:cNvCxnSpPr/>
            <p:nvPr/>
          </p:nvCxnSpPr>
          <p:spPr>
            <a:xfrm flipH="1">
              <a:off x="2369671" y="2819400"/>
              <a:ext cx="990600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圖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1" y="4343401"/>
            <a:ext cx="4714875" cy="238125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667" t="48176" r="28666" b="31861"/>
          <a:stretch/>
        </p:blipFill>
        <p:spPr>
          <a:xfrm>
            <a:off x="5257801" y="4674574"/>
            <a:ext cx="2718033" cy="1528894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3086792"/>
            <a:ext cx="1905000" cy="1081916"/>
          </a:xfrm>
          <a:prstGeom prst="rect">
            <a:avLst/>
          </a:prstGeom>
        </p:spPr>
      </p:pic>
      <p:sp>
        <p:nvSpPr>
          <p:cNvPr id="20" name="橢圓 19"/>
          <p:cNvSpPr/>
          <p:nvPr/>
        </p:nvSpPr>
        <p:spPr>
          <a:xfrm>
            <a:off x="2285999" y="3886200"/>
            <a:ext cx="914401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6616817" y="4953000"/>
            <a:ext cx="914401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1329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F916994-30A1-4A7D-B79F-58B604304BE7}"/>
              </a:ext>
            </a:extLst>
          </p:cNvPr>
          <p:cNvSpPr/>
          <p:nvPr/>
        </p:nvSpPr>
        <p:spPr>
          <a:xfrm>
            <a:off x="1828800" y="914400"/>
            <a:ext cx="35141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微軟正黑體" panose="020B0604030504040204" pitchFamily="34" charset="-120"/>
                <a:cs typeface="+mn-cs"/>
              </a:rPr>
              <a:t>g</a:t>
            </a:r>
            <a:r>
              <a:rPr kumimoji="0" lang="en-US" altLang="zh-TW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abboni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－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PC UI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介紹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73CBCAD-46BE-4E88-BE1C-AB584DD9D7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6"/>
          <a:stretch/>
        </p:blipFill>
        <p:spPr>
          <a:xfrm>
            <a:off x="1676400" y="1600200"/>
            <a:ext cx="4191000" cy="41180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0FC20D86-907F-4B24-B669-7729592D133C}"/>
                  </a:ext>
                </a:extLst>
              </p:cNvPr>
              <p:cNvSpPr/>
              <p:nvPr/>
            </p:nvSpPr>
            <p:spPr>
              <a:xfrm>
                <a:off x="6244748" y="1538163"/>
                <a:ext cx="4651853" cy="53245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1.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 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USB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：點擊透過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USB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連線</a:t>
                </a:r>
                <a:endPara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黑体 Std R" panose="020B0400000000000000" pitchFamily="34" charset="-128"/>
                  <a:ea typeface="Adobe 黑体 Std R" panose="020B0400000000000000" pitchFamily="34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2.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 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Bluetooth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：點擊透過藍芽連線</a:t>
                </a:r>
                <a:endPara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黑体 Std R" panose="020B0400000000000000" pitchFamily="34" charset="-128"/>
                  <a:ea typeface="Adobe 黑体 Std R" panose="020B0400000000000000" pitchFamily="34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3.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 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MAC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：輸入裝置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MAC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的地方</a:t>
                </a:r>
                <a:endPara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黑体 Std R" panose="020B0400000000000000" pitchFamily="34" charset="-128"/>
                  <a:ea typeface="Adobe 黑体 Std R" panose="020B0400000000000000" pitchFamily="34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黑体 Std R" panose="020B0400000000000000" pitchFamily="34" charset="-128"/>
                  <a:ea typeface="Adobe 黑体 Std R" panose="020B0400000000000000" pitchFamily="34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4.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 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Scratch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：點擊可以連到 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Scratch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黑体 Std R" panose="020B0400000000000000" pitchFamily="34" charset="-128"/>
                  <a:ea typeface="Adobe 黑体 Std R" panose="020B0400000000000000" pitchFamily="34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5.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 驅動門檻：設定內建加速度公式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zh-TW" alt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kumimoji="0" lang="en-US" altLang="zh-TW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zh-TW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altLang="zh-TW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kumimoji="0" lang="en-US" altLang="zh-TW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altLang="zh-TW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zh-TW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altLang="zh-TW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kumimoji="0" lang="en-US" altLang="zh-TW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altLang="zh-TW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zh-TW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𝑧</m:t>
                            </m:r>
                          </m:e>
                          <m:sup>
                            <m:r>
                              <a:rPr kumimoji="0" lang="en-US" altLang="zh-TW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黑体 Std R" panose="020B0400000000000000" pitchFamily="34" charset="-128"/>
                  <a:ea typeface="Adobe 黑体 Std R" panose="020B0400000000000000" pitchFamily="34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    並計算驅動次數結果的門檻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(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要大於多少算一次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)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黑体 Std R" panose="020B0400000000000000" pitchFamily="34" charset="-128"/>
                  <a:ea typeface="Adobe 黑体 Std R" panose="020B0400000000000000" pitchFamily="34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6. 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裝置驅動記錄數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/Reset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：紀錄驅動次數在</a:t>
                </a:r>
                <a:endPara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黑体 Std R" panose="020B0400000000000000" pitchFamily="34" charset="-128"/>
                  <a:ea typeface="Adobe 黑体 Std R" panose="020B0400000000000000" pitchFamily="34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7.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 驅動：搖動超過門檻會回傳 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1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黑体 Std R" panose="020B0400000000000000" pitchFamily="34" charset="-128"/>
                  <a:ea typeface="Adobe 黑体 Std R" panose="020B0400000000000000" pitchFamily="34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8.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 新驅動紀錄數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/Reset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：每次重新連線回重新計數</a:t>
                </a:r>
                <a:endPara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黑体 Std R" panose="020B0400000000000000" pitchFamily="34" charset="-128"/>
                  <a:ea typeface="Adobe 黑体 Std R" panose="020B0400000000000000" pitchFamily="34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 </a:t>
                </a:r>
                <a:endParaRPr kumimoji="0" lang="zh-TW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黑体 Std R" panose="020B0400000000000000" pitchFamily="34" charset="-128"/>
                  <a:ea typeface="Adobe 黑体 Std R" panose="020B0400000000000000" pitchFamily="34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9.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   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X/Y/Z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方向加速度 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(1g=9.8m/sec</a:t>
                </a:r>
                <a:r>
                  <a:rPr kumimoji="0" lang="en-US" altLang="zh-TW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2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)</a:t>
                </a:r>
                <a:endParaRPr kumimoji="0" lang="zh-TW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黑体 Std R" panose="020B0400000000000000" pitchFamily="34" charset="-128"/>
                  <a:ea typeface="Adobe 黑体 Std R" panose="020B0400000000000000" pitchFamily="34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10.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 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X/Y/X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方向角速度 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(degree/sec)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黑体 Std R" panose="020B0400000000000000" pitchFamily="34" charset="-128"/>
                  <a:ea typeface="Adobe 黑体 Std R" panose="020B0400000000000000" pitchFamily="34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11.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 參數設定：設定</a:t>
                </a:r>
                <a:r>
                  <a:rPr kumimoji="0" lang="en-US" altLang="zh-TW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rabboni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內的加速度以及角速度偵測範圍及 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sampling rate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黑体 Std R" panose="020B0400000000000000" pitchFamily="34" charset="-128"/>
                    <a:ea typeface="Adobe 黑体 Std R" panose="020B0400000000000000" pitchFamily="34" charset="-128"/>
                    <a:cs typeface="+mn-cs"/>
                  </a:rPr>
                  <a:t>。</a:t>
                </a:r>
                <a:endPara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黑体 Std R" panose="020B0400000000000000" pitchFamily="34" charset="-128"/>
                  <a:ea typeface="Adobe 黑体 Std R" panose="020B0400000000000000" pitchFamily="34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黑体 Std R" panose="020B0400000000000000" pitchFamily="34" charset="-128"/>
                  <a:ea typeface="Adobe 黑体 Std R" panose="020B0400000000000000" pitchFamily="34" charset="-128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46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黑体 Std R" panose="020B0400000000000000" pitchFamily="34" charset="-128"/>
                  <a:ea typeface="Adobe 黑体 Std R" panose="020B0400000000000000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0FC20D86-907F-4B24-B669-7729592D13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748" y="1538163"/>
                <a:ext cx="4651853" cy="5324599"/>
              </a:xfrm>
              <a:prstGeom prst="rect">
                <a:avLst/>
              </a:prstGeom>
              <a:blipFill>
                <a:blip r:embed="rId3"/>
                <a:stretch>
                  <a:fillRect l="-654" t="-3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流程圖: 接點 7">
            <a:extLst>
              <a:ext uri="{FF2B5EF4-FFF2-40B4-BE49-F238E27FC236}">
                <a16:creationId xmlns:a16="http://schemas.microsoft.com/office/drawing/2014/main" id="{E0C2561A-C9B0-4310-9380-36F50054DD1F}"/>
              </a:ext>
            </a:extLst>
          </p:cNvPr>
          <p:cNvSpPr/>
          <p:nvPr/>
        </p:nvSpPr>
        <p:spPr>
          <a:xfrm>
            <a:off x="2667001" y="2209800"/>
            <a:ext cx="301013" cy="304800"/>
          </a:xfrm>
          <a:prstGeom prst="flowChartConnecto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Times New Roman" panose="02020603050405020304" pitchFamily="18" charset="0"/>
              </a:rPr>
              <a:t>1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9" name="流程圖: 接點 8">
            <a:extLst>
              <a:ext uri="{FF2B5EF4-FFF2-40B4-BE49-F238E27FC236}">
                <a16:creationId xmlns:a16="http://schemas.microsoft.com/office/drawing/2014/main" id="{E0C2561A-C9B0-4310-9380-36F50054DD1F}"/>
              </a:ext>
            </a:extLst>
          </p:cNvPr>
          <p:cNvSpPr/>
          <p:nvPr/>
        </p:nvSpPr>
        <p:spPr>
          <a:xfrm>
            <a:off x="3501414" y="2209800"/>
            <a:ext cx="301013" cy="304800"/>
          </a:xfrm>
          <a:prstGeom prst="flowChartConnecto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Times New Roman" panose="02020603050405020304" pitchFamily="18" charset="0"/>
              </a:rPr>
              <a:t>2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10" name="流程圖: 接點 9">
            <a:extLst>
              <a:ext uri="{FF2B5EF4-FFF2-40B4-BE49-F238E27FC236}">
                <a16:creationId xmlns:a16="http://schemas.microsoft.com/office/drawing/2014/main" id="{E0C2561A-C9B0-4310-9380-36F50054DD1F}"/>
              </a:ext>
            </a:extLst>
          </p:cNvPr>
          <p:cNvSpPr/>
          <p:nvPr/>
        </p:nvSpPr>
        <p:spPr>
          <a:xfrm>
            <a:off x="4335827" y="2209800"/>
            <a:ext cx="301013" cy="304800"/>
          </a:xfrm>
          <a:prstGeom prst="flowChartConnecto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Times New Roman" panose="02020603050405020304" pitchFamily="18" charset="0"/>
              </a:rPr>
              <a:t>3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11" name="流程圖: 接點 10">
            <a:extLst>
              <a:ext uri="{FF2B5EF4-FFF2-40B4-BE49-F238E27FC236}">
                <a16:creationId xmlns:a16="http://schemas.microsoft.com/office/drawing/2014/main" id="{E0C2561A-C9B0-4310-9380-36F50054DD1F}"/>
              </a:ext>
            </a:extLst>
          </p:cNvPr>
          <p:cNvSpPr/>
          <p:nvPr/>
        </p:nvSpPr>
        <p:spPr>
          <a:xfrm>
            <a:off x="2162844" y="3200400"/>
            <a:ext cx="301013" cy="304800"/>
          </a:xfrm>
          <a:prstGeom prst="flowChartConnecto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Times New Roman" panose="02020603050405020304" pitchFamily="18" charset="0"/>
              </a:rPr>
              <a:t>5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12" name="流程圖: 接點 11">
            <a:extLst>
              <a:ext uri="{FF2B5EF4-FFF2-40B4-BE49-F238E27FC236}">
                <a16:creationId xmlns:a16="http://schemas.microsoft.com/office/drawing/2014/main" id="{E0C2561A-C9B0-4310-9380-36F50054DD1F}"/>
              </a:ext>
            </a:extLst>
          </p:cNvPr>
          <p:cNvSpPr/>
          <p:nvPr/>
        </p:nvSpPr>
        <p:spPr>
          <a:xfrm>
            <a:off x="1504026" y="2651292"/>
            <a:ext cx="301013" cy="304800"/>
          </a:xfrm>
          <a:prstGeom prst="flowChartConnecto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Times New Roman" panose="02020603050405020304" pitchFamily="18" charset="0"/>
              </a:rPr>
              <a:t>4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13" name="流程圖: 接點 12">
            <a:extLst>
              <a:ext uri="{FF2B5EF4-FFF2-40B4-BE49-F238E27FC236}">
                <a16:creationId xmlns:a16="http://schemas.microsoft.com/office/drawing/2014/main" id="{E0C2561A-C9B0-4310-9380-36F50054DD1F}"/>
              </a:ext>
            </a:extLst>
          </p:cNvPr>
          <p:cNvSpPr/>
          <p:nvPr/>
        </p:nvSpPr>
        <p:spPr>
          <a:xfrm>
            <a:off x="1375388" y="3581400"/>
            <a:ext cx="301013" cy="304800"/>
          </a:xfrm>
          <a:prstGeom prst="flowChartConnecto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Times New Roman" panose="02020603050405020304" pitchFamily="18" charset="0"/>
              </a:rPr>
              <a:t>6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14" name="流程圖: 接點 13">
            <a:extLst>
              <a:ext uri="{FF2B5EF4-FFF2-40B4-BE49-F238E27FC236}">
                <a16:creationId xmlns:a16="http://schemas.microsoft.com/office/drawing/2014/main" id="{E0C2561A-C9B0-4310-9380-36F50054DD1F}"/>
              </a:ext>
            </a:extLst>
          </p:cNvPr>
          <p:cNvSpPr/>
          <p:nvPr/>
        </p:nvSpPr>
        <p:spPr>
          <a:xfrm>
            <a:off x="1364454" y="4018772"/>
            <a:ext cx="301013" cy="304800"/>
          </a:xfrm>
          <a:prstGeom prst="flowChartConnecto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Times New Roman" panose="02020603050405020304" pitchFamily="18" charset="0"/>
              </a:rPr>
              <a:t>7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15" name="流程圖: 接點 14">
            <a:extLst>
              <a:ext uri="{FF2B5EF4-FFF2-40B4-BE49-F238E27FC236}">
                <a16:creationId xmlns:a16="http://schemas.microsoft.com/office/drawing/2014/main" id="{E0C2561A-C9B0-4310-9380-36F50054DD1F}"/>
              </a:ext>
            </a:extLst>
          </p:cNvPr>
          <p:cNvSpPr/>
          <p:nvPr/>
        </p:nvSpPr>
        <p:spPr>
          <a:xfrm>
            <a:off x="1375388" y="4442832"/>
            <a:ext cx="301013" cy="304800"/>
          </a:xfrm>
          <a:prstGeom prst="flowChartConnecto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Times New Roman" panose="02020603050405020304" pitchFamily="18" charset="0"/>
              </a:rPr>
              <a:t>8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16" name="流程圖: 接點 15">
            <a:extLst>
              <a:ext uri="{FF2B5EF4-FFF2-40B4-BE49-F238E27FC236}">
                <a16:creationId xmlns:a16="http://schemas.microsoft.com/office/drawing/2014/main" id="{E0C2561A-C9B0-4310-9380-36F50054DD1F}"/>
              </a:ext>
            </a:extLst>
          </p:cNvPr>
          <p:cNvSpPr/>
          <p:nvPr/>
        </p:nvSpPr>
        <p:spPr>
          <a:xfrm>
            <a:off x="5791336" y="3234437"/>
            <a:ext cx="301013" cy="304800"/>
          </a:xfrm>
          <a:prstGeom prst="flowChartConnecto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Times New Roman" panose="02020603050405020304" pitchFamily="18" charset="0"/>
              </a:rPr>
              <a:t>9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3495" y="4442833"/>
            <a:ext cx="341406" cy="34445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863227" y="2438400"/>
            <a:ext cx="638187" cy="381000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615444" y="2438400"/>
            <a:ext cx="638187" cy="381000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335826" y="2438400"/>
            <a:ext cx="1531574" cy="381000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654533" y="2946852"/>
            <a:ext cx="4216655" cy="197177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448639" y="3220290"/>
            <a:ext cx="599362" cy="284911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678996" y="3625059"/>
            <a:ext cx="1369005" cy="284911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678996" y="4044325"/>
            <a:ext cx="1369005" cy="284911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678996" y="4462722"/>
            <a:ext cx="1445205" cy="284911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756660" y="3251652"/>
            <a:ext cx="2034540" cy="1071921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756660" y="4442833"/>
            <a:ext cx="2034540" cy="1110793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223260" y="4862439"/>
            <a:ext cx="457200" cy="623962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273" y="4876521"/>
            <a:ext cx="338201" cy="3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111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1633231" y="1901271"/>
            <a:ext cx="48983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1.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打開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Scratch UI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2.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連結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USB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3.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點擊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USB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連結按鈕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即可開始與電腦連線傳輸數據。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24868" y="530799"/>
            <a:ext cx="8543925" cy="1325563"/>
          </a:xfrm>
        </p:spPr>
        <p:txBody>
          <a:bodyPr>
            <a:normAutofit/>
          </a:bodyPr>
          <a:lstStyle/>
          <a:p>
            <a:r>
              <a:rPr lang="en-US" altLang="zh-TW" sz="32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32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-USB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連線</a:t>
            </a:r>
          </a:p>
        </p:txBody>
      </p:sp>
      <p:pic>
        <p:nvPicPr>
          <p:cNvPr id="15" name="圖片 14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42" t="5302" r="5389"/>
          <a:stretch/>
        </p:blipFill>
        <p:spPr bwMode="auto">
          <a:xfrm rot="21238188">
            <a:off x="2804445" y="2103262"/>
            <a:ext cx="1509219" cy="12360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8" name="群組 17"/>
          <p:cNvGrpSpPr/>
          <p:nvPr/>
        </p:nvGrpSpPr>
        <p:grpSpPr>
          <a:xfrm>
            <a:off x="4667924" y="2546183"/>
            <a:ext cx="1428076" cy="765237"/>
            <a:chOff x="-163703" y="-763610"/>
            <a:chExt cx="3027972" cy="1684112"/>
          </a:xfrm>
        </p:grpSpPr>
        <p:sp>
          <p:nvSpPr>
            <p:cNvPr id="19" name="文字方塊 2"/>
            <p:cNvSpPr txBox="1">
              <a:spLocks noChangeArrowheads="1"/>
            </p:cNvSpPr>
            <p:nvPr/>
          </p:nvSpPr>
          <p:spPr bwMode="auto">
            <a:xfrm>
              <a:off x="0" y="546294"/>
              <a:ext cx="2864269" cy="374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74295" tIns="37148" rIns="74295" bIns="37148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9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63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接到電腦</a:t>
              </a:r>
              <a:r>
                <a:rPr kumimoji="0" lang="en-US" sz="1463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USB</a:t>
              </a:r>
              <a:endParaRPr kumimoji="0" lang="zh-TW" altLang="en-US" sz="1463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pic>
          <p:nvPicPr>
            <p:cNvPr id="20" name="圖片 19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261" t="20640" r="14327" b="13751"/>
            <a:stretch/>
          </p:blipFill>
          <p:spPr bwMode="auto">
            <a:xfrm>
              <a:off x="-163703" y="-763610"/>
              <a:ext cx="1927228" cy="130990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cxnSp>
        <p:nvCxnSpPr>
          <p:cNvPr id="21" name="直線接點 20"/>
          <p:cNvCxnSpPr/>
          <p:nvPr/>
        </p:nvCxnSpPr>
        <p:spPr>
          <a:xfrm flipV="1">
            <a:off x="3176744" y="2633547"/>
            <a:ext cx="1491180" cy="677873"/>
          </a:xfrm>
          <a:prstGeom prst="line">
            <a:avLst/>
          </a:prstGeom>
          <a:ln w="28575">
            <a:solidFill>
              <a:schemeClr val="tx1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圖片 21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931" y="1856362"/>
            <a:ext cx="744921" cy="724829"/>
          </a:xfrm>
          <a:prstGeom prst="rect">
            <a:avLst/>
          </a:prstGeom>
        </p:spPr>
      </p:pic>
      <p:pic>
        <p:nvPicPr>
          <p:cNvPr id="23" name="圖片 22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23"/>
          <a:stretch/>
        </p:blipFill>
        <p:spPr>
          <a:xfrm>
            <a:off x="6351240" y="1066801"/>
            <a:ext cx="4565122" cy="3571609"/>
          </a:xfrm>
          <a:prstGeom prst="rect">
            <a:avLst/>
          </a:prstGeom>
        </p:spPr>
      </p:pic>
      <p:sp>
        <p:nvSpPr>
          <p:cNvPr id="24" name="橢圓 23"/>
          <p:cNvSpPr/>
          <p:nvPr/>
        </p:nvSpPr>
        <p:spPr>
          <a:xfrm>
            <a:off x="7642827" y="1639798"/>
            <a:ext cx="753648" cy="7536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5005E272-4C1E-4B01-840D-4C74D8FD1D6A}"/>
              </a:ext>
            </a:extLst>
          </p:cNvPr>
          <p:cNvCxnSpPr>
            <a:cxnSpLocks/>
          </p:cNvCxnSpPr>
          <p:nvPr/>
        </p:nvCxnSpPr>
        <p:spPr>
          <a:xfrm flipV="1">
            <a:off x="5526465" y="2133602"/>
            <a:ext cx="2612648" cy="15239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04ABC27A-87BC-4DB8-9E25-A64F6C31FA85}"/>
              </a:ext>
            </a:extLst>
          </p:cNvPr>
          <p:cNvSpPr/>
          <p:nvPr/>
        </p:nvSpPr>
        <p:spPr>
          <a:xfrm>
            <a:off x="1605921" y="4866455"/>
            <a:ext cx="4953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數字開始變動就是成功連線，變動數值就是三軸的加速度以及三軸的角速度。如果有問題的話就把檔案關起來重開。跳動值為量測值（含雜訊值），因此 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Sensor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靜置仍會有跳動值。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.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6" name="Picture 4" descr="https://chart.googleapis.com/chart?chs=170x170&amp;cht=qr&amp;chl=https://drive.google.com/open?id=1ElCVAZngcWG5aF0fVIxYDxp0OeYrzqnm">
            <a:extLst>
              <a:ext uri="{FF2B5EF4-FFF2-40B4-BE49-F238E27FC236}">
                <a16:creationId xmlns:a16="http://schemas.microsoft.com/office/drawing/2014/main" id="{11A921E8-85C6-4D8D-B7BD-166E60BE0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5021465"/>
            <a:ext cx="890306" cy="89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B1B185DA-7A5D-4D51-AC79-09269043C44F}"/>
              </a:ext>
            </a:extLst>
          </p:cNvPr>
          <p:cNvSpPr/>
          <p:nvPr/>
        </p:nvSpPr>
        <p:spPr>
          <a:xfrm>
            <a:off x="8534400" y="5562601"/>
            <a:ext cx="1082622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Resource</a:t>
            </a:r>
            <a:endParaRPr kumimoji="0" lang="zh-TW" altLang="en-US" sz="14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6212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E607D43-5CE3-4FA8-A38C-8865C2718236}"/>
              </a:ext>
            </a:extLst>
          </p:cNvPr>
          <p:cNvSpPr txBox="1"/>
          <p:nvPr/>
        </p:nvSpPr>
        <p:spPr>
          <a:xfrm>
            <a:off x="841663" y="792811"/>
            <a:ext cx="7447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安裝安裝</a:t>
            </a:r>
            <a:r>
              <a:rPr lang="en-US" altLang="zh-TW" sz="36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……</a:t>
            </a:r>
            <a:r>
              <a:rPr lang="zh-TW" altLang="en-US" sz="36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再安裝  </a:t>
            </a:r>
            <a:r>
              <a:rPr lang="en-US" altLang="zh-TW" sz="36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But for what ?</a:t>
            </a:r>
            <a:endParaRPr lang="zh-TW" altLang="en-US" sz="36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C55F8DA-AFAD-4BE8-AAB9-F50F8746A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692" y="1937906"/>
            <a:ext cx="6608616" cy="3304308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92458D87-4516-4904-A871-0EE8708D2B8E}"/>
              </a:ext>
            </a:extLst>
          </p:cNvPr>
          <p:cNvGrpSpPr/>
          <p:nvPr/>
        </p:nvGrpSpPr>
        <p:grpSpPr>
          <a:xfrm rot="21371005">
            <a:off x="6827007" y="2400346"/>
            <a:ext cx="2295113" cy="589681"/>
            <a:chOff x="5064015" y="2883523"/>
            <a:chExt cx="2295113" cy="589681"/>
          </a:xfrm>
        </p:grpSpPr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64165A48-B2D8-4875-86A1-FC6BB1D0079D}"/>
                </a:ext>
              </a:extLst>
            </p:cNvPr>
            <p:cNvSpPr txBox="1"/>
            <p:nvPr/>
          </p:nvSpPr>
          <p:spPr>
            <a:xfrm rot="411318">
              <a:off x="5064015" y="2883523"/>
              <a:ext cx="1083758" cy="4616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sz="2400" b="1" i="1" dirty="0"/>
                <a:t>python</a:t>
              </a:r>
              <a:endParaRPr lang="zh-TW" altLang="en-US" sz="2400" b="1" i="1" dirty="0"/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3DDEB411-3D91-4848-9AAD-E32AFE70DC82}"/>
                </a:ext>
              </a:extLst>
            </p:cNvPr>
            <p:cNvSpPr txBox="1"/>
            <p:nvPr/>
          </p:nvSpPr>
          <p:spPr>
            <a:xfrm rot="354920">
              <a:off x="6116480" y="3011539"/>
              <a:ext cx="1242648" cy="4616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sz="2400" b="1" i="1" dirty="0"/>
                <a:t>Rabboni</a:t>
              </a:r>
              <a:endParaRPr lang="zh-TW" altLang="en-US" sz="24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457291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C79FEE33-3928-40E4-8572-849FBEAC89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TW" dirty="0">
                <a:gradFill>
                  <a:gsLst>
                    <a:gs pos="25000">
                      <a:srgbClr val="3333CC">
                        <a:satMod val="155000"/>
                      </a:srgbClr>
                    </a:gs>
                    <a:gs pos="100000">
                      <a:srgbClr val="3333CC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t>Stella </a:t>
            </a:r>
            <a:r>
              <a:rPr lang="en-US" altLang="zh-TW" dirty="0" err="1">
                <a:gradFill>
                  <a:gsLst>
                    <a:gs pos="25000">
                      <a:srgbClr val="3333CC">
                        <a:satMod val="155000"/>
                      </a:srgbClr>
                    </a:gs>
                    <a:gs pos="100000">
                      <a:srgbClr val="3333CC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t>Kuei</a:t>
            </a:r>
            <a:r>
              <a:rPr lang="en-US" altLang="zh-TW" dirty="0">
                <a:gradFill>
                  <a:gsLst>
                    <a:gs pos="25000">
                      <a:srgbClr val="3333CC">
                        <a:satMod val="155000"/>
                      </a:srgbClr>
                    </a:gs>
                    <a:gs pos="100000">
                      <a:srgbClr val="3333CC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t> Ann Wen.</a:t>
            </a:r>
            <a:endParaRPr lang="en-US" altLang="ja-JP" sz="1600" dirty="0">
              <a:gradFill>
                <a:gsLst>
                  <a:gs pos="25000">
                    <a:srgbClr val="3333CC">
                      <a:satMod val="155000"/>
                    </a:srgbClr>
                  </a:gs>
                  <a:gs pos="100000">
                    <a:srgbClr val="3333CC">
                      <a:shade val="45000"/>
                      <a:satMod val="165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505858" name="Picture 2" descr="「break」的圖片搜尋結果">
            <a:hlinkClick r:id="rId3"/>
            <a:extLst>
              <a:ext uri="{FF2B5EF4-FFF2-40B4-BE49-F238E27FC236}">
                <a16:creationId xmlns:a16="http://schemas.microsoft.com/office/drawing/2014/main" id="{67889FE4-FFC3-4C0B-9A49-E0F8141AA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7648" y="384502"/>
            <a:ext cx="6048672" cy="608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33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4">
            <a:extLst>
              <a:ext uri="{FF2B5EF4-FFF2-40B4-BE49-F238E27FC236}">
                <a16:creationId xmlns:a16="http://schemas.microsoft.com/office/drawing/2014/main" id="{BDA3AF79-4933-4A04-B4E0-466A6FD65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55423" y="6570807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4250C67-2657-4DEA-98B5-9BDE5E3CBC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382" y="3727393"/>
            <a:ext cx="4211526" cy="2105763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46274C8A-204F-40A5-A8AA-7B94BCB37CB8}"/>
              </a:ext>
            </a:extLst>
          </p:cNvPr>
          <p:cNvSpPr/>
          <p:nvPr/>
        </p:nvSpPr>
        <p:spPr>
          <a:xfrm rot="5400000">
            <a:off x="-1028827" y="1757451"/>
            <a:ext cx="6143016" cy="302548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94020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橢圓 16">
            <a:extLst>
              <a:ext uri="{FF2B5EF4-FFF2-40B4-BE49-F238E27FC236}">
                <a16:creationId xmlns:a16="http://schemas.microsoft.com/office/drawing/2014/main" id="{00012631-5606-4A20-940B-9A79F3A05229}"/>
              </a:ext>
            </a:extLst>
          </p:cNvPr>
          <p:cNvSpPr/>
          <p:nvPr/>
        </p:nvSpPr>
        <p:spPr>
          <a:xfrm>
            <a:off x="5072050" y="2420265"/>
            <a:ext cx="347133" cy="34676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3156FB2-1709-4B2B-A5AF-1740A54BEEBE}"/>
              </a:ext>
            </a:extLst>
          </p:cNvPr>
          <p:cNvGrpSpPr/>
          <p:nvPr/>
        </p:nvGrpSpPr>
        <p:grpSpPr>
          <a:xfrm>
            <a:off x="5649725" y="1262470"/>
            <a:ext cx="5917591" cy="4579129"/>
            <a:chOff x="5649725" y="1262470"/>
            <a:chExt cx="5917591" cy="4579129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3B2C2A33-698F-4566-B58D-C154A9160005}"/>
                </a:ext>
              </a:extLst>
            </p:cNvPr>
            <p:cNvGrpSpPr/>
            <p:nvPr/>
          </p:nvGrpSpPr>
          <p:grpSpPr>
            <a:xfrm>
              <a:off x="5656250" y="1262470"/>
              <a:ext cx="4250401" cy="1511350"/>
              <a:chOff x="921892" y="1206708"/>
              <a:chExt cx="5032053" cy="1813404"/>
            </a:xfrm>
          </p:grpSpPr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10692206-E0D3-42BD-AC2C-EBCB00BC1838}"/>
                  </a:ext>
                </a:extLst>
              </p:cNvPr>
              <p:cNvSpPr txBox="1"/>
              <p:nvPr/>
            </p:nvSpPr>
            <p:spPr>
              <a:xfrm>
                <a:off x="921895" y="120670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</a:p>
            </p:txBody>
          </p:sp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5FB20E73-2413-418B-874F-F665B8A8A35F}"/>
                  </a:ext>
                </a:extLst>
              </p:cNvPr>
              <p:cNvSpPr txBox="1"/>
              <p:nvPr/>
            </p:nvSpPr>
            <p:spPr>
              <a:xfrm>
                <a:off x="921892" y="1660719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IOT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</a:p>
            </p:txBody>
          </p:sp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65F6CDB-31DF-49B1-971D-0717ACC5A00A}"/>
                  </a:ext>
                </a:extLst>
              </p:cNvPr>
              <p:cNvSpPr txBox="1"/>
              <p:nvPr/>
            </p:nvSpPr>
            <p:spPr>
              <a:xfrm>
                <a:off x="921892" y="2576966"/>
                <a:ext cx="5032049" cy="44314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AIOT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+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Python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開始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endParaRPr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DDD2A908-C64A-4D88-9A99-40430D062A92}"/>
                  </a:ext>
                </a:extLst>
              </p:cNvPr>
              <p:cNvSpPr txBox="1"/>
              <p:nvPr/>
            </p:nvSpPr>
            <p:spPr>
              <a:xfrm>
                <a:off x="921892" y="211484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Sensor /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聊聊半導體</a:t>
                </a:r>
              </a:p>
            </p:txBody>
          </p:sp>
        </p:grp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500EEE4C-692F-4648-88A7-2CE3392FCCC3}"/>
                </a:ext>
              </a:extLst>
            </p:cNvPr>
            <p:cNvSpPr txBox="1"/>
            <p:nvPr/>
          </p:nvSpPr>
          <p:spPr>
            <a:xfrm>
              <a:off x="5656250" y="3027949"/>
              <a:ext cx="5032052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邏輯訓練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從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Flow Chart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開始</a:t>
              </a: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829322C6-1004-433F-894A-79561AFFEE31}"/>
                </a:ext>
              </a:extLst>
            </p:cNvPr>
            <p:cNvSpPr txBox="1"/>
            <p:nvPr/>
          </p:nvSpPr>
          <p:spPr>
            <a:xfrm>
              <a:off x="5656250" y="3912810"/>
              <a:ext cx="503205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文文盃宣傳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41D6582F-173C-4F1C-9B41-E381B9978C04}"/>
                </a:ext>
              </a:extLst>
            </p:cNvPr>
            <p:cNvSpPr txBox="1"/>
            <p:nvPr/>
          </p:nvSpPr>
          <p:spPr>
            <a:xfrm>
              <a:off x="5649725" y="4516931"/>
              <a:ext cx="5032053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程式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設計自己的程式 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76AC7944-06F8-4669-A37C-C312FDD2B76A}"/>
                </a:ext>
              </a:extLst>
            </p:cNvPr>
            <p:cNvSpPr txBox="1"/>
            <p:nvPr/>
          </p:nvSpPr>
          <p:spPr>
            <a:xfrm>
              <a:off x="5649725" y="5472267"/>
              <a:ext cx="5917591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應用創意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物理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數學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美學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體健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運動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長照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環保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海洋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...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EB55199-6587-4C90-A298-554EC937C4CB}"/>
              </a:ext>
            </a:extLst>
          </p:cNvPr>
          <p:cNvSpPr txBox="1"/>
          <p:nvPr/>
        </p:nvSpPr>
        <p:spPr>
          <a:xfrm>
            <a:off x="5631227" y="3462619"/>
            <a:ext cx="503205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程式實作</a:t>
            </a:r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  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從動手實作開始 </a:t>
            </a:r>
            <a:r>
              <a:rPr lang="en-US" altLang="zh-TW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 Start 2,3</a:t>
            </a:r>
            <a:r>
              <a:rPr lang="zh-TW" altLang="en-US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</a:p>
        </p:txBody>
      </p:sp>
      <p:sp>
        <p:nvSpPr>
          <p:cNvPr id="14" name="矩形 13"/>
          <p:cNvSpPr/>
          <p:nvPr/>
        </p:nvSpPr>
        <p:spPr>
          <a:xfrm>
            <a:off x="8082844" y="2460978"/>
            <a:ext cx="643467" cy="2822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419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B017F54-DBBD-4325-A527-B3D3F7958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0AB0-1216-442B-B522-1E1790816BEC}" type="slidenum">
              <a:rPr lang="zh-TW" altLang="en-US" smtClean="0"/>
              <a:t>49</a:t>
            </a:fld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2C0EB6A-B637-448D-9589-08050A17AB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1329" y="1959252"/>
            <a:ext cx="3339062" cy="4513263"/>
          </a:xfrm>
        </p:spPr>
        <p:txBody>
          <a:bodyPr/>
          <a:lstStyle/>
          <a:p>
            <a:r>
              <a:rPr lang="en-US" altLang="zh-TW" sz="2400" dirty="0">
                <a:ea typeface="微軟正黑體" panose="020B0604030504040204" pitchFamily="34" charset="-120"/>
                <a:hlinkClick r:id="rId2"/>
              </a:rPr>
              <a:t>https://www.python.org/downloads/</a:t>
            </a:r>
            <a:endParaRPr lang="en-US" altLang="zh-TW" sz="2400" dirty="0">
              <a:ea typeface="微軟正黑體" panose="020B0604030504040204" pitchFamily="34" charset="-120"/>
            </a:endParaRPr>
          </a:p>
          <a:p>
            <a:endParaRPr lang="en-US" altLang="zh-TW" sz="2400" dirty="0">
              <a:ea typeface="微軟正黑體" panose="020B0604030504040204" pitchFamily="34" charset="-120"/>
            </a:endParaRPr>
          </a:p>
          <a:p>
            <a:r>
              <a:rPr lang="zh-TW" altLang="en-US" dirty="0"/>
              <a:t>配合</a:t>
            </a:r>
            <a:r>
              <a:rPr lang="en-US" altLang="zh-TW" dirty="0"/>
              <a:t>AIOT</a:t>
            </a:r>
            <a:r>
              <a:rPr lang="zh-TW" altLang="en-US" dirty="0"/>
              <a:t> 應用請下載</a:t>
            </a:r>
            <a:r>
              <a:rPr lang="en-US" altLang="zh-TW" dirty="0"/>
              <a:t>3.7.5</a:t>
            </a:r>
          </a:p>
          <a:p>
            <a:r>
              <a:rPr lang="zh-TW" altLang="en-US" dirty="0">
                <a:ea typeface="微軟正黑體" panose="020B0604030504040204" pitchFamily="34" charset="-120"/>
              </a:rPr>
              <a:t>額外的</a:t>
            </a:r>
            <a:r>
              <a:rPr lang="en-US" altLang="zh-TW" dirty="0">
                <a:ea typeface="微軟正黑體" panose="020B0604030504040204" pitchFamily="34" charset="-120"/>
              </a:rPr>
              <a:t>library</a:t>
            </a:r>
            <a:r>
              <a:rPr lang="zh-TW" altLang="en-US" dirty="0">
                <a:ea typeface="微軟正黑體" panose="020B0604030504040204" pitchFamily="34" charset="-120"/>
              </a:rPr>
              <a:t> 需要</a:t>
            </a:r>
            <a:r>
              <a:rPr lang="en-US" altLang="zh-TW" dirty="0">
                <a:ea typeface="微軟正黑體" panose="020B0604030504040204" pitchFamily="34" charset="-120"/>
              </a:rPr>
              <a:t>PIP</a:t>
            </a:r>
            <a:r>
              <a:rPr lang="zh-TW" altLang="en-US" dirty="0">
                <a:ea typeface="微軟正黑體" panose="020B0604030504040204" pitchFamily="34" charset="-120"/>
              </a:rPr>
              <a:t> 安裝</a:t>
            </a:r>
            <a:endParaRPr lang="en-US" altLang="zh-TW" dirty="0">
              <a:ea typeface="微軟正黑體" panose="020B0604030504040204" pitchFamily="34" charset="-120"/>
            </a:endParaRPr>
          </a:p>
          <a:p>
            <a:endParaRPr lang="zh-TW" altLang="en-US" dirty="0"/>
          </a:p>
          <a:p>
            <a:pPr lvl="1"/>
            <a:endParaRPr lang="en-US" altLang="zh-TW" dirty="0">
              <a:ea typeface="微軟正黑體" panose="020B0604030504040204" pitchFamily="34" charset="-120"/>
            </a:endParaRPr>
          </a:p>
        </p:txBody>
      </p:sp>
      <p:pic>
        <p:nvPicPr>
          <p:cNvPr id="7" name="Picture 2" descr="「Python png」的圖片搜尋結果">
            <a:extLst>
              <a:ext uri="{FF2B5EF4-FFF2-40B4-BE49-F238E27FC236}">
                <a16:creationId xmlns:a16="http://schemas.microsoft.com/office/drawing/2014/main" id="{A1691F19-A36F-4A77-B10A-1CE974B01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599" y="657334"/>
            <a:ext cx="3000880" cy="101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投影片編號版面配置區 4">
            <a:extLst>
              <a:ext uri="{FF2B5EF4-FFF2-40B4-BE49-F238E27FC236}">
                <a16:creationId xmlns:a16="http://schemas.microsoft.com/office/drawing/2014/main" id="{3002F6D4-1EE2-4DA0-87F4-95AFF6E1188E}"/>
              </a:ext>
            </a:extLst>
          </p:cNvPr>
          <p:cNvSpPr txBox="1">
            <a:spLocks/>
          </p:cNvSpPr>
          <p:nvPr/>
        </p:nvSpPr>
        <p:spPr>
          <a:xfrm>
            <a:off x="8610599" y="6223550"/>
            <a:ext cx="2866887" cy="497930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41A30AB0-1216-442B-B522-1E1790816BEC}" type="slidenum">
              <a:rPr lang="zh-TW" altLang="en-US" sz="2000" smtClean="0">
                <a:solidFill>
                  <a:prstClr val="black"/>
                </a:solidFill>
                <a:latin typeface="Calibri"/>
                <a:ea typeface="微軟正黑體"/>
              </a:rPr>
              <a:pPr algn="r">
                <a:defRPr/>
              </a:pPr>
              <a:t>49</a:t>
            </a:fld>
            <a:endParaRPr lang="zh-TW" altLang="en-US" sz="2000">
              <a:solidFill>
                <a:prstClr val="black"/>
              </a:solidFill>
              <a:latin typeface="Calibri"/>
              <a:ea typeface="微軟正黑體"/>
            </a:endParaRPr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3D50E6D3-3AD7-4328-B0C6-9EC6E27CC7E6}"/>
              </a:ext>
            </a:extLst>
          </p:cNvPr>
          <p:cNvSpPr txBox="1">
            <a:spLocks/>
          </p:cNvSpPr>
          <p:nvPr/>
        </p:nvSpPr>
        <p:spPr>
          <a:xfrm>
            <a:off x="1304117" y="3107774"/>
            <a:ext cx="10730919" cy="6154845"/>
          </a:xfrm>
          <a:prstGeom prst="rect">
            <a:avLst/>
          </a:prstGeom>
        </p:spPr>
        <p:txBody>
          <a:bodyPr/>
          <a:lstStyle>
            <a:lvl1pPr marL="211021" indent="-211021" algn="l" defTabSz="844083" rtl="0" eaLnBrk="1" latinLnBrk="0" hangingPunct="1">
              <a:lnSpc>
                <a:spcPct val="90000"/>
              </a:lnSpc>
              <a:spcBef>
                <a:spcPts val="923"/>
              </a:spcBef>
              <a:buFont typeface="Arial" panose="020B0604020202020204" pitchFamily="34" charset="0"/>
              <a:buChar char="•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3062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103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7145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9186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21227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69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65310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87351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/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9315EE46-FC64-434A-BCD3-A4463AF9894C}"/>
              </a:ext>
            </a:extLst>
          </p:cNvPr>
          <p:cNvSpPr txBox="1">
            <a:spLocks/>
          </p:cNvSpPr>
          <p:nvPr/>
        </p:nvSpPr>
        <p:spPr>
          <a:xfrm>
            <a:off x="679207" y="922028"/>
            <a:ext cx="10730919" cy="1255717"/>
          </a:xfrm>
          <a:prstGeom prst="rect">
            <a:avLst/>
          </a:prstGeom>
        </p:spPr>
        <p:txBody>
          <a:bodyPr/>
          <a:lstStyle>
            <a:lvl1pPr algn="l" defTabSz="8440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Python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安裝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(1/4)</a:t>
            </a:r>
            <a:endParaRPr lang="zh-TW" altLang="en-US" sz="3600" b="1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343A193-14D7-4946-81C4-D3E723EA84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870" y="1935305"/>
            <a:ext cx="6651252" cy="3894543"/>
          </a:xfrm>
          <a:prstGeom prst="rect">
            <a:avLst/>
          </a:prstGeom>
        </p:spPr>
      </p:pic>
      <p:sp>
        <p:nvSpPr>
          <p:cNvPr id="13" name="圓角矩形 6">
            <a:extLst>
              <a:ext uri="{FF2B5EF4-FFF2-40B4-BE49-F238E27FC236}">
                <a16:creationId xmlns:a16="http://schemas.microsoft.com/office/drawing/2014/main" id="{4419674B-E6FE-4A7D-9B74-92CDDAE89C09}"/>
              </a:ext>
            </a:extLst>
          </p:cNvPr>
          <p:cNvSpPr/>
          <p:nvPr/>
        </p:nvSpPr>
        <p:spPr>
          <a:xfrm>
            <a:off x="4950702" y="4862405"/>
            <a:ext cx="6349420" cy="27577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2931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群組 20">
            <a:extLst>
              <a:ext uri="{FF2B5EF4-FFF2-40B4-BE49-F238E27FC236}">
                <a16:creationId xmlns:a16="http://schemas.microsoft.com/office/drawing/2014/main" id="{6E8AE403-E01B-4336-950F-F208EAF71517}"/>
              </a:ext>
            </a:extLst>
          </p:cNvPr>
          <p:cNvGrpSpPr/>
          <p:nvPr/>
        </p:nvGrpSpPr>
        <p:grpSpPr>
          <a:xfrm>
            <a:off x="0" y="4704428"/>
            <a:ext cx="12192000" cy="2097643"/>
            <a:chOff x="15529" y="5415740"/>
            <a:chExt cx="12192000" cy="1429105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63E944E-294E-4B7B-AFD5-561640AD202E}"/>
                </a:ext>
              </a:extLst>
            </p:cNvPr>
            <p:cNvSpPr/>
            <p:nvPr/>
          </p:nvSpPr>
          <p:spPr>
            <a:xfrm>
              <a:off x="15529" y="5415740"/>
              <a:ext cx="12192000" cy="142910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DE964753-FD8E-4E88-B788-724BC794DE35}"/>
                </a:ext>
              </a:extLst>
            </p:cNvPr>
            <p:cNvSpPr txBox="1"/>
            <p:nvPr/>
          </p:nvSpPr>
          <p:spPr>
            <a:xfrm>
              <a:off x="939597" y="6227525"/>
              <a:ext cx="5917591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應用創意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: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 物理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, 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數學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,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美學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,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體健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,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運動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, 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長照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,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環保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,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海洋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...</a:t>
              </a:r>
              <a:endPara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24" name="箭號: 向右 23">
              <a:extLst>
                <a:ext uri="{FF2B5EF4-FFF2-40B4-BE49-F238E27FC236}">
                  <a16:creationId xmlns:a16="http://schemas.microsoft.com/office/drawing/2014/main" id="{F02E408A-A36D-4737-9DCF-FAC8916142F8}"/>
                </a:ext>
              </a:extLst>
            </p:cNvPr>
            <p:cNvSpPr/>
            <p:nvPr/>
          </p:nvSpPr>
          <p:spPr>
            <a:xfrm flipV="1">
              <a:off x="7394096" y="6253134"/>
              <a:ext cx="4027814" cy="318114"/>
            </a:xfrm>
            <a:prstGeom prst="rightArrow">
              <a:avLst>
                <a:gd name="adj1" fmla="val 50000"/>
                <a:gd name="adj2" fmla="val 176371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36" name="Picture 2" descr="Crown, Crown, gold, crown Png, 3D Rendering png | PNGWing">
              <a:hlinkClick r:id="rId2"/>
              <a:extLst>
                <a:ext uri="{FF2B5EF4-FFF2-40B4-BE49-F238E27FC236}">
                  <a16:creationId xmlns:a16="http://schemas.microsoft.com/office/drawing/2014/main" id="{F7133380-C377-4F4A-8EBC-E1DADD4214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618" y="5684297"/>
              <a:ext cx="1199143" cy="705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BF370FD8-0AF0-4C9D-B4E8-B888E786CE80}"/>
              </a:ext>
            </a:extLst>
          </p:cNvPr>
          <p:cNvSpPr/>
          <p:nvPr/>
        </p:nvSpPr>
        <p:spPr>
          <a:xfrm>
            <a:off x="0" y="2701362"/>
            <a:ext cx="12192000" cy="2112253"/>
          </a:xfrm>
          <a:prstGeom prst="rect">
            <a:avLst/>
          </a:prstGeom>
          <a:solidFill>
            <a:srgbClr val="9CAE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F72E920-035B-41A9-8E38-7EF8BA5FD0D6}"/>
              </a:ext>
            </a:extLst>
          </p:cNvPr>
          <p:cNvSpPr txBox="1"/>
          <p:nvPr/>
        </p:nvSpPr>
        <p:spPr>
          <a:xfrm>
            <a:off x="837757" y="3303572"/>
            <a:ext cx="5032052" cy="31493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邏輯訓練</a:t>
            </a:r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 :  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從 </a:t>
            </a:r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Flow Chart 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開始 </a:t>
            </a:r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(option)</a:t>
            </a:r>
            <a:endParaRPr lang="zh-TW" altLang="en-US" dirty="0">
              <a:solidFill>
                <a:srgbClr val="00206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1AFFFD9-01D5-4A95-89A9-73078B8F95B0}"/>
              </a:ext>
            </a:extLst>
          </p:cNvPr>
          <p:cNvSpPr txBox="1"/>
          <p:nvPr/>
        </p:nvSpPr>
        <p:spPr>
          <a:xfrm>
            <a:off x="820923" y="4210194"/>
            <a:ext cx="503205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程式實作</a:t>
            </a:r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  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從動手實作開始 </a:t>
            </a:r>
            <a:r>
              <a:rPr lang="en-US" altLang="zh-TW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 Start 2,3</a:t>
            </a:r>
            <a:r>
              <a:rPr lang="zh-TW" altLang="en-US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</a:p>
        </p:txBody>
      </p:sp>
      <p:sp>
        <p:nvSpPr>
          <p:cNvPr id="18" name="箭號: 燕尾形向右 17">
            <a:extLst>
              <a:ext uri="{FF2B5EF4-FFF2-40B4-BE49-F238E27FC236}">
                <a16:creationId xmlns:a16="http://schemas.microsoft.com/office/drawing/2014/main" id="{8C46099E-9AA2-4A12-900E-C2FCFB59A179}"/>
              </a:ext>
            </a:extLst>
          </p:cNvPr>
          <p:cNvSpPr/>
          <p:nvPr/>
        </p:nvSpPr>
        <p:spPr>
          <a:xfrm>
            <a:off x="6649754" y="3812909"/>
            <a:ext cx="3825995" cy="345223"/>
          </a:xfrm>
          <a:prstGeom prst="notchedRightArrow">
            <a:avLst>
              <a:gd name="adj1" fmla="val 50000"/>
              <a:gd name="adj2" fmla="val 20450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42D95A8-F58B-4725-AA22-AC8EABEB6170}"/>
              </a:ext>
            </a:extLst>
          </p:cNvPr>
          <p:cNvSpPr txBox="1"/>
          <p:nvPr/>
        </p:nvSpPr>
        <p:spPr>
          <a:xfrm>
            <a:off x="6649335" y="4262856"/>
            <a:ext cx="4721742" cy="37399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altLang="zh-TW" sz="2000" i="1" dirty="0"/>
              <a:t> Scratch, Python, APP inventor, Unity,  Java..</a:t>
            </a:r>
            <a:endParaRPr lang="zh-TW" altLang="en-US" sz="2000" i="1" dirty="0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0E9CFDCF-B418-41EB-BE44-7332F12EC55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24113">
            <a:off x="8809825" y="2781900"/>
            <a:ext cx="1271660" cy="151380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71F4354-7542-4406-9005-EB59C295BF54}"/>
              </a:ext>
            </a:extLst>
          </p:cNvPr>
          <p:cNvSpPr txBox="1"/>
          <p:nvPr/>
        </p:nvSpPr>
        <p:spPr>
          <a:xfrm>
            <a:off x="3946628" y="5142572"/>
            <a:ext cx="5032053" cy="34522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AIOT</a:t>
            </a:r>
            <a:r>
              <a:rPr lang="zh-TW" altLang="en-US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程式</a:t>
            </a:r>
            <a:r>
              <a:rPr lang="en-US" altLang="zh-TW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  </a:t>
            </a:r>
            <a:r>
              <a:rPr lang="zh-TW" altLang="en-US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設計自己的程式  </a:t>
            </a:r>
            <a:r>
              <a:rPr lang="en-US" altLang="zh-TW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AIOT</a:t>
            </a:r>
            <a:endParaRPr lang="zh-TW" altLang="en-US" dirty="0">
              <a:solidFill>
                <a:schemeClr val="bg1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6C60EFC4-5D69-4EA5-AEFB-105A609C2C6E}"/>
              </a:ext>
            </a:extLst>
          </p:cNvPr>
          <p:cNvGrpSpPr/>
          <p:nvPr/>
        </p:nvGrpSpPr>
        <p:grpSpPr>
          <a:xfrm>
            <a:off x="0" y="13704"/>
            <a:ext cx="12192000" cy="2679308"/>
            <a:chOff x="0" y="1"/>
            <a:chExt cx="12192000" cy="2930396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5796A52-9571-4260-A61E-48C32175E822}"/>
                </a:ext>
              </a:extLst>
            </p:cNvPr>
            <p:cNvSpPr/>
            <p:nvPr/>
          </p:nvSpPr>
          <p:spPr>
            <a:xfrm>
              <a:off x="0" y="1"/>
              <a:ext cx="12192000" cy="2930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" name="文字方塊 1">
              <a:extLst>
                <a:ext uri="{FF2B5EF4-FFF2-40B4-BE49-F238E27FC236}">
                  <a16:creationId xmlns:a16="http://schemas.microsoft.com/office/drawing/2014/main" id="{909E96FE-21A8-4882-809F-4BA5F3A5BF9F}"/>
                </a:ext>
              </a:extLst>
            </p:cNvPr>
            <p:cNvSpPr txBox="1"/>
            <p:nvPr/>
          </p:nvSpPr>
          <p:spPr>
            <a:xfrm>
              <a:off x="790455" y="164035"/>
              <a:ext cx="2497607" cy="400110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TW" sz="2000" b="1" i="1" dirty="0"/>
                <a:t>Lecture Part 1: 2~3hrs</a:t>
              </a:r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E07F630A-FA6F-499A-A268-406A55A698C5}"/>
                </a:ext>
              </a:extLst>
            </p:cNvPr>
            <p:cNvSpPr txBox="1"/>
            <p:nvPr/>
          </p:nvSpPr>
          <p:spPr>
            <a:xfrm>
              <a:off x="837760" y="749053"/>
              <a:ext cx="5032050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聊聊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AI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 </a:t>
              </a:r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7A1ED461-2820-479E-9F8D-6ED9973180F7}"/>
                </a:ext>
              </a:extLst>
            </p:cNvPr>
            <p:cNvSpPr txBox="1"/>
            <p:nvPr/>
          </p:nvSpPr>
          <p:spPr>
            <a:xfrm>
              <a:off x="837757" y="1203064"/>
              <a:ext cx="5032050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聊聊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IOT : 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從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Rabboni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開始</a:t>
              </a: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1DDA6DF1-9017-4D6A-881D-D0B92EA6A26E}"/>
                </a:ext>
              </a:extLst>
            </p:cNvPr>
            <p:cNvSpPr txBox="1"/>
            <p:nvPr/>
          </p:nvSpPr>
          <p:spPr>
            <a:xfrm>
              <a:off x="837757" y="2119311"/>
              <a:ext cx="5032050" cy="40394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聊聊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AIOT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 : 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從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Rabboni +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Python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 開始</a:t>
              </a:r>
              <a:endParaRPr lang="zh-TW" altLang="en-US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623BA561-9551-4AFA-BD77-D2FAFCA8BAF0}"/>
                </a:ext>
              </a:extLst>
            </p:cNvPr>
            <p:cNvSpPr txBox="1"/>
            <p:nvPr/>
          </p:nvSpPr>
          <p:spPr>
            <a:xfrm>
              <a:off x="837757" y="1657193"/>
              <a:ext cx="5032050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聊聊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Sensor /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聊聊半導體</a:t>
              </a:r>
            </a:p>
          </p:txBody>
        </p:sp>
        <p:sp>
          <p:nvSpPr>
            <p:cNvPr id="15" name="箭號: 向右 14">
              <a:extLst>
                <a:ext uri="{FF2B5EF4-FFF2-40B4-BE49-F238E27FC236}">
                  <a16:creationId xmlns:a16="http://schemas.microsoft.com/office/drawing/2014/main" id="{07638B8D-96EA-41BD-BDFD-649D4A75B388}"/>
                </a:ext>
              </a:extLst>
            </p:cNvPr>
            <p:cNvSpPr/>
            <p:nvPr/>
          </p:nvSpPr>
          <p:spPr>
            <a:xfrm flipV="1">
              <a:off x="6491169" y="1814446"/>
              <a:ext cx="4930741" cy="356989"/>
            </a:xfrm>
            <a:prstGeom prst="rightArrow">
              <a:avLst>
                <a:gd name="adj1" fmla="val 50000"/>
                <a:gd name="adj2" fmla="val 176371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E1A7CD0B-28B1-4067-97DD-B18F1D19B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7188" y="283226"/>
              <a:ext cx="2020435" cy="1613806"/>
            </a:xfrm>
            <a:prstGeom prst="rect">
              <a:avLst/>
            </a:prstGeom>
          </p:spPr>
        </p:pic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E4E1767D-58A3-442D-AFED-B80D82AF5CB1}"/>
                </a:ext>
              </a:extLst>
            </p:cNvPr>
            <p:cNvSpPr txBox="1"/>
            <p:nvPr/>
          </p:nvSpPr>
          <p:spPr>
            <a:xfrm>
              <a:off x="8508937" y="2168471"/>
              <a:ext cx="2440861" cy="4376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i="1" dirty="0"/>
                <a:t>New Technology Talks</a:t>
              </a:r>
              <a:endParaRPr lang="zh-TW" altLang="en-US" sz="2000" i="1" dirty="0"/>
            </a:p>
          </p:txBody>
        </p:sp>
      </p:grp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F3F7008F-6F52-4C37-8074-55791DE43FC2}"/>
              </a:ext>
            </a:extLst>
          </p:cNvPr>
          <p:cNvSpPr txBox="1"/>
          <p:nvPr/>
        </p:nvSpPr>
        <p:spPr>
          <a:xfrm>
            <a:off x="831328" y="2756139"/>
            <a:ext cx="2505622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zh-TW" sz="2000" b="1" i="1" dirty="0"/>
              <a:t>Lecture Part II: 2~3hrs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AF2F7B2B-5BDD-4B85-BCC3-3654D0AFD01A}"/>
              </a:ext>
            </a:extLst>
          </p:cNvPr>
          <p:cNvSpPr txBox="1"/>
          <p:nvPr/>
        </p:nvSpPr>
        <p:spPr>
          <a:xfrm>
            <a:off x="848159" y="5036742"/>
            <a:ext cx="2982098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zh-TW" sz="2000" b="1" i="1" dirty="0"/>
              <a:t>Project:  </a:t>
            </a:r>
            <a:r>
              <a:rPr lang="en-US" altLang="zh-TW" sz="2000" b="1" i="1" dirty="0">
                <a:sym typeface="Wingdings" panose="05000000000000000000" pitchFamily="2" charset="2"/>
              </a:rPr>
              <a:t> Question Time</a:t>
            </a:r>
            <a:endParaRPr lang="en-US" altLang="zh-TW" sz="2000" b="1" i="1" dirty="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A6D911CF-996D-4909-AD97-9843B4BAE5D6}"/>
              </a:ext>
            </a:extLst>
          </p:cNvPr>
          <p:cNvSpPr txBox="1"/>
          <p:nvPr/>
        </p:nvSpPr>
        <p:spPr>
          <a:xfrm>
            <a:off x="11702135" y="1690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3A7BE42-5DF6-4B5F-BACC-146EA2D31EEB}" type="slidenum">
              <a:rPr lang="zh-TW" altLang="en-US" smtClean="0"/>
              <a:t>5</a:t>
            </a:fld>
            <a:endParaRPr lang="zh-TW" altLang="en-US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0C8F7A62-0E34-4F8E-92CB-6CF1A13D0C48}"/>
              </a:ext>
            </a:extLst>
          </p:cNvPr>
          <p:cNvSpPr txBox="1"/>
          <p:nvPr/>
        </p:nvSpPr>
        <p:spPr>
          <a:xfrm>
            <a:off x="831328" y="3702545"/>
            <a:ext cx="503205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再聊聊半導體</a:t>
            </a:r>
          </a:p>
        </p:txBody>
      </p:sp>
    </p:spTree>
    <p:extLst>
      <p:ext uri="{BB962C8B-B14F-4D97-AF65-F5344CB8AC3E}">
        <p14:creationId xmlns:p14="http://schemas.microsoft.com/office/powerpoint/2010/main" val="96138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愛物課程 </a:t>
            </a: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+mn-cs"/>
              </a:rPr>
              <a:t>AioT Lecture	</a:t>
            </a: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版權所有 侵害必究</a:t>
            </a:r>
            <a:endParaRPr kumimoji="0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軟正黑體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871558" y="1464086"/>
            <a:ext cx="10267950" cy="4513263"/>
          </a:xfrm>
        </p:spPr>
        <p:txBody>
          <a:bodyPr/>
          <a:lstStyle/>
          <a:p>
            <a:r>
              <a:rPr lang="zh-TW" altLang="en-US" dirty="0"/>
              <a:t>下載</a:t>
            </a:r>
            <a:r>
              <a:rPr lang="en-US" altLang="zh-TW" dirty="0"/>
              <a:t>window</a:t>
            </a:r>
            <a:r>
              <a:rPr lang="zh-TW" altLang="en-US" dirty="0"/>
              <a:t>安裝版本</a:t>
            </a:r>
            <a:endParaRPr lang="en-US" altLang="zh-TW" dirty="0"/>
          </a:p>
          <a:p>
            <a:pPr marL="457200" lvl="1" indent="0">
              <a:buNone/>
            </a:pP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1558" y="711826"/>
            <a:ext cx="10267950" cy="920800"/>
          </a:xfrm>
        </p:spPr>
        <p:txBody>
          <a:bodyPr/>
          <a:lstStyle/>
          <a:p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Python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安裝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(3/4)</a:t>
            </a:r>
            <a:endParaRPr lang="zh-TW" altLang="en-US" sz="3600" b="1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444" y="1825626"/>
            <a:ext cx="7191356" cy="4094162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>
            <a:off x="4695092" y="4448908"/>
            <a:ext cx="1626577" cy="2110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ADC82D4-219E-45EB-B738-D39FC8B55E89}"/>
              </a:ext>
            </a:extLst>
          </p:cNvPr>
          <p:cNvSpPr/>
          <p:nvPr/>
        </p:nvSpPr>
        <p:spPr>
          <a:xfrm>
            <a:off x="869278" y="3354086"/>
            <a:ext cx="36741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請先注意電腦中是否已安裝過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zh-TW" altLang="en-US" b="1" u="sng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若有其他版本請先卸載</a:t>
            </a:r>
            <a:endParaRPr lang="en-US" altLang="zh-TW" b="1" u="sng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zh-TW" altLang="en-US" b="1" u="sng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建議只安裝一個版本</a:t>
            </a:r>
            <a:endParaRPr lang="en-US" altLang="zh-TW" b="1" u="sng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多版本的操作較複雜</a:t>
            </a:r>
          </a:p>
        </p:txBody>
      </p:sp>
    </p:spTree>
    <p:extLst>
      <p:ext uri="{BB962C8B-B14F-4D97-AF65-F5344CB8AC3E}">
        <p14:creationId xmlns:p14="http://schemas.microsoft.com/office/powerpoint/2010/main" val="11857688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軟正黑體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dirty="0"/>
              <a:t>打勾</a:t>
            </a:r>
            <a:r>
              <a:rPr lang="en-US" altLang="zh-TW" dirty="0"/>
              <a:t>Add</a:t>
            </a:r>
            <a:r>
              <a:rPr lang="zh-TW" altLang="en-US" dirty="0"/>
              <a:t> </a:t>
            </a:r>
            <a:r>
              <a:rPr lang="en-US" altLang="zh-TW" dirty="0"/>
              <a:t>Python</a:t>
            </a:r>
            <a:r>
              <a:rPr lang="zh-TW" altLang="en-US" dirty="0"/>
              <a:t> </a:t>
            </a:r>
            <a:r>
              <a:rPr lang="en-US" altLang="zh-TW" dirty="0"/>
              <a:t>3.7…</a:t>
            </a:r>
          </a:p>
          <a:p>
            <a:r>
              <a:rPr lang="zh-TW" altLang="en-US" dirty="0"/>
              <a:t>點擊</a:t>
            </a:r>
            <a:r>
              <a:rPr lang="en-US" altLang="zh-TW" dirty="0"/>
              <a:t>Install</a:t>
            </a:r>
            <a:r>
              <a:rPr lang="zh-TW" altLang="en-US" dirty="0"/>
              <a:t> </a:t>
            </a:r>
            <a:r>
              <a:rPr lang="en-US" altLang="zh-TW" dirty="0"/>
              <a:t>Now</a:t>
            </a: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 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安裝 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(4/4)</a:t>
            </a:r>
            <a:endParaRPr lang="zh-TW" altLang="en-US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690" y="2048669"/>
            <a:ext cx="6343650" cy="3905250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>
          <a:xfrm>
            <a:off x="6576646" y="5618285"/>
            <a:ext cx="1767254" cy="19343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6500445" y="5025909"/>
            <a:ext cx="1843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注意</a:t>
            </a:r>
            <a:r>
              <a:rPr lang="en-US" altLang="zh-TW" b="1" dirty="0">
                <a:solidFill>
                  <a:srgbClr val="FF0000"/>
                </a:solidFill>
              </a:rPr>
              <a:t>!</a:t>
            </a:r>
            <a:r>
              <a:rPr lang="zh-TW" altLang="en-US" b="1" dirty="0">
                <a:solidFill>
                  <a:srgbClr val="FF0000"/>
                </a:solidFill>
              </a:rPr>
              <a:t> 記得打勾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6576646" y="3138854"/>
            <a:ext cx="3842239" cy="11517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46466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愛物課程 </a:t>
            </a: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+mn-cs"/>
              </a:rPr>
              <a:t>AioT Lecture	</a:t>
            </a: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版權所有 侵害必究</a:t>
            </a:r>
            <a:endParaRPr kumimoji="0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軟正黑體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dirty="0"/>
              <a:t>跑完進度後</a:t>
            </a:r>
            <a:endParaRPr lang="en-US" altLang="zh-TW" dirty="0"/>
          </a:p>
          <a:p>
            <a:r>
              <a:rPr lang="zh-TW" altLang="en-US" dirty="0"/>
              <a:t>若有右圖的按鍵，請按下</a:t>
            </a:r>
            <a:endParaRPr lang="en-US" altLang="zh-TW" dirty="0"/>
          </a:p>
          <a:p>
            <a:pPr lvl="1"/>
            <a:r>
              <a:rPr lang="zh-TW" altLang="en-US" dirty="0"/>
              <a:t>有的電腦安裝不會有此要求</a:t>
            </a:r>
            <a:endParaRPr lang="en-US" altLang="zh-TW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 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安裝 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(2/2)</a:t>
            </a:r>
            <a:endParaRPr lang="zh-TW" altLang="en-US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t="1214"/>
          <a:stretch/>
        </p:blipFill>
        <p:spPr>
          <a:xfrm>
            <a:off x="5345363" y="1956571"/>
            <a:ext cx="6353175" cy="3867256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>
            <a:off x="7148146" y="4396154"/>
            <a:ext cx="4448907" cy="71217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69828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03101D3-41B8-4D6E-A74C-E65195D90F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5" t="28183" r="81228" b="51694"/>
          <a:stretch/>
        </p:blipFill>
        <p:spPr>
          <a:xfrm>
            <a:off x="7720258" y="1402279"/>
            <a:ext cx="3698577" cy="215278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29D6052-22E3-4A37-9828-ADB1D4220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391" y="750396"/>
            <a:ext cx="10267950" cy="920800"/>
          </a:xfrm>
        </p:spPr>
        <p:txBody>
          <a:bodyPr/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編譯器 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2" descr="「Python png」的圖片搜尋結果">
            <a:extLst>
              <a:ext uri="{FF2B5EF4-FFF2-40B4-BE49-F238E27FC236}">
                <a16:creationId xmlns:a16="http://schemas.microsoft.com/office/drawing/2014/main" id="{A1691F19-A36F-4A77-B10A-1CE974B01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7866" y="622028"/>
            <a:ext cx="2723743" cy="9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6E118EBA-807F-483F-BC5A-E66C076000DD}"/>
              </a:ext>
            </a:extLst>
          </p:cNvPr>
          <p:cNvSpPr txBox="1">
            <a:spLocks/>
          </p:cNvSpPr>
          <p:nvPr/>
        </p:nvSpPr>
        <p:spPr>
          <a:xfrm>
            <a:off x="1270975" y="1487679"/>
            <a:ext cx="6859776" cy="4937760"/>
          </a:xfrm>
          <a:prstGeom prst="rect">
            <a:avLst/>
          </a:prstGeom>
        </p:spPr>
        <p:txBody>
          <a:bodyPr/>
          <a:lstStyle>
            <a:lvl1pPr marL="211021" indent="-211021" algn="l" defTabSz="844083" rtl="0" eaLnBrk="1" latinLnBrk="0" hangingPunct="1">
              <a:lnSpc>
                <a:spcPct val="90000"/>
              </a:lnSpc>
              <a:spcBef>
                <a:spcPts val="923"/>
              </a:spcBef>
              <a:buFont typeface="Arial" panose="020B0604020202020204" pitchFamily="34" charset="0"/>
              <a:buChar char="•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3062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103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7145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9186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21227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69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65310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87351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zh-TW" altLang="en-US" sz="20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下載安裝後從 </a:t>
            </a:r>
            <a:r>
              <a:rPr lang="en-US" altLang="zh-TW" sz="20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[</a:t>
            </a:r>
            <a:r>
              <a:rPr lang="zh-TW" altLang="en-US" sz="20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開始</a:t>
            </a:r>
            <a:r>
              <a:rPr lang="en-US" altLang="zh-TW" sz="20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]</a:t>
            </a:r>
            <a:r>
              <a:rPr lang="zh-TW" altLang="en-US" sz="20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             可看見新增</a:t>
            </a:r>
            <a:r>
              <a:rPr lang="en-US" altLang="zh-TW" sz="20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: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zh-TW" altLang="en-US" sz="20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     點擊</a:t>
            </a:r>
            <a:r>
              <a:rPr lang="en-US" altLang="zh-TW" sz="20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Python 3.7</a:t>
            </a:r>
            <a:r>
              <a:rPr lang="zh-TW" altLang="en-US" sz="20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 可於命令列模式下執行，</a:t>
            </a:r>
            <a:endParaRPr lang="en-US" altLang="zh-TW" sz="2000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zh-TW" altLang="en-US" sz="20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     </a:t>
            </a:r>
            <a:endParaRPr lang="en-US" altLang="zh-TW" sz="2000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zh-TW" sz="20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&gt;&gt;&gt;</a:t>
            </a:r>
            <a:r>
              <a:rPr lang="zh-TW" altLang="en-US" sz="20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 </a:t>
            </a:r>
            <a:r>
              <a:rPr lang="en-US" altLang="zh-TW" sz="20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print(“Good Day!”)    </a:t>
            </a:r>
            <a:r>
              <a:rPr lang="en-US" altLang="zh-TW" sz="2000" u="sng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Enter  ( </a:t>
            </a:r>
            <a:r>
              <a:rPr lang="en-US" altLang="zh-TW" sz="1600" u="sng" dirty="0">
                <a:solidFill>
                  <a:srgbClr val="C00000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  <a:sym typeface="Wingdings" panose="05000000000000000000" pitchFamily="2" charset="2"/>
              </a:rPr>
              <a:t></a:t>
            </a:r>
            <a:r>
              <a:rPr lang="en-US" altLang="zh-TW" sz="1600" u="sng" dirty="0">
                <a:solidFill>
                  <a:srgbClr val="C00000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print </a:t>
            </a:r>
            <a:r>
              <a:rPr lang="zh-TW" altLang="en-US" sz="1600" u="sng" dirty="0">
                <a:solidFill>
                  <a:srgbClr val="C00000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要小寫</a:t>
            </a:r>
            <a:r>
              <a:rPr lang="en-US" altLang="zh-TW" sz="2000" u="sng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)</a:t>
            </a:r>
          </a:p>
          <a:p>
            <a:pPr marL="422041" lvl="1" indent="0">
              <a:buNone/>
            </a:pPr>
            <a:endParaRPr lang="en-US" altLang="zh-TW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6CE8E2D-A5D7-40AA-AC3E-462E2073396E}"/>
              </a:ext>
            </a:extLst>
          </p:cNvPr>
          <p:cNvSpPr txBox="1"/>
          <p:nvPr/>
        </p:nvSpPr>
        <p:spPr>
          <a:xfrm>
            <a:off x="7339051" y="700423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j-ea"/>
                <a:ea typeface="+mj-ea"/>
              </a:rPr>
              <a:t>圖示</a:t>
            </a: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B7E11BFA-7ACA-43DD-8A6F-3C8CA16E89AE}"/>
              </a:ext>
            </a:extLst>
          </p:cNvPr>
          <p:cNvCxnSpPr>
            <a:cxnSpLocks/>
          </p:cNvCxnSpPr>
          <p:nvPr/>
        </p:nvCxnSpPr>
        <p:spPr>
          <a:xfrm>
            <a:off x="6022994" y="1689343"/>
            <a:ext cx="2435206" cy="8132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1EB51764-C8CA-4050-BFC9-FD6C29FAC616}"/>
              </a:ext>
            </a:extLst>
          </p:cNvPr>
          <p:cNvSpPr txBox="1"/>
          <p:nvPr/>
        </p:nvSpPr>
        <p:spPr>
          <a:xfrm>
            <a:off x="1318011" y="5907549"/>
            <a:ext cx="2818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這就完成第一個程式啦</a:t>
            </a:r>
            <a:r>
              <a:rPr lang="en-US" altLang="zh-TW" sz="20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!</a:t>
            </a:r>
            <a:endParaRPr lang="zh-TW" altLang="en-US" sz="2000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B7957B65-5780-4202-8B33-B10EAD8E24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56" t="14484" r="17607" b="17175"/>
          <a:stretch/>
        </p:blipFill>
        <p:spPr>
          <a:xfrm>
            <a:off x="4017284" y="1439889"/>
            <a:ext cx="404969" cy="3596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2650C8C-99B4-4EEC-9775-3103139954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23" t="28539" r="81227" b="48224"/>
          <a:stretch/>
        </p:blipFill>
        <p:spPr>
          <a:xfrm>
            <a:off x="7785304" y="4133858"/>
            <a:ext cx="3666305" cy="2117543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D1C8C536-0553-45CD-B754-152040FDEA9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3907" y="3328010"/>
            <a:ext cx="436260" cy="2529600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25E59BEE-45C2-4CC0-AB6A-62E8AC7C812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492"/>
          <a:stretch/>
        </p:blipFill>
        <p:spPr>
          <a:xfrm>
            <a:off x="1071358" y="3555061"/>
            <a:ext cx="6317934" cy="1717952"/>
          </a:xfrm>
          <a:prstGeom prst="rect">
            <a:avLst/>
          </a:prstGeom>
        </p:spPr>
      </p:pic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B2E05D37-09FC-4A61-A730-5218595E56FA}"/>
              </a:ext>
            </a:extLst>
          </p:cNvPr>
          <p:cNvSpPr/>
          <p:nvPr/>
        </p:nvSpPr>
        <p:spPr>
          <a:xfrm rot="10800000">
            <a:off x="2956743" y="4133858"/>
            <a:ext cx="547545" cy="26783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箭號: 向右 29">
            <a:extLst>
              <a:ext uri="{FF2B5EF4-FFF2-40B4-BE49-F238E27FC236}">
                <a16:creationId xmlns:a16="http://schemas.microsoft.com/office/drawing/2014/main" id="{A7DF2F71-A88B-44B5-A3DE-A40DF8D34E57}"/>
              </a:ext>
            </a:extLst>
          </p:cNvPr>
          <p:cNvSpPr/>
          <p:nvPr/>
        </p:nvSpPr>
        <p:spPr>
          <a:xfrm rot="10800000">
            <a:off x="1902986" y="4324974"/>
            <a:ext cx="547545" cy="26783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0387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3566A19-06C2-4244-A86A-1601910950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541" y="3221095"/>
            <a:ext cx="3217960" cy="110834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E979C15A-6797-496C-BB6B-65A0E98C6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5" t="28183" r="81228" b="60043"/>
          <a:stretch/>
        </p:blipFill>
        <p:spPr>
          <a:xfrm>
            <a:off x="6692554" y="627322"/>
            <a:ext cx="3698577" cy="125959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B981C04-3914-41E9-9DF3-C572E4CCFD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246" t="344" r="68659" b="85737"/>
          <a:stretch/>
        </p:blipFill>
        <p:spPr bwMode="auto">
          <a:xfrm>
            <a:off x="3190300" y="2069830"/>
            <a:ext cx="3553402" cy="110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F028D128-A3C0-4032-8893-767AFAE62ABC}"/>
              </a:ext>
            </a:extLst>
          </p:cNvPr>
          <p:cNvSpPr txBox="1"/>
          <p:nvPr/>
        </p:nvSpPr>
        <p:spPr>
          <a:xfrm>
            <a:off x="1298116" y="2276789"/>
            <a:ext cx="26990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zh-TW" altLang="en-US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開新檔案  </a:t>
            </a:r>
            <a:r>
              <a:rPr lang="en-US" altLang="zh-TW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File new</a:t>
            </a:r>
            <a:endParaRPr lang="zh-TW" altLang="en-US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96FC9C4-FA05-4577-88FD-81B0A388A6D0}"/>
              </a:ext>
            </a:extLst>
          </p:cNvPr>
          <p:cNvSpPr txBox="1"/>
          <p:nvPr/>
        </p:nvSpPr>
        <p:spPr>
          <a:xfrm>
            <a:off x="1376904" y="4741521"/>
            <a:ext cx="551702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3. save as </a:t>
            </a:r>
            <a:br>
              <a:rPr lang="en-US" altLang="zh-TW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</a:br>
            <a:r>
              <a:rPr lang="zh-TW" altLang="en-US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     設定檔名 </a:t>
            </a:r>
            <a:r>
              <a:rPr lang="en-US" altLang="zh-TW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( </a:t>
            </a:r>
            <a:r>
              <a:rPr lang="en-US" altLang="zh-TW" dirty="0" err="1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myprint</a:t>
            </a:r>
            <a:r>
              <a:rPr lang="en-US" altLang="zh-TW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 ) </a:t>
            </a:r>
            <a:r>
              <a:rPr lang="en-US" altLang="zh-TW" dirty="0" err="1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pyhon</a:t>
            </a:r>
            <a:r>
              <a:rPr lang="en-US" altLang="zh-TW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 </a:t>
            </a:r>
            <a:r>
              <a:rPr lang="zh-TW" altLang="en-US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自動加上副檔名 </a:t>
            </a:r>
            <a:r>
              <a:rPr lang="en-US" altLang="zh-TW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.</a:t>
            </a:r>
            <a:r>
              <a:rPr lang="en-US" altLang="zh-TW" dirty="0" err="1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py</a:t>
            </a:r>
            <a:endParaRPr lang="zh-TW" altLang="en-US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30" name="標題 1">
            <a:extLst>
              <a:ext uri="{FF2B5EF4-FFF2-40B4-BE49-F238E27FC236}">
                <a16:creationId xmlns:a16="http://schemas.microsoft.com/office/drawing/2014/main" id="{75F295D6-A560-46E1-B79A-4EED7CA1F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925" y="825864"/>
            <a:ext cx="4992950" cy="69448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zh-TW" altLang="en-US" sz="24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點擊</a:t>
            </a:r>
            <a:r>
              <a:rPr lang="en-US" altLang="zh-TW" sz="24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 IDLE </a:t>
            </a:r>
            <a:r>
              <a:rPr lang="zh-TW" altLang="en-US" sz="24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編譯器可開始編輯程式</a:t>
            </a:r>
            <a:br>
              <a:rPr lang="en-US" altLang="zh-TW" sz="24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</a:br>
            <a:r>
              <a:rPr lang="zh-TW" altLang="en-US" sz="24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坊間有許多編譯器可依喜好選擇</a:t>
            </a:r>
            <a:br>
              <a:rPr lang="en-US" altLang="zh-TW" sz="24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</a:br>
            <a:endParaRPr lang="en-US" altLang="zh-TW" sz="2400" b="1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10D979CD-E4D7-441B-945F-F8926B07660A}"/>
              </a:ext>
            </a:extLst>
          </p:cNvPr>
          <p:cNvGrpSpPr/>
          <p:nvPr/>
        </p:nvGrpSpPr>
        <p:grpSpPr>
          <a:xfrm>
            <a:off x="7418639" y="4584207"/>
            <a:ext cx="2719228" cy="1646471"/>
            <a:chOff x="7232234" y="4650908"/>
            <a:chExt cx="2719228" cy="1646471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FF4C6B75-0A0A-4451-96E4-8F2987ED4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808" t="13806" r="78757" b="62822"/>
            <a:stretch/>
          </p:blipFill>
          <p:spPr>
            <a:xfrm>
              <a:off x="7232234" y="4722408"/>
              <a:ext cx="2719228" cy="1574971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0C4F68BE-9EAC-46C8-8FD1-768DB1BD886F}"/>
                </a:ext>
              </a:extLst>
            </p:cNvPr>
            <p:cNvSpPr/>
            <p:nvPr/>
          </p:nvSpPr>
          <p:spPr>
            <a:xfrm>
              <a:off x="7333359" y="4650908"/>
              <a:ext cx="998546" cy="28335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dobe 黑体 Std R" panose="020B0400000000000000" pitchFamily="34" charset="-128"/>
                <a:ea typeface="Adobe 黑体 Std R" panose="020B0400000000000000" pitchFamily="34" charset="-128"/>
              </a:endParaRPr>
            </a:p>
          </p:txBody>
        </p:sp>
      </p:grpSp>
      <p:sp>
        <p:nvSpPr>
          <p:cNvPr id="5" name="箭號: 向右 4">
            <a:extLst>
              <a:ext uri="{FF2B5EF4-FFF2-40B4-BE49-F238E27FC236}">
                <a16:creationId xmlns:a16="http://schemas.microsoft.com/office/drawing/2014/main" id="{58CA9064-C135-485C-BC7C-EC853A780054}"/>
              </a:ext>
            </a:extLst>
          </p:cNvPr>
          <p:cNvSpPr/>
          <p:nvPr/>
        </p:nvSpPr>
        <p:spPr>
          <a:xfrm>
            <a:off x="6892996" y="1176512"/>
            <a:ext cx="525643" cy="31755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79E0135B-215D-452D-8AAA-25E32E862CE1}"/>
              </a:ext>
            </a:extLst>
          </p:cNvPr>
          <p:cNvSpPr txBox="1"/>
          <p:nvPr/>
        </p:nvSpPr>
        <p:spPr>
          <a:xfrm>
            <a:off x="1324712" y="3679830"/>
            <a:ext cx="535610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2. </a:t>
            </a:r>
            <a:r>
              <a:rPr lang="zh-TW" altLang="en-US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打上指令</a:t>
            </a:r>
            <a:r>
              <a:rPr lang="en-US" altLang="zh-TW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:</a:t>
            </a:r>
            <a:r>
              <a:rPr lang="zh-TW" altLang="en-US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  </a:t>
            </a:r>
            <a:r>
              <a:rPr lang="en-US" altLang="zh-TW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print(“Good Day! My Print.”) </a:t>
            </a:r>
          </a:p>
        </p:txBody>
      </p:sp>
    </p:spTree>
    <p:extLst>
      <p:ext uri="{BB962C8B-B14F-4D97-AF65-F5344CB8AC3E}">
        <p14:creationId xmlns:p14="http://schemas.microsoft.com/office/powerpoint/2010/main" val="290038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AA0A5F83-180F-485F-9224-FA4209D0BB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859" y="2920454"/>
            <a:ext cx="5862936" cy="2782924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7697419-3A2D-48BD-A520-0576A9E314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34" t="12089" r="68656" b="73531"/>
          <a:stretch/>
        </p:blipFill>
        <p:spPr>
          <a:xfrm>
            <a:off x="3541795" y="963187"/>
            <a:ext cx="4600486" cy="158289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23ABBE8-6EFD-450E-ACDE-F7ADFA838FFF}"/>
              </a:ext>
            </a:extLst>
          </p:cNvPr>
          <p:cNvSpPr txBox="1"/>
          <p:nvPr/>
        </p:nvSpPr>
        <p:spPr>
          <a:xfrm>
            <a:off x="1048670" y="1299355"/>
            <a:ext cx="230169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3. Run Module</a:t>
            </a:r>
            <a:endParaRPr lang="zh-TW" altLang="en-US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E8C7556-060E-4E1E-BB4C-65FCF97F8070}"/>
              </a:ext>
            </a:extLst>
          </p:cNvPr>
          <p:cNvSpPr txBox="1"/>
          <p:nvPr/>
        </p:nvSpPr>
        <p:spPr>
          <a:xfrm>
            <a:off x="9351525" y="4226357"/>
            <a:ext cx="250917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Close </a:t>
            </a:r>
            <a:r>
              <a:rPr lang="zh-TW" altLang="en-US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回到編輯畫面</a:t>
            </a: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6384E7B5-A28E-4C32-8FCD-EC7FCD65D0B4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8021533" y="3111911"/>
            <a:ext cx="1329992" cy="12991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F0251475-2D7F-4C7B-AC03-C65F52E106BC}"/>
              </a:ext>
            </a:extLst>
          </p:cNvPr>
          <p:cNvSpPr txBox="1"/>
          <p:nvPr/>
        </p:nvSpPr>
        <p:spPr>
          <a:xfrm>
            <a:off x="10032953" y="6153333"/>
            <a:ext cx="27847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這就完成第一個程式檔啦</a:t>
            </a:r>
            <a:r>
              <a:rPr lang="en-US" altLang="zh-TW" dirty="0">
                <a:solidFill>
                  <a:srgbClr val="FF0000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!</a:t>
            </a:r>
            <a:endParaRPr lang="zh-TW" altLang="en-US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3E8BD71D-DE13-4DAC-9018-0F9462217CA4}"/>
              </a:ext>
            </a:extLst>
          </p:cNvPr>
          <p:cNvSpPr/>
          <p:nvPr/>
        </p:nvSpPr>
        <p:spPr>
          <a:xfrm rot="5400000">
            <a:off x="7033675" y="2191189"/>
            <a:ext cx="748491" cy="5187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11" name="爆炸: 八角 10">
            <a:extLst>
              <a:ext uri="{FF2B5EF4-FFF2-40B4-BE49-F238E27FC236}">
                <a16:creationId xmlns:a16="http://schemas.microsoft.com/office/drawing/2014/main" id="{4C9DB594-F1E7-4025-98B1-350BA90DAAC0}"/>
              </a:ext>
            </a:extLst>
          </p:cNvPr>
          <p:cNvSpPr/>
          <p:nvPr/>
        </p:nvSpPr>
        <p:spPr>
          <a:xfrm>
            <a:off x="6175945" y="4790347"/>
            <a:ext cx="1231976" cy="914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正確</a:t>
            </a:r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32F65B63-7899-4F45-AF42-F2CF8C447D54}"/>
              </a:ext>
            </a:extLst>
          </p:cNvPr>
          <p:cNvSpPr/>
          <p:nvPr/>
        </p:nvSpPr>
        <p:spPr>
          <a:xfrm rot="10800000">
            <a:off x="4407124" y="4814738"/>
            <a:ext cx="547545" cy="26783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A98B732A-5457-4AF3-8979-3F78F23BCF40}"/>
              </a:ext>
            </a:extLst>
          </p:cNvPr>
          <p:cNvSpPr/>
          <p:nvPr/>
        </p:nvSpPr>
        <p:spPr>
          <a:xfrm rot="10800000">
            <a:off x="4284192" y="4461771"/>
            <a:ext cx="547545" cy="26783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40923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橢圓 16">
            <a:extLst>
              <a:ext uri="{FF2B5EF4-FFF2-40B4-BE49-F238E27FC236}">
                <a16:creationId xmlns:a16="http://schemas.microsoft.com/office/drawing/2014/main" id="{00012631-5606-4A20-940B-9A79F3A05229}"/>
              </a:ext>
            </a:extLst>
          </p:cNvPr>
          <p:cNvSpPr/>
          <p:nvPr/>
        </p:nvSpPr>
        <p:spPr>
          <a:xfrm>
            <a:off x="5072050" y="3063731"/>
            <a:ext cx="347133" cy="34676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3156FB2-1709-4B2B-A5AF-1740A54BEEBE}"/>
              </a:ext>
            </a:extLst>
          </p:cNvPr>
          <p:cNvGrpSpPr/>
          <p:nvPr/>
        </p:nvGrpSpPr>
        <p:grpSpPr>
          <a:xfrm>
            <a:off x="5649725" y="1262470"/>
            <a:ext cx="5917591" cy="4579129"/>
            <a:chOff x="5649725" y="1262470"/>
            <a:chExt cx="5917591" cy="4579129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3B2C2A33-698F-4566-B58D-C154A9160005}"/>
                </a:ext>
              </a:extLst>
            </p:cNvPr>
            <p:cNvGrpSpPr/>
            <p:nvPr/>
          </p:nvGrpSpPr>
          <p:grpSpPr>
            <a:xfrm>
              <a:off x="5656250" y="1262470"/>
              <a:ext cx="4250401" cy="1511350"/>
              <a:chOff x="921892" y="1206708"/>
              <a:chExt cx="5032053" cy="1813404"/>
            </a:xfrm>
          </p:grpSpPr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10692206-E0D3-42BD-AC2C-EBCB00BC1838}"/>
                  </a:ext>
                </a:extLst>
              </p:cNvPr>
              <p:cNvSpPr txBox="1"/>
              <p:nvPr/>
            </p:nvSpPr>
            <p:spPr>
              <a:xfrm>
                <a:off x="921895" y="120670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</a:p>
            </p:txBody>
          </p:sp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5FB20E73-2413-418B-874F-F665B8A8A35F}"/>
                  </a:ext>
                </a:extLst>
              </p:cNvPr>
              <p:cNvSpPr txBox="1"/>
              <p:nvPr/>
            </p:nvSpPr>
            <p:spPr>
              <a:xfrm>
                <a:off x="921892" y="1660719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IOT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</a:p>
            </p:txBody>
          </p:sp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65F6CDB-31DF-49B1-971D-0717ACC5A00A}"/>
                  </a:ext>
                </a:extLst>
              </p:cNvPr>
              <p:cNvSpPr txBox="1"/>
              <p:nvPr/>
            </p:nvSpPr>
            <p:spPr>
              <a:xfrm>
                <a:off x="921892" y="2576966"/>
                <a:ext cx="5032049" cy="44314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AIOT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+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Python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開始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endParaRPr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DDD2A908-C64A-4D88-9A99-40430D062A92}"/>
                  </a:ext>
                </a:extLst>
              </p:cNvPr>
              <p:cNvSpPr txBox="1"/>
              <p:nvPr/>
            </p:nvSpPr>
            <p:spPr>
              <a:xfrm>
                <a:off x="921892" y="211484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Sensor /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聊聊半導體</a:t>
                </a:r>
              </a:p>
            </p:txBody>
          </p:sp>
        </p:grp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500EEE4C-692F-4648-88A7-2CE3392FCCC3}"/>
                </a:ext>
              </a:extLst>
            </p:cNvPr>
            <p:cNvSpPr txBox="1"/>
            <p:nvPr/>
          </p:nvSpPr>
          <p:spPr>
            <a:xfrm>
              <a:off x="5656250" y="3027949"/>
              <a:ext cx="5032052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邏輯訓練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從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Flow Chart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開始</a:t>
              </a: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829322C6-1004-433F-894A-79561AFFEE31}"/>
                </a:ext>
              </a:extLst>
            </p:cNvPr>
            <p:cNvSpPr txBox="1"/>
            <p:nvPr/>
          </p:nvSpPr>
          <p:spPr>
            <a:xfrm>
              <a:off x="5656250" y="3912810"/>
              <a:ext cx="503205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文文盃宣傳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41D6582F-173C-4F1C-9B41-E381B9978C04}"/>
                </a:ext>
              </a:extLst>
            </p:cNvPr>
            <p:cNvSpPr txBox="1"/>
            <p:nvPr/>
          </p:nvSpPr>
          <p:spPr>
            <a:xfrm>
              <a:off x="5649725" y="4516931"/>
              <a:ext cx="5032053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程式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設計自己的程式 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76AC7944-06F8-4669-A37C-C312FDD2B76A}"/>
                </a:ext>
              </a:extLst>
            </p:cNvPr>
            <p:cNvSpPr txBox="1"/>
            <p:nvPr/>
          </p:nvSpPr>
          <p:spPr>
            <a:xfrm>
              <a:off x="5649725" y="5472267"/>
              <a:ext cx="5917591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應用創意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物理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數學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美學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體健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運動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長照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環保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海洋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...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EB55199-6587-4C90-A298-554EC937C4CB}"/>
              </a:ext>
            </a:extLst>
          </p:cNvPr>
          <p:cNvSpPr txBox="1"/>
          <p:nvPr/>
        </p:nvSpPr>
        <p:spPr>
          <a:xfrm>
            <a:off x="5631227" y="3462619"/>
            <a:ext cx="503205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程式實作</a:t>
            </a:r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  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從動手實作開始 </a:t>
            </a:r>
            <a:r>
              <a:rPr lang="en-US" altLang="zh-TW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 Start 2,3</a:t>
            </a:r>
            <a:r>
              <a:rPr lang="zh-TW" altLang="en-US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4669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82C44A45-70A2-43A0-80EC-1E5FC12D5910}"/>
              </a:ext>
            </a:extLst>
          </p:cNvPr>
          <p:cNvSpPr txBox="1"/>
          <p:nvPr/>
        </p:nvSpPr>
        <p:spPr>
          <a:xfrm>
            <a:off x="692285" y="2253839"/>
            <a:ext cx="564128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電腦怎麼想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b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它只會一步一步作，遇到狀況，判別，下決策，執行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有哪些控制變數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紀錄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=</a:t>
            </a:r>
            <a:r>
              <a:rPr lang="en-US" altLang="zh-TW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force_record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=9</a:t>
            </a:r>
          </a:p>
          <a:p>
            <a:pPr lvl="1"/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可玩次數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= </a:t>
            </a:r>
            <a:r>
              <a:rPr lang="en-US" altLang="zh-TW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try_count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=3</a:t>
            </a:r>
          </a:p>
          <a:p>
            <a:pPr marL="800100" lvl="1" indent="-342900">
              <a:buFont typeface="+mj-lt"/>
              <a:buAutoNum type="arabicPeriod"/>
            </a:pP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劃出流程圖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</a:p>
          <a:p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      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可玩次數歸零沒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       還沒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輸入嘗試力氣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                 如果大於紀錄就贏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        如果輸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,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可玩次數就減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</a:t>
            </a:r>
          </a:p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        可玩次數歸零就 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game over</a:t>
            </a:r>
          </a:p>
          <a:p>
            <a:pPr marL="342900" indent="-342900">
              <a:buAutoNum type="arabicPeriod"/>
            </a:pPr>
            <a:endParaRPr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C0A54AE-5EFD-4AB3-9393-417111C9E441}"/>
              </a:ext>
            </a:extLst>
          </p:cNvPr>
          <p:cNvSpPr txBox="1"/>
          <p:nvPr/>
        </p:nvSpPr>
        <p:spPr>
          <a:xfrm>
            <a:off x="607276" y="669136"/>
            <a:ext cx="51908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第一個遊戲</a:t>
            </a:r>
            <a:r>
              <a:rPr lang="en-US" altLang="zh-TW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zh-TW" altLang="en-US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鍵盤版</a:t>
            </a:r>
            <a:r>
              <a:rPr lang="en-US" altLang="zh-TW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[</a:t>
            </a:r>
            <a:r>
              <a:rPr lang="zh-TW" altLang="en-US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比力氣遊戲</a:t>
            </a:r>
            <a:r>
              <a:rPr lang="en-US" altLang="zh-TW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]:</a:t>
            </a:r>
          </a:p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比紀錄高就贏，否則輸，最多試三次</a:t>
            </a:r>
            <a:r>
              <a:rPr lang="en-US" altLang="zh-TW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!</a:t>
            </a:r>
            <a:endParaRPr lang="zh-TW" altLang="en-US" sz="2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2AF5626F-E8C8-4F5E-A5D8-37E6BD0DC467}"/>
              </a:ext>
            </a:extLst>
          </p:cNvPr>
          <p:cNvGrpSpPr/>
          <p:nvPr/>
        </p:nvGrpSpPr>
        <p:grpSpPr>
          <a:xfrm>
            <a:off x="4477064" y="2934648"/>
            <a:ext cx="2948363" cy="3438443"/>
            <a:chOff x="3559401" y="2805491"/>
            <a:chExt cx="2948363" cy="3438443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DC6437BF-3F38-4F79-A0AE-70841EC91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2151" y="3531629"/>
              <a:ext cx="1885127" cy="1295161"/>
            </a:xfrm>
            <a:prstGeom prst="rect">
              <a:avLst/>
            </a:prstGeom>
          </p:spPr>
        </p:pic>
        <p:sp>
          <p:nvSpPr>
            <p:cNvPr id="48" name="流程圖: 準備作業 47">
              <a:extLst>
                <a:ext uri="{FF2B5EF4-FFF2-40B4-BE49-F238E27FC236}">
                  <a16:creationId xmlns:a16="http://schemas.microsoft.com/office/drawing/2014/main" id="{8E987125-0901-4D96-AB99-122BE56B5574}"/>
                </a:ext>
              </a:extLst>
            </p:cNvPr>
            <p:cNvSpPr/>
            <p:nvPr/>
          </p:nvSpPr>
          <p:spPr>
            <a:xfrm>
              <a:off x="4060022" y="5062157"/>
              <a:ext cx="678233" cy="285347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顯示</a:t>
              </a:r>
              <a:endParaRPr lang="en-US" altLang="zh-TW" sz="1400" b="1" dirty="0"/>
            </a:p>
          </p:txBody>
        </p:sp>
        <p:sp>
          <p:nvSpPr>
            <p:cNvPr id="66" name="橢圓 65">
              <a:extLst>
                <a:ext uri="{FF2B5EF4-FFF2-40B4-BE49-F238E27FC236}">
                  <a16:creationId xmlns:a16="http://schemas.microsoft.com/office/drawing/2014/main" id="{F4DA055E-1FF3-45CD-A67B-0689DEC4EECB}"/>
                </a:ext>
              </a:extLst>
            </p:cNvPr>
            <p:cNvSpPr/>
            <p:nvPr/>
          </p:nvSpPr>
          <p:spPr>
            <a:xfrm>
              <a:off x="3559401" y="2805491"/>
              <a:ext cx="2948363" cy="343844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8" name="矩形 67">
            <a:extLst>
              <a:ext uri="{FF2B5EF4-FFF2-40B4-BE49-F238E27FC236}">
                <a16:creationId xmlns:a16="http://schemas.microsoft.com/office/drawing/2014/main" id="{5723FFF2-59DC-4808-888F-5F8BF764BC7F}"/>
              </a:ext>
            </a:extLst>
          </p:cNvPr>
          <p:cNvSpPr/>
          <p:nvPr/>
        </p:nvSpPr>
        <p:spPr>
          <a:xfrm>
            <a:off x="5657418" y="3244334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流程圖</a:t>
            </a:r>
            <a:endParaRPr lang="zh-TW" altLang="en-US" dirty="0"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C539E5C0-F36E-4CE1-937F-4DE9C76E64D6}"/>
              </a:ext>
            </a:extLst>
          </p:cNvPr>
          <p:cNvGrpSpPr/>
          <p:nvPr/>
        </p:nvGrpSpPr>
        <p:grpSpPr>
          <a:xfrm>
            <a:off x="7285562" y="529529"/>
            <a:ext cx="3843027" cy="5624858"/>
            <a:chOff x="7285562" y="529529"/>
            <a:chExt cx="3843027" cy="5624858"/>
          </a:xfrm>
        </p:grpSpPr>
        <p:sp>
          <p:nvSpPr>
            <p:cNvPr id="49" name="流程圖: 資料 48">
              <a:extLst>
                <a:ext uri="{FF2B5EF4-FFF2-40B4-BE49-F238E27FC236}">
                  <a16:creationId xmlns:a16="http://schemas.microsoft.com/office/drawing/2014/main" id="{74F5A4CD-F47F-4858-BEEF-35395149C7D1}"/>
                </a:ext>
              </a:extLst>
            </p:cNvPr>
            <p:cNvSpPr/>
            <p:nvPr/>
          </p:nvSpPr>
          <p:spPr>
            <a:xfrm>
              <a:off x="8250538" y="2313504"/>
              <a:ext cx="1292809" cy="412062"/>
            </a:xfrm>
            <a:prstGeom prst="flowChartInputOutp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輸入力氣值</a:t>
              </a:r>
            </a:p>
          </p:txBody>
        </p:sp>
        <p:sp>
          <p:nvSpPr>
            <p:cNvPr id="50" name="流程圖: 決策 49">
              <a:extLst>
                <a:ext uri="{FF2B5EF4-FFF2-40B4-BE49-F238E27FC236}">
                  <a16:creationId xmlns:a16="http://schemas.microsoft.com/office/drawing/2014/main" id="{CA288910-FD9A-432A-8356-5F1F5A2A2B80}"/>
                </a:ext>
              </a:extLst>
            </p:cNvPr>
            <p:cNvSpPr/>
            <p:nvPr/>
          </p:nvSpPr>
          <p:spPr>
            <a:xfrm>
              <a:off x="8163003" y="4155908"/>
              <a:ext cx="1467876" cy="626038"/>
            </a:xfrm>
            <a:prstGeom prst="flowChartDecis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力氣值</a:t>
              </a:r>
              <a:r>
                <a:rPr lang="en-US" altLang="zh-TW" sz="1400" b="1" dirty="0"/>
                <a:t>&gt;</a:t>
              </a:r>
              <a:r>
                <a:rPr lang="zh-TW" altLang="en-US" sz="1400" b="1" dirty="0"/>
                <a:t>紀錄</a:t>
              </a:r>
              <a:r>
                <a:rPr lang="en-US" altLang="zh-TW" sz="1400" b="1" dirty="0"/>
                <a:t>?</a:t>
              </a:r>
            </a:p>
          </p:txBody>
        </p:sp>
        <p:sp>
          <p:nvSpPr>
            <p:cNvPr id="51" name="流程圖: 程序 50">
              <a:extLst>
                <a:ext uri="{FF2B5EF4-FFF2-40B4-BE49-F238E27FC236}">
                  <a16:creationId xmlns:a16="http://schemas.microsoft.com/office/drawing/2014/main" id="{D2AFD5AC-E5DE-45FA-ADB8-88F696A12311}"/>
                </a:ext>
              </a:extLst>
            </p:cNvPr>
            <p:cNvSpPr/>
            <p:nvPr/>
          </p:nvSpPr>
          <p:spPr>
            <a:xfrm>
              <a:off x="7914072" y="529529"/>
              <a:ext cx="1873668" cy="570693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紀錄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</a:t>
              </a:r>
              <a:r>
                <a:rPr lang="en-US" altLang="zh-TW" sz="1400" b="1" dirty="0" err="1">
                  <a:solidFill>
                    <a:schemeClr val="accent1">
                      <a:lumMod val="50000"/>
                    </a:schemeClr>
                  </a:solidFill>
                </a:rPr>
                <a:t>force_record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=9</a:t>
              </a:r>
            </a:p>
            <a:p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可玩次數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 </a:t>
              </a:r>
              <a:r>
                <a:rPr lang="en-US" altLang="zh-TW" sz="1400" b="1" dirty="0" err="1">
                  <a:solidFill>
                    <a:schemeClr val="accent1">
                      <a:lumMod val="50000"/>
                    </a:schemeClr>
                  </a:solidFill>
                </a:rPr>
                <a:t>try_count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=3</a:t>
              </a:r>
            </a:p>
          </p:txBody>
        </p:sp>
        <p:sp>
          <p:nvSpPr>
            <p:cNvPr id="52" name="流程圖: 準備作業 51">
              <a:extLst>
                <a:ext uri="{FF2B5EF4-FFF2-40B4-BE49-F238E27FC236}">
                  <a16:creationId xmlns:a16="http://schemas.microsoft.com/office/drawing/2014/main" id="{3E9B0347-1CEC-4F19-B8DC-AAA81D1D3DE1}"/>
                </a:ext>
              </a:extLst>
            </p:cNvPr>
            <p:cNvSpPr/>
            <p:nvPr/>
          </p:nvSpPr>
          <p:spPr>
            <a:xfrm>
              <a:off x="8361467" y="5074411"/>
              <a:ext cx="1070948" cy="485988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You won!</a:t>
              </a:r>
              <a:endParaRPr lang="zh-TW" altLang="en-US" sz="1400" b="1" dirty="0"/>
            </a:p>
          </p:txBody>
        </p:sp>
        <p:sp>
          <p:nvSpPr>
            <p:cNvPr id="53" name="流程圖: 準備作業 52">
              <a:extLst>
                <a:ext uri="{FF2B5EF4-FFF2-40B4-BE49-F238E27FC236}">
                  <a16:creationId xmlns:a16="http://schemas.microsoft.com/office/drawing/2014/main" id="{B2AFFF03-278C-4CA8-A226-C2D568B8C49D}"/>
                </a:ext>
              </a:extLst>
            </p:cNvPr>
            <p:cNvSpPr/>
            <p:nvPr/>
          </p:nvSpPr>
          <p:spPr>
            <a:xfrm>
              <a:off x="10184954" y="4183580"/>
              <a:ext cx="943635" cy="570693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You fail!</a:t>
              </a:r>
            </a:p>
          </p:txBody>
        </p:sp>
        <p:sp>
          <p:nvSpPr>
            <p:cNvPr id="54" name="流程圖: 結束點 53">
              <a:extLst>
                <a:ext uri="{FF2B5EF4-FFF2-40B4-BE49-F238E27FC236}">
                  <a16:creationId xmlns:a16="http://schemas.microsoft.com/office/drawing/2014/main" id="{B05A51B0-B6C9-4BE9-8C5A-EB078A4380B2}"/>
                </a:ext>
              </a:extLst>
            </p:cNvPr>
            <p:cNvSpPr/>
            <p:nvPr/>
          </p:nvSpPr>
          <p:spPr>
            <a:xfrm>
              <a:off x="8575891" y="5771105"/>
              <a:ext cx="642099" cy="383282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stop</a:t>
              </a:r>
              <a:endParaRPr lang="zh-TW" altLang="en-US" sz="1400" b="1" dirty="0"/>
            </a:p>
          </p:txBody>
        </p:sp>
        <p:sp>
          <p:nvSpPr>
            <p:cNvPr id="55" name="流程圖: 決策 54">
              <a:extLst>
                <a:ext uri="{FF2B5EF4-FFF2-40B4-BE49-F238E27FC236}">
                  <a16:creationId xmlns:a16="http://schemas.microsoft.com/office/drawing/2014/main" id="{03605628-0221-4CF7-921B-0665B162AD4D}"/>
                </a:ext>
              </a:extLst>
            </p:cNvPr>
            <p:cNvSpPr/>
            <p:nvPr/>
          </p:nvSpPr>
          <p:spPr>
            <a:xfrm>
              <a:off x="8163005" y="1457394"/>
              <a:ext cx="1467876" cy="626038"/>
            </a:xfrm>
            <a:prstGeom prst="flowChartDecis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 次數</a:t>
              </a:r>
              <a:r>
                <a:rPr lang="en-US" altLang="zh-TW" sz="1400" b="1" dirty="0"/>
                <a:t>&gt;0</a:t>
              </a:r>
              <a:endParaRPr lang="zh-TW" altLang="en-US" sz="1400" b="1" dirty="0"/>
            </a:p>
          </p:txBody>
        </p:sp>
        <p:cxnSp>
          <p:nvCxnSpPr>
            <p:cNvPr id="56" name="接點: 肘形 55">
              <a:extLst>
                <a:ext uri="{FF2B5EF4-FFF2-40B4-BE49-F238E27FC236}">
                  <a16:creationId xmlns:a16="http://schemas.microsoft.com/office/drawing/2014/main" id="{8A9D08D2-96A9-48BB-A476-B45FF2F17D64}"/>
                </a:ext>
              </a:extLst>
            </p:cNvPr>
            <p:cNvCxnSpPr>
              <a:cxnSpLocks/>
              <a:stCxn id="50" idx="3"/>
              <a:endCxn id="53" idx="1"/>
            </p:cNvCxnSpPr>
            <p:nvPr/>
          </p:nvCxnSpPr>
          <p:spPr>
            <a:xfrm>
              <a:off x="9630879" y="4468927"/>
              <a:ext cx="554075" cy="12700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7" name="直線單箭頭接點 56">
              <a:extLst>
                <a:ext uri="{FF2B5EF4-FFF2-40B4-BE49-F238E27FC236}">
                  <a16:creationId xmlns:a16="http://schemas.microsoft.com/office/drawing/2014/main" id="{D9145A0F-7F3D-4FB1-B1B6-3B109C3BA91F}"/>
                </a:ext>
              </a:extLst>
            </p:cNvPr>
            <p:cNvCxnSpPr>
              <a:cxnSpLocks/>
              <a:endCxn id="54" idx="0"/>
            </p:cNvCxnSpPr>
            <p:nvPr/>
          </p:nvCxnSpPr>
          <p:spPr>
            <a:xfrm>
              <a:off x="8896941" y="5560399"/>
              <a:ext cx="0" cy="21070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單箭頭接點 57">
              <a:extLst>
                <a:ext uri="{FF2B5EF4-FFF2-40B4-BE49-F238E27FC236}">
                  <a16:creationId xmlns:a16="http://schemas.microsoft.com/office/drawing/2014/main" id="{2CEAB06B-7DAC-4EE4-99F2-D5817D118452}"/>
                </a:ext>
              </a:extLst>
            </p:cNvPr>
            <p:cNvCxnSpPr>
              <a:cxnSpLocks/>
              <a:stCxn id="50" idx="2"/>
            </p:cNvCxnSpPr>
            <p:nvPr/>
          </p:nvCxnSpPr>
          <p:spPr>
            <a:xfrm>
              <a:off x="8896941" y="4781946"/>
              <a:ext cx="0" cy="29246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單箭頭接點 58">
              <a:extLst>
                <a:ext uri="{FF2B5EF4-FFF2-40B4-BE49-F238E27FC236}">
                  <a16:creationId xmlns:a16="http://schemas.microsoft.com/office/drawing/2014/main" id="{B11486F0-39F2-441A-9DC3-76358F1B9E65}"/>
                </a:ext>
              </a:extLst>
            </p:cNvPr>
            <p:cNvCxnSpPr>
              <a:cxnSpLocks/>
              <a:stCxn id="49" idx="4"/>
              <a:endCxn id="61" idx="0"/>
            </p:cNvCxnSpPr>
            <p:nvPr/>
          </p:nvCxnSpPr>
          <p:spPr>
            <a:xfrm flipH="1">
              <a:off x="8896942" y="2725566"/>
              <a:ext cx="1" cy="44933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0" name="直線單箭頭接點 59">
              <a:extLst>
                <a:ext uri="{FF2B5EF4-FFF2-40B4-BE49-F238E27FC236}">
                  <a16:creationId xmlns:a16="http://schemas.microsoft.com/office/drawing/2014/main" id="{F8CEFB61-886E-430F-A6BD-C5905B950D0F}"/>
                </a:ext>
              </a:extLst>
            </p:cNvPr>
            <p:cNvCxnSpPr>
              <a:stCxn id="55" idx="2"/>
              <a:endCxn id="49" idx="1"/>
            </p:cNvCxnSpPr>
            <p:nvPr/>
          </p:nvCxnSpPr>
          <p:spPr>
            <a:xfrm>
              <a:off x="8896943" y="2083432"/>
              <a:ext cx="0" cy="23007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61" name="流程圖: 程序 60">
              <a:extLst>
                <a:ext uri="{FF2B5EF4-FFF2-40B4-BE49-F238E27FC236}">
                  <a16:creationId xmlns:a16="http://schemas.microsoft.com/office/drawing/2014/main" id="{1BFCDED8-FFA2-4B0B-9EDB-5E5D0AD06ADC}"/>
                </a:ext>
              </a:extLst>
            </p:cNvPr>
            <p:cNvSpPr/>
            <p:nvPr/>
          </p:nvSpPr>
          <p:spPr>
            <a:xfrm>
              <a:off x="8425124" y="3174904"/>
              <a:ext cx="943635" cy="570693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 </a:t>
              </a:r>
              <a:r>
                <a:rPr lang="zh-TW" altLang="en-US" sz="1400" b="1" dirty="0"/>
                <a:t>次數</a:t>
              </a:r>
              <a:r>
                <a:rPr lang="en-US" altLang="zh-TW" sz="1400" b="1" dirty="0"/>
                <a:t>-1</a:t>
              </a:r>
              <a:endParaRPr lang="zh-TW" altLang="en-US" sz="1400" b="1" dirty="0"/>
            </a:p>
          </p:txBody>
        </p:sp>
        <p:cxnSp>
          <p:nvCxnSpPr>
            <p:cNvPr id="62" name="直線單箭頭接點 61">
              <a:extLst>
                <a:ext uri="{FF2B5EF4-FFF2-40B4-BE49-F238E27FC236}">
                  <a16:creationId xmlns:a16="http://schemas.microsoft.com/office/drawing/2014/main" id="{49D57426-0078-4D02-B3AE-04054B0CDCA6}"/>
                </a:ext>
              </a:extLst>
            </p:cNvPr>
            <p:cNvCxnSpPr>
              <a:cxnSpLocks/>
              <a:stCxn id="61" idx="2"/>
              <a:endCxn id="50" idx="0"/>
            </p:cNvCxnSpPr>
            <p:nvPr/>
          </p:nvCxnSpPr>
          <p:spPr>
            <a:xfrm flipH="1">
              <a:off x="8896941" y="3745597"/>
              <a:ext cx="1" cy="41031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3" name="接點: 肘形 62">
              <a:extLst>
                <a:ext uri="{FF2B5EF4-FFF2-40B4-BE49-F238E27FC236}">
                  <a16:creationId xmlns:a16="http://schemas.microsoft.com/office/drawing/2014/main" id="{76FA329C-E475-4E0A-9B97-D26DA7537A89}"/>
                </a:ext>
              </a:extLst>
            </p:cNvPr>
            <p:cNvCxnSpPr>
              <a:stCxn id="55" idx="1"/>
              <a:endCxn id="54" idx="1"/>
            </p:cNvCxnSpPr>
            <p:nvPr/>
          </p:nvCxnSpPr>
          <p:spPr>
            <a:xfrm rot="10800000" flipH="1" flipV="1">
              <a:off x="8163005" y="1770412"/>
              <a:ext cx="412886" cy="4192333"/>
            </a:xfrm>
            <a:prstGeom prst="bentConnector3">
              <a:avLst>
                <a:gd name="adj1" fmla="val -55366"/>
              </a:avLst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64" name="流程圖: 準備作業 63">
              <a:extLst>
                <a:ext uri="{FF2B5EF4-FFF2-40B4-BE49-F238E27FC236}">
                  <a16:creationId xmlns:a16="http://schemas.microsoft.com/office/drawing/2014/main" id="{8B31D364-2AA3-4921-8B20-E3F7F73730E5}"/>
                </a:ext>
              </a:extLst>
            </p:cNvPr>
            <p:cNvSpPr/>
            <p:nvPr/>
          </p:nvSpPr>
          <p:spPr>
            <a:xfrm>
              <a:off x="7285562" y="3200371"/>
              <a:ext cx="943635" cy="570693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Game over</a:t>
              </a:r>
            </a:p>
          </p:txBody>
        </p:sp>
        <p:sp>
          <p:nvSpPr>
            <p:cNvPr id="2" name="文字方塊 1">
              <a:extLst>
                <a:ext uri="{FF2B5EF4-FFF2-40B4-BE49-F238E27FC236}">
                  <a16:creationId xmlns:a16="http://schemas.microsoft.com/office/drawing/2014/main" id="{4573BC68-8339-44A3-BD06-91FBB014A926}"/>
                </a:ext>
              </a:extLst>
            </p:cNvPr>
            <p:cNvSpPr txBox="1"/>
            <p:nvPr/>
          </p:nvSpPr>
          <p:spPr>
            <a:xfrm>
              <a:off x="7887097" y="144180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N</a:t>
              </a:r>
              <a:endParaRPr lang="zh-TW" altLang="en-US" dirty="0"/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AAD2FCDD-9BA5-4AF6-837E-8D1ABFC952C2}"/>
                </a:ext>
              </a:extLst>
            </p:cNvPr>
            <p:cNvSpPr txBox="1"/>
            <p:nvPr/>
          </p:nvSpPr>
          <p:spPr>
            <a:xfrm>
              <a:off x="9041598" y="4705079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Y</a:t>
              </a:r>
              <a:endParaRPr lang="zh-TW" altLang="en-US" dirty="0"/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A9C0DBAC-E2AD-4790-91FE-26143DD11677}"/>
                </a:ext>
              </a:extLst>
            </p:cNvPr>
            <p:cNvSpPr txBox="1"/>
            <p:nvPr/>
          </p:nvSpPr>
          <p:spPr>
            <a:xfrm>
              <a:off x="9916620" y="4090358"/>
              <a:ext cx="2683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N</a:t>
              </a:r>
              <a:endParaRPr lang="zh-TW" altLang="en-US" dirty="0"/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2481F972-093F-4E3A-8A33-B53F71E053D4}"/>
                </a:ext>
              </a:extLst>
            </p:cNvPr>
            <p:cNvSpPr txBox="1"/>
            <p:nvPr/>
          </p:nvSpPr>
          <p:spPr>
            <a:xfrm>
              <a:off x="8916151" y="1990978"/>
              <a:ext cx="296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Y</a:t>
              </a:r>
              <a:endParaRPr lang="zh-TW" altLang="en-US" dirty="0"/>
            </a:p>
          </p:txBody>
        </p:sp>
        <p:cxnSp>
          <p:nvCxnSpPr>
            <p:cNvPr id="30" name="接點: 肘形 29">
              <a:extLst>
                <a:ext uri="{FF2B5EF4-FFF2-40B4-BE49-F238E27FC236}">
                  <a16:creationId xmlns:a16="http://schemas.microsoft.com/office/drawing/2014/main" id="{632BCFD4-FCC8-4DE5-A4BB-E4081ECDA771}"/>
                </a:ext>
              </a:extLst>
            </p:cNvPr>
            <p:cNvCxnSpPr>
              <a:cxnSpLocks/>
              <a:stCxn id="53" idx="3"/>
              <a:endCxn id="55" idx="3"/>
            </p:cNvCxnSpPr>
            <p:nvPr/>
          </p:nvCxnSpPr>
          <p:spPr>
            <a:xfrm flipH="1" flipV="1">
              <a:off x="9630881" y="1770413"/>
              <a:ext cx="1497708" cy="2698514"/>
            </a:xfrm>
            <a:prstGeom prst="bentConnector3">
              <a:avLst>
                <a:gd name="adj1" fmla="val -15263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970940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C06321D8-773A-42C9-8B26-92E9BBB74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Solution:</a:t>
            </a:r>
            <a:endParaRPr lang="zh-TW" altLang="en-US" b="1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9CB39E1-32B7-4E44-BD03-0623E3E0C8B9}"/>
              </a:ext>
            </a:extLst>
          </p:cNvPr>
          <p:cNvSpPr/>
          <p:nvPr/>
        </p:nvSpPr>
        <p:spPr>
          <a:xfrm>
            <a:off x="1105155" y="1655742"/>
            <a:ext cx="6096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2000" dirty="0" err="1"/>
              <a:t>force_record</a:t>
            </a:r>
            <a:r>
              <a:rPr lang="en-US" altLang="zh-TW" sz="2000" dirty="0"/>
              <a:t>=9</a:t>
            </a:r>
          </a:p>
          <a:p>
            <a:r>
              <a:rPr lang="en-US" altLang="zh-TW" sz="2000" dirty="0" err="1"/>
              <a:t>try_count</a:t>
            </a:r>
            <a:r>
              <a:rPr lang="en-US" altLang="zh-TW" sz="2000" dirty="0"/>
              <a:t>=3</a:t>
            </a:r>
          </a:p>
          <a:p>
            <a:endParaRPr lang="en-US" altLang="zh-TW" sz="2000" dirty="0"/>
          </a:p>
          <a:p>
            <a:r>
              <a:rPr lang="en-US" altLang="zh-TW" sz="2000" dirty="0"/>
              <a:t>while </a:t>
            </a:r>
            <a:r>
              <a:rPr lang="en-US" altLang="zh-TW" sz="2000" dirty="0" err="1"/>
              <a:t>try_count</a:t>
            </a:r>
            <a:r>
              <a:rPr lang="en-US" altLang="zh-TW" sz="2000" dirty="0"/>
              <a:t> &gt; 0:</a:t>
            </a:r>
          </a:p>
          <a:p>
            <a:r>
              <a:rPr lang="en-US" altLang="zh-TW" sz="2000" dirty="0"/>
              <a:t>    </a:t>
            </a:r>
          </a:p>
          <a:p>
            <a:r>
              <a:rPr lang="en-US" altLang="zh-TW" sz="2000" dirty="0"/>
              <a:t>    </a:t>
            </a:r>
            <a:r>
              <a:rPr lang="en-US" altLang="zh-TW" sz="2000" dirty="0" err="1"/>
              <a:t>your_force</a:t>
            </a:r>
            <a:r>
              <a:rPr lang="en-US" altLang="zh-TW" sz="2000" dirty="0"/>
              <a:t>=int(input('try to break the force record:'))</a:t>
            </a:r>
          </a:p>
          <a:p>
            <a:r>
              <a:rPr lang="en-US" altLang="zh-TW" sz="2000" dirty="0"/>
              <a:t>    </a:t>
            </a:r>
            <a:r>
              <a:rPr lang="en-US" altLang="zh-TW" sz="2000" dirty="0" err="1"/>
              <a:t>try_count</a:t>
            </a:r>
            <a:r>
              <a:rPr lang="en-US" altLang="zh-TW" sz="2000" dirty="0"/>
              <a:t>=try_count-1</a:t>
            </a:r>
          </a:p>
          <a:p>
            <a:r>
              <a:rPr lang="en-US" altLang="zh-TW" sz="2000" dirty="0"/>
              <a:t>    if </a:t>
            </a:r>
            <a:r>
              <a:rPr lang="en-US" altLang="zh-TW" sz="2000" dirty="0" err="1"/>
              <a:t>your_force</a:t>
            </a:r>
            <a:r>
              <a:rPr lang="en-US" altLang="zh-TW" sz="2000" dirty="0"/>
              <a:t>&gt;</a:t>
            </a:r>
            <a:r>
              <a:rPr lang="en-US" altLang="zh-TW" sz="2000" dirty="0" err="1"/>
              <a:t>force_record</a:t>
            </a:r>
            <a:r>
              <a:rPr lang="en-US" altLang="zh-TW" sz="2000" dirty="0"/>
              <a:t>:</a:t>
            </a:r>
          </a:p>
          <a:p>
            <a:r>
              <a:rPr lang="en-US" altLang="zh-TW" sz="2000" dirty="0"/>
              <a:t>        print('You won')</a:t>
            </a:r>
          </a:p>
          <a:p>
            <a:r>
              <a:rPr lang="en-US" altLang="zh-TW" sz="2000" dirty="0"/>
              <a:t>        break</a:t>
            </a:r>
          </a:p>
          <a:p>
            <a:r>
              <a:rPr lang="en-US" altLang="zh-TW" sz="2000" dirty="0"/>
              <a:t>    else:</a:t>
            </a:r>
          </a:p>
          <a:p>
            <a:r>
              <a:rPr lang="en-US" altLang="zh-TW" sz="2000" dirty="0"/>
              <a:t>        print('Sorry, you fail!')</a:t>
            </a:r>
          </a:p>
          <a:p>
            <a:r>
              <a:rPr lang="en-US" altLang="zh-TW" sz="2000" dirty="0"/>
              <a:t>else: print('game over')</a:t>
            </a:r>
            <a:endParaRPr lang="zh-TW" altLang="en-US" sz="2000" dirty="0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8498A59F-9458-4AFA-AA14-FD0D875A989E}"/>
              </a:ext>
            </a:extLst>
          </p:cNvPr>
          <p:cNvGrpSpPr/>
          <p:nvPr/>
        </p:nvGrpSpPr>
        <p:grpSpPr>
          <a:xfrm>
            <a:off x="7494259" y="560701"/>
            <a:ext cx="3843027" cy="5624858"/>
            <a:chOff x="7285562" y="529529"/>
            <a:chExt cx="3843027" cy="5624858"/>
          </a:xfrm>
        </p:grpSpPr>
        <p:sp>
          <p:nvSpPr>
            <p:cNvPr id="21" name="流程圖: 資料 20">
              <a:extLst>
                <a:ext uri="{FF2B5EF4-FFF2-40B4-BE49-F238E27FC236}">
                  <a16:creationId xmlns:a16="http://schemas.microsoft.com/office/drawing/2014/main" id="{B9A1A390-9F40-40B8-B6D7-CEF114AF9CD1}"/>
                </a:ext>
              </a:extLst>
            </p:cNvPr>
            <p:cNvSpPr/>
            <p:nvPr/>
          </p:nvSpPr>
          <p:spPr>
            <a:xfrm>
              <a:off x="8250538" y="2313504"/>
              <a:ext cx="1292809" cy="412062"/>
            </a:xfrm>
            <a:prstGeom prst="flowChartInputOutp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輸入力氣值</a:t>
              </a:r>
            </a:p>
          </p:txBody>
        </p:sp>
        <p:sp>
          <p:nvSpPr>
            <p:cNvPr id="22" name="流程圖: 決策 21">
              <a:extLst>
                <a:ext uri="{FF2B5EF4-FFF2-40B4-BE49-F238E27FC236}">
                  <a16:creationId xmlns:a16="http://schemas.microsoft.com/office/drawing/2014/main" id="{93D6F38A-B212-445E-A506-45C5CEFD9E81}"/>
                </a:ext>
              </a:extLst>
            </p:cNvPr>
            <p:cNvSpPr/>
            <p:nvPr/>
          </p:nvSpPr>
          <p:spPr>
            <a:xfrm>
              <a:off x="8163003" y="4155908"/>
              <a:ext cx="1467876" cy="626038"/>
            </a:xfrm>
            <a:prstGeom prst="flowChartDecis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力氣值</a:t>
              </a:r>
              <a:r>
                <a:rPr lang="en-US" altLang="zh-TW" sz="1400" b="1" dirty="0"/>
                <a:t>&gt;</a:t>
              </a:r>
              <a:r>
                <a:rPr lang="zh-TW" altLang="en-US" sz="1400" b="1" dirty="0"/>
                <a:t>紀錄</a:t>
              </a:r>
              <a:r>
                <a:rPr lang="en-US" altLang="zh-TW" sz="1400" b="1" dirty="0"/>
                <a:t>?</a:t>
              </a:r>
            </a:p>
          </p:txBody>
        </p:sp>
        <p:sp>
          <p:nvSpPr>
            <p:cNvPr id="23" name="流程圖: 程序 22">
              <a:extLst>
                <a:ext uri="{FF2B5EF4-FFF2-40B4-BE49-F238E27FC236}">
                  <a16:creationId xmlns:a16="http://schemas.microsoft.com/office/drawing/2014/main" id="{8EADE5A8-BB0D-4C5D-BDBD-C0EAD45EB3AA}"/>
                </a:ext>
              </a:extLst>
            </p:cNvPr>
            <p:cNvSpPr/>
            <p:nvPr/>
          </p:nvSpPr>
          <p:spPr>
            <a:xfrm>
              <a:off x="7914072" y="529529"/>
              <a:ext cx="1873668" cy="570693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紀錄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</a:t>
              </a:r>
              <a:r>
                <a:rPr lang="en-US" altLang="zh-TW" sz="1400" b="1" dirty="0" err="1">
                  <a:solidFill>
                    <a:schemeClr val="accent1">
                      <a:lumMod val="50000"/>
                    </a:schemeClr>
                  </a:solidFill>
                </a:rPr>
                <a:t>force_record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=9</a:t>
              </a:r>
            </a:p>
            <a:p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可玩次數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 </a:t>
              </a:r>
              <a:r>
                <a:rPr lang="en-US" altLang="zh-TW" sz="1400" b="1" dirty="0" err="1">
                  <a:solidFill>
                    <a:schemeClr val="accent1">
                      <a:lumMod val="50000"/>
                    </a:schemeClr>
                  </a:solidFill>
                </a:rPr>
                <a:t>try_count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=3</a:t>
              </a:r>
            </a:p>
          </p:txBody>
        </p:sp>
        <p:sp>
          <p:nvSpPr>
            <p:cNvPr id="24" name="流程圖: 準備作業 23">
              <a:extLst>
                <a:ext uri="{FF2B5EF4-FFF2-40B4-BE49-F238E27FC236}">
                  <a16:creationId xmlns:a16="http://schemas.microsoft.com/office/drawing/2014/main" id="{A339FD73-0C0B-4AE5-86CF-64CCB6704841}"/>
                </a:ext>
              </a:extLst>
            </p:cNvPr>
            <p:cNvSpPr/>
            <p:nvPr/>
          </p:nvSpPr>
          <p:spPr>
            <a:xfrm>
              <a:off x="8361467" y="5074411"/>
              <a:ext cx="1070948" cy="485988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You won!</a:t>
              </a:r>
              <a:endParaRPr lang="zh-TW" altLang="en-US" sz="1400" b="1" dirty="0"/>
            </a:p>
          </p:txBody>
        </p:sp>
        <p:sp>
          <p:nvSpPr>
            <p:cNvPr id="25" name="流程圖: 準備作業 24">
              <a:extLst>
                <a:ext uri="{FF2B5EF4-FFF2-40B4-BE49-F238E27FC236}">
                  <a16:creationId xmlns:a16="http://schemas.microsoft.com/office/drawing/2014/main" id="{7D19C032-A9E4-4A75-841C-C0F3BBA48A51}"/>
                </a:ext>
              </a:extLst>
            </p:cNvPr>
            <p:cNvSpPr/>
            <p:nvPr/>
          </p:nvSpPr>
          <p:spPr>
            <a:xfrm>
              <a:off x="10184954" y="4183580"/>
              <a:ext cx="943635" cy="570693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You fail!</a:t>
              </a:r>
            </a:p>
          </p:txBody>
        </p:sp>
        <p:sp>
          <p:nvSpPr>
            <p:cNvPr id="26" name="流程圖: 結束點 25">
              <a:extLst>
                <a:ext uri="{FF2B5EF4-FFF2-40B4-BE49-F238E27FC236}">
                  <a16:creationId xmlns:a16="http://schemas.microsoft.com/office/drawing/2014/main" id="{DE8F9BA1-75DA-4632-A7C4-5291B907B52A}"/>
                </a:ext>
              </a:extLst>
            </p:cNvPr>
            <p:cNvSpPr/>
            <p:nvPr/>
          </p:nvSpPr>
          <p:spPr>
            <a:xfrm>
              <a:off x="8575891" y="5771105"/>
              <a:ext cx="642099" cy="383282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stop</a:t>
              </a:r>
              <a:endParaRPr lang="zh-TW" altLang="en-US" sz="1400" b="1" dirty="0"/>
            </a:p>
          </p:txBody>
        </p:sp>
        <p:sp>
          <p:nvSpPr>
            <p:cNvPr id="27" name="流程圖: 決策 26">
              <a:extLst>
                <a:ext uri="{FF2B5EF4-FFF2-40B4-BE49-F238E27FC236}">
                  <a16:creationId xmlns:a16="http://schemas.microsoft.com/office/drawing/2014/main" id="{28A1E361-EA9F-4C06-8DCF-B74E9F0F3220}"/>
                </a:ext>
              </a:extLst>
            </p:cNvPr>
            <p:cNvSpPr/>
            <p:nvPr/>
          </p:nvSpPr>
          <p:spPr>
            <a:xfrm>
              <a:off x="8163005" y="1457394"/>
              <a:ext cx="1467876" cy="626038"/>
            </a:xfrm>
            <a:prstGeom prst="flowChartDecis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 次數</a:t>
              </a:r>
              <a:r>
                <a:rPr lang="en-US" altLang="zh-TW" sz="1400" b="1" dirty="0"/>
                <a:t>&gt;0</a:t>
              </a:r>
              <a:endParaRPr lang="zh-TW" altLang="en-US" sz="1400" b="1" dirty="0"/>
            </a:p>
          </p:txBody>
        </p:sp>
        <p:cxnSp>
          <p:nvCxnSpPr>
            <p:cNvPr id="29" name="接點: 肘形 28">
              <a:extLst>
                <a:ext uri="{FF2B5EF4-FFF2-40B4-BE49-F238E27FC236}">
                  <a16:creationId xmlns:a16="http://schemas.microsoft.com/office/drawing/2014/main" id="{48A138CB-07F0-4A67-9332-4B6391D719BA}"/>
                </a:ext>
              </a:extLst>
            </p:cNvPr>
            <p:cNvCxnSpPr>
              <a:cxnSpLocks/>
              <a:stCxn id="22" idx="3"/>
              <a:endCxn id="25" idx="1"/>
            </p:cNvCxnSpPr>
            <p:nvPr/>
          </p:nvCxnSpPr>
          <p:spPr>
            <a:xfrm>
              <a:off x="9630879" y="4468927"/>
              <a:ext cx="554075" cy="12700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0" name="直線單箭頭接點 29">
              <a:extLst>
                <a:ext uri="{FF2B5EF4-FFF2-40B4-BE49-F238E27FC236}">
                  <a16:creationId xmlns:a16="http://schemas.microsoft.com/office/drawing/2014/main" id="{D32CD0B7-F6F9-487A-86F1-9A3DEA4C5464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>
              <a:off x="8896941" y="5560399"/>
              <a:ext cx="0" cy="21070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單箭頭接點 30">
              <a:extLst>
                <a:ext uri="{FF2B5EF4-FFF2-40B4-BE49-F238E27FC236}">
                  <a16:creationId xmlns:a16="http://schemas.microsoft.com/office/drawing/2014/main" id="{D46D6BB4-AFBE-42F0-8BEF-9F53A930D926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8896941" y="4781946"/>
              <a:ext cx="0" cy="29246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單箭頭接點 31">
              <a:extLst>
                <a:ext uri="{FF2B5EF4-FFF2-40B4-BE49-F238E27FC236}">
                  <a16:creationId xmlns:a16="http://schemas.microsoft.com/office/drawing/2014/main" id="{979238FA-157E-4912-91E1-A2B712307B8A}"/>
                </a:ext>
              </a:extLst>
            </p:cNvPr>
            <p:cNvCxnSpPr>
              <a:cxnSpLocks/>
              <a:stCxn id="21" idx="4"/>
              <a:endCxn id="35" idx="0"/>
            </p:cNvCxnSpPr>
            <p:nvPr/>
          </p:nvCxnSpPr>
          <p:spPr>
            <a:xfrm flipH="1">
              <a:off x="8896942" y="2725566"/>
              <a:ext cx="1" cy="44933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3" name="直線單箭頭接點 32">
              <a:extLst>
                <a:ext uri="{FF2B5EF4-FFF2-40B4-BE49-F238E27FC236}">
                  <a16:creationId xmlns:a16="http://schemas.microsoft.com/office/drawing/2014/main" id="{4C8456E9-9D5B-4283-A54D-F04CC03937E4}"/>
                </a:ext>
              </a:extLst>
            </p:cNvPr>
            <p:cNvCxnSpPr>
              <a:stCxn id="27" idx="2"/>
              <a:endCxn id="21" idx="1"/>
            </p:cNvCxnSpPr>
            <p:nvPr/>
          </p:nvCxnSpPr>
          <p:spPr>
            <a:xfrm>
              <a:off x="8896943" y="2083432"/>
              <a:ext cx="0" cy="23007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35" name="流程圖: 程序 34">
              <a:extLst>
                <a:ext uri="{FF2B5EF4-FFF2-40B4-BE49-F238E27FC236}">
                  <a16:creationId xmlns:a16="http://schemas.microsoft.com/office/drawing/2014/main" id="{9836D3B4-F23A-4E53-82F7-886E7D5E6319}"/>
                </a:ext>
              </a:extLst>
            </p:cNvPr>
            <p:cNvSpPr/>
            <p:nvPr/>
          </p:nvSpPr>
          <p:spPr>
            <a:xfrm>
              <a:off x="8425124" y="3174904"/>
              <a:ext cx="943635" cy="570693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 </a:t>
              </a:r>
              <a:r>
                <a:rPr lang="zh-TW" altLang="en-US" sz="1400" b="1" dirty="0"/>
                <a:t>次數</a:t>
              </a:r>
              <a:r>
                <a:rPr lang="en-US" altLang="zh-TW" sz="1400" b="1" dirty="0"/>
                <a:t>-1</a:t>
              </a:r>
              <a:endParaRPr lang="zh-TW" altLang="en-US" sz="1400" b="1" dirty="0"/>
            </a:p>
          </p:txBody>
        </p:sp>
        <p:cxnSp>
          <p:nvCxnSpPr>
            <p:cNvPr id="36" name="直線單箭頭接點 35">
              <a:extLst>
                <a:ext uri="{FF2B5EF4-FFF2-40B4-BE49-F238E27FC236}">
                  <a16:creationId xmlns:a16="http://schemas.microsoft.com/office/drawing/2014/main" id="{CE06C989-0E7A-4C3B-AC42-F0BE8639E973}"/>
                </a:ext>
              </a:extLst>
            </p:cNvPr>
            <p:cNvCxnSpPr>
              <a:cxnSpLocks/>
              <a:stCxn id="35" idx="2"/>
              <a:endCxn id="22" idx="0"/>
            </p:cNvCxnSpPr>
            <p:nvPr/>
          </p:nvCxnSpPr>
          <p:spPr>
            <a:xfrm flipH="1">
              <a:off x="8896941" y="3745597"/>
              <a:ext cx="1" cy="41031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7" name="接點: 肘形 36">
              <a:extLst>
                <a:ext uri="{FF2B5EF4-FFF2-40B4-BE49-F238E27FC236}">
                  <a16:creationId xmlns:a16="http://schemas.microsoft.com/office/drawing/2014/main" id="{8358F169-4E13-4F8A-8DC5-6DE14EF33BF7}"/>
                </a:ext>
              </a:extLst>
            </p:cNvPr>
            <p:cNvCxnSpPr>
              <a:stCxn id="27" idx="1"/>
              <a:endCxn id="26" idx="1"/>
            </p:cNvCxnSpPr>
            <p:nvPr/>
          </p:nvCxnSpPr>
          <p:spPr>
            <a:xfrm rot="10800000" flipH="1" flipV="1">
              <a:off x="8163005" y="1770412"/>
              <a:ext cx="412886" cy="4192333"/>
            </a:xfrm>
            <a:prstGeom prst="bentConnector3">
              <a:avLst>
                <a:gd name="adj1" fmla="val -55366"/>
              </a:avLst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38" name="流程圖: 準備作業 37">
              <a:extLst>
                <a:ext uri="{FF2B5EF4-FFF2-40B4-BE49-F238E27FC236}">
                  <a16:creationId xmlns:a16="http://schemas.microsoft.com/office/drawing/2014/main" id="{A22BF2AC-EDEB-4BF1-8646-A65A2D85E4D1}"/>
                </a:ext>
              </a:extLst>
            </p:cNvPr>
            <p:cNvSpPr/>
            <p:nvPr/>
          </p:nvSpPr>
          <p:spPr>
            <a:xfrm>
              <a:off x="7285562" y="3200371"/>
              <a:ext cx="943635" cy="570693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Game over</a:t>
              </a: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DC874BF7-6A34-46B4-980B-31376760F519}"/>
                </a:ext>
              </a:extLst>
            </p:cNvPr>
            <p:cNvSpPr txBox="1"/>
            <p:nvPr/>
          </p:nvSpPr>
          <p:spPr>
            <a:xfrm>
              <a:off x="7887097" y="144180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N</a:t>
              </a:r>
              <a:endParaRPr lang="zh-TW" altLang="en-US" dirty="0"/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63E86BB4-FDA0-42F3-A809-04F50BD9362C}"/>
                </a:ext>
              </a:extLst>
            </p:cNvPr>
            <p:cNvSpPr txBox="1"/>
            <p:nvPr/>
          </p:nvSpPr>
          <p:spPr>
            <a:xfrm>
              <a:off x="9041598" y="4705079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Y</a:t>
              </a:r>
              <a:endParaRPr lang="zh-TW" altLang="en-US" dirty="0"/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7B77CB5A-182B-4A57-BF45-3692EF631A2C}"/>
                </a:ext>
              </a:extLst>
            </p:cNvPr>
            <p:cNvSpPr txBox="1"/>
            <p:nvPr/>
          </p:nvSpPr>
          <p:spPr>
            <a:xfrm>
              <a:off x="9916620" y="4090358"/>
              <a:ext cx="2683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N</a:t>
              </a:r>
              <a:endParaRPr lang="zh-TW" altLang="en-US" dirty="0"/>
            </a:p>
          </p:txBody>
        </p:sp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472B07EF-E69B-4F87-84C5-A43047A3881F}"/>
                </a:ext>
              </a:extLst>
            </p:cNvPr>
            <p:cNvSpPr txBox="1"/>
            <p:nvPr/>
          </p:nvSpPr>
          <p:spPr>
            <a:xfrm>
              <a:off x="8916151" y="1990978"/>
              <a:ext cx="296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Y</a:t>
              </a:r>
              <a:endParaRPr lang="zh-TW" altLang="en-US" dirty="0"/>
            </a:p>
          </p:txBody>
        </p:sp>
        <p:cxnSp>
          <p:nvCxnSpPr>
            <p:cNvPr id="43" name="接點: 肘形 42">
              <a:extLst>
                <a:ext uri="{FF2B5EF4-FFF2-40B4-BE49-F238E27FC236}">
                  <a16:creationId xmlns:a16="http://schemas.microsoft.com/office/drawing/2014/main" id="{BDF43C09-BC8B-4B3C-A81B-87504EC93DB0}"/>
                </a:ext>
              </a:extLst>
            </p:cNvPr>
            <p:cNvCxnSpPr>
              <a:cxnSpLocks/>
              <a:stCxn id="25" idx="3"/>
              <a:endCxn id="27" idx="3"/>
            </p:cNvCxnSpPr>
            <p:nvPr/>
          </p:nvCxnSpPr>
          <p:spPr>
            <a:xfrm flipH="1" flipV="1">
              <a:off x="9630881" y="1770413"/>
              <a:ext cx="1497708" cy="2698514"/>
            </a:xfrm>
            <a:prstGeom prst="bentConnector3">
              <a:avLst>
                <a:gd name="adj1" fmla="val -15263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圖片 45">
            <a:extLst>
              <a:ext uri="{FF2B5EF4-FFF2-40B4-BE49-F238E27FC236}">
                <a16:creationId xmlns:a16="http://schemas.microsoft.com/office/drawing/2014/main" id="{3B519647-E259-41B6-8EAC-DAFE1060C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3798" y="4121530"/>
            <a:ext cx="2757358" cy="213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橢圓 16">
            <a:extLst>
              <a:ext uri="{FF2B5EF4-FFF2-40B4-BE49-F238E27FC236}">
                <a16:creationId xmlns:a16="http://schemas.microsoft.com/office/drawing/2014/main" id="{00012631-5606-4A20-940B-9A79F3A05229}"/>
              </a:ext>
            </a:extLst>
          </p:cNvPr>
          <p:cNvSpPr/>
          <p:nvPr/>
        </p:nvSpPr>
        <p:spPr>
          <a:xfrm>
            <a:off x="5072050" y="2420265"/>
            <a:ext cx="347133" cy="34676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3156FB2-1709-4B2B-A5AF-1740A54BEEBE}"/>
              </a:ext>
            </a:extLst>
          </p:cNvPr>
          <p:cNvGrpSpPr/>
          <p:nvPr/>
        </p:nvGrpSpPr>
        <p:grpSpPr>
          <a:xfrm>
            <a:off x="5649725" y="1262470"/>
            <a:ext cx="5917591" cy="4579129"/>
            <a:chOff x="5649725" y="1262470"/>
            <a:chExt cx="5917591" cy="4579129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3B2C2A33-698F-4566-B58D-C154A9160005}"/>
                </a:ext>
              </a:extLst>
            </p:cNvPr>
            <p:cNvGrpSpPr/>
            <p:nvPr/>
          </p:nvGrpSpPr>
          <p:grpSpPr>
            <a:xfrm>
              <a:off x="5656250" y="1262470"/>
              <a:ext cx="4250401" cy="1511350"/>
              <a:chOff x="921892" y="1206708"/>
              <a:chExt cx="5032053" cy="1813404"/>
            </a:xfrm>
          </p:grpSpPr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10692206-E0D3-42BD-AC2C-EBCB00BC1838}"/>
                  </a:ext>
                </a:extLst>
              </p:cNvPr>
              <p:cNvSpPr txBox="1"/>
              <p:nvPr/>
            </p:nvSpPr>
            <p:spPr>
              <a:xfrm>
                <a:off x="921895" y="120670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</a:p>
            </p:txBody>
          </p:sp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5FB20E73-2413-418B-874F-F665B8A8A35F}"/>
                  </a:ext>
                </a:extLst>
              </p:cNvPr>
              <p:cNvSpPr txBox="1"/>
              <p:nvPr/>
            </p:nvSpPr>
            <p:spPr>
              <a:xfrm>
                <a:off x="921892" y="1660719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IOT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</a:p>
            </p:txBody>
          </p:sp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65F6CDB-31DF-49B1-971D-0717ACC5A00A}"/>
                  </a:ext>
                </a:extLst>
              </p:cNvPr>
              <p:cNvSpPr txBox="1"/>
              <p:nvPr/>
            </p:nvSpPr>
            <p:spPr>
              <a:xfrm>
                <a:off x="921892" y="2576966"/>
                <a:ext cx="5032049" cy="44314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AIOT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+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Python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開始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endParaRPr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DDD2A908-C64A-4D88-9A99-40430D062A92}"/>
                  </a:ext>
                </a:extLst>
              </p:cNvPr>
              <p:cNvSpPr txBox="1"/>
              <p:nvPr/>
            </p:nvSpPr>
            <p:spPr>
              <a:xfrm>
                <a:off x="921892" y="211484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Sensor /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聊聊半導體</a:t>
                </a:r>
              </a:p>
            </p:txBody>
          </p:sp>
        </p:grp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500EEE4C-692F-4648-88A7-2CE3392FCCC3}"/>
                </a:ext>
              </a:extLst>
            </p:cNvPr>
            <p:cNvSpPr txBox="1"/>
            <p:nvPr/>
          </p:nvSpPr>
          <p:spPr>
            <a:xfrm>
              <a:off x="5656250" y="3027949"/>
              <a:ext cx="5032052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邏輯訓練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從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Flow Chart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開始</a:t>
              </a: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829322C6-1004-433F-894A-79561AFFEE31}"/>
                </a:ext>
              </a:extLst>
            </p:cNvPr>
            <p:cNvSpPr txBox="1"/>
            <p:nvPr/>
          </p:nvSpPr>
          <p:spPr>
            <a:xfrm>
              <a:off x="5656250" y="3912810"/>
              <a:ext cx="503205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文文盃宣傳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41D6582F-173C-4F1C-9B41-E381B9978C04}"/>
                </a:ext>
              </a:extLst>
            </p:cNvPr>
            <p:cNvSpPr txBox="1"/>
            <p:nvPr/>
          </p:nvSpPr>
          <p:spPr>
            <a:xfrm>
              <a:off x="5649725" y="4516931"/>
              <a:ext cx="5032053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程式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設計自己的程式 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76AC7944-06F8-4669-A37C-C312FDD2B76A}"/>
                </a:ext>
              </a:extLst>
            </p:cNvPr>
            <p:cNvSpPr txBox="1"/>
            <p:nvPr/>
          </p:nvSpPr>
          <p:spPr>
            <a:xfrm>
              <a:off x="5649725" y="5472267"/>
              <a:ext cx="5917591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應用創意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物理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數學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美學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體健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運動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長照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環保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海洋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...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EB55199-6587-4C90-A298-554EC937C4CB}"/>
              </a:ext>
            </a:extLst>
          </p:cNvPr>
          <p:cNvSpPr txBox="1"/>
          <p:nvPr/>
        </p:nvSpPr>
        <p:spPr>
          <a:xfrm>
            <a:off x="5631227" y="3462619"/>
            <a:ext cx="503205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程式實作</a:t>
            </a:r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  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從動手實作開始 </a:t>
            </a:r>
            <a:r>
              <a:rPr lang="en-US" altLang="zh-TW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 Start 2,3</a:t>
            </a:r>
            <a:r>
              <a:rPr lang="zh-TW" altLang="en-US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</a:p>
        </p:txBody>
      </p:sp>
      <p:sp>
        <p:nvSpPr>
          <p:cNvPr id="14" name="矩形 13"/>
          <p:cNvSpPr/>
          <p:nvPr/>
        </p:nvSpPr>
        <p:spPr>
          <a:xfrm>
            <a:off x="7168444" y="2460978"/>
            <a:ext cx="1557867" cy="2822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8999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橢圓 16">
            <a:extLst>
              <a:ext uri="{FF2B5EF4-FFF2-40B4-BE49-F238E27FC236}">
                <a16:creationId xmlns:a16="http://schemas.microsoft.com/office/drawing/2014/main" id="{00012631-5606-4A20-940B-9A79F3A05229}"/>
              </a:ext>
            </a:extLst>
          </p:cNvPr>
          <p:cNvSpPr/>
          <p:nvPr/>
        </p:nvSpPr>
        <p:spPr>
          <a:xfrm>
            <a:off x="5072050" y="1257506"/>
            <a:ext cx="347133" cy="34676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3156FB2-1709-4B2B-A5AF-1740A54BEEBE}"/>
              </a:ext>
            </a:extLst>
          </p:cNvPr>
          <p:cNvGrpSpPr/>
          <p:nvPr/>
        </p:nvGrpSpPr>
        <p:grpSpPr>
          <a:xfrm>
            <a:off x="5649725" y="1262470"/>
            <a:ext cx="5917591" cy="4579129"/>
            <a:chOff x="5649725" y="1262470"/>
            <a:chExt cx="5917591" cy="4579129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3B2C2A33-698F-4566-B58D-C154A9160005}"/>
                </a:ext>
              </a:extLst>
            </p:cNvPr>
            <p:cNvGrpSpPr/>
            <p:nvPr/>
          </p:nvGrpSpPr>
          <p:grpSpPr>
            <a:xfrm>
              <a:off x="5656250" y="1262470"/>
              <a:ext cx="4250401" cy="1511350"/>
              <a:chOff x="921892" y="1206708"/>
              <a:chExt cx="5032053" cy="1813404"/>
            </a:xfrm>
          </p:grpSpPr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10692206-E0D3-42BD-AC2C-EBCB00BC1838}"/>
                  </a:ext>
                </a:extLst>
              </p:cNvPr>
              <p:cNvSpPr txBox="1"/>
              <p:nvPr/>
            </p:nvSpPr>
            <p:spPr>
              <a:xfrm>
                <a:off x="921895" y="120670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</a:p>
            </p:txBody>
          </p:sp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5FB20E73-2413-418B-874F-F665B8A8A35F}"/>
                  </a:ext>
                </a:extLst>
              </p:cNvPr>
              <p:cNvSpPr txBox="1"/>
              <p:nvPr/>
            </p:nvSpPr>
            <p:spPr>
              <a:xfrm>
                <a:off x="921892" y="1660719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IOT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</a:p>
            </p:txBody>
          </p:sp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65F6CDB-31DF-49B1-971D-0717ACC5A00A}"/>
                  </a:ext>
                </a:extLst>
              </p:cNvPr>
              <p:cNvSpPr txBox="1"/>
              <p:nvPr/>
            </p:nvSpPr>
            <p:spPr>
              <a:xfrm>
                <a:off x="921892" y="2576966"/>
                <a:ext cx="5032049" cy="44314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AIOT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+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Python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開始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endParaRPr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DDD2A908-C64A-4D88-9A99-40430D062A92}"/>
                  </a:ext>
                </a:extLst>
              </p:cNvPr>
              <p:cNvSpPr txBox="1"/>
              <p:nvPr/>
            </p:nvSpPr>
            <p:spPr>
              <a:xfrm>
                <a:off x="921892" y="211484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Sensor /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聊聊半導體</a:t>
                </a:r>
              </a:p>
            </p:txBody>
          </p:sp>
        </p:grp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500EEE4C-692F-4648-88A7-2CE3392FCCC3}"/>
                </a:ext>
              </a:extLst>
            </p:cNvPr>
            <p:cNvSpPr txBox="1"/>
            <p:nvPr/>
          </p:nvSpPr>
          <p:spPr>
            <a:xfrm>
              <a:off x="5656250" y="3027949"/>
              <a:ext cx="5032052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邏輯訓練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從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Flow Chart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開始</a:t>
              </a: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829322C6-1004-433F-894A-79561AFFEE31}"/>
                </a:ext>
              </a:extLst>
            </p:cNvPr>
            <p:cNvSpPr txBox="1"/>
            <p:nvPr/>
          </p:nvSpPr>
          <p:spPr>
            <a:xfrm>
              <a:off x="5656250" y="3912810"/>
              <a:ext cx="503205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文文盃宣傳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41D6582F-173C-4F1C-9B41-E381B9978C04}"/>
                </a:ext>
              </a:extLst>
            </p:cNvPr>
            <p:cNvSpPr txBox="1"/>
            <p:nvPr/>
          </p:nvSpPr>
          <p:spPr>
            <a:xfrm>
              <a:off x="5649725" y="4516931"/>
              <a:ext cx="5032053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程式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設計自己的程式 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76AC7944-06F8-4669-A37C-C312FDD2B76A}"/>
                </a:ext>
              </a:extLst>
            </p:cNvPr>
            <p:cNvSpPr txBox="1"/>
            <p:nvPr/>
          </p:nvSpPr>
          <p:spPr>
            <a:xfrm>
              <a:off x="5649725" y="5472267"/>
              <a:ext cx="5917591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應用創意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物理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數學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美學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體健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運動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長照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環保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海洋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...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EB55199-6587-4C90-A298-554EC937C4CB}"/>
              </a:ext>
            </a:extLst>
          </p:cNvPr>
          <p:cNvSpPr txBox="1"/>
          <p:nvPr/>
        </p:nvSpPr>
        <p:spPr>
          <a:xfrm>
            <a:off x="5631227" y="3462619"/>
            <a:ext cx="503205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程式實作</a:t>
            </a:r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  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從動手實作開始 </a:t>
            </a:r>
            <a:r>
              <a:rPr lang="en-US" altLang="zh-TW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 Start 2,3</a:t>
            </a:r>
            <a:r>
              <a:rPr lang="zh-TW" altLang="en-US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95500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3CE3E1E-4158-4C1D-9FB1-A5E1ED36F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軟正黑體"/>
              <a:cs typeface="+mn-cs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EAE24F2-4236-4BBE-8BE0-F399B8DB67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80487" y="1729331"/>
            <a:ext cx="7188782" cy="45132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altLang="zh-TW" dirty="0"/>
              <a:t>Windows </a:t>
            </a:r>
            <a:r>
              <a:rPr lang="zh-TW" altLang="en-US" dirty="0"/>
              <a:t>左下角          按右鍵選擇系統管理員</a:t>
            </a:r>
            <a:endParaRPr lang="en-US" altLang="zh-TW" dirty="0"/>
          </a:p>
          <a:p>
            <a:pPr marL="514350" indent="-514350">
              <a:buAutoNum type="arabicPeriod"/>
            </a:pPr>
            <a:r>
              <a:rPr lang="zh-TW" altLang="en-US" dirty="0"/>
              <a:t>出現如下視窗</a:t>
            </a:r>
            <a:endParaRPr lang="en-US" altLang="zh-TW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zh-TW" altLang="en-US" dirty="0"/>
              <a:t>輸入 </a:t>
            </a:r>
            <a:r>
              <a:rPr lang="en-US" altLang="zh-TW" dirty="0"/>
              <a:t>pip install </a:t>
            </a:r>
            <a:r>
              <a:rPr lang="en-US" altLang="zh-TW" dirty="0" err="1"/>
              <a:t>rabboni</a:t>
            </a:r>
            <a:r>
              <a:rPr lang="en-US" altLang="zh-TW" dirty="0"/>
              <a:t>==1.73</a:t>
            </a:r>
            <a:endParaRPr lang="zh-TW" altLang="en-US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32F5487-F633-4467-B618-0FD2A675E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487" y="807695"/>
            <a:ext cx="10267950" cy="920800"/>
          </a:xfrm>
        </p:spPr>
        <p:txBody>
          <a:bodyPr/>
          <a:lstStyle/>
          <a:p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安裝</a:t>
            </a:r>
            <a:r>
              <a:rPr lang="en-US" altLang="zh-TW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Rabboni-python API</a:t>
            </a:r>
            <a:endParaRPr lang="zh-TW" altLang="en-US" sz="36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6" name="圖片 5" descr="C:\Users\Sui\Desktop\raboni\圖片2.png">
            <a:extLst>
              <a:ext uri="{FF2B5EF4-FFF2-40B4-BE49-F238E27FC236}">
                <a16:creationId xmlns:a16="http://schemas.microsoft.com/office/drawing/2014/main" id="{505378D6-A857-46AE-A0E3-29A9BD08CC73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6926" y="786951"/>
            <a:ext cx="1983869" cy="169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2277" y="2768286"/>
            <a:ext cx="6095183" cy="319716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C6397DA-48F2-434D-A055-0BA98EE5F6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063" y="1635314"/>
            <a:ext cx="455999" cy="4150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0782812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愛物課程 </a:t>
            </a: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+mn-cs"/>
              </a:rPr>
              <a:t>AioT Lecture	</a:t>
            </a: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版權所有 侵害必究</a:t>
            </a:r>
            <a:endParaRPr kumimoji="0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軟正黑體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848016" y="1585816"/>
            <a:ext cx="10267950" cy="4513263"/>
          </a:xfrm>
        </p:spPr>
        <p:txBody>
          <a:bodyPr>
            <a:normAutofit/>
          </a:bodyPr>
          <a:lstStyle/>
          <a:p>
            <a:r>
              <a:rPr lang="zh-TW" altLang="en-US" sz="2400" dirty="0"/>
              <a:t>等待下載與安裝</a:t>
            </a:r>
            <a:endParaRPr lang="en-US" altLang="zh-TW" sz="2400" dirty="0"/>
          </a:p>
          <a:p>
            <a:r>
              <a:rPr lang="zh-TW" altLang="en-US" sz="2400" dirty="0"/>
              <a:t>最後出現此行代表安裝完成</a:t>
            </a:r>
            <a:endParaRPr lang="en-US" altLang="zh-TW" sz="2400" dirty="0"/>
          </a:p>
          <a:p>
            <a:pPr lvl="1"/>
            <a:r>
              <a:rPr lang="en-US" altLang="zh-TW" sz="2000" dirty="0"/>
              <a:t>Successfully installed rabboni-1.73</a:t>
            </a:r>
            <a:endParaRPr lang="zh-TW" altLang="en-US" sz="20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924" y="665016"/>
            <a:ext cx="10267950" cy="920800"/>
          </a:xfrm>
        </p:spPr>
        <p:txBody>
          <a:bodyPr/>
          <a:lstStyle/>
          <a:p>
            <a:r>
              <a:rPr lang="en-US" altLang="zh-TW" dirty="0"/>
              <a:t> 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007" y="1956571"/>
            <a:ext cx="6899435" cy="4404499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>
            <a:off x="5178669" y="5530361"/>
            <a:ext cx="2277208" cy="20222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3DE53B0E-EF1B-4FC0-89B4-6B62A9051A79}"/>
              </a:ext>
            </a:extLst>
          </p:cNvPr>
          <p:cNvSpPr txBox="1">
            <a:spLocks/>
          </p:cNvSpPr>
          <p:nvPr/>
        </p:nvSpPr>
        <p:spPr>
          <a:xfrm>
            <a:off x="857108" y="706084"/>
            <a:ext cx="10267950" cy="920800"/>
          </a:xfrm>
          <a:prstGeom prst="rect">
            <a:avLst/>
          </a:prstGeom>
        </p:spPr>
        <p:txBody>
          <a:bodyPr/>
          <a:lstStyle>
            <a:lvl1pPr algn="l" defTabSz="8440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安裝</a:t>
            </a:r>
            <a:r>
              <a:rPr lang="en-US" altLang="zh-TW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Rabboni-python API</a:t>
            </a:r>
            <a:endParaRPr lang="zh-TW" altLang="en-US" sz="36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350390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橢圓 16">
            <a:extLst>
              <a:ext uri="{FF2B5EF4-FFF2-40B4-BE49-F238E27FC236}">
                <a16:creationId xmlns:a16="http://schemas.microsoft.com/office/drawing/2014/main" id="{00012631-5606-4A20-940B-9A79F3A05229}"/>
              </a:ext>
            </a:extLst>
          </p:cNvPr>
          <p:cNvSpPr/>
          <p:nvPr/>
        </p:nvSpPr>
        <p:spPr>
          <a:xfrm>
            <a:off x="5072050" y="3492712"/>
            <a:ext cx="347133" cy="34676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3156FB2-1709-4B2B-A5AF-1740A54BEEBE}"/>
              </a:ext>
            </a:extLst>
          </p:cNvPr>
          <p:cNvGrpSpPr/>
          <p:nvPr/>
        </p:nvGrpSpPr>
        <p:grpSpPr>
          <a:xfrm>
            <a:off x="5649725" y="1262470"/>
            <a:ext cx="5917591" cy="4579129"/>
            <a:chOff x="5649725" y="1262470"/>
            <a:chExt cx="5917591" cy="4579129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3B2C2A33-698F-4566-B58D-C154A9160005}"/>
                </a:ext>
              </a:extLst>
            </p:cNvPr>
            <p:cNvGrpSpPr/>
            <p:nvPr/>
          </p:nvGrpSpPr>
          <p:grpSpPr>
            <a:xfrm>
              <a:off x="5656250" y="1262470"/>
              <a:ext cx="4250401" cy="1511350"/>
              <a:chOff x="921892" y="1206708"/>
              <a:chExt cx="5032053" cy="1813404"/>
            </a:xfrm>
          </p:grpSpPr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10692206-E0D3-42BD-AC2C-EBCB00BC1838}"/>
                  </a:ext>
                </a:extLst>
              </p:cNvPr>
              <p:cNvSpPr txBox="1"/>
              <p:nvPr/>
            </p:nvSpPr>
            <p:spPr>
              <a:xfrm>
                <a:off x="921895" y="120670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</a:p>
            </p:txBody>
          </p:sp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5FB20E73-2413-418B-874F-F665B8A8A35F}"/>
                  </a:ext>
                </a:extLst>
              </p:cNvPr>
              <p:cNvSpPr txBox="1"/>
              <p:nvPr/>
            </p:nvSpPr>
            <p:spPr>
              <a:xfrm>
                <a:off x="921892" y="1660719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IOT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</a:p>
            </p:txBody>
          </p:sp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65F6CDB-31DF-49B1-971D-0717ACC5A00A}"/>
                  </a:ext>
                </a:extLst>
              </p:cNvPr>
              <p:cNvSpPr txBox="1"/>
              <p:nvPr/>
            </p:nvSpPr>
            <p:spPr>
              <a:xfrm>
                <a:off x="921892" y="2576966"/>
                <a:ext cx="5032049" cy="44314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AIOT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+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Python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開始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endParaRPr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DDD2A908-C64A-4D88-9A99-40430D062A92}"/>
                  </a:ext>
                </a:extLst>
              </p:cNvPr>
              <p:cNvSpPr txBox="1"/>
              <p:nvPr/>
            </p:nvSpPr>
            <p:spPr>
              <a:xfrm>
                <a:off x="921892" y="211484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Sensor /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聊聊半導體</a:t>
                </a:r>
              </a:p>
            </p:txBody>
          </p:sp>
        </p:grp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500EEE4C-692F-4648-88A7-2CE3392FCCC3}"/>
                </a:ext>
              </a:extLst>
            </p:cNvPr>
            <p:cNvSpPr txBox="1"/>
            <p:nvPr/>
          </p:nvSpPr>
          <p:spPr>
            <a:xfrm>
              <a:off x="5656250" y="3027949"/>
              <a:ext cx="5032052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邏輯訓練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從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Flow Chart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開始</a:t>
              </a: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829322C6-1004-433F-894A-79561AFFEE31}"/>
                </a:ext>
              </a:extLst>
            </p:cNvPr>
            <p:cNvSpPr txBox="1"/>
            <p:nvPr/>
          </p:nvSpPr>
          <p:spPr>
            <a:xfrm>
              <a:off x="5656250" y="3912810"/>
              <a:ext cx="503205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文文盃宣傳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41D6582F-173C-4F1C-9B41-E381B9978C04}"/>
                </a:ext>
              </a:extLst>
            </p:cNvPr>
            <p:cNvSpPr txBox="1"/>
            <p:nvPr/>
          </p:nvSpPr>
          <p:spPr>
            <a:xfrm>
              <a:off x="5649725" y="4516931"/>
              <a:ext cx="5032053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程式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設計自己的程式 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76AC7944-06F8-4669-A37C-C312FDD2B76A}"/>
                </a:ext>
              </a:extLst>
            </p:cNvPr>
            <p:cNvSpPr txBox="1"/>
            <p:nvPr/>
          </p:nvSpPr>
          <p:spPr>
            <a:xfrm>
              <a:off x="5649725" y="5472267"/>
              <a:ext cx="5917591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應用創意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物理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數學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美學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體健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運動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長照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環保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海洋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...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EB55199-6587-4C90-A298-554EC937C4CB}"/>
              </a:ext>
            </a:extLst>
          </p:cNvPr>
          <p:cNvSpPr txBox="1"/>
          <p:nvPr/>
        </p:nvSpPr>
        <p:spPr>
          <a:xfrm>
            <a:off x="5631227" y="3462619"/>
            <a:ext cx="503205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程式實作</a:t>
            </a:r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  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從動手實作開始 </a:t>
            </a:r>
            <a:r>
              <a:rPr lang="en-US" altLang="zh-TW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 Start 2,3</a:t>
            </a:r>
            <a:r>
              <a:rPr lang="zh-TW" altLang="en-US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90958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橢圓 21">
            <a:extLst>
              <a:ext uri="{FF2B5EF4-FFF2-40B4-BE49-F238E27FC236}">
                <a16:creationId xmlns:a16="http://schemas.microsoft.com/office/drawing/2014/main" id="{9389C8EF-6E78-4B03-8F70-3BF10156B118}"/>
              </a:ext>
            </a:extLst>
          </p:cNvPr>
          <p:cNvSpPr/>
          <p:nvPr/>
        </p:nvSpPr>
        <p:spPr>
          <a:xfrm>
            <a:off x="8072230" y="3220713"/>
            <a:ext cx="3061628" cy="233275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6545302-3D96-4FB1-99A9-7A88D74784B4}"/>
              </a:ext>
            </a:extLst>
          </p:cNvPr>
          <p:cNvSpPr/>
          <p:nvPr/>
        </p:nvSpPr>
        <p:spPr>
          <a:xfrm>
            <a:off x="993201" y="895989"/>
            <a:ext cx="4360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第二個遊戲</a:t>
            </a:r>
            <a:r>
              <a:rPr lang="en-US" altLang="zh-TW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  <a:r>
              <a:rPr lang="zh-TW" altLang="en-US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真人版</a:t>
            </a:r>
            <a:r>
              <a:rPr lang="en-US" altLang="zh-TW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[</a:t>
            </a:r>
            <a:r>
              <a:rPr lang="zh-TW" altLang="en-US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比力氣遊戲</a:t>
            </a:r>
            <a:endParaRPr lang="zh-TW" altLang="en-US" sz="2400" dirty="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221318F-FEFE-4B44-BD56-613B7EAA3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11" y="283781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AA4799E-2F1C-42AF-BF6A-216FF3D4E959}"/>
              </a:ext>
            </a:extLst>
          </p:cNvPr>
          <p:cNvSpPr/>
          <p:nvPr/>
        </p:nvSpPr>
        <p:spPr>
          <a:xfrm>
            <a:off x="3072470" y="4454065"/>
            <a:ext cx="4999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內含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6 </a:t>
            </a:r>
            <a:r>
              <a:rPr lang="zh-TW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軸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sensor</a:t>
            </a:r>
            <a:r>
              <a:rPr lang="zh-TW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，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3-axis</a:t>
            </a:r>
            <a:r>
              <a:rPr lang="zh-TW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加速度與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3-axis</a:t>
            </a:r>
            <a:r>
              <a:rPr lang="zh-TW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陀螺儀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在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 code 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中用</a:t>
            </a:r>
            <a:r>
              <a:rPr lang="zh-TW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藍芽與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BLE API</a:t>
            </a:r>
            <a:r>
              <a:rPr lang="zh-TW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將值讀出來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D868792-D8A5-4406-BEA3-E855534F905B}"/>
              </a:ext>
            </a:extLst>
          </p:cNvPr>
          <p:cNvSpPr/>
          <p:nvPr/>
        </p:nvSpPr>
        <p:spPr>
          <a:xfrm>
            <a:off x="2757711" y="3065325"/>
            <a:ext cx="177721" cy="2035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 descr="C:\Users\Sui\Desktop\raboni\圖片2.png">
            <a:extLst>
              <a:ext uri="{FF2B5EF4-FFF2-40B4-BE49-F238E27FC236}">
                <a16:creationId xmlns:a16="http://schemas.microsoft.com/office/drawing/2014/main" id="{3DCDA430-FC36-4414-95C3-F05BF1018943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226" y="2881196"/>
            <a:ext cx="1631218" cy="147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圖片 16" descr="C:\Users\Sui\Desktop\raboni\ico\icon.png">
            <a:extLst>
              <a:ext uri="{FF2B5EF4-FFF2-40B4-BE49-F238E27FC236}">
                <a16:creationId xmlns:a16="http://schemas.microsoft.com/office/drawing/2014/main" id="{76770673-031F-40D7-9652-44B5B6D53AA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1003" y="1298189"/>
            <a:ext cx="2116455" cy="18572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51BEDBC-0106-441B-9911-D6DDAFC10D6A}"/>
              </a:ext>
            </a:extLst>
          </p:cNvPr>
          <p:cNvSpPr txBox="1"/>
          <p:nvPr/>
        </p:nvSpPr>
        <p:spPr>
          <a:xfrm>
            <a:off x="5371648" y="791663"/>
            <a:ext cx="5147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PC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與外部裝置連結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/IOT</a:t>
            </a:r>
          </a:p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Machine Learning</a:t>
            </a:r>
            <a:r>
              <a:rPr lang="zh-TW" altLang="en-US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真人版力氣判別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/AI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9315EC1-1F6D-455A-8922-8FABA1D413D7}"/>
              </a:ext>
            </a:extLst>
          </p:cNvPr>
          <p:cNvSpPr/>
          <p:nvPr/>
        </p:nvSpPr>
        <p:spPr>
          <a:xfrm>
            <a:off x="8477248" y="3844017"/>
            <a:ext cx="34463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1200" dirty="0">
                <a:latin typeface="Arial" panose="020B0604020202020204" pitchFamily="34" charset="0"/>
              </a:rPr>
              <a:t>Badminton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1200" dirty="0">
                <a:latin typeface="Arial" panose="020B0604020202020204" pitchFamily="34" charset="0"/>
                <a:hlinkClick r:id="rId4"/>
              </a:rPr>
              <a:t>https://youtu.be/523RuVc7gYY</a:t>
            </a:r>
            <a:endParaRPr lang="en-US" altLang="zh-TW" sz="12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1200" dirty="0">
                <a:latin typeface="Arial" panose="020B0604020202020204" pitchFamily="34" charset="0"/>
              </a:rPr>
              <a:t>Sub4 Demo: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1200" dirty="0">
                <a:latin typeface="Arial" panose="020B0604020202020204" pitchFamily="34" charset="0"/>
                <a:hlinkClick r:id="rId5"/>
              </a:rPr>
              <a:t>https://youtu.be/Tu9z_I1q_jg</a:t>
            </a:r>
            <a:endParaRPr lang="en-US" altLang="zh-TW" sz="1200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1200" dirty="0">
                <a:latin typeface="Arial" panose="020B0604020202020204" pitchFamily="34" charset="0"/>
              </a:rPr>
              <a:t>(MTK x NCTU)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1200" dirty="0">
                <a:latin typeface="Arial" panose="020B0604020202020204" pitchFamily="34" charset="0"/>
                <a:hlinkClick r:id="rId6"/>
              </a:rPr>
              <a:t>https://youtu.be/se3hj-MeNnM</a:t>
            </a:r>
            <a:endParaRPr lang="en-US" altLang="zh-TW" sz="1200" dirty="0">
              <a:latin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8036CC1-77FA-45D7-9047-89C2738FA351}"/>
              </a:ext>
            </a:extLst>
          </p:cNvPr>
          <p:cNvSpPr/>
          <p:nvPr/>
        </p:nvSpPr>
        <p:spPr>
          <a:xfrm>
            <a:off x="8430489" y="3504078"/>
            <a:ext cx="1593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hlinkClick r:id="rId7"/>
              </a:rPr>
              <a:t>Motion Demo</a:t>
            </a:r>
            <a:endParaRPr lang="zh-TW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ADD72D2-25F1-4762-BE3A-AACEF0D544F7}"/>
              </a:ext>
            </a:extLst>
          </p:cNvPr>
          <p:cNvSpPr/>
          <p:nvPr/>
        </p:nvSpPr>
        <p:spPr>
          <a:xfrm>
            <a:off x="3073107" y="3805518"/>
            <a:ext cx="17508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32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endParaRPr lang="zh-TW" altLang="en-US" sz="3200" dirty="0"/>
          </a:p>
        </p:txBody>
      </p:sp>
      <p:pic>
        <p:nvPicPr>
          <p:cNvPr id="24" name="圖形 23">
            <a:extLst>
              <a:ext uri="{FF2B5EF4-FFF2-40B4-BE49-F238E27FC236}">
                <a16:creationId xmlns:a16="http://schemas.microsoft.com/office/drawing/2014/main" id="{AFC94686-BF50-4920-BD13-9E2B2FE3A5F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05924" y="5147796"/>
            <a:ext cx="1069398" cy="106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43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B45E7E1-8094-4862-839F-E16C905CC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058" y="1083667"/>
            <a:ext cx="8964891" cy="4869509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5C0A54AE-5EFD-4AB3-9393-417111C9E441}"/>
              </a:ext>
            </a:extLst>
          </p:cNvPr>
          <p:cNvSpPr txBox="1"/>
          <p:nvPr/>
        </p:nvSpPr>
        <p:spPr>
          <a:xfrm>
            <a:off x="1116323" y="622002"/>
            <a:ext cx="6009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1. 12u10 </a:t>
            </a:r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網頁的下載專區 </a:t>
            </a:r>
            <a:r>
              <a:rPr lang="en-US" altLang="zh-TW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-&gt; </a:t>
            </a:r>
            <a:r>
              <a:rPr lang="en-US" altLang="zh-TW" sz="24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lang="en-US" altLang="zh-TW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API </a:t>
            </a:r>
            <a:endParaRPr lang="zh-TW" altLang="en-US" sz="2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76A68D7-9FE3-4A9E-A672-CC92CDCF3C4A}"/>
              </a:ext>
            </a:extLst>
          </p:cNvPr>
          <p:cNvSpPr/>
          <p:nvPr/>
        </p:nvSpPr>
        <p:spPr>
          <a:xfrm>
            <a:off x="8257881" y="3959258"/>
            <a:ext cx="838986" cy="7352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FA72FBB2-AF03-48EA-93A8-5D171DB131D6}"/>
              </a:ext>
            </a:extLst>
          </p:cNvPr>
          <p:cNvSpPr txBox="1"/>
          <p:nvPr/>
        </p:nvSpPr>
        <p:spPr>
          <a:xfrm>
            <a:off x="1216058" y="5906720"/>
            <a:ext cx="6686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2. </a:t>
            </a:r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將名為 </a:t>
            </a:r>
            <a:r>
              <a:rPr lang="en-US" altLang="zh-TW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rabboni_api_v3.X</a:t>
            </a:r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en-US" altLang="zh-TW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.zip</a:t>
            </a:r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的壓縮檔解壓縮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586E057-D501-4165-BC9C-F5EDB241B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910" y="5414834"/>
            <a:ext cx="2500154" cy="35949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465453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5C0A54AE-5EFD-4AB3-9393-417111C9E441}"/>
              </a:ext>
            </a:extLst>
          </p:cNvPr>
          <p:cNvSpPr txBox="1"/>
          <p:nvPr/>
        </p:nvSpPr>
        <p:spPr>
          <a:xfrm>
            <a:off x="1144604" y="1083667"/>
            <a:ext cx="10565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3.</a:t>
            </a:r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將名為 </a:t>
            </a:r>
            <a:r>
              <a:rPr lang="en-US" altLang="zh-TW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Python_SDK_muilt-BLE_Win10_MACOS_LINUX</a:t>
            </a:r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的壓縮檔解壓縮，</a:t>
            </a:r>
            <a:endParaRPr lang="en-US" altLang="zh-TW" sz="2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 進入資料夾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8CB32E9-81D0-4D6C-978A-0EB330A54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058" y="657974"/>
            <a:ext cx="4061005" cy="35949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235527A-C75B-457A-9A55-DD8331ACE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089" y="1826725"/>
            <a:ext cx="3355525" cy="30373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60BE276C-52BF-40F5-8A4D-4A9860182EA8}"/>
              </a:ext>
            </a:extLst>
          </p:cNvPr>
          <p:cNvSpPr txBox="1"/>
          <p:nvPr/>
        </p:nvSpPr>
        <p:spPr>
          <a:xfrm>
            <a:off x="1144604" y="2262251"/>
            <a:ext cx="8493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4.</a:t>
            </a:r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將名為 </a:t>
            </a:r>
            <a:r>
              <a:rPr lang="en-US" altLang="zh-TW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rabboni-multi-python-sdk-0.1.0</a:t>
            </a:r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的壓縮檔解壓縮，</a:t>
            </a:r>
            <a:endParaRPr lang="en-US" altLang="zh-TW" sz="2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 進入資料夾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D397CE7-1F91-40E9-902C-8167A993E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349" y="3225041"/>
            <a:ext cx="4775651" cy="303085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999E601-344E-42F1-AE2E-798146A11E01}"/>
              </a:ext>
            </a:extLst>
          </p:cNvPr>
          <p:cNvSpPr/>
          <p:nvPr/>
        </p:nvSpPr>
        <p:spPr>
          <a:xfrm>
            <a:off x="6224833" y="3225041"/>
            <a:ext cx="5040198" cy="70788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5.</a:t>
            </a:r>
            <a:r>
              <a:rPr lang="zh-TW" altLang="en-US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再</a:t>
            </a:r>
            <a:r>
              <a:rPr lang="en-US" altLang="zh-TW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cmd.exe</a:t>
            </a:r>
            <a:r>
              <a:rPr lang="zh-TW" altLang="en-US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上，用滑鼠</a:t>
            </a:r>
            <a:r>
              <a:rPr lang="en-US" altLang="zh-TW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”</a:t>
            </a:r>
            <a:r>
              <a:rPr lang="zh-TW" altLang="en-US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右鍵</a:t>
            </a:r>
            <a:r>
              <a:rPr lang="en-US" altLang="zh-TW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”</a:t>
            </a:r>
            <a:r>
              <a:rPr lang="zh-TW" altLang="en-US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點擊並點選</a:t>
            </a:r>
            <a:r>
              <a:rPr lang="en-US" altLang="zh-TW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”</a:t>
            </a:r>
            <a:r>
              <a:rPr lang="zh-TW" altLang="en-US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以系統管理員身分執行</a:t>
            </a:r>
            <a:r>
              <a:rPr lang="en-US" altLang="zh-TW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”</a:t>
            </a:r>
            <a:endParaRPr lang="zh-TW" altLang="en-US" sz="20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073117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5C0A54AE-5EFD-4AB3-9393-417111C9E441}"/>
              </a:ext>
            </a:extLst>
          </p:cNvPr>
          <p:cNvSpPr txBox="1"/>
          <p:nvPr/>
        </p:nvSpPr>
        <p:spPr>
          <a:xfrm>
            <a:off x="1144604" y="772583"/>
            <a:ext cx="6398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6.</a:t>
            </a:r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輸入 </a:t>
            </a:r>
            <a:r>
              <a:rPr lang="en-US" altLang="zh-TW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 setup.py install </a:t>
            </a:r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即可安裝完成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C58A54D-0598-493A-BC94-510DF737B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249" y="1671506"/>
            <a:ext cx="5048955" cy="2591162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7E2BF922-31A1-4953-AEAE-52A2F2C2DCC6}"/>
              </a:ext>
            </a:extLst>
          </p:cNvPr>
          <p:cNvSpPr txBox="1"/>
          <p:nvPr/>
        </p:nvSpPr>
        <p:spPr>
          <a:xfrm>
            <a:off x="2546919" y="4699926"/>
            <a:ext cx="70981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7.</a:t>
            </a:r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接下來開始我們</a:t>
            </a:r>
            <a:r>
              <a:rPr lang="en-US" altLang="zh-TW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 </a:t>
            </a:r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之旅吧</a:t>
            </a:r>
            <a:r>
              <a:rPr lang="en-US" altLang="zh-TW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!</a:t>
            </a:r>
            <a:endParaRPr lang="zh-TW" altLang="en-US" sz="36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58643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82C44A45-70A2-43A0-80EC-1E5FC12D5910}"/>
              </a:ext>
            </a:extLst>
          </p:cNvPr>
          <p:cNvSpPr txBox="1"/>
          <p:nvPr/>
        </p:nvSpPr>
        <p:spPr>
          <a:xfrm>
            <a:off x="692285" y="2253839"/>
            <a:ext cx="564128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電腦怎麼想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b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它只會一步一步作，遇到狀況，判別，下決策，執行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有哪些控制變數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紀錄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=</a:t>
            </a:r>
            <a:r>
              <a:rPr lang="en-US" altLang="zh-TW" dirty="0"/>
              <a:t> power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劃出流程圖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</a:p>
          <a:p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      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是否超過三秒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       還沒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紀錄 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Power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的大小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	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比較是否比前一次還大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		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大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更新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power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變數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		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小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保持不變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       超過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結算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en-US" altLang="zh-TW" dirty="0">
                <a:ea typeface="Adobe 繁黑體 Std B" panose="020B0700000000000000" pitchFamily="34" charset="-120"/>
              </a:rPr>
              <a:t>	</a:t>
            </a:r>
            <a:r>
              <a:rPr lang="zh-TW" altLang="en-US" dirty="0">
                <a:ea typeface="Adobe 繁黑體 Std B" panose="020B0700000000000000" pitchFamily="34" charset="-120"/>
              </a:rPr>
              <a:t>  如果比門檻高就贏，否則輸</a:t>
            </a:r>
            <a:endParaRPr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C0A54AE-5EFD-4AB3-9393-417111C9E441}"/>
              </a:ext>
            </a:extLst>
          </p:cNvPr>
          <p:cNvSpPr txBox="1"/>
          <p:nvPr/>
        </p:nvSpPr>
        <p:spPr>
          <a:xfrm>
            <a:off x="607276" y="669136"/>
            <a:ext cx="45255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第一個遊戲</a:t>
            </a:r>
            <a:r>
              <a:rPr lang="en-US" altLang="zh-TW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  <a:r>
              <a:rPr lang="zh-TW" altLang="en-US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真人版</a:t>
            </a:r>
            <a:r>
              <a:rPr lang="en-US" altLang="zh-TW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[</a:t>
            </a:r>
            <a:r>
              <a:rPr lang="zh-TW" altLang="en-US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比力氣遊戲</a:t>
            </a:r>
            <a:r>
              <a:rPr lang="en-US" altLang="zh-TW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]:</a:t>
            </a:r>
          </a:p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測量三秒內的最大力量</a:t>
            </a:r>
            <a:endParaRPr lang="en-US" altLang="zh-TW" sz="2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比設定的門檻高就贏，否則輸</a:t>
            </a:r>
            <a:r>
              <a:rPr lang="en-US" altLang="zh-TW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!</a:t>
            </a:r>
            <a:endParaRPr lang="zh-TW" altLang="en-US" sz="2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8F88DAEC-7457-422C-8A63-FF6B2B91EAC1}"/>
              </a:ext>
            </a:extLst>
          </p:cNvPr>
          <p:cNvGrpSpPr/>
          <p:nvPr/>
        </p:nvGrpSpPr>
        <p:grpSpPr>
          <a:xfrm>
            <a:off x="8108613" y="878142"/>
            <a:ext cx="3530998" cy="4503820"/>
            <a:chOff x="8098754" y="1172412"/>
            <a:chExt cx="3530998" cy="4503820"/>
          </a:xfrm>
        </p:grpSpPr>
        <p:sp>
          <p:nvSpPr>
            <p:cNvPr id="49" name="流程圖: 資料 48">
              <a:extLst>
                <a:ext uri="{FF2B5EF4-FFF2-40B4-BE49-F238E27FC236}">
                  <a16:creationId xmlns:a16="http://schemas.microsoft.com/office/drawing/2014/main" id="{74F5A4CD-F47F-4858-BEEF-35395149C7D1}"/>
                </a:ext>
              </a:extLst>
            </p:cNvPr>
            <p:cNvSpPr/>
            <p:nvPr/>
          </p:nvSpPr>
          <p:spPr>
            <a:xfrm>
              <a:off x="8203921" y="4799256"/>
              <a:ext cx="1292809" cy="412062"/>
            </a:xfrm>
            <a:prstGeom prst="flowChartInputOutp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更新</a:t>
              </a:r>
              <a:r>
                <a:rPr lang="en-US" altLang="zh-TW" sz="1400" b="1" dirty="0"/>
                <a:t>Power?</a:t>
              </a:r>
              <a:endParaRPr lang="zh-TW" altLang="en-US" sz="1400" b="1" dirty="0"/>
            </a:p>
          </p:txBody>
        </p:sp>
        <p:sp>
          <p:nvSpPr>
            <p:cNvPr id="51" name="流程圖: 程序 50">
              <a:extLst>
                <a:ext uri="{FF2B5EF4-FFF2-40B4-BE49-F238E27FC236}">
                  <a16:creationId xmlns:a16="http://schemas.microsoft.com/office/drawing/2014/main" id="{D2AFD5AC-E5DE-45FA-ADB8-88F696A12311}"/>
                </a:ext>
              </a:extLst>
            </p:cNvPr>
            <p:cNvSpPr/>
            <p:nvPr/>
          </p:nvSpPr>
          <p:spPr>
            <a:xfrm>
              <a:off x="8853789" y="1172412"/>
              <a:ext cx="1873668" cy="570693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紀錄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=power=</a:t>
              </a:r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初始為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0</a:t>
              </a:r>
            </a:p>
            <a:p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門檻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=threshold = </a:t>
              </a:r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亂數</a:t>
              </a:r>
              <a:endParaRPr lang="en-US" altLang="zh-TW" sz="1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2" name="流程圖: 準備作業 51">
              <a:extLst>
                <a:ext uri="{FF2B5EF4-FFF2-40B4-BE49-F238E27FC236}">
                  <a16:creationId xmlns:a16="http://schemas.microsoft.com/office/drawing/2014/main" id="{3E9B0347-1CEC-4F19-B8DC-AAA81D1D3DE1}"/>
                </a:ext>
              </a:extLst>
            </p:cNvPr>
            <p:cNvSpPr/>
            <p:nvPr/>
          </p:nvSpPr>
          <p:spPr>
            <a:xfrm>
              <a:off x="9468348" y="5190244"/>
              <a:ext cx="1070948" cy="485988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You won!</a:t>
              </a:r>
              <a:endParaRPr lang="zh-TW" altLang="en-US" sz="1400" b="1" dirty="0"/>
            </a:p>
          </p:txBody>
        </p:sp>
        <p:sp>
          <p:nvSpPr>
            <p:cNvPr id="53" name="流程圖: 準備作業 52">
              <a:extLst>
                <a:ext uri="{FF2B5EF4-FFF2-40B4-BE49-F238E27FC236}">
                  <a16:creationId xmlns:a16="http://schemas.microsoft.com/office/drawing/2014/main" id="{B2AFFF03-278C-4CA8-A226-C2D568B8C49D}"/>
                </a:ext>
              </a:extLst>
            </p:cNvPr>
            <p:cNvSpPr/>
            <p:nvPr/>
          </p:nvSpPr>
          <p:spPr>
            <a:xfrm>
              <a:off x="10686117" y="5095825"/>
              <a:ext cx="943635" cy="570693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You fail!</a:t>
              </a:r>
            </a:p>
          </p:txBody>
        </p:sp>
        <p:sp>
          <p:nvSpPr>
            <p:cNvPr id="55" name="流程圖: 決策 54">
              <a:extLst>
                <a:ext uri="{FF2B5EF4-FFF2-40B4-BE49-F238E27FC236}">
                  <a16:creationId xmlns:a16="http://schemas.microsoft.com/office/drawing/2014/main" id="{03605628-0221-4CF7-921B-0665B162AD4D}"/>
                </a:ext>
              </a:extLst>
            </p:cNvPr>
            <p:cNvSpPr/>
            <p:nvPr/>
          </p:nvSpPr>
          <p:spPr>
            <a:xfrm>
              <a:off x="8098754" y="2075959"/>
              <a:ext cx="1513911" cy="626038"/>
            </a:xfrm>
            <a:prstGeom prst="flowChartDecis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 秒數差值</a:t>
              </a:r>
              <a:r>
                <a:rPr lang="en-US" altLang="zh-TW" sz="1400" b="1" dirty="0"/>
                <a:t>&lt;3?</a:t>
              </a:r>
              <a:endParaRPr lang="zh-TW" altLang="en-US" sz="1400" b="1" dirty="0"/>
            </a:p>
          </p:txBody>
        </p:sp>
        <p:cxnSp>
          <p:nvCxnSpPr>
            <p:cNvPr id="56" name="接點: 肘形 55">
              <a:extLst>
                <a:ext uri="{FF2B5EF4-FFF2-40B4-BE49-F238E27FC236}">
                  <a16:creationId xmlns:a16="http://schemas.microsoft.com/office/drawing/2014/main" id="{8A9D08D2-96A9-48BB-A476-B45FF2F17D64}"/>
                </a:ext>
              </a:extLst>
            </p:cNvPr>
            <p:cNvCxnSpPr>
              <a:cxnSpLocks/>
              <a:stCxn id="55" idx="3"/>
              <a:endCxn id="78" idx="0"/>
            </p:cNvCxnSpPr>
            <p:nvPr/>
          </p:nvCxnSpPr>
          <p:spPr>
            <a:xfrm>
              <a:off x="9612665" y="2388978"/>
              <a:ext cx="982659" cy="1098035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單箭頭接點 59">
              <a:extLst>
                <a:ext uri="{FF2B5EF4-FFF2-40B4-BE49-F238E27FC236}">
                  <a16:creationId xmlns:a16="http://schemas.microsoft.com/office/drawing/2014/main" id="{F8CEFB61-886E-430F-A6BD-C5905B950D0F}"/>
                </a:ext>
              </a:extLst>
            </p:cNvPr>
            <p:cNvCxnSpPr>
              <a:cxnSpLocks/>
              <a:stCxn id="55" idx="2"/>
              <a:endCxn id="45" idx="1"/>
            </p:cNvCxnSpPr>
            <p:nvPr/>
          </p:nvCxnSpPr>
          <p:spPr>
            <a:xfrm flipH="1">
              <a:off x="8850325" y="2701997"/>
              <a:ext cx="5385" cy="7728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接點: 肘形 62">
              <a:extLst>
                <a:ext uri="{FF2B5EF4-FFF2-40B4-BE49-F238E27FC236}">
                  <a16:creationId xmlns:a16="http://schemas.microsoft.com/office/drawing/2014/main" id="{76FA329C-E475-4E0A-9B97-D26DA7537A89}"/>
                </a:ext>
              </a:extLst>
            </p:cNvPr>
            <p:cNvCxnSpPr>
              <a:cxnSpLocks/>
              <a:stCxn id="49" idx="4"/>
              <a:endCxn id="55" idx="1"/>
            </p:cNvCxnSpPr>
            <p:nvPr/>
          </p:nvCxnSpPr>
          <p:spPr>
            <a:xfrm rot="5400000" flipH="1">
              <a:off x="7063370" y="3424362"/>
              <a:ext cx="2822340" cy="751572"/>
            </a:xfrm>
            <a:prstGeom prst="bentConnector4">
              <a:avLst>
                <a:gd name="adj1" fmla="val -26523"/>
                <a:gd name="adj2" fmla="val 130416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2AF5626F-E8C8-4F5E-A5D8-37E6BD0DC467}"/>
              </a:ext>
            </a:extLst>
          </p:cNvPr>
          <p:cNvGrpSpPr/>
          <p:nvPr/>
        </p:nvGrpSpPr>
        <p:grpSpPr>
          <a:xfrm>
            <a:off x="4477064" y="2934648"/>
            <a:ext cx="2948363" cy="3438443"/>
            <a:chOff x="3559401" y="2805491"/>
            <a:chExt cx="2948363" cy="3438443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DC6437BF-3F38-4F79-A0AE-70841EC91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2151" y="3531629"/>
              <a:ext cx="1885127" cy="1295161"/>
            </a:xfrm>
            <a:prstGeom prst="rect">
              <a:avLst/>
            </a:prstGeom>
          </p:spPr>
        </p:pic>
        <p:sp>
          <p:nvSpPr>
            <p:cNvPr id="48" name="流程圖: 準備作業 47">
              <a:extLst>
                <a:ext uri="{FF2B5EF4-FFF2-40B4-BE49-F238E27FC236}">
                  <a16:creationId xmlns:a16="http://schemas.microsoft.com/office/drawing/2014/main" id="{8E987125-0901-4D96-AB99-122BE56B5574}"/>
                </a:ext>
              </a:extLst>
            </p:cNvPr>
            <p:cNvSpPr/>
            <p:nvPr/>
          </p:nvSpPr>
          <p:spPr>
            <a:xfrm>
              <a:off x="4060022" y="5062157"/>
              <a:ext cx="678233" cy="285347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顯示</a:t>
              </a:r>
              <a:endParaRPr lang="en-US" altLang="zh-TW" sz="1400" b="1" dirty="0"/>
            </a:p>
          </p:txBody>
        </p:sp>
        <p:sp>
          <p:nvSpPr>
            <p:cNvPr id="66" name="橢圓 65">
              <a:extLst>
                <a:ext uri="{FF2B5EF4-FFF2-40B4-BE49-F238E27FC236}">
                  <a16:creationId xmlns:a16="http://schemas.microsoft.com/office/drawing/2014/main" id="{F4DA055E-1FF3-45CD-A67B-0689DEC4EECB}"/>
                </a:ext>
              </a:extLst>
            </p:cNvPr>
            <p:cNvSpPr/>
            <p:nvPr/>
          </p:nvSpPr>
          <p:spPr>
            <a:xfrm>
              <a:off x="3559401" y="2805491"/>
              <a:ext cx="2948363" cy="343844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8" name="矩形 67">
            <a:extLst>
              <a:ext uri="{FF2B5EF4-FFF2-40B4-BE49-F238E27FC236}">
                <a16:creationId xmlns:a16="http://schemas.microsoft.com/office/drawing/2014/main" id="{5723FFF2-59DC-4808-888F-5F8BF764BC7F}"/>
              </a:ext>
            </a:extLst>
          </p:cNvPr>
          <p:cNvSpPr/>
          <p:nvPr/>
        </p:nvSpPr>
        <p:spPr>
          <a:xfrm>
            <a:off x="5657418" y="3244334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流程圖</a:t>
            </a:r>
            <a:endParaRPr lang="zh-TW" altLang="en-US" dirty="0"/>
          </a:p>
        </p:txBody>
      </p:sp>
      <p:sp>
        <p:nvSpPr>
          <p:cNvPr id="45" name="流程圖: 資料 44">
            <a:extLst>
              <a:ext uri="{FF2B5EF4-FFF2-40B4-BE49-F238E27FC236}">
                <a16:creationId xmlns:a16="http://schemas.microsoft.com/office/drawing/2014/main" id="{46FA5AB4-C907-4E7F-B69D-718DB0448A51}"/>
              </a:ext>
            </a:extLst>
          </p:cNvPr>
          <p:cNvSpPr/>
          <p:nvPr/>
        </p:nvSpPr>
        <p:spPr>
          <a:xfrm>
            <a:off x="8122378" y="3180602"/>
            <a:ext cx="1475612" cy="523183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TW" altLang="en-US" sz="1400" b="1" dirty="0"/>
              <a:t>讀取加速度值</a:t>
            </a:r>
          </a:p>
        </p:txBody>
      </p: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E2279E02-A4F1-4578-A6A8-1B1E80590E32}"/>
              </a:ext>
            </a:extLst>
          </p:cNvPr>
          <p:cNvCxnSpPr>
            <a:cxnSpLocks/>
            <a:stCxn id="45" idx="4"/>
            <a:endCxn id="49" idx="1"/>
          </p:cNvCxnSpPr>
          <p:nvPr/>
        </p:nvCxnSpPr>
        <p:spPr>
          <a:xfrm>
            <a:off x="8860184" y="3703785"/>
            <a:ext cx="1" cy="801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7C8EDBC1-B415-404E-A377-885F6CABF382}"/>
              </a:ext>
            </a:extLst>
          </p:cNvPr>
          <p:cNvSpPr txBox="1"/>
          <p:nvPr/>
        </p:nvSpPr>
        <p:spPr>
          <a:xfrm>
            <a:off x="8890734" y="2565316"/>
            <a:ext cx="74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&lt;3</a:t>
            </a:r>
            <a:endParaRPr lang="zh-TW" altLang="en-US" dirty="0"/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91FA0D0C-29DE-4C1A-86BE-805E36B066E5}"/>
              </a:ext>
            </a:extLst>
          </p:cNvPr>
          <p:cNvSpPr txBox="1"/>
          <p:nvPr/>
        </p:nvSpPr>
        <p:spPr>
          <a:xfrm>
            <a:off x="9800482" y="1755446"/>
            <a:ext cx="74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&gt;3</a:t>
            </a:r>
            <a:endParaRPr lang="zh-TW" altLang="en-US" dirty="0"/>
          </a:p>
        </p:txBody>
      </p:sp>
      <p:sp>
        <p:nvSpPr>
          <p:cNvPr id="78" name="流程圖: 決策 77">
            <a:extLst>
              <a:ext uri="{FF2B5EF4-FFF2-40B4-BE49-F238E27FC236}">
                <a16:creationId xmlns:a16="http://schemas.microsoft.com/office/drawing/2014/main" id="{4E327E35-245E-4A9E-9AA0-0CF0D0519236}"/>
              </a:ext>
            </a:extLst>
          </p:cNvPr>
          <p:cNvSpPr/>
          <p:nvPr/>
        </p:nvSpPr>
        <p:spPr>
          <a:xfrm>
            <a:off x="9668349" y="3192743"/>
            <a:ext cx="1873668" cy="624012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TW" altLang="en-US" sz="1400" b="1" dirty="0"/>
              <a:t> </a:t>
            </a:r>
            <a:r>
              <a:rPr lang="en-US" altLang="zh-TW" sz="1400" b="1" dirty="0"/>
              <a:t>power&gt;threshold</a:t>
            </a:r>
            <a:endParaRPr lang="zh-TW" altLang="en-US" sz="1400" b="1" dirty="0"/>
          </a:p>
        </p:txBody>
      </p:sp>
      <p:cxnSp>
        <p:nvCxnSpPr>
          <p:cNvPr id="79" name="接點: 肘形 78">
            <a:extLst>
              <a:ext uri="{FF2B5EF4-FFF2-40B4-BE49-F238E27FC236}">
                <a16:creationId xmlns:a16="http://schemas.microsoft.com/office/drawing/2014/main" id="{DD091D2A-9584-4AC2-B483-6E73075F879F}"/>
              </a:ext>
            </a:extLst>
          </p:cNvPr>
          <p:cNvCxnSpPr>
            <a:cxnSpLocks/>
            <a:stCxn id="78" idx="2"/>
            <a:endCxn id="52" idx="0"/>
          </p:cNvCxnSpPr>
          <p:nvPr/>
        </p:nvCxnSpPr>
        <p:spPr>
          <a:xfrm rot="5400000">
            <a:off x="9769823" y="4060613"/>
            <a:ext cx="1079219" cy="59150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接點: 肘形 81">
            <a:extLst>
              <a:ext uri="{FF2B5EF4-FFF2-40B4-BE49-F238E27FC236}">
                <a16:creationId xmlns:a16="http://schemas.microsoft.com/office/drawing/2014/main" id="{B0DDCB2F-19B2-4C1E-92D3-FAFD3268EC13}"/>
              </a:ext>
            </a:extLst>
          </p:cNvPr>
          <p:cNvCxnSpPr>
            <a:cxnSpLocks/>
            <a:stCxn id="78" idx="2"/>
            <a:endCxn id="53" idx="0"/>
          </p:cNvCxnSpPr>
          <p:nvPr/>
        </p:nvCxnSpPr>
        <p:spPr>
          <a:xfrm rot="16200000" flipH="1">
            <a:off x="10394088" y="4027849"/>
            <a:ext cx="984800" cy="562611"/>
          </a:xfrm>
          <a:prstGeom prst="bentConnector3">
            <a:avLst>
              <a:gd name="adj1" fmla="val 5364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5ADB9553-D7B3-4D4D-8CB7-06B35006C0C7}"/>
              </a:ext>
            </a:extLst>
          </p:cNvPr>
          <p:cNvSpPr txBox="1"/>
          <p:nvPr/>
        </p:nvSpPr>
        <p:spPr>
          <a:xfrm>
            <a:off x="9987202" y="4504986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Y</a:t>
            </a:r>
            <a:endParaRPr lang="zh-TW" altLang="en-US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F4EA4367-2A68-49B0-8E32-CD0B7BB62837}"/>
              </a:ext>
            </a:extLst>
          </p:cNvPr>
          <p:cNvSpPr txBox="1"/>
          <p:nvPr/>
        </p:nvSpPr>
        <p:spPr>
          <a:xfrm>
            <a:off x="11213083" y="4441356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343069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DEF7ECF-BDF5-4AC4-B9C5-B18F1EE64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62" y="2661417"/>
            <a:ext cx="9088118" cy="1038370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C06321D8-773A-42C9-8B26-92E9BBB74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Solution Part1 </a:t>
            </a:r>
            <a:r>
              <a:rPr lang="zh-TW" altLang="en-US" b="1" dirty="0"/>
              <a:t>連接</a:t>
            </a:r>
            <a:r>
              <a:rPr lang="en-US" altLang="zh-TW" b="1" dirty="0"/>
              <a:t>:</a:t>
            </a:r>
            <a:endParaRPr lang="zh-TW" altLang="en-US" b="1" dirty="0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D2F1549A-F80F-4591-BDDD-242CFA4E0A30}"/>
              </a:ext>
            </a:extLst>
          </p:cNvPr>
          <p:cNvGrpSpPr/>
          <p:nvPr/>
        </p:nvGrpSpPr>
        <p:grpSpPr>
          <a:xfrm>
            <a:off x="8108613" y="878142"/>
            <a:ext cx="3530998" cy="4503820"/>
            <a:chOff x="8098754" y="1172412"/>
            <a:chExt cx="3530998" cy="4503820"/>
          </a:xfrm>
        </p:grpSpPr>
        <p:sp>
          <p:nvSpPr>
            <p:cNvPr id="21" name="流程圖: 資料 20">
              <a:extLst>
                <a:ext uri="{FF2B5EF4-FFF2-40B4-BE49-F238E27FC236}">
                  <a16:creationId xmlns:a16="http://schemas.microsoft.com/office/drawing/2014/main" id="{564F6286-88A7-474B-84A8-7B74137AEAAE}"/>
                </a:ext>
              </a:extLst>
            </p:cNvPr>
            <p:cNvSpPr/>
            <p:nvPr/>
          </p:nvSpPr>
          <p:spPr>
            <a:xfrm>
              <a:off x="8203921" y="4799256"/>
              <a:ext cx="1292809" cy="412062"/>
            </a:xfrm>
            <a:prstGeom prst="flowChartInputOutp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更新</a:t>
              </a:r>
              <a:r>
                <a:rPr lang="en-US" altLang="zh-TW" sz="1400" b="1" dirty="0"/>
                <a:t>Power?</a:t>
              </a:r>
              <a:endParaRPr lang="zh-TW" altLang="en-US" sz="1400" b="1" dirty="0"/>
            </a:p>
          </p:txBody>
        </p:sp>
        <p:sp>
          <p:nvSpPr>
            <p:cNvPr id="22" name="流程圖: 程序 21">
              <a:extLst>
                <a:ext uri="{FF2B5EF4-FFF2-40B4-BE49-F238E27FC236}">
                  <a16:creationId xmlns:a16="http://schemas.microsoft.com/office/drawing/2014/main" id="{22094039-657D-4C6E-8F76-3AD14E4693B7}"/>
                </a:ext>
              </a:extLst>
            </p:cNvPr>
            <p:cNvSpPr/>
            <p:nvPr/>
          </p:nvSpPr>
          <p:spPr>
            <a:xfrm>
              <a:off x="8853789" y="1172412"/>
              <a:ext cx="1873668" cy="570693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紀錄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=power=</a:t>
              </a:r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初始為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0</a:t>
              </a:r>
            </a:p>
            <a:p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門檻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=threshold = </a:t>
              </a:r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亂數</a:t>
              </a:r>
              <a:endParaRPr lang="en-US" altLang="zh-TW" sz="1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3" name="流程圖: 準備作業 22">
              <a:extLst>
                <a:ext uri="{FF2B5EF4-FFF2-40B4-BE49-F238E27FC236}">
                  <a16:creationId xmlns:a16="http://schemas.microsoft.com/office/drawing/2014/main" id="{E47DB1A0-901C-4ED8-B4C1-36DC435741BE}"/>
                </a:ext>
              </a:extLst>
            </p:cNvPr>
            <p:cNvSpPr/>
            <p:nvPr/>
          </p:nvSpPr>
          <p:spPr>
            <a:xfrm>
              <a:off x="9468348" y="5190244"/>
              <a:ext cx="1070948" cy="485988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You won!</a:t>
              </a:r>
              <a:endParaRPr lang="zh-TW" altLang="en-US" sz="1400" b="1" dirty="0"/>
            </a:p>
          </p:txBody>
        </p:sp>
        <p:sp>
          <p:nvSpPr>
            <p:cNvPr id="24" name="流程圖: 準備作業 23">
              <a:extLst>
                <a:ext uri="{FF2B5EF4-FFF2-40B4-BE49-F238E27FC236}">
                  <a16:creationId xmlns:a16="http://schemas.microsoft.com/office/drawing/2014/main" id="{A5E1ED11-2569-4589-8AC3-1BBCCD40587A}"/>
                </a:ext>
              </a:extLst>
            </p:cNvPr>
            <p:cNvSpPr/>
            <p:nvPr/>
          </p:nvSpPr>
          <p:spPr>
            <a:xfrm>
              <a:off x="10686117" y="5095825"/>
              <a:ext cx="943635" cy="570693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You fail!</a:t>
              </a:r>
            </a:p>
          </p:txBody>
        </p:sp>
        <p:sp>
          <p:nvSpPr>
            <p:cNvPr id="25" name="流程圖: 決策 24">
              <a:extLst>
                <a:ext uri="{FF2B5EF4-FFF2-40B4-BE49-F238E27FC236}">
                  <a16:creationId xmlns:a16="http://schemas.microsoft.com/office/drawing/2014/main" id="{BF8543CB-E275-4C6B-903E-89A04C392C49}"/>
                </a:ext>
              </a:extLst>
            </p:cNvPr>
            <p:cNvSpPr/>
            <p:nvPr/>
          </p:nvSpPr>
          <p:spPr>
            <a:xfrm>
              <a:off x="8098754" y="2075959"/>
              <a:ext cx="1513911" cy="626038"/>
            </a:xfrm>
            <a:prstGeom prst="flowChartDecis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 秒數差值</a:t>
              </a:r>
              <a:r>
                <a:rPr lang="en-US" altLang="zh-TW" sz="1400" b="1" dirty="0"/>
                <a:t>&lt;3?</a:t>
              </a:r>
              <a:endParaRPr lang="zh-TW" altLang="en-US" sz="1400" b="1" dirty="0"/>
            </a:p>
          </p:txBody>
        </p:sp>
        <p:cxnSp>
          <p:nvCxnSpPr>
            <p:cNvPr id="26" name="接點: 肘形 25">
              <a:extLst>
                <a:ext uri="{FF2B5EF4-FFF2-40B4-BE49-F238E27FC236}">
                  <a16:creationId xmlns:a16="http://schemas.microsoft.com/office/drawing/2014/main" id="{78E0A2E5-1751-464D-9FE8-77C329F98799}"/>
                </a:ext>
              </a:extLst>
            </p:cNvPr>
            <p:cNvCxnSpPr>
              <a:cxnSpLocks/>
              <a:stCxn id="25" idx="3"/>
              <a:endCxn id="35" idx="0"/>
            </p:cNvCxnSpPr>
            <p:nvPr/>
          </p:nvCxnSpPr>
          <p:spPr>
            <a:xfrm>
              <a:off x="9612665" y="2388978"/>
              <a:ext cx="982659" cy="1098035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6">
              <a:extLst>
                <a:ext uri="{FF2B5EF4-FFF2-40B4-BE49-F238E27FC236}">
                  <a16:creationId xmlns:a16="http://schemas.microsoft.com/office/drawing/2014/main" id="{1C2DD72C-7FC4-4DA6-A903-E298F78DB9DB}"/>
                </a:ext>
              </a:extLst>
            </p:cNvPr>
            <p:cNvCxnSpPr>
              <a:cxnSpLocks/>
              <a:stCxn id="25" idx="2"/>
              <a:endCxn id="30" idx="1"/>
            </p:cNvCxnSpPr>
            <p:nvPr/>
          </p:nvCxnSpPr>
          <p:spPr>
            <a:xfrm flipH="1">
              <a:off x="8850325" y="2701997"/>
              <a:ext cx="5385" cy="7728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接點: 肘形 28">
              <a:extLst>
                <a:ext uri="{FF2B5EF4-FFF2-40B4-BE49-F238E27FC236}">
                  <a16:creationId xmlns:a16="http://schemas.microsoft.com/office/drawing/2014/main" id="{DA1FC3B8-225F-40BF-B183-11507D65B86B}"/>
                </a:ext>
              </a:extLst>
            </p:cNvPr>
            <p:cNvCxnSpPr>
              <a:cxnSpLocks/>
              <a:stCxn id="21" idx="4"/>
              <a:endCxn id="25" idx="1"/>
            </p:cNvCxnSpPr>
            <p:nvPr/>
          </p:nvCxnSpPr>
          <p:spPr>
            <a:xfrm rot="5400000" flipH="1">
              <a:off x="7063370" y="3424362"/>
              <a:ext cx="2822340" cy="751572"/>
            </a:xfrm>
            <a:prstGeom prst="bentConnector4">
              <a:avLst>
                <a:gd name="adj1" fmla="val -26523"/>
                <a:gd name="adj2" fmla="val 130416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流程圖: 資料 29">
            <a:extLst>
              <a:ext uri="{FF2B5EF4-FFF2-40B4-BE49-F238E27FC236}">
                <a16:creationId xmlns:a16="http://schemas.microsoft.com/office/drawing/2014/main" id="{1F17AD0B-31BE-47A3-9F34-DB135B91F694}"/>
              </a:ext>
            </a:extLst>
          </p:cNvPr>
          <p:cNvSpPr/>
          <p:nvPr/>
        </p:nvSpPr>
        <p:spPr>
          <a:xfrm>
            <a:off x="8122378" y="3180602"/>
            <a:ext cx="1475612" cy="523183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TW" altLang="en-US" sz="1400" b="1" dirty="0"/>
              <a:t>讀取加速度值</a:t>
            </a:r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D1DF0E1D-C02E-4F63-B42E-08D1B46EDDB7}"/>
              </a:ext>
            </a:extLst>
          </p:cNvPr>
          <p:cNvCxnSpPr>
            <a:cxnSpLocks/>
            <a:stCxn id="30" idx="4"/>
            <a:endCxn id="21" idx="1"/>
          </p:cNvCxnSpPr>
          <p:nvPr/>
        </p:nvCxnSpPr>
        <p:spPr>
          <a:xfrm>
            <a:off x="8860184" y="3703785"/>
            <a:ext cx="1" cy="801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B01078EC-39DD-401C-BD61-9141D0FBBFD8}"/>
              </a:ext>
            </a:extLst>
          </p:cNvPr>
          <p:cNvSpPr txBox="1"/>
          <p:nvPr/>
        </p:nvSpPr>
        <p:spPr>
          <a:xfrm>
            <a:off x="8890734" y="2565316"/>
            <a:ext cx="74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&lt;3</a:t>
            </a:r>
            <a:endParaRPr lang="zh-TW" altLang="en-US" dirty="0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E40DDE3E-F7D4-487E-9ED0-C8410D1075DE}"/>
              </a:ext>
            </a:extLst>
          </p:cNvPr>
          <p:cNvSpPr txBox="1"/>
          <p:nvPr/>
        </p:nvSpPr>
        <p:spPr>
          <a:xfrm>
            <a:off x="9800482" y="1755446"/>
            <a:ext cx="74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&gt;3</a:t>
            </a:r>
            <a:endParaRPr lang="zh-TW" altLang="en-US" dirty="0"/>
          </a:p>
        </p:txBody>
      </p:sp>
      <p:sp>
        <p:nvSpPr>
          <p:cNvPr id="35" name="流程圖: 決策 34">
            <a:extLst>
              <a:ext uri="{FF2B5EF4-FFF2-40B4-BE49-F238E27FC236}">
                <a16:creationId xmlns:a16="http://schemas.microsoft.com/office/drawing/2014/main" id="{680331C3-B01C-4E94-ABE1-FEB39D378230}"/>
              </a:ext>
            </a:extLst>
          </p:cNvPr>
          <p:cNvSpPr/>
          <p:nvPr/>
        </p:nvSpPr>
        <p:spPr>
          <a:xfrm>
            <a:off x="9668349" y="3192743"/>
            <a:ext cx="1873668" cy="624012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TW" altLang="en-US" sz="1400" b="1" dirty="0"/>
              <a:t> </a:t>
            </a:r>
            <a:r>
              <a:rPr lang="en-US" altLang="zh-TW" sz="1400" b="1" dirty="0"/>
              <a:t>power&gt;threshold</a:t>
            </a:r>
            <a:endParaRPr lang="zh-TW" altLang="en-US" sz="1400" b="1" dirty="0"/>
          </a:p>
        </p:txBody>
      </p:sp>
      <p:cxnSp>
        <p:nvCxnSpPr>
          <p:cNvPr id="36" name="接點: 肘形 35">
            <a:extLst>
              <a:ext uri="{FF2B5EF4-FFF2-40B4-BE49-F238E27FC236}">
                <a16:creationId xmlns:a16="http://schemas.microsoft.com/office/drawing/2014/main" id="{8EF1E4F0-F020-4B77-8F21-CCFEF1D38F0E}"/>
              </a:ext>
            </a:extLst>
          </p:cNvPr>
          <p:cNvCxnSpPr>
            <a:cxnSpLocks/>
            <a:stCxn id="35" idx="2"/>
            <a:endCxn id="23" idx="0"/>
          </p:cNvCxnSpPr>
          <p:nvPr/>
        </p:nvCxnSpPr>
        <p:spPr>
          <a:xfrm rot="5400000">
            <a:off x="9769823" y="4060613"/>
            <a:ext cx="1079219" cy="59150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接點: 肘形 36">
            <a:extLst>
              <a:ext uri="{FF2B5EF4-FFF2-40B4-BE49-F238E27FC236}">
                <a16:creationId xmlns:a16="http://schemas.microsoft.com/office/drawing/2014/main" id="{429FD3B5-05CF-48B0-B749-27F80C9B85A7}"/>
              </a:ext>
            </a:extLst>
          </p:cNvPr>
          <p:cNvCxnSpPr>
            <a:cxnSpLocks/>
            <a:stCxn id="35" idx="2"/>
            <a:endCxn id="24" idx="0"/>
          </p:cNvCxnSpPr>
          <p:nvPr/>
        </p:nvCxnSpPr>
        <p:spPr>
          <a:xfrm rot="16200000" flipH="1">
            <a:off x="10394088" y="4027849"/>
            <a:ext cx="984800" cy="562611"/>
          </a:xfrm>
          <a:prstGeom prst="bentConnector3">
            <a:avLst>
              <a:gd name="adj1" fmla="val 5364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761DD597-1DF8-4BBA-9EEF-BD79AE6AEA4F}"/>
              </a:ext>
            </a:extLst>
          </p:cNvPr>
          <p:cNvSpPr txBox="1"/>
          <p:nvPr/>
        </p:nvSpPr>
        <p:spPr>
          <a:xfrm>
            <a:off x="9987202" y="4504986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Y</a:t>
            </a:r>
            <a:endParaRPr lang="zh-TW" altLang="en-US" dirty="0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6A186781-E8F2-4B73-BC29-6C8439F6B3EC}"/>
              </a:ext>
            </a:extLst>
          </p:cNvPr>
          <p:cNvSpPr txBox="1"/>
          <p:nvPr/>
        </p:nvSpPr>
        <p:spPr>
          <a:xfrm>
            <a:off x="11213083" y="4441356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N</a:t>
            </a:r>
            <a:endParaRPr lang="zh-TW" altLang="en-US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CD3B494-2B85-43A5-9D5C-E83B79C86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62" y="4252974"/>
            <a:ext cx="6473180" cy="163817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A6B3F01-C36C-48BB-96A4-336819B352D8}"/>
              </a:ext>
            </a:extLst>
          </p:cNvPr>
          <p:cNvSpPr/>
          <p:nvPr/>
        </p:nvSpPr>
        <p:spPr>
          <a:xfrm>
            <a:off x="4309040" y="4721413"/>
            <a:ext cx="2646077" cy="2459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13894178-995E-47BE-99B9-DD8F4E7A1042}"/>
              </a:ext>
            </a:extLst>
          </p:cNvPr>
          <p:cNvSpPr/>
          <p:nvPr/>
        </p:nvSpPr>
        <p:spPr>
          <a:xfrm>
            <a:off x="5175515" y="4299152"/>
            <a:ext cx="199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填入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MAC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Address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87D6270-8B4E-4CED-B013-5E66A5B28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62" y="1595925"/>
            <a:ext cx="1419423" cy="371527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9A86C177-C091-427A-9BAE-361E252B0A67}"/>
              </a:ext>
            </a:extLst>
          </p:cNvPr>
          <p:cNvSpPr/>
          <p:nvPr/>
        </p:nvSpPr>
        <p:spPr>
          <a:xfrm>
            <a:off x="2019085" y="1505787"/>
            <a:ext cx="35238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參數設定 </a:t>
            </a:r>
            <a:endParaRPr lang="en-US" altLang="zh-TW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ACC: 2G 4G 8G 16G</a:t>
            </a:r>
          </a:p>
          <a:p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GYR: 250 500 1000 2000 </a:t>
            </a:r>
            <a:r>
              <a:rPr lang="en-US" altLang="zh-TW" dirty="0" err="1">
                <a:solidFill>
                  <a:schemeClr val="accent6">
                    <a:lumMod val="75000"/>
                  </a:schemeClr>
                </a:solidFill>
              </a:rPr>
              <a:t>dPs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5E22240-5001-4C51-9F8D-0B55D10F81B5}"/>
              </a:ext>
            </a:extLst>
          </p:cNvPr>
          <p:cNvSpPr/>
          <p:nvPr/>
        </p:nvSpPr>
        <p:spPr>
          <a:xfrm>
            <a:off x="5593199" y="2567837"/>
            <a:ext cx="1622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參數設定函式 </a:t>
            </a:r>
            <a:endParaRPr lang="en-US" altLang="zh-TW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70403437-E619-4041-83D3-67E40CDA5D1A}"/>
              </a:ext>
            </a:extLst>
          </p:cNvPr>
          <p:cNvSpPr/>
          <p:nvPr/>
        </p:nvSpPr>
        <p:spPr>
          <a:xfrm>
            <a:off x="1579798" y="4024420"/>
            <a:ext cx="1622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藍芽連線函式 </a:t>
            </a:r>
            <a:endParaRPr lang="en-US" altLang="zh-TW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8794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74657FF-1BCE-405B-BD8E-656B00C89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226" y="2351246"/>
            <a:ext cx="6525536" cy="1066949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C06321D8-773A-42C9-8B26-92E9BBB74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Solution Part2 </a:t>
            </a:r>
            <a:r>
              <a:rPr lang="zh-TW" altLang="en-US" b="1" dirty="0"/>
              <a:t>設定</a:t>
            </a:r>
            <a:r>
              <a:rPr lang="en-US" altLang="zh-TW" b="1" dirty="0"/>
              <a:t>:</a:t>
            </a:r>
            <a:endParaRPr lang="zh-TW" altLang="en-US" b="1" dirty="0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D2F1549A-F80F-4591-BDDD-242CFA4E0A30}"/>
              </a:ext>
            </a:extLst>
          </p:cNvPr>
          <p:cNvGrpSpPr/>
          <p:nvPr/>
        </p:nvGrpSpPr>
        <p:grpSpPr>
          <a:xfrm>
            <a:off x="8108613" y="878142"/>
            <a:ext cx="3530998" cy="4503820"/>
            <a:chOff x="8098754" y="1172412"/>
            <a:chExt cx="3530998" cy="4503820"/>
          </a:xfrm>
        </p:grpSpPr>
        <p:sp>
          <p:nvSpPr>
            <p:cNvPr id="21" name="流程圖: 資料 20">
              <a:extLst>
                <a:ext uri="{FF2B5EF4-FFF2-40B4-BE49-F238E27FC236}">
                  <a16:creationId xmlns:a16="http://schemas.microsoft.com/office/drawing/2014/main" id="{564F6286-88A7-474B-84A8-7B74137AEAAE}"/>
                </a:ext>
              </a:extLst>
            </p:cNvPr>
            <p:cNvSpPr/>
            <p:nvPr/>
          </p:nvSpPr>
          <p:spPr>
            <a:xfrm>
              <a:off x="8203921" y="4799256"/>
              <a:ext cx="1292809" cy="412062"/>
            </a:xfrm>
            <a:prstGeom prst="flowChartInputOutp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更新</a:t>
              </a:r>
              <a:r>
                <a:rPr lang="en-US" altLang="zh-TW" sz="1400" b="1" dirty="0"/>
                <a:t>Power?</a:t>
              </a:r>
              <a:endParaRPr lang="zh-TW" altLang="en-US" sz="1400" b="1" dirty="0"/>
            </a:p>
          </p:txBody>
        </p:sp>
        <p:sp>
          <p:nvSpPr>
            <p:cNvPr id="22" name="流程圖: 程序 21">
              <a:extLst>
                <a:ext uri="{FF2B5EF4-FFF2-40B4-BE49-F238E27FC236}">
                  <a16:creationId xmlns:a16="http://schemas.microsoft.com/office/drawing/2014/main" id="{22094039-657D-4C6E-8F76-3AD14E4693B7}"/>
                </a:ext>
              </a:extLst>
            </p:cNvPr>
            <p:cNvSpPr/>
            <p:nvPr/>
          </p:nvSpPr>
          <p:spPr>
            <a:xfrm>
              <a:off x="8853789" y="1172412"/>
              <a:ext cx="1873668" cy="570693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紀錄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=power=</a:t>
              </a:r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初始為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0</a:t>
              </a:r>
            </a:p>
            <a:p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門檻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=threshold = </a:t>
              </a:r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亂數</a:t>
              </a:r>
              <a:endParaRPr lang="en-US" altLang="zh-TW" sz="1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3" name="流程圖: 準備作業 22">
              <a:extLst>
                <a:ext uri="{FF2B5EF4-FFF2-40B4-BE49-F238E27FC236}">
                  <a16:creationId xmlns:a16="http://schemas.microsoft.com/office/drawing/2014/main" id="{E47DB1A0-901C-4ED8-B4C1-36DC435741BE}"/>
                </a:ext>
              </a:extLst>
            </p:cNvPr>
            <p:cNvSpPr/>
            <p:nvPr/>
          </p:nvSpPr>
          <p:spPr>
            <a:xfrm>
              <a:off x="9468348" y="5190244"/>
              <a:ext cx="1070948" cy="485988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You won!</a:t>
              </a:r>
              <a:endParaRPr lang="zh-TW" altLang="en-US" sz="1400" b="1" dirty="0"/>
            </a:p>
          </p:txBody>
        </p:sp>
        <p:sp>
          <p:nvSpPr>
            <p:cNvPr id="24" name="流程圖: 準備作業 23">
              <a:extLst>
                <a:ext uri="{FF2B5EF4-FFF2-40B4-BE49-F238E27FC236}">
                  <a16:creationId xmlns:a16="http://schemas.microsoft.com/office/drawing/2014/main" id="{A5E1ED11-2569-4589-8AC3-1BBCCD40587A}"/>
                </a:ext>
              </a:extLst>
            </p:cNvPr>
            <p:cNvSpPr/>
            <p:nvPr/>
          </p:nvSpPr>
          <p:spPr>
            <a:xfrm>
              <a:off x="10686117" y="5095825"/>
              <a:ext cx="943635" cy="570693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You fail!</a:t>
              </a:r>
            </a:p>
          </p:txBody>
        </p:sp>
        <p:sp>
          <p:nvSpPr>
            <p:cNvPr id="25" name="流程圖: 決策 24">
              <a:extLst>
                <a:ext uri="{FF2B5EF4-FFF2-40B4-BE49-F238E27FC236}">
                  <a16:creationId xmlns:a16="http://schemas.microsoft.com/office/drawing/2014/main" id="{BF8543CB-E275-4C6B-903E-89A04C392C49}"/>
                </a:ext>
              </a:extLst>
            </p:cNvPr>
            <p:cNvSpPr/>
            <p:nvPr/>
          </p:nvSpPr>
          <p:spPr>
            <a:xfrm>
              <a:off x="8098754" y="2075959"/>
              <a:ext cx="1513911" cy="626038"/>
            </a:xfrm>
            <a:prstGeom prst="flowChartDecis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 秒數差值</a:t>
              </a:r>
              <a:r>
                <a:rPr lang="en-US" altLang="zh-TW" sz="1400" b="1" dirty="0"/>
                <a:t>&lt;3?</a:t>
              </a:r>
              <a:endParaRPr lang="zh-TW" altLang="en-US" sz="1400" b="1" dirty="0"/>
            </a:p>
          </p:txBody>
        </p:sp>
        <p:cxnSp>
          <p:nvCxnSpPr>
            <p:cNvPr id="26" name="接點: 肘形 25">
              <a:extLst>
                <a:ext uri="{FF2B5EF4-FFF2-40B4-BE49-F238E27FC236}">
                  <a16:creationId xmlns:a16="http://schemas.microsoft.com/office/drawing/2014/main" id="{78E0A2E5-1751-464D-9FE8-77C329F98799}"/>
                </a:ext>
              </a:extLst>
            </p:cNvPr>
            <p:cNvCxnSpPr>
              <a:cxnSpLocks/>
              <a:stCxn id="25" idx="3"/>
              <a:endCxn id="35" idx="0"/>
            </p:cNvCxnSpPr>
            <p:nvPr/>
          </p:nvCxnSpPr>
          <p:spPr>
            <a:xfrm>
              <a:off x="9612665" y="2388978"/>
              <a:ext cx="982659" cy="1098035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6">
              <a:extLst>
                <a:ext uri="{FF2B5EF4-FFF2-40B4-BE49-F238E27FC236}">
                  <a16:creationId xmlns:a16="http://schemas.microsoft.com/office/drawing/2014/main" id="{1C2DD72C-7FC4-4DA6-A903-E298F78DB9DB}"/>
                </a:ext>
              </a:extLst>
            </p:cNvPr>
            <p:cNvCxnSpPr>
              <a:cxnSpLocks/>
              <a:stCxn id="25" idx="2"/>
              <a:endCxn id="30" idx="1"/>
            </p:cNvCxnSpPr>
            <p:nvPr/>
          </p:nvCxnSpPr>
          <p:spPr>
            <a:xfrm flipH="1">
              <a:off x="8850325" y="2701997"/>
              <a:ext cx="5385" cy="7728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接點: 肘形 28">
              <a:extLst>
                <a:ext uri="{FF2B5EF4-FFF2-40B4-BE49-F238E27FC236}">
                  <a16:creationId xmlns:a16="http://schemas.microsoft.com/office/drawing/2014/main" id="{DA1FC3B8-225F-40BF-B183-11507D65B86B}"/>
                </a:ext>
              </a:extLst>
            </p:cNvPr>
            <p:cNvCxnSpPr>
              <a:cxnSpLocks/>
              <a:stCxn id="21" idx="4"/>
              <a:endCxn id="25" idx="1"/>
            </p:cNvCxnSpPr>
            <p:nvPr/>
          </p:nvCxnSpPr>
          <p:spPr>
            <a:xfrm rot="5400000" flipH="1">
              <a:off x="7063370" y="3424362"/>
              <a:ext cx="2822340" cy="751572"/>
            </a:xfrm>
            <a:prstGeom prst="bentConnector4">
              <a:avLst>
                <a:gd name="adj1" fmla="val -26523"/>
                <a:gd name="adj2" fmla="val 130416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流程圖: 資料 29">
            <a:extLst>
              <a:ext uri="{FF2B5EF4-FFF2-40B4-BE49-F238E27FC236}">
                <a16:creationId xmlns:a16="http://schemas.microsoft.com/office/drawing/2014/main" id="{1F17AD0B-31BE-47A3-9F34-DB135B91F694}"/>
              </a:ext>
            </a:extLst>
          </p:cNvPr>
          <p:cNvSpPr/>
          <p:nvPr/>
        </p:nvSpPr>
        <p:spPr>
          <a:xfrm>
            <a:off x="8122378" y="3180602"/>
            <a:ext cx="1475612" cy="523183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TW" altLang="en-US" sz="1400" b="1" dirty="0"/>
              <a:t>讀取加速度值</a:t>
            </a:r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D1DF0E1D-C02E-4F63-B42E-08D1B46EDDB7}"/>
              </a:ext>
            </a:extLst>
          </p:cNvPr>
          <p:cNvCxnSpPr>
            <a:cxnSpLocks/>
            <a:stCxn id="30" idx="4"/>
            <a:endCxn id="21" idx="1"/>
          </p:cNvCxnSpPr>
          <p:nvPr/>
        </p:nvCxnSpPr>
        <p:spPr>
          <a:xfrm>
            <a:off x="8860184" y="3703785"/>
            <a:ext cx="1" cy="801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B01078EC-39DD-401C-BD61-9141D0FBBFD8}"/>
              </a:ext>
            </a:extLst>
          </p:cNvPr>
          <p:cNvSpPr txBox="1"/>
          <p:nvPr/>
        </p:nvSpPr>
        <p:spPr>
          <a:xfrm>
            <a:off x="8890734" y="2565316"/>
            <a:ext cx="74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&lt;3</a:t>
            </a:r>
            <a:endParaRPr lang="zh-TW" altLang="en-US" dirty="0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E40DDE3E-F7D4-487E-9ED0-C8410D1075DE}"/>
              </a:ext>
            </a:extLst>
          </p:cNvPr>
          <p:cNvSpPr txBox="1"/>
          <p:nvPr/>
        </p:nvSpPr>
        <p:spPr>
          <a:xfrm>
            <a:off x="9800482" y="1755446"/>
            <a:ext cx="74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&gt;3</a:t>
            </a:r>
            <a:endParaRPr lang="zh-TW" altLang="en-US" dirty="0"/>
          </a:p>
        </p:txBody>
      </p:sp>
      <p:sp>
        <p:nvSpPr>
          <p:cNvPr id="35" name="流程圖: 決策 34">
            <a:extLst>
              <a:ext uri="{FF2B5EF4-FFF2-40B4-BE49-F238E27FC236}">
                <a16:creationId xmlns:a16="http://schemas.microsoft.com/office/drawing/2014/main" id="{680331C3-B01C-4E94-ABE1-FEB39D378230}"/>
              </a:ext>
            </a:extLst>
          </p:cNvPr>
          <p:cNvSpPr/>
          <p:nvPr/>
        </p:nvSpPr>
        <p:spPr>
          <a:xfrm>
            <a:off x="9668349" y="3192743"/>
            <a:ext cx="1873668" cy="624012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TW" altLang="en-US" sz="1400" b="1" dirty="0"/>
              <a:t> </a:t>
            </a:r>
            <a:r>
              <a:rPr lang="en-US" altLang="zh-TW" sz="1400" b="1" dirty="0"/>
              <a:t>power&gt;threshold</a:t>
            </a:r>
            <a:endParaRPr lang="zh-TW" altLang="en-US" sz="1400" b="1" dirty="0"/>
          </a:p>
        </p:txBody>
      </p:sp>
      <p:cxnSp>
        <p:nvCxnSpPr>
          <p:cNvPr id="36" name="接點: 肘形 35">
            <a:extLst>
              <a:ext uri="{FF2B5EF4-FFF2-40B4-BE49-F238E27FC236}">
                <a16:creationId xmlns:a16="http://schemas.microsoft.com/office/drawing/2014/main" id="{8EF1E4F0-F020-4B77-8F21-CCFEF1D38F0E}"/>
              </a:ext>
            </a:extLst>
          </p:cNvPr>
          <p:cNvCxnSpPr>
            <a:cxnSpLocks/>
            <a:stCxn id="35" idx="2"/>
            <a:endCxn id="23" idx="0"/>
          </p:cNvCxnSpPr>
          <p:nvPr/>
        </p:nvCxnSpPr>
        <p:spPr>
          <a:xfrm rot="5400000">
            <a:off x="9769823" y="4060613"/>
            <a:ext cx="1079219" cy="59150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接點: 肘形 36">
            <a:extLst>
              <a:ext uri="{FF2B5EF4-FFF2-40B4-BE49-F238E27FC236}">
                <a16:creationId xmlns:a16="http://schemas.microsoft.com/office/drawing/2014/main" id="{429FD3B5-05CF-48B0-B749-27F80C9B85A7}"/>
              </a:ext>
            </a:extLst>
          </p:cNvPr>
          <p:cNvCxnSpPr>
            <a:cxnSpLocks/>
            <a:stCxn id="35" idx="2"/>
            <a:endCxn id="24" idx="0"/>
          </p:cNvCxnSpPr>
          <p:nvPr/>
        </p:nvCxnSpPr>
        <p:spPr>
          <a:xfrm rot="16200000" flipH="1">
            <a:off x="10394088" y="4027849"/>
            <a:ext cx="984800" cy="562611"/>
          </a:xfrm>
          <a:prstGeom prst="bentConnector3">
            <a:avLst>
              <a:gd name="adj1" fmla="val 5364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1D8F5D05-9582-4D5F-BD46-EB98CDD75DC3}"/>
              </a:ext>
            </a:extLst>
          </p:cNvPr>
          <p:cNvSpPr txBox="1"/>
          <p:nvPr/>
        </p:nvSpPr>
        <p:spPr>
          <a:xfrm>
            <a:off x="9987202" y="4504986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Y</a:t>
            </a:r>
            <a:endParaRPr lang="zh-TW" altLang="en-US" dirty="0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D4969412-DED1-4855-A8CF-098382ADC965}"/>
              </a:ext>
            </a:extLst>
          </p:cNvPr>
          <p:cNvSpPr txBox="1"/>
          <p:nvPr/>
        </p:nvSpPr>
        <p:spPr>
          <a:xfrm>
            <a:off x="11213083" y="4441356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N</a:t>
            </a:r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7898863" y="5743341"/>
            <a:ext cx="265029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time.time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()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會回傳程式碼執行到此行的時間</a:t>
            </a:r>
          </a:p>
        </p:txBody>
      </p:sp>
      <p:sp>
        <p:nvSpPr>
          <p:cNvPr id="39" name="文字方塊 38"/>
          <p:cNvSpPr txBox="1"/>
          <p:nvPr/>
        </p:nvSpPr>
        <p:spPr>
          <a:xfrm>
            <a:off x="5707504" y="3473286"/>
            <a:ext cx="206822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**</a:t>
            </a:r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</a:t>
            </a:r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-&gt;</a:t>
            </a:r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平方</a:t>
            </a:r>
            <a:endParaRPr lang="en-US" altLang="zh-TW" sz="1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*</a:t>
            </a:r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3</a:t>
            </a:r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有三個軸所有乘三</a:t>
            </a:r>
            <a:endParaRPr lang="en-US" altLang="zh-TW" sz="1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3475544-BDA7-40CA-A857-26DB01C1F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016" y="3573530"/>
            <a:ext cx="4505954" cy="129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3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EC9A4816-5314-43F0-9846-9199D5FA0921}"/>
              </a:ext>
            </a:extLst>
          </p:cNvPr>
          <p:cNvSpPr txBox="1"/>
          <p:nvPr/>
        </p:nvSpPr>
        <p:spPr>
          <a:xfrm>
            <a:off x="1249847" y="543983"/>
            <a:ext cx="804579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5G/AI/IOT </a:t>
            </a:r>
          </a:p>
          <a:p>
            <a:pPr>
              <a:spcBef>
                <a:spcPts val="600"/>
              </a:spcBef>
            </a:pP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AI: Collect Data -  Establish Model – Decision - Action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4C8ADD2-93A0-4D79-874D-B0BA746C18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984" y="2432603"/>
            <a:ext cx="6267796" cy="3566159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62C12AE7-0D3A-48A7-9C3F-6564E9282B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261"/>
          <a:stretch/>
        </p:blipFill>
        <p:spPr>
          <a:xfrm>
            <a:off x="8916786" y="3807375"/>
            <a:ext cx="2669044" cy="2506642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F1B7B625-00CC-46E8-9179-C6B4633E86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530"/>
          <a:stretch/>
        </p:blipFill>
        <p:spPr>
          <a:xfrm>
            <a:off x="7559589" y="1670868"/>
            <a:ext cx="4166259" cy="2506642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2C89D906-D1DD-4A9A-8A4D-CF41FED00328}"/>
              </a:ext>
            </a:extLst>
          </p:cNvPr>
          <p:cNvSpPr txBox="1"/>
          <p:nvPr/>
        </p:nvSpPr>
        <p:spPr>
          <a:xfrm>
            <a:off x="7961395" y="4031017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CNN</a:t>
            </a:r>
            <a:endParaRPr lang="zh-TW" altLang="en-US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1F297DA7-EED2-4781-8DAC-90251EF025F7}"/>
              </a:ext>
            </a:extLst>
          </p:cNvPr>
          <p:cNvSpPr txBox="1"/>
          <p:nvPr/>
        </p:nvSpPr>
        <p:spPr>
          <a:xfrm>
            <a:off x="8085354" y="475605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RNN</a:t>
            </a:r>
            <a:endParaRPr lang="zh-TW" altLang="en-US" dirty="0"/>
          </a:p>
        </p:txBody>
      </p:sp>
      <p:sp>
        <p:nvSpPr>
          <p:cNvPr id="26" name="箭號: 左-上雙向 25">
            <a:extLst>
              <a:ext uri="{FF2B5EF4-FFF2-40B4-BE49-F238E27FC236}">
                <a16:creationId xmlns:a16="http://schemas.microsoft.com/office/drawing/2014/main" id="{EB972CD8-A9A4-4171-BB3D-9043AFCA5AD8}"/>
              </a:ext>
            </a:extLst>
          </p:cNvPr>
          <p:cNvSpPr/>
          <p:nvPr/>
        </p:nvSpPr>
        <p:spPr>
          <a:xfrm rot="7763996">
            <a:off x="7399968" y="4233951"/>
            <a:ext cx="724505" cy="748145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992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451300B-64CA-4229-92CB-BDB31CC3B9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8"/>
          <a:stretch/>
        </p:blipFill>
        <p:spPr>
          <a:xfrm>
            <a:off x="948937" y="1336417"/>
            <a:ext cx="6161821" cy="4544059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C06321D8-773A-42C9-8B26-92E9BBB74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843" y="746029"/>
            <a:ext cx="10267950" cy="920800"/>
          </a:xfrm>
        </p:spPr>
        <p:txBody>
          <a:bodyPr/>
          <a:lstStyle/>
          <a:p>
            <a:r>
              <a:rPr lang="en-US" altLang="zh-TW" sz="3600" b="1" dirty="0"/>
              <a:t>Solution Part3 Python Code:</a:t>
            </a:r>
            <a:endParaRPr lang="zh-TW" altLang="en-US" sz="3600" b="1" dirty="0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D2F1549A-F80F-4591-BDDD-242CFA4E0A30}"/>
              </a:ext>
            </a:extLst>
          </p:cNvPr>
          <p:cNvGrpSpPr/>
          <p:nvPr/>
        </p:nvGrpSpPr>
        <p:grpSpPr>
          <a:xfrm>
            <a:off x="8108613" y="878142"/>
            <a:ext cx="3530998" cy="4503820"/>
            <a:chOff x="8098754" y="1172412"/>
            <a:chExt cx="3530998" cy="4503820"/>
          </a:xfrm>
        </p:grpSpPr>
        <p:sp>
          <p:nvSpPr>
            <p:cNvPr id="21" name="流程圖: 資料 20">
              <a:extLst>
                <a:ext uri="{FF2B5EF4-FFF2-40B4-BE49-F238E27FC236}">
                  <a16:creationId xmlns:a16="http://schemas.microsoft.com/office/drawing/2014/main" id="{564F6286-88A7-474B-84A8-7B74137AEAAE}"/>
                </a:ext>
              </a:extLst>
            </p:cNvPr>
            <p:cNvSpPr/>
            <p:nvPr/>
          </p:nvSpPr>
          <p:spPr>
            <a:xfrm>
              <a:off x="8203921" y="4799256"/>
              <a:ext cx="1292809" cy="412062"/>
            </a:xfrm>
            <a:prstGeom prst="flowChartInputOutp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更新</a:t>
              </a:r>
              <a:r>
                <a:rPr lang="en-US" altLang="zh-TW" sz="1400" b="1" dirty="0"/>
                <a:t>Power?</a:t>
              </a:r>
              <a:endParaRPr lang="zh-TW" altLang="en-US" sz="1400" b="1" dirty="0"/>
            </a:p>
          </p:txBody>
        </p:sp>
        <p:sp>
          <p:nvSpPr>
            <p:cNvPr id="22" name="流程圖: 程序 21">
              <a:extLst>
                <a:ext uri="{FF2B5EF4-FFF2-40B4-BE49-F238E27FC236}">
                  <a16:creationId xmlns:a16="http://schemas.microsoft.com/office/drawing/2014/main" id="{22094039-657D-4C6E-8F76-3AD14E4693B7}"/>
                </a:ext>
              </a:extLst>
            </p:cNvPr>
            <p:cNvSpPr/>
            <p:nvPr/>
          </p:nvSpPr>
          <p:spPr>
            <a:xfrm>
              <a:off x="8853789" y="1172412"/>
              <a:ext cx="1873668" cy="570693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紀錄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=power=</a:t>
              </a:r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初始為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0</a:t>
              </a:r>
            </a:p>
            <a:p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門檻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=threshold = </a:t>
              </a:r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亂數</a:t>
              </a:r>
              <a:endParaRPr lang="en-US" altLang="zh-TW" sz="1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3" name="流程圖: 準備作業 22">
              <a:extLst>
                <a:ext uri="{FF2B5EF4-FFF2-40B4-BE49-F238E27FC236}">
                  <a16:creationId xmlns:a16="http://schemas.microsoft.com/office/drawing/2014/main" id="{E47DB1A0-901C-4ED8-B4C1-36DC435741BE}"/>
                </a:ext>
              </a:extLst>
            </p:cNvPr>
            <p:cNvSpPr/>
            <p:nvPr/>
          </p:nvSpPr>
          <p:spPr>
            <a:xfrm>
              <a:off x="9468348" y="5190244"/>
              <a:ext cx="1070948" cy="485988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You won!</a:t>
              </a:r>
              <a:endParaRPr lang="zh-TW" altLang="en-US" sz="1400" b="1" dirty="0"/>
            </a:p>
          </p:txBody>
        </p:sp>
        <p:sp>
          <p:nvSpPr>
            <p:cNvPr id="24" name="流程圖: 準備作業 23">
              <a:extLst>
                <a:ext uri="{FF2B5EF4-FFF2-40B4-BE49-F238E27FC236}">
                  <a16:creationId xmlns:a16="http://schemas.microsoft.com/office/drawing/2014/main" id="{A5E1ED11-2569-4589-8AC3-1BBCCD40587A}"/>
                </a:ext>
              </a:extLst>
            </p:cNvPr>
            <p:cNvSpPr/>
            <p:nvPr/>
          </p:nvSpPr>
          <p:spPr>
            <a:xfrm>
              <a:off x="10686117" y="5095825"/>
              <a:ext cx="943635" cy="570693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You fail!</a:t>
              </a:r>
            </a:p>
          </p:txBody>
        </p:sp>
        <p:sp>
          <p:nvSpPr>
            <p:cNvPr id="25" name="流程圖: 決策 24">
              <a:extLst>
                <a:ext uri="{FF2B5EF4-FFF2-40B4-BE49-F238E27FC236}">
                  <a16:creationId xmlns:a16="http://schemas.microsoft.com/office/drawing/2014/main" id="{BF8543CB-E275-4C6B-903E-89A04C392C49}"/>
                </a:ext>
              </a:extLst>
            </p:cNvPr>
            <p:cNvSpPr/>
            <p:nvPr/>
          </p:nvSpPr>
          <p:spPr>
            <a:xfrm>
              <a:off x="8098754" y="2075959"/>
              <a:ext cx="1513911" cy="626038"/>
            </a:xfrm>
            <a:prstGeom prst="flowChartDecis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 秒數差值</a:t>
              </a:r>
              <a:r>
                <a:rPr lang="en-US" altLang="zh-TW" sz="1400" b="1" dirty="0"/>
                <a:t>&lt;3?</a:t>
              </a:r>
              <a:endParaRPr lang="zh-TW" altLang="en-US" sz="1400" b="1" dirty="0"/>
            </a:p>
          </p:txBody>
        </p:sp>
        <p:cxnSp>
          <p:nvCxnSpPr>
            <p:cNvPr id="26" name="接點: 肘形 25">
              <a:extLst>
                <a:ext uri="{FF2B5EF4-FFF2-40B4-BE49-F238E27FC236}">
                  <a16:creationId xmlns:a16="http://schemas.microsoft.com/office/drawing/2014/main" id="{78E0A2E5-1751-464D-9FE8-77C329F98799}"/>
                </a:ext>
              </a:extLst>
            </p:cNvPr>
            <p:cNvCxnSpPr>
              <a:cxnSpLocks/>
              <a:stCxn id="25" idx="3"/>
              <a:endCxn id="35" idx="0"/>
            </p:cNvCxnSpPr>
            <p:nvPr/>
          </p:nvCxnSpPr>
          <p:spPr>
            <a:xfrm>
              <a:off x="9612665" y="2388978"/>
              <a:ext cx="982659" cy="1098035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6">
              <a:extLst>
                <a:ext uri="{FF2B5EF4-FFF2-40B4-BE49-F238E27FC236}">
                  <a16:creationId xmlns:a16="http://schemas.microsoft.com/office/drawing/2014/main" id="{1C2DD72C-7FC4-4DA6-A903-E298F78DB9DB}"/>
                </a:ext>
              </a:extLst>
            </p:cNvPr>
            <p:cNvCxnSpPr>
              <a:cxnSpLocks/>
              <a:stCxn id="25" idx="2"/>
              <a:endCxn id="30" idx="1"/>
            </p:cNvCxnSpPr>
            <p:nvPr/>
          </p:nvCxnSpPr>
          <p:spPr>
            <a:xfrm flipH="1">
              <a:off x="8850325" y="2701997"/>
              <a:ext cx="5385" cy="7728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接點: 肘形 28">
              <a:extLst>
                <a:ext uri="{FF2B5EF4-FFF2-40B4-BE49-F238E27FC236}">
                  <a16:creationId xmlns:a16="http://schemas.microsoft.com/office/drawing/2014/main" id="{DA1FC3B8-225F-40BF-B183-11507D65B86B}"/>
                </a:ext>
              </a:extLst>
            </p:cNvPr>
            <p:cNvCxnSpPr>
              <a:cxnSpLocks/>
              <a:stCxn id="21" idx="4"/>
              <a:endCxn id="25" idx="1"/>
            </p:cNvCxnSpPr>
            <p:nvPr/>
          </p:nvCxnSpPr>
          <p:spPr>
            <a:xfrm rot="5400000" flipH="1">
              <a:off x="7063370" y="3424362"/>
              <a:ext cx="2822340" cy="751572"/>
            </a:xfrm>
            <a:prstGeom prst="bentConnector4">
              <a:avLst>
                <a:gd name="adj1" fmla="val -26523"/>
                <a:gd name="adj2" fmla="val 130416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流程圖: 資料 29">
            <a:extLst>
              <a:ext uri="{FF2B5EF4-FFF2-40B4-BE49-F238E27FC236}">
                <a16:creationId xmlns:a16="http://schemas.microsoft.com/office/drawing/2014/main" id="{1F17AD0B-31BE-47A3-9F34-DB135B91F694}"/>
              </a:ext>
            </a:extLst>
          </p:cNvPr>
          <p:cNvSpPr/>
          <p:nvPr/>
        </p:nvSpPr>
        <p:spPr>
          <a:xfrm>
            <a:off x="8122378" y="3180602"/>
            <a:ext cx="1475612" cy="523183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TW" altLang="en-US" sz="1400" b="1" dirty="0"/>
              <a:t>讀取加速度值</a:t>
            </a:r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D1DF0E1D-C02E-4F63-B42E-08D1B46EDDB7}"/>
              </a:ext>
            </a:extLst>
          </p:cNvPr>
          <p:cNvCxnSpPr>
            <a:cxnSpLocks/>
            <a:stCxn id="30" idx="4"/>
            <a:endCxn id="21" idx="1"/>
          </p:cNvCxnSpPr>
          <p:nvPr/>
        </p:nvCxnSpPr>
        <p:spPr>
          <a:xfrm>
            <a:off x="8860184" y="3703785"/>
            <a:ext cx="1" cy="801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B01078EC-39DD-401C-BD61-9141D0FBBFD8}"/>
              </a:ext>
            </a:extLst>
          </p:cNvPr>
          <p:cNvSpPr txBox="1"/>
          <p:nvPr/>
        </p:nvSpPr>
        <p:spPr>
          <a:xfrm>
            <a:off x="8890734" y="2565316"/>
            <a:ext cx="74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&lt;3</a:t>
            </a:r>
            <a:endParaRPr lang="zh-TW" altLang="en-US" dirty="0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E40DDE3E-F7D4-487E-9ED0-C8410D1075DE}"/>
              </a:ext>
            </a:extLst>
          </p:cNvPr>
          <p:cNvSpPr txBox="1"/>
          <p:nvPr/>
        </p:nvSpPr>
        <p:spPr>
          <a:xfrm>
            <a:off x="9800482" y="1755446"/>
            <a:ext cx="74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&gt;3</a:t>
            </a:r>
            <a:endParaRPr lang="zh-TW" altLang="en-US" dirty="0"/>
          </a:p>
        </p:txBody>
      </p:sp>
      <p:sp>
        <p:nvSpPr>
          <p:cNvPr id="35" name="流程圖: 決策 34">
            <a:extLst>
              <a:ext uri="{FF2B5EF4-FFF2-40B4-BE49-F238E27FC236}">
                <a16:creationId xmlns:a16="http://schemas.microsoft.com/office/drawing/2014/main" id="{680331C3-B01C-4E94-ABE1-FEB39D378230}"/>
              </a:ext>
            </a:extLst>
          </p:cNvPr>
          <p:cNvSpPr/>
          <p:nvPr/>
        </p:nvSpPr>
        <p:spPr>
          <a:xfrm>
            <a:off x="9668349" y="3192743"/>
            <a:ext cx="1873668" cy="624012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TW" altLang="en-US" sz="1400" b="1" dirty="0"/>
              <a:t> </a:t>
            </a:r>
            <a:r>
              <a:rPr lang="en-US" altLang="zh-TW" sz="1400" b="1" dirty="0"/>
              <a:t>power&gt;threshold</a:t>
            </a:r>
            <a:endParaRPr lang="zh-TW" altLang="en-US" sz="1400" b="1" dirty="0"/>
          </a:p>
        </p:txBody>
      </p:sp>
      <p:cxnSp>
        <p:nvCxnSpPr>
          <p:cNvPr id="36" name="接點: 肘形 35">
            <a:extLst>
              <a:ext uri="{FF2B5EF4-FFF2-40B4-BE49-F238E27FC236}">
                <a16:creationId xmlns:a16="http://schemas.microsoft.com/office/drawing/2014/main" id="{8EF1E4F0-F020-4B77-8F21-CCFEF1D38F0E}"/>
              </a:ext>
            </a:extLst>
          </p:cNvPr>
          <p:cNvCxnSpPr>
            <a:cxnSpLocks/>
            <a:stCxn id="35" idx="2"/>
            <a:endCxn id="23" idx="0"/>
          </p:cNvCxnSpPr>
          <p:nvPr/>
        </p:nvCxnSpPr>
        <p:spPr>
          <a:xfrm rot="5400000">
            <a:off x="9769823" y="4060613"/>
            <a:ext cx="1079219" cy="59150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接點: 肘形 36">
            <a:extLst>
              <a:ext uri="{FF2B5EF4-FFF2-40B4-BE49-F238E27FC236}">
                <a16:creationId xmlns:a16="http://schemas.microsoft.com/office/drawing/2014/main" id="{429FD3B5-05CF-48B0-B749-27F80C9B85A7}"/>
              </a:ext>
            </a:extLst>
          </p:cNvPr>
          <p:cNvCxnSpPr>
            <a:cxnSpLocks/>
            <a:stCxn id="35" idx="2"/>
            <a:endCxn id="24" idx="0"/>
          </p:cNvCxnSpPr>
          <p:nvPr/>
        </p:nvCxnSpPr>
        <p:spPr>
          <a:xfrm rot="16200000" flipH="1">
            <a:off x="10394088" y="4027849"/>
            <a:ext cx="984800" cy="562611"/>
          </a:xfrm>
          <a:prstGeom prst="bentConnector3">
            <a:avLst>
              <a:gd name="adj1" fmla="val 5364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986DA8A8-16BF-497A-BFEC-530D64071A13}"/>
              </a:ext>
            </a:extLst>
          </p:cNvPr>
          <p:cNvSpPr txBox="1"/>
          <p:nvPr/>
        </p:nvSpPr>
        <p:spPr>
          <a:xfrm>
            <a:off x="9987202" y="4504986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Y</a:t>
            </a:r>
            <a:endParaRPr lang="zh-TW" altLang="en-US" dirty="0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7B69FEB6-80DD-4D6D-BB2B-D138C7756F88}"/>
              </a:ext>
            </a:extLst>
          </p:cNvPr>
          <p:cNvSpPr txBox="1"/>
          <p:nvPr/>
        </p:nvSpPr>
        <p:spPr>
          <a:xfrm>
            <a:off x="11213083" y="4441356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N</a:t>
            </a:r>
            <a:endParaRPr lang="zh-TW" altLang="en-US" dirty="0"/>
          </a:p>
        </p:txBody>
      </p:sp>
      <p:sp>
        <p:nvSpPr>
          <p:cNvPr id="2" name="矩形 1"/>
          <p:cNvSpPr/>
          <p:nvPr/>
        </p:nvSpPr>
        <p:spPr>
          <a:xfrm>
            <a:off x="1270033" y="1498279"/>
            <a:ext cx="4114800" cy="19138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" name="直線單箭頭接點 4"/>
          <p:cNvCxnSpPr>
            <a:cxnSpLocks/>
            <a:endCxn id="39" idx="1"/>
          </p:cNvCxnSpPr>
          <p:nvPr/>
        </p:nvCxnSpPr>
        <p:spPr>
          <a:xfrm flipV="1">
            <a:off x="5484300" y="2133267"/>
            <a:ext cx="2017081" cy="10583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圓角矩形 38"/>
          <p:cNvSpPr/>
          <p:nvPr/>
        </p:nvSpPr>
        <p:spPr>
          <a:xfrm>
            <a:off x="7501381" y="1703068"/>
            <a:ext cx="3711702" cy="86039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/>
          <p:cNvSpPr/>
          <p:nvPr/>
        </p:nvSpPr>
        <p:spPr>
          <a:xfrm>
            <a:off x="1275675" y="3415060"/>
            <a:ext cx="4514850" cy="191386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 40"/>
          <p:cNvSpPr/>
          <p:nvPr/>
        </p:nvSpPr>
        <p:spPr>
          <a:xfrm>
            <a:off x="1272031" y="5321547"/>
            <a:ext cx="6229350" cy="1959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/>
          <p:cNvSpPr/>
          <p:nvPr/>
        </p:nvSpPr>
        <p:spPr>
          <a:xfrm>
            <a:off x="1270033" y="5523269"/>
            <a:ext cx="3905282" cy="4378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圓角矩形 42"/>
          <p:cNvSpPr/>
          <p:nvPr/>
        </p:nvSpPr>
        <p:spPr>
          <a:xfrm>
            <a:off x="7456091" y="2993665"/>
            <a:ext cx="2212257" cy="83695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4" name="直線單箭頭接點 43"/>
          <p:cNvCxnSpPr>
            <a:cxnSpLocks/>
            <a:stCxn id="41" idx="3"/>
          </p:cNvCxnSpPr>
          <p:nvPr/>
        </p:nvCxnSpPr>
        <p:spPr>
          <a:xfrm flipV="1">
            <a:off x="7501381" y="3821189"/>
            <a:ext cx="309419" cy="15983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/>
          <p:cNvCxnSpPr>
            <a:cxnSpLocks/>
            <a:stCxn id="42" idx="3"/>
          </p:cNvCxnSpPr>
          <p:nvPr/>
        </p:nvCxnSpPr>
        <p:spPr>
          <a:xfrm flipV="1">
            <a:off x="5175315" y="5546201"/>
            <a:ext cx="2833831" cy="1959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圓角矩形 45"/>
          <p:cNvSpPr/>
          <p:nvPr/>
        </p:nvSpPr>
        <p:spPr>
          <a:xfrm>
            <a:off x="8009146" y="4185854"/>
            <a:ext cx="1525380" cy="166220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3778310" y="4260739"/>
            <a:ext cx="3122904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此部份是顯示</a:t>
            </a:r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(print)</a:t>
            </a:r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倒數剩餘秒數，只顯示一次，因此用</a:t>
            </a:r>
            <a:r>
              <a:rPr lang="en-US" altLang="zh-TW" sz="14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xxx_cnt</a:t>
            </a:r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當門閂</a:t>
            </a:r>
            <a:endParaRPr lang="en-US" altLang="zh-TW" sz="1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en-US" altLang="zh-TW" sz="14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xxx_cnt</a:t>
            </a:r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=0(</a:t>
            </a:r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還沒顯示過秒數</a:t>
            </a:r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)</a:t>
            </a:r>
          </a:p>
          <a:p>
            <a:r>
              <a:rPr lang="en-US" altLang="zh-TW" sz="14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xxx_cnt</a:t>
            </a:r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=1(</a:t>
            </a:r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已顯示過秒數，不再顯示</a:t>
            </a:r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)</a:t>
            </a:r>
            <a:endParaRPr lang="zh-TW" altLang="en-US" sz="1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43284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C06321D8-773A-42C9-8B26-92E9BBB74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14" y="720412"/>
            <a:ext cx="10267950" cy="920800"/>
          </a:xfrm>
        </p:spPr>
        <p:txBody>
          <a:bodyPr/>
          <a:lstStyle/>
          <a:p>
            <a:r>
              <a:rPr lang="en-US" altLang="zh-TW" sz="3600" b="1" dirty="0"/>
              <a:t>Solution Part4</a:t>
            </a:r>
            <a:r>
              <a:rPr lang="zh-TW" altLang="en-US" sz="3600" b="1" dirty="0"/>
              <a:t> 結束評分</a:t>
            </a:r>
            <a:r>
              <a:rPr lang="en-US" altLang="zh-TW" sz="3600" b="1" dirty="0"/>
              <a:t>:</a:t>
            </a:r>
            <a:endParaRPr lang="zh-TW" altLang="en-US" sz="3600" b="1" dirty="0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D2F1549A-F80F-4591-BDDD-242CFA4E0A30}"/>
              </a:ext>
            </a:extLst>
          </p:cNvPr>
          <p:cNvGrpSpPr/>
          <p:nvPr/>
        </p:nvGrpSpPr>
        <p:grpSpPr>
          <a:xfrm>
            <a:off x="8108613" y="878142"/>
            <a:ext cx="3530998" cy="4503820"/>
            <a:chOff x="8098754" y="1172412"/>
            <a:chExt cx="3530998" cy="4503820"/>
          </a:xfrm>
        </p:grpSpPr>
        <p:sp>
          <p:nvSpPr>
            <p:cNvPr id="21" name="流程圖: 資料 20">
              <a:extLst>
                <a:ext uri="{FF2B5EF4-FFF2-40B4-BE49-F238E27FC236}">
                  <a16:creationId xmlns:a16="http://schemas.microsoft.com/office/drawing/2014/main" id="{564F6286-88A7-474B-84A8-7B74137AEAAE}"/>
                </a:ext>
              </a:extLst>
            </p:cNvPr>
            <p:cNvSpPr/>
            <p:nvPr/>
          </p:nvSpPr>
          <p:spPr>
            <a:xfrm>
              <a:off x="8203921" y="4799256"/>
              <a:ext cx="1292809" cy="412062"/>
            </a:xfrm>
            <a:prstGeom prst="flowChartInputOutp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更新</a:t>
              </a:r>
              <a:r>
                <a:rPr lang="en-US" altLang="zh-TW" sz="1400" b="1" dirty="0"/>
                <a:t>Power?</a:t>
              </a:r>
              <a:endParaRPr lang="zh-TW" altLang="en-US" sz="1400" b="1" dirty="0"/>
            </a:p>
          </p:txBody>
        </p:sp>
        <p:sp>
          <p:nvSpPr>
            <p:cNvPr id="22" name="流程圖: 程序 21">
              <a:extLst>
                <a:ext uri="{FF2B5EF4-FFF2-40B4-BE49-F238E27FC236}">
                  <a16:creationId xmlns:a16="http://schemas.microsoft.com/office/drawing/2014/main" id="{22094039-657D-4C6E-8F76-3AD14E4693B7}"/>
                </a:ext>
              </a:extLst>
            </p:cNvPr>
            <p:cNvSpPr/>
            <p:nvPr/>
          </p:nvSpPr>
          <p:spPr>
            <a:xfrm>
              <a:off x="8853789" y="1172412"/>
              <a:ext cx="1873668" cy="570693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紀錄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=power=</a:t>
              </a:r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初始為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0</a:t>
              </a:r>
            </a:p>
            <a:p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門檻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=threshold = </a:t>
              </a:r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亂數</a:t>
              </a:r>
              <a:endParaRPr lang="en-US" altLang="zh-TW" sz="1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3" name="流程圖: 準備作業 22">
              <a:extLst>
                <a:ext uri="{FF2B5EF4-FFF2-40B4-BE49-F238E27FC236}">
                  <a16:creationId xmlns:a16="http://schemas.microsoft.com/office/drawing/2014/main" id="{E47DB1A0-901C-4ED8-B4C1-36DC435741BE}"/>
                </a:ext>
              </a:extLst>
            </p:cNvPr>
            <p:cNvSpPr/>
            <p:nvPr/>
          </p:nvSpPr>
          <p:spPr>
            <a:xfrm>
              <a:off x="9468348" y="5190244"/>
              <a:ext cx="1070948" cy="485988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You won!</a:t>
              </a:r>
              <a:endParaRPr lang="zh-TW" altLang="en-US" sz="1400" b="1" dirty="0"/>
            </a:p>
          </p:txBody>
        </p:sp>
        <p:sp>
          <p:nvSpPr>
            <p:cNvPr id="24" name="流程圖: 準備作業 23">
              <a:extLst>
                <a:ext uri="{FF2B5EF4-FFF2-40B4-BE49-F238E27FC236}">
                  <a16:creationId xmlns:a16="http://schemas.microsoft.com/office/drawing/2014/main" id="{A5E1ED11-2569-4589-8AC3-1BBCCD40587A}"/>
                </a:ext>
              </a:extLst>
            </p:cNvPr>
            <p:cNvSpPr/>
            <p:nvPr/>
          </p:nvSpPr>
          <p:spPr>
            <a:xfrm>
              <a:off x="10686117" y="5095825"/>
              <a:ext cx="943635" cy="570693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You fail!</a:t>
              </a:r>
            </a:p>
          </p:txBody>
        </p:sp>
        <p:sp>
          <p:nvSpPr>
            <p:cNvPr id="25" name="流程圖: 決策 24">
              <a:extLst>
                <a:ext uri="{FF2B5EF4-FFF2-40B4-BE49-F238E27FC236}">
                  <a16:creationId xmlns:a16="http://schemas.microsoft.com/office/drawing/2014/main" id="{BF8543CB-E275-4C6B-903E-89A04C392C49}"/>
                </a:ext>
              </a:extLst>
            </p:cNvPr>
            <p:cNvSpPr/>
            <p:nvPr/>
          </p:nvSpPr>
          <p:spPr>
            <a:xfrm>
              <a:off x="8098754" y="2075959"/>
              <a:ext cx="1513911" cy="626038"/>
            </a:xfrm>
            <a:prstGeom prst="flowChartDecis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 秒數差值</a:t>
              </a:r>
              <a:r>
                <a:rPr lang="en-US" altLang="zh-TW" sz="1400" b="1" dirty="0"/>
                <a:t>&lt;3?</a:t>
              </a:r>
              <a:endParaRPr lang="zh-TW" altLang="en-US" sz="1400" b="1" dirty="0"/>
            </a:p>
          </p:txBody>
        </p:sp>
        <p:cxnSp>
          <p:nvCxnSpPr>
            <p:cNvPr id="26" name="接點: 肘形 25">
              <a:extLst>
                <a:ext uri="{FF2B5EF4-FFF2-40B4-BE49-F238E27FC236}">
                  <a16:creationId xmlns:a16="http://schemas.microsoft.com/office/drawing/2014/main" id="{78E0A2E5-1751-464D-9FE8-77C329F98799}"/>
                </a:ext>
              </a:extLst>
            </p:cNvPr>
            <p:cNvCxnSpPr>
              <a:cxnSpLocks/>
              <a:stCxn id="25" idx="3"/>
              <a:endCxn id="35" idx="0"/>
            </p:cNvCxnSpPr>
            <p:nvPr/>
          </p:nvCxnSpPr>
          <p:spPr>
            <a:xfrm>
              <a:off x="9612665" y="2388978"/>
              <a:ext cx="982659" cy="1098035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6">
              <a:extLst>
                <a:ext uri="{FF2B5EF4-FFF2-40B4-BE49-F238E27FC236}">
                  <a16:creationId xmlns:a16="http://schemas.microsoft.com/office/drawing/2014/main" id="{1C2DD72C-7FC4-4DA6-A903-E298F78DB9DB}"/>
                </a:ext>
              </a:extLst>
            </p:cNvPr>
            <p:cNvCxnSpPr>
              <a:cxnSpLocks/>
              <a:stCxn id="25" idx="2"/>
              <a:endCxn id="30" idx="1"/>
            </p:cNvCxnSpPr>
            <p:nvPr/>
          </p:nvCxnSpPr>
          <p:spPr>
            <a:xfrm flipH="1">
              <a:off x="8850325" y="2701997"/>
              <a:ext cx="5385" cy="7728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接點: 肘形 28">
              <a:extLst>
                <a:ext uri="{FF2B5EF4-FFF2-40B4-BE49-F238E27FC236}">
                  <a16:creationId xmlns:a16="http://schemas.microsoft.com/office/drawing/2014/main" id="{DA1FC3B8-225F-40BF-B183-11507D65B86B}"/>
                </a:ext>
              </a:extLst>
            </p:cNvPr>
            <p:cNvCxnSpPr>
              <a:cxnSpLocks/>
              <a:stCxn id="21" idx="4"/>
              <a:endCxn id="25" idx="1"/>
            </p:cNvCxnSpPr>
            <p:nvPr/>
          </p:nvCxnSpPr>
          <p:spPr>
            <a:xfrm rot="5400000" flipH="1">
              <a:off x="7063370" y="3424362"/>
              <a:ext cx="2822340" cy="751572"/>
            </a:xfrm>
            <a:prstGeom prst="bentConnector4">
              <a:avLst>
                <a:gd name="adj1" fmla="val -26523"/>
                <a:gd name="adj2" fmla="val 130416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流程圖: 資料 29">
            <a:extLst>
              <a:ext uri="{FF2B5EF4-FFF2-40B4-BE49-F238E27FC236}">
                <a16:creationId xmlns:a16="http://schemas.microsoft.com/office/drawing/2014/main" id="{1F17AD0B-31BE-47A3-9F34-DB135B91F694}"/>
              </a:ext>
            </a:extLst>
          </p:cNvPr>
          <p:cNvSpPr/>
          <p:nvPr/>
        </p:nvSpPr>
        <p:spPr>
          <a:xfrm>
            <a:off x="8122378" y="3180602"/>
            <a:ext cx="1475612" cy="523183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TW" altLang="en-US" sz="1400" b="1" dirty="0"/>
              <a:t>讀取加速度值</a:t>
            </a:r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D1DF0E1D-C02E-4F63-B42E-08D1B46EDDB7}"/>
              </a:ext>
            </a:extLst>
          </p:cNvPr>
          <p:cNvCxnSpPr>
            <a:cxnSpLocks/>
            <a:stCxn id="30" idx="4"/>
            <a:endCxn id="21" idx="1"/>
          </p:cNvCxnSpPr>
          <p:nvPr/>
        </p:nvCxnSpPr>
        <p:spPr>
          <a:xfrm>
            <a:off x="8860184" y="3703785"/>
            <a:ext cx="1" cy="801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B01078EC-39DD-401C-BD61-9141D0FBBFD8}"/>
              </a:ext>
            </a:extLst>
          </p:cNvPr>
          <p:cNvSpPr txBox="1"/>
          <p:nvPr/>
        </p:nvSpPr>
        <p:spPr>
          <a:xfrm>
            <a:off x="8890734" y="2565316"/>
            <a:ext cx="74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&lt;3</a:t>
            </a:r>
            <a:endParaRPr lang="zh-TW" altLang="en-US" dirty="0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E40DDE3E-F7D4-487E-9ED0-C8410D1075DE}"/>
              </a:ext>
            </a:extLst>
          </p:cNvPr>
          <p:cNvSpPr txBox="1"/>
          <p:nvPr/>
        </p:nvSpPr>
        <p:spPr>
          <a:xfrm>
            <a:off x="9800482" y="1755446"/>
            <a:ext cx="74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&gt;3</a:t>
            </a:r>
            <a:endParaRPr lang="zh-TW" altLang="en-US" dirty="0"/>
          </a:p>
        </p:txBody>
      </p:sp>
      <p:sp>
        <p:nvSpPr>
          <p:cNvPr id="35" name="流程圖: 決策 34">
            <a:extLst>
              <a:ext uri="{FF2B5EF4-FFF2-40B4-BE49-F238E27FC236}">
                <a16:creationId xmlns:a16="http://schemas.microsoft.com/office/drawing/2014/main" id="{680331C3-B01C-4E94-ABE1-FEB39D378230}"/>
              </a:ext>
            </a:extLst>
          </p:cNvPr>
          <p:cNvSpPr/>
          <p:nvPr/>
        </p:nvSpPr>
        <p:spPr>
          <a:xfrm>
            <a:off x="9668349" y="3192743"/>
            <a:ext cx="1873668" cy="624012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TW" altLang="en-US" sz="1400" b="1" dirty="0"/>
              <a:t> </a:t>
            </a:r>
            <a:r>
              <a:rPr lang="en-US" altLang="zh-TW" sz="1400" b="1" dirty="0"/>
              <a:t>power&gt;threshold</a:t>
            </a:r>
            <a:endParaRPr lang="zh-TW" altLang="en-US" sz="1400" b="1" dirty="0"/>
          </a:p>
        </p:txBody>
      </p:sp>
      <p:cxnSp>
        <p:nvCxnSpPr>
          <p:cNvPr id="36" name="接點: 肘形 35">
            <a:extLst>
              <a:ext uri="{FF2B5EF4-FFF2-40B4-BE49-F238E27FC236}">
                <a16:creationId xmlns:a16="http://schemas.microsoft.com/office/drawing/2014/main" id="{8EF1E4F0-F020-4B77-8F21-CCFEF1D38F0E}"/>
              </a:ext>
            </a:extLst>
          </p:cNvPr>
          <p:cNvCxnSpPr>
            <a:cxnSpLocks/>
            <a:stCxn id="35" idx="2"/>
            <a:endCxn id="23" idx="0"/>
          </p:cNvCxnSpPr>
          <p:nvPr/>
        </p:nvCxnSpPr>
        <p:spPr>
          <a:xfrm rot="5400000">
            <a:off x="9769823" y="4060613"/>
            <a:ext cx="1079219" cy="59150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接點: 肘形 36">
            <a:extLst>
              <a:ext uri="{FF2B5EF4-FFF2-40B4-BE49-F238E27FC236}">
                <a16:creationId xmlns:a16="http://schemas.microsoft.com/office/drawing/2014/main" id="{429FD3B5-05CF-48B0-B749-27F80C9B85A7}"/>
              </a:ext>
            </a:extLst>
          </p:cNvPr>
          <p:cNvCxnSpPr>
            <a:cxnSpLocks/>
            <a:stCxn id="35" idx="2"/>
            <a:endCxn id="24" idx="0"/>
          </p:cNvCxnSpPr>
          <p:nvPr/>
        </p:nvCxnSpPr>
        <p:spPr>
          <a:xfrm rot="16200000" flipH="1">
            <a:off x="10394088" y="4027849"/>
            <a:ext cx="984800" cy="562611"/>
          </a:xfrm>
          <a:prstGeom prst="bentConnector3">
            <a:avLst>
              <a:gd name="adj1" fmla="val 5364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>
            <a:extLst>
              <a:ext uri="{FF2B5EF4-FFF2-40B4-BE49-F238E27FC236}">
                <a16:creationId xmlns:a16="http://schemas.microsoft.com/office/drawing/2014/main" id="{2D480124-5E20-46AA-B0F6-F3FDFBA19CF9}"/>
              </a:ext>
            </a:extLst>
          </p:cNvPr>
          <p:cNvSpPr/>
          <p:nvPr/>
        </p:nvSpPr>
        <p:spPr>
          <a:xfrm>
            <a:off x="1105155" y="165574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/>
              <a:t>print ("Power threshold : ",threshold)</a:t>
            </a:r>
          </a:p>
          <a:p>
            <a:r>
              <a:rPr lang="en-US" altLang="zh-TW" dirty="0"/>
              <a:t>print ("Your Power : ",power)</a:t>
            </a:r>
          </a:p>
          <a:p>
            <a:r>
              <a:rPr lang="en-US" altLang="zh-TW" dirty="0"/>
              <a:t>if (power&gt;threshold):</a:t>
            </a:r>
          </a:p>
          <a:p>
            <a:r>
              <a:rPr lang="en-US" altLang="zh-TW" dirty="0"/>
              <a:t>    print ("You win!")</a:t>
            </a:r>
          </a:p>
          <a:p>
            <a:r>
              <a:rPr lang="en-US" altLang="zh-TW" dirty="0"/>
              <a:t>else :</a:t>
            </a:r>
          </a:p>
          <a:p>
            <a:r>
              <a:rPr lang="en-US" altLang="zh-TW" dirty="0"/>
              <a:t>    print ("You Loss!")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318A8F2-3966-4189-8934-125514A8E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536" y="3772804"/>
            <a:ext cx="3473800" cy="253458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25B3D07-7F87-4A96-962C-F167A41DD3D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249" y="2222648"/>
            <a:ext cx="2997200" cy="31496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1394152" y="3772804"/>
            <a:ext cx="3448050" cy="2187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1399536" y="3995035"/>
            <a:ext cx="3448050" cy="8065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/>
          <p:cNvSpPr/>
          <p:nvPr/>
        </p:nvSpPr>
        <p:spPr>
          <a:xfrm>
            <a:off x="1412411" y="4801555"/>
            <a:ext cx="3448050" cy="8065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/>
          <p:cNvSpPr/>
          <p:nvPr/>
        </p:nvSpPr>
        <p:spPr>
          <a:xfrm>
            <a:off x="1412411" y="5608075"/>
            <a:ext cx="3448050" cy="6993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3818595" y="3646013"/>
            <a:ext cx="73342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dirty="0"/>
              <a:t>Part1</a:t>
            </a:r>
            <a:endParaRPr lang="zh-TW" altLang="en-US" dirty="0"/>
          </a:p>
        </p:txBody>
      </p:sp>
      <p:sp>
        <p:nvSpPr>
          <p:cNvPr id="41" name="文字方塊 40"/>
          <p:cNvSpPr txBox="1"/>
          <p:nvPr/>
        </p:nvSpPr>
        <p:spPr>
          <a:xfrm>
            <a:off x="3832468" y="4250855"/>
            <a:ext cx="73342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dirty="0"/>
              <a:t>Part2</a:t>
            </a:r>
            <a:endParaRPr lang="zh-TW" altLang="en-US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3818595" y="5004682"/>
            <a:ext cx="73342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dirty="0"/>
              <a:t>Part3</a:t>
            </a:r>
            <a:endParaRPr lang="zh-TW" altLang="en-US" dirty="0"/>
          </a:p>
        </p:txBody>
      </p:sp>
      <p:sp>
        <p:nvSpPr>
          <p:cNvPr id="43" name="文字方塊 42"/>
          <p:cNvSpPr txBox="1"/>
          <p:nvPr/>
        </p:nvSpPr>
        <p:spPr>
          <a:xfrm>
            <a:off x="4685370" y="5786145"/>
            <a:ext cx="73342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dirty="0"/>
              <a:t>Part4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4473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軟正黑體"/>
              <a:cs typeface="+mn-cs"/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常見問題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DD76BE9-23E3-4F11-A298-6BF18FB8E7CC}"/>
              </a:ext>
            </a:extLst>
          </p:cNvPr>
          <p:cNvSpPr txBox="1"/>
          <p:nvPr/>
        </p:nvSpPr>
        <p:spPr>
          <a:xfrm>
            <a:off x="1833995" y="2270414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 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連結指令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請點擊參考 </a:t>
            </a:r>
          </a:p>
        </p:txBody>
      </p:sp>
      <p:pic>
        <p:nvPicPr>
          <p:cNvPr id="11" name="圖形 10" descr="手背向前食指朝右指索引">
            <a:extLst>
              <a:ext uri="{FF2B5EF4-FFF2-40B4-BE49-F238E27FC236}">
                <a16:creationId xmlns:a16="http://schemas.microsoft.com/office/drawing/2014/main" id="{2F3044A5-B4BB-4C2A-86E8-BFBEABC7F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820" y="2557131"/>
            <a:ext cx="914400" cy="914400"/>
          </a:xfrm>
          <a:prstGeom prst="rect">
            <a:avLst/>
          </a:prstGeom>
        </p:spPr>
      </p:pic>
      <p:graphicFrame>
        <p:nvGraphicFramePr>
          <p:cNvPr id="2" name="物件 1">
            <a:extLst>
              <a:ext uri="{FF2B5EF4-FFF2-40B4-BE49-F238E27FC236}">
                <a16:creationId xmlns:a16="http://schemas.microsoft.com/office/drawing/2014/main" id="{A0A7C4F8-9BF0-461E-A064-160431C7A9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9340342"/>
              </p:ext>
            </p:extLst>
          </p:nvPr>
        </p:nvGraphicFramePr>
        <p:xfrm>
          <a:off x="5893385" y="1466518"/>
          <a:ext cx="2833687" cy="401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Acrobat Document" r:id="rId5" imgW="2833533" imgH="4009715" progId="Acrobat.Document.DC">
                  <p:embed/>
                </p:oleObj>
              </mc:Choice>
              <mc:Fallback>
                <p:oleObj name="Acrobat Document" r:id="rId5" imgW="2833533" imgH="400971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93385" y="1466518"/>
                        <a:ext cx="2833687" cy="4010025"/>
                      </a:xfrm>
                      <a:prstGeom prst="rect">
                        <a:avLst/>
                      </a:prstGeom>
                      <a:ln w="571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85608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Q:</a:t>
            </a:r>
          </a:p>
          <a:p>
            <a:pPr lvl="1"/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在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CMD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視窗輸入 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python, pip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無反應</a:t>
            </a:r>
            <a:endParaRPr lang="en-US" altLang="zh-TW" sz="1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輸入 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python, pip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顯示 </a:t>
            </a:r>
            <a:r>
              <a:rPr lang="en-US" altLang="zh-TW" sz="1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“python”</a:t>
            </a:r>
            <a:r>
              <a:rPr lang="zh-TW" altLang="en-US" sz="1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不是外部或內部命令</a:t>
            </a:r>
            <a:r>
              <a:rPr lang="en-US" altLang="zh-TW" sz="1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….</a:t>
            </a:r>
          </a:p>
          <a:p>
            <a:r>
              <a:rPr lang="en-US" altLang="zh-TW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A:</a:t>
            </a:r>
          </a:p>
          <a:p>
            <a:pPr lvl="1"/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0.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沒安裝好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，卸載再安裝一次或是執行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1~5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步驟</a:t>
            </a:r>
            <a:endParaRPr lang="en-US" altLang="zh-TW" sz="1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1.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先找到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安裝的地方，並複製位置</a:t>
            </a:r>
            <a:endParaRPr lang="en-US" altLang="zh-TW" sz="1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2"/>
            <a:r>
              <a:rPr lang="zh-TW" altLang="en-US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通常會在 </a:t>
            </a:r>
            <a:r>
              <a:rPr lang="en-US" altLang="zh-TW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C:\Users\</a:t>
            </a:r>
            <a:r>
              <a:rPr lang="en-US" altLang="zh-TW" sz="1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Username</a:t>
            </a:r>
            <a:r>
              <a:rPr lang="en-US" altLang="zh-TW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\AppData\Local\Programs\Python\Python37</a:t>
            </a:r>
          </a:p>
          <a:p>
            <a:pPr lvl="2"/>
            <a:r>
              <a:rPr lang="en-US" altLang="zh-TW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Username</a:t>
            </a:r>
            <a:r>
              <a:rPr lang="zh-TW" altLang="en-US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是自己電腦帳戶名稱</a:t>
            </a:r>
            <a:endParaRPr lang="en-US" altLang="zh-TW" sz="16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2.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開啟電腦「控制台」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-&gt;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「系統」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-&gt;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「進階系統設定」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-&gt;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「環境變數」</a:t>
            </a:r>
            <a:endParaRPr lang="en-US" altLang="zh-TW" sz="1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3.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系統變數的視窗中尋找 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Path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變數打開</a:t>
            </a:r>
            <a:endParaRPr lang="en-US" altLang="zh-TW" sz="1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4.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新增 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的位置跟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script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的位置</a:t>
            </a:r>
            <a:endParaRPr lang="en-US" altLang="zh-TW" sz="1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5.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按確定退出</a:t>
            </a:r>
            <a:endParaRPr lang="en-US" altLang="zh-TW" sz="1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endParaRPr lang="en-US" altLang="zh-TW" sz="2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endParaRPr lang="en-US" altLang="zh-TW" sz="1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尋找不到</a:t>
            </a:r>
            <a:r>
              <a:rPr lang="en-US" altLang="zh-TW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、</a:t>
            </a:r>
            <a:r>
              <a:rPr lang="en-US" altLang="zh-TW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pip</a:t>
            </a:r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指令</a:t>
            </a:r>
          </a:p>
        </p:txBody>
      </p:sp>
    </p:spTree>
    <p:extLst>
      <p:ext uri="{BB962C8B-B14F-4D97-AF65-F5344CB8AC3E}">
        <p14:creationId xmlns:p14="http://schemas.microsoft.com/office/powerpoint/2010/main" val="15036719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愛物課程 </a:t>
            </a: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+mn-cs"/>
              </a:rPr>
              <a:t>AioT Lecture	</a:t>
            </a: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版權所有 侵害必究</a:t>
            </a:r>
            <a:endParaRPr kumimoji="0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軟正黑體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49873" y="745921"/>
            <a:ext cx="10267950" cy="920800"/>
          </a:xfrm>
        </p:spPr>
        <p:txBody>
          <a:bodyPr/>
          <a:lstStyle/>
          <a:p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尋找不到</a:t>
            </a:r>
            <a:r>
              <a:rPr lang="en-US" altLang="zh-TW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、</a:t>
            </a:r>
            <a:r>
              <a:rPr lang="en-US" altLang="zh-TW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pip</a:t>
            </a:r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指令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42" y="2215661"/>
            <a:ext cx="3369606" cy="375651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6952" y="2245334"/>
            <a:ext cx="3892084" cy="369716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940" y="2215661"/>
            <a:ext cx="4017120" cy="3834177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>
          <a:xfrm>
            <a:off x="2373923" y="5205046"/>
            <a:ext cx="1084947" cy="29014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4047392" y="4001294"/>
            <a:ext cx="2423746" cy="29014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11148646" y="2544701"/>
            <a:ext cx="742912" cy="29014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2373923" y="4835714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1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812994" y="3683687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2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1223101" y="2215661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3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1047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軟正黑體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新增 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的位置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新增 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script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的位置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按確定退出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尋找不到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、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pip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指令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013" y="1610519"/>
            <a:ext cx="5038725" cy="4781550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>
            <a:off x="6567854" y="3894992"/>
            <a:ext cx="3657600" cy="4396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9398977" y="5862053"/>
            <a:ext cx="1075592" cy="4396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77483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Q:</a:t>
            </a:r>
            <a:r>
              <a:rPr lang="zh-TW" altLang="en-US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endParaRPr lang="en-US" altLang="zh-TW" sz="2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from </a:t>
            </a:r>
            <a:r>
              <a:rPr lang="en-US" altLang="zh-TW" sz="18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import * </a:t>
            </a:r>
          </a:p>
          <a:p>
            <a:pPr lvl="1"/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顯示 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No module named ‘</a:t>
            </a:r>
            <a:r>
              <a:rPr lang="en-US" altLang="zh-TW" sz="18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’</a:t>
            </a:r>
          </a:p>
          <a:p>
            <a:r>
              <a:rPr lang="en-US" altLang="zh-TW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A:</a:t>
            </a:r>
          </a:p>
          <a:p>
            <a:pPr lvl="1"/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原因有幾種可能</a:t>
            </a:r>
            <a:endParaRPr lang="en-US" altLang="zh-TW" sz="1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1.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先確定是否有安裝好</a:t>
            </a:r>
            <a:r>
              <a:rPr lang="en-US" altLang="zh-TW" sz="18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，重新進行第九頁內容</a:t>
            </a:r>
            <a:endParaRPr lang="en-US" altLang="zh-TW" sz="1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2.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若確定有安裝</a:t>
            </a:r>
            <a:r>
              <a:rPr lang="en-US" altLang="zh-TW" sz="18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，可能是 該電腦存在多個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</a:p>
          <a:p>
            <a:pPr lvl="2"/>
            <a:r>
              <a:rPr lang="en-US" altLang="zh-TW" sz="16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lang="zh-TW" altLang="en-US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安裝到 </a:t>
            </a:r>
            <a:r>
              <a:rPr lang="en-US" altLang="zh-TW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python1</a:t>
            </a:r>
            <a:r>
              <a:rPr lang="zh-TW" altLang="en-US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但執行時是用</a:t>
            </a:r>
            <a:r>
              <a:rPr lang="en-US" altLang="zh-TW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python2</a:t>
            </a:r>
          </a:p>
          <a:p>
            <a:pPr lvl="2"/>
            <a:r>
              <a:rPr lang="zh-TW" altLang="en-US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解決方法</a:t>
            </a:r>
            <a:r>
              <a:rPr lang="en-US" altLang="zh-TW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  <a:r>
              <a:rPr lang="zh-TW" altLang="en-US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endParaRPr lang="en-US" altLang="zh-TW" sz="16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3"/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1.</a:t>
            </a:r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卸載用不到的</a:t>
            </a:r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再重新安裝</a:t>
            </a:r>
            <a:r>
              <a:rPr lang="en-US" altLang="zh-TW" sz="14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endParaRPr lang="en-US" altLang="zh-TW" sz="1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3"/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2.</a:t>
            </a:r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檢查上頁的環境變數，</a:t>
            </a:r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跟 </a:t>
            </a:r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Python/Script</a:t>
            </a:r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是否都是在同個資料夾，若非，將其改成同一個資料夾，再重新安裝</a:t>
            </a:r>
            <a:r>
              <a:rPr lang="en-US" altLang="zh-TW" sz="14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endParaRPr lang="en-US" altLang="zh-TW" sz="1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3"/>
            <a:endParaRPr lang="zh-TW" altLang="en-US" sz="1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安裝好</a:t>
            </a:r>
            <a:r>
              <a:rPr lang="en-US" altLang="zh-TW" sz="36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但</a:t>
            </a:r>
            <a:r>
              <a:rPr lang="en-US" altLang="zh-TW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卻說找不到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151" y="1956571"/>
            <a:ext cx="365760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837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7095C923-8062-4F44-8175-7745C5BDF6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4919" y="2688305"/>
            <a:ext cx="4848354" cy="18288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Picture 2" descr="「circle」的圖片搜尋結果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80361">
            <a:off x="2765762" y="1879024"/>
            <a:ext cx="1410419" cy="141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「circle」的圖片搜尋結果">
            <a:hlinkClick r:id="rId4"/>
            <a:extLst>
              <a:ext uri="{FF2B5EF4-FFF2-40B4-BE49-F238E27FC236}">
                <a16:creationId xmlns:a16="http://schemas.microsoft.com/office/drawing/2014/main" id="{A8E58CA8-3265-4872-9AD1-9BBDA5526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588201">
            <a:off x="2115310" y="3069555"/>
            <a:ext cx="1410419" cy="141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「circle」的圖片搜尋結果">
            <a:hlinkClick r:id="rId4"/>
            <a:extLst>
              <a:ext uri="{FF2B5EF4-FFF2-40B4-BE49-F238E27FC236}">
                <a16:creationId xmlns:a16="http://schemas.microsoft.com/office/drawing/2014/main" id="{371F4F56-9B5F-444C-A3EA-076DBDF3B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315533">
            <a:off x="3490548" y="3033350"/>
            <a:ext cx="1410419" cy="141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8F2F3C5-874A-4376-998D-5A3DEE0059BB}"/>
              </a:ext>
            </a:extLst>
          </p:cNvPr>
          <p:cNvSpPr txBox="1"/>
          <p:nvPr/>
        </p:nvSpPr>
        <p:spPr>
          <a:xfrm>
            <a:off x="3138988" y="2222756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>
                <a:solidFill>
                  <a:schemeClr val="bg1"/>
                </a:solidFill>
                <a:latin typeface="Arial Black" panose="020B0A04020102090204" pitchFamily="34" charset="0"/>
                <a:ea typeface="Adobe Gothic Std B" panose="020B0800000000000000" pitchFamily="34" charset="-128"/>
              </a:rPr>
              <a:t>AI</a:t>
            </a:r>
            <a:endParaRPr lang="zh-TW" altLang="en-US" sz="3200" dirty="0">
              <a:solidFill>
                <a:schemeClr val="bg1"/>
              </a:solidFill>
              <a:latin typeface="Arial Black" panose="020B0A0402010209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D5365FE-0DF9-40BE-A3FC-66163CABD1B9}"/>
              </a:ext>
            </a:extLst>
          </p:cNvPr>
          <p:cNvSpPr txBox="1"/>
          <p:nvPr/>
        </p:nvSpPr>
        <p:spPr>
          <a:xfrm>
            <a:off x="2328754" y="3488649"/>
            <a:ext cx="87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>
                <a:solidFill>
                  <a:schemeClr val="bg1"/>
                </a:solidFill>
                <a:latin typeface="Arial Black" panose="020B0A04020102090204" pitchFamily="34" charset="0"/>
                <a:ea typeface="Adobe Gothic Std B" panose="020B0800000000000000" pitchFamily="34" charset="-128"/>
              </a:rPr>
              <a:t>IOT</a:t>
            </a:r>
            <a:endParaRPr lang="zh-TW" altLang="en-US" sz="2800" dirty="0">
              <a:solidFill>
                <a:schemeClr val="bg1"/>
              </a:solidFill>
              <a:latin typeface="Arial Black" panose="020B0A0402010209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A55EEE7-0BB8-4D78-B399-AF91D5931FAF}"/>
              </a:ext>
            </a:extLst>
          </p:cNvPr>
          <p:cNvSpPr txBox="1"/>
          <p:nvPr/>
        </p:nvSpPr>
        <p:spPr>
          <a:xfrm>
            <a:off x="3544477" y="3543931"/>
            <a:ext cx="1346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latin typeface="Arial Black" panose="020B0A04020102090204" pitchFamily="34" charset="0"/>
                <a:ea typeface="Adobe Gothic Std B" panose="020B0800000000000000" pitchFamily="34" charset="-128"/>
              </a:rPr>
              <a:t>Coding</a:t>
            </a:r>
            <a:endParaRPr lang="zh-TW" altLang="en-US" sz="2400" dirty="0">
              <a:solidFill>
                <a:schemeClr val="bg1"/>
              </a:solidFill>
              <a:latin typeface="Arial Black" panose="020B0A0402010209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3F9E3B7-5721-4EDA-A0F2-B8CEA64D2B81}"/>
              </a:ext>
            </a:extLst>
          </p:cNvPr>
          <p:cNvSpPr txBox="1"/>
          <p:nvPr/>
        </p:nvSpPr>
        <p:spPr>
          <a:xfrm>
            <a:off x="4998411" y="3296356"/>
            <a:ext cx="5593389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altLang="zh-TW" dirty="0">
                <a:gradFill flip="none" rotWithShape="1">
                  <a:gsLst>
                    <a:gs pos="61000">
                      <a:schemeClr val="accent5">
                        <a:lumMod val="50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latin typeface="Arial Black" panose="020B0A04020102090204" pitchFamily="34" charset="0"/>
              </a:rPr>
              <a:t>WITH  </a:t>
            </a:r>
            <a:r>
              <a:rPr lang="en-US" altLang="zh-TW" sz="3600" dirty="0">
                <a:gradFill flip="none" rotWithShape="1">
                  <a:gsLst>
                    <a:gs pos="61000">
                      <a:schemeClr val="accent5">
                        <a:lumMod val="50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latin typeface="Arial Black" panose="020B0A04020102090204" pitchFamily="34" charset="0"/>
              </a:rPr>
              <a:t>FUN !</a:t>
            </a:r>
            <a:endParaRPr lang="zh-TW" altLang="en-US" dirty="0">
              <a:gradFill flip="none" rotWithShape="1">
                <a:gsLst>
                  <a:gs pos="61000">
                    <a:schemeClr val="accent5">
                      <a:lumMod val="50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atin typeface="Arial Black" panose="020B0A0402010209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18F48BF-D0D8-490C-A7A3-76BEF99B6877}"/>
              </a:ext>
            </a:extLst>
          </p:cNvPr>
          <p:cNvSpPr/>
          <p:nvPr/>
        </p:nvSpPr>
        <p:spPr>
          <a:xfrm>
            <a:off x="8529016" y="5105929"/>
            <a:ext cx="2974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hlinkClick r:id="rId6"/>
              </a:rPr>
              <a:t>https://youtu.be/_uQrJ0TkZlc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4402" y="1987843"/>
            <a:ext cx="2975106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126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橢圓 16">
            <a:extLst>
              <a:ext uri="{FF2B5EF4-FFF2-40B4-BE49-F238E27FC236}">
                <a16:creationId xmlns:a16="http://schemas.microsoft.com/office/drawing/2014/main" id="{00012631-5606-4A20-940B-9A79F3A05229}"/>
              </a:ext>
            </a:extLst>
          </p:cNvPr>
          <p:cNvSpPr/>
          <p:nvPr/>
        </p:nvSpPr>
        <p:spPr>
          <a:xfrm>
            <a:off x="5072050" y="3910400"/>
            <a:ext cx="347133" cy="34676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3156FB2-1709-4B2B-A5AF-1740A54BEEBE}"/>
              </a:ext>
            </a:extLst>
          </p:cNvPr>
          <p:cNvGrpSpPr/>
          <p:nvPr/>
        </p:nvGrpSpPr>
        <p:grpSpPr>
          <a:xfrm>
            <a:off x="5649725" y="1262470"/>
            <a:ext cx="5917591" cy="4579129"/>
            <a:chOff x="5649725" y="1262470"/>
            <a:chExt cx="5917591" cy="4579129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3B2C2A33-698F-4566-B58D-C154A9160005}"/>
                </a:ext>
              </a:extLst>
            </p:cNvPr>
            <p:cNvGrpSpPr/>
            <p:nvPr/>
          </p:nvGrpSpPr>
          <p:grpSpPr>
            <a:xfrm>
              <a:off x="5656250" y="1262470"/>
              <a:ext cx="4250401" cy="1511350"/>
              <a:chOff x="921892" y="1206708"/>
              <a:chExt cx="5032053" cy="1813404"/>
            </a:xfrm>
          </p:grpSpPr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10692206-E0D3-42BD-AC2C-EBCB00BC1838}"/>
                  </a:ext>
                </a:extLst>
              </p:cNvPr>
              <p:cNvSpPr txBox="1"/>
              <p:nvPr/>
            </p:nvSpPr>
            <p:spPr>
              <a:xfrm>
                <a:off x="921895" y="120670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</a:p>
            </p:txBody>
          </p:sp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5FB20E73-2413-418B-874F-F665B8A8A35F}"/>
                  </a:ext>
                </a:extLst>
              </p:cNvPr>
              <p:cNvSpPr txBox="1"/>
              <p:nvPr/>
            </p:nvSpPr>
            <p:spPr>
              <a:xfrm>
                <a:off x="921892" y="1660719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IOT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</a:p>
            </p:txBody>
          </p:sp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65F6CDB-31DF-49B1-971D-0717ACC5A00A}"/>
                  </a:ext>
                </a:extLst>
              </p:cNvPr>
              <p:cNvSpPr txBox="1"/>
              <p:nvPr/>
            </p:nvSpPr>
            <p:spPr>
              <a:xfrm>
                <a:off x="921892" y="2576966"/>
                <a:ext cx="5032049" cy="44314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AIOT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+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Python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開始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endParaRPr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DDD2A908-C64A-4D88-9A99-40430D062A92}"/>
                  </a:ext>
                </a:extLst>
              </p:cNvPr>
              <p:cNvSpPr txBox="1"/>
              <p:nvPr/>
            </p:nvSpPr>
            <p:spPr>
              <a:xfrm>
                <a:off x="921892" y="211484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Sensor /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聊聊半導體</a:t>
                </a:r>
              </a:p>
            </p:txBody>
          </p:sp>
        </p:grp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500EEE4C-692F-4648-88A7-2CE3392FCCC3}"/>
                </a:ext>
              </a:extLst>
            </p:cNvPr>
            <p:cNvSpPr txBox="1"/>
            <p:nvPr/>
          </p:nvSpPr>
          <p:spPr>
            <a:xfrm>
              <a:off x="5656250" y="3027949"/>
              <a:ext cx="5032052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邏輯訓練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從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Flow Chart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開始</a:t>
              </a: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829322C6-1004-433F-894A-79561AFFEE31}"/>
                </a:ext>
              </a:extLst>
            </p:cNvPr>
            <p:cNvSpPr txBox="1"/>
            <p:nvPr/>
          </p:nvSpPr>
          <p:spPr>
            <a:xfrm>
              <a:off x="5656250" y="3912810"/>
              <a:ext cx="503205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文文盃宣傳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41D6582F-173C-4F1C-9B41-E381B9978C04}"/>
                </a:ext>
              </a:extLst>
            </p:cNvPr>
            <p:cNvSpPr txBox="1"/>
            <p:nvPr/>
          </p:nvSpPr>
          <p:spPr>
            <a:xfrm>
              <a:off x="5649725" y="4516931"/>
              <a:ext cx="5032053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程式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設計自己的程式 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76AC7944-06F8-4669-A37C-C312FDD2B76A}"/>
                </a:ext>
              </a:extLst>
            </p:cNvPr>
            <p:cNvSpPr txBox="1"/>
            <p:nvPr/>
          </p:nvSpPr>
          <p:spPr>
            <a:xfrm>
              <a:off x="5649725" y="5472267"/>
              <a:ext cx="5917591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應用創意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物理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數學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美學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體健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運動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長照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環保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海洋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...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EB55199-6587-4C90-A298-554EC937C4CB}"/>
              </a:ext>
            </a:extLst>
          </p:cNvPr>
          <p:cNvSpPr txBox="1"/>
          <p:nvPr/>
        </p:nvSpPr>
        <p:spPr>
          <a:xfrm>
            <a:off x="5631227" y="3462619"/>
            <a:ext cx="503205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程式實作</a:t>
            </a:r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  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從動手實作開始 </a:t>
            </a:r>
            <a:r>
              <a:rPr lang="en-US" altLang="zh-TW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 Start 2,3</a:t>
            </a:r>
            <a:r>
              <a:rPr lang="zh-TW" altLang="en-US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123576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BF16847-4C39-4695-9D41-0633D50BC150}"/>
              </a:ext>
            </a:extLst>
          </p:cNvPr>
          <p:cNvSpPr txBox="1"/>
          <p:nvPr/>
        </p:nvSpPr>
        <p:spPr>
          <a:xfrm>
            <a:off x="1415290" y="1640202"/>
            <a:ext cx="4532010" cy="4573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endParaRPr lang="en-US" altLang="zh-TW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以校為單位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以教師為主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數字融入校本課程及生活議題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zh-TW" sz="2400" dirty="0">
                <a:solidFill>
                  <a:srgbClr val="4BC783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數據收集</a:t>
            </a:r>
            <a:r>
              <a:rPr lang="en-US" altLang="zh-TW" sz="2400" dirty="0">
                <a:solidFill>
                  <a:srgbClr val="4BC783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+</a:t>
            </a:r>
            <a:r>
              <a:rPr lang="zh-TW" altLang="zh-TW" sz="2400" dirty="0">
                <a:solidFill>
                  <a:srgbClr val="4BC783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運算能力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團隊参賽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跨域合作</a:t>
            </a:r>
            <a:endParaRPr lang="en-US" altLang="zh-TW" sz="2400" b="1" kern="1800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endParaRPr lang="zh-TW" altLang="en-US" sz="1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81BE1F4-E4CE-487E-9B89-EEA86AEDA427}"/>
              </a:ext>
            </a:extLst>
          </p:cNvPr>
          <p:cNvSpPr/>
          <p:nvPr/>
        </p:nvSpPr>
        <p:spPr>
          <a:xfrm>
            <a:off x="1325349" y="1122882"/>
            <a:ext cx="5030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縣市合作成功案例 </a:t>
            </a:r>
            <a:r>
              <a:rPr lang="en-US" altLang="zh-TW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</a:t>
            </a:r>
            <a:r>
              <a:rPr lang="zh-TW" altLang="en-US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活動資料參考 </a:t>
            </a:r>
            <a:r>
              <a:rPr lang="en-US" altLang="zh-TW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Appendix)</a:t>
            </a:r>
            <a:endParaRPr lang="zh-TW" altLang="en-US" sz="24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4F8BC92-88F5-4D25-A8D8-6D9139AAC11E}"/>
              </a:ext>
            </a:extLst>
          </p:cNvPr>
          <p:cNvSpPr/>
          <p:nvPr/>
        </p:nvSpPr>
        <p:spPr>
          <a:xfrm>
            <a:off x="6748007" y="4771211"/>
            <a:ext cx="1423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/>
              <a:t>Seed Schools</a:t>
            </a:r>
            <a:endParaRPr lang="zh-TW" altLang="en-US" b="1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3A6EB96-4CF4-4EED-8E8F-8DD78F91BE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254" y="3998961"/>
            <a:ext cx="1048763" cy="37809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4176D0B-750F-41C9-AB30-99AD9D67D5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746" y="835886"/>
            <a:ext cx="4440271" cy="2436897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97762362-274A-4136-8CFC-DBD552E1289F}"/>
              </a:ext>
            </a:extLst>
          </p:cNvPr>
          <p:cNvSpPr/>
          <p:nvPr/>
        </p:nvSpPr>
        <p:spPr>
          <a:xfrm>
            <a:off x="6771379" y="3585218"/>
            <a:ext cx="2323585" cy="2930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有過體驗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才能懂得分享</a:t>
            </a:r>
            <a:endParaRPr lang="en-US" altLang="zh-TW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r:id="rId4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CDA5168-C757-41E1-B1CD-FACD83357F40}"/>
              </a:ext>
            </a:extLst>
          </p:cNvPr>
          <p:cNvSpPr/>
          <p:nvPr/>
        </p:nvSpPr>
        <p:spPr>
          <a:xfrm>
            <a:off x="6748007" y="3898616"/>
            <a:ext cx="3344976" cy="507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>
                <a:hlinkClick r:id="rId5"/>
              </a:rPr>
              <a:t>https://www.youtube.com/watch?v=BZXr73d2Qsw&amp;feature=youtu.be</a:t>
            </a:r>
            <a:endParaRPr lang="zh-TW" altLang="en-US" sz="16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89DFEE1-6FEF-4097-A2D5-BF9AC3399288}"/>
              </a:ext>
            </a:extLst>
          </p:cNvPr>
          <p:cNvSpPr/>
          <p:nvPr/>
        </p:nvSpPr>
        <p:spPr>
          <a:xfrm>
            <a:off x="6771379" y="514054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>
                <a:hlinkClick r:id="rId6"/>
              </a:rPr>
              <a:t>https://youtu.be/fzsPGx_sQdY</a:t>
            </a:r>
            <a:endParaRPr lang="zh-TW" altLang="en-US" dirty="0"/>
          </a:p>
          <a:p>
            <a:r>
              <a:rPr lang="zh-TW" altLang="en-US" dirty="0">
                <a:hlinkClick r:id="rId7"/>
              </a:rPr>
              <a:t>https://youtu.be/pxUh809oRzg</a:t>
            </a:r>
            <a:endParaRPr lang="zh-TW" altLang="en-US" dirty="0"/>
          </a:p>
          <a:p>
            <a:r>
              <a:rPr lang="zh-TW" altLang="en-US" dirty="0">
                <a:hlinkClick r:id="rId8"/>
              </a:rPr>
              <a:t>https://youtu.be/bZKyTvg0dvA</a:t>
            </a:r>
            <a:endParaRPr lang="zh-TW" altLang="en-US" dirty="0"/>
          </a:p>
          <a:p>
            <a:r>
              <a:rPr lang="zh-TW" altLang="en-US" dirty="0">
                <a:hlinkClick r:id="rId9"/>
              </a:rPr>
              <a:t>https://youtu.be/0iSiXR6wh90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6317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924050" y="865188"/>
            <a:ext cx="10267950" cy="920750"/>
          </a:xfrm>
          <a:prstGeom prst="rect">
            <a:avLst/>
          </a:prstGeom>
        </p:spPr>
        <p:txBody>
          <a:bodyPr/>
          <a:lstStyle/>
          <a:p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AI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發展史</a:t>
            </a: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EAC60CE1-F723-47F7-B87D-10755C4EAE11}"/>
              </a:ext>
            </a:extLst>
          </p:cNvPr>
          <p:cNvGrpSpPr/>
          <p:nvPr/>
        </p:nvGrpSpPr>
        <p:grpSpPr>
          <a:xfrm>
            <a:off x="1131757" y="1554104"/>
            <a:ext cx="10965174" cy="4909518"/>
            <a:chOff x="152858" y="1366276"/>
            <a:chExt cx="12303837" cy="5414747"/>
          </a:xfrm>
        </p:grpSpPr>
        <p:sp>
          <p:nvSpPr>
            <p:cNvPr id="4" name="向右箭號 3"/>
            <p:cNvSpPr/>
            <p:nvPr/>
          </p:nvSpPr>
          <p:spPr>
            <a:xfrm>
              <a:off x="414959" y="3737114"/>
              <a:ext cx="11381962" cy="526774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152858" y="2686336"/>
              <a:ext cx="1441174" cy="712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1950</a:t>
              </a: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圖靈測試</a:t>
              </a: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1188698" y="4382317"/>
              <a:ext cx="1978919" cy="1018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1956</a:t>
              </a: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達特茅斯會議：</a:t>
              </a:r>
              <a:r>
                <a:rPr kumimoji="0" lang="en-US" altLang="zh-TW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AI</a:t>
              </a:r>
              <a:r>
                <a:rPr kumimoji="0" lang="zh-TW" altLang="en-US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的誕生</a:t>
              </a:r>
            </a:p>
          </p:txBody>
        </p:sp>
        <p:pic>
          <p:nvPicPr>
            <p:cNvPr id="2050" name="Picture 2" descr="ãåéãçåçæå°çµæ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926" y="1615760"/>
              <a:ext cx="836339" cy="11395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bject 9"/>
            <p:cNvSpPr txBox="1"/>
            <p:nvPr/>
          </p:nvSpPr>
          <p:spPr>
            <a:xfrm>
              <a:off x="3183191" y="4548897"/>
              <a:ext cx="2186253" cy="61100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1</a:t>
              </a:r>
              <a:r>
                <a:rPr kumimoji="0" b="1" i="0" u="none" strike="noStrike" kern="1200" cap="none" spc="-4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9</a:t>
              </a:r>
              <a:r>
                <a:rPr kumimoji="0" lang="en-US" altLang="zh-TW" b="1" i="0" u="none" strike="noStrike" kern="1200" cap="none" spc="-35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74</a:t>
              </a: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b="0" i="0" u="none" strike="noStrike" kern="1200" cap="none" spc="-25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Bac</a:t>
              </a:r>
              <a:r>
                <a:rPr kumimoji="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k</a:t>
              </a:r>
              <a:r>
                <a:rPr kumimoji="0" b="0" i="0" u="none" strike="noStrike" kern="1200" cap="none" spc="5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p</a:t>
              </a:r>
              <a:r>
                <a:rPr kumimoji="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r</a:t>
              </a:r>
              <a:r>
                <a:rPr kumimoji="0" b="0" i="0" u="none" strike="noStrike" kern="1200" cap="none" spc="1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o</a:t>
              </a:r>
              <a:r>
                <a:rPr kumimoji="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p</a:t>
              </a:r>
              <a:r>
                <a:rPr kumimoji="0" b="0" i="0" u="none" strike="noStrike" kern="1200" cap="none" spc="-1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a</a:t>
              </a:r>
              <a:r>
                <a:rPr kumimoji="0" b="0" i="0" u="none" strike="noStrike" kern="1200" cap="none" spc="-5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g</a:t>
              </a:r>
              <a:r>
                <a:rPr kumimoji="0" b="0" i="0" u="none" strike="noStrike" kern="1200" cap="none" spc="1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ation</a:t>
              </a:r>
              <a:endParaRPr kumimoji="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</a:endParaRPr>
            </a:p>
          </p:txBody>
        </p:sp>
        <p:sp>
          <p:nvSpPr>
            <p:cNvPr id="9" name="object 24"/>
            <p:cNvSpPr txBox="1"/>
            <p:nvPr/>
          </p:nvSpPr>
          <p:spPr>
            <a:xfrm>
              <a:off x="2036898" y="2867451"/>
              <a:ext cx="1750199" cy="61100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1</a:t>
              </a:r>
              <a:r>
                <a:rPr kumimoji="0" b="1" i="0" u="none" strike="noStrike" kern="1200" cap="none" spc="-4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9</a:t>
              </a:r>
              <a:r>
                <a:rPr kumimoji="0" b="1" i="0" u="none" strike="noStrike" kern="1200" cap="none" spc="-35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5</a:t>
              </a:r>
              <a:r>
                <a:rPr kumimoji="0" b="1" i="0" u="none" strike="noStrike" kern="1200" cap="none" spc="-4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8</a:t>
              </a:r>
              <a:r>
                <a:rPr kumimoji="0" b="1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 </a:t>
              </a:r>
              <a:r>
                <a:rPr kumimoji="0" b="1" i="0" u="none" strike="noStrike" kern="1200" cap="none" spc="-165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 </a:t>
              </a:r>
              <a:r>
                <a:rPr kumimoji="0" b="0" i="0" u="none" strike="noStrike" kern="1200" cap="none" spc="-55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P</a:t>
              </a:r>
              <a:r>
                <a:rPr kumimoji="0" b="0" i="0" u="none" strike="noStrike" kern="1200" cap="none" spc="-5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e</a:t>
              </a:r>
              <a:r>
                <a:rPr kumimoji="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r</a:t>
              </a:r>
              <a:r>
                <a:rPr kumimoji="0" b="0" i="0" u="none" strike="noStrike" kern="1200" cap="none" spc="25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c</a:t>
              </a:r>
              <a:r>
                <a:rPr kumimoji="0" b="0" i="0" u="none" strike="noStrike" kern="1200" cap="none" spc="5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eptr</a:t>
              </a:r>
              <a:r>
                <a:rPr kumimoji="0" b="0" i="0" u="none" strike="noStrike" kern="1200" cap="none" spc="1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o</a:t>
              </a:r>
              <a:r>
                <a:rPr kumimoji="0" b="0" i="0" u="none" strike="noStrike" kern="1200" cap="none" spc="-15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n</a:t>
              </a:r>
              <a:endParaRPr kumimoji="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</a:endParaRPr>
            </a:p>
          </p:txBody>
        </p:sp>
        <p:sp>
          <p:nvSpPr>
            <p:cNvPr id="10" name="object 25"/>
            <p:cNvSpPr/>
            <p:nvPr/>
          </p:nvSpPr>
          <p:spPr>
            <a:xfrm>
              <a:off x="2057473" y="1662951"/>
              <a:ext cx="1681076" cy="1078875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11" name="object 18"/>
            <p:cNvSpPr txBox="1"/>
            <p:nvPr/>
          </p:nvSpPr>
          <p:spPr>
            <a:xfrm>
              <a:off x="5931614" y="2528775"/>
              <a:ext cx="2053589" cy="91651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1998</a:t>
              </a: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卷積神經網路，手寫辨識</a:t>
              </a:r>
              <a:endParaRPr kumimoji="0" b="1" i="0" u="none" strike="noStrike" kern="1200" cap="none" spc="-3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Trebuchet MS"/>
              </a:endParaRPr>
            </a:p>
          </p:txBody>
        </p:sp>
        <p:sp>
          <p:nvSpPr>
            <p:cNvPr id="12" name="object 17"/>
            <p:cNvSpPr/>
            <p:nvPr/>
          </p:nvSpPr>
          <p:spPr>
            <a:xfrm>
              <a:off x="6926496" y="1366276"/>
              <a:ext cx="1509063" cy="134762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7" name="向上箭號 6"/>
            <p:cNvSpPr/>
            <p:nvPr/>
          </p:nvSpPr>
          <p:spPr>
            <a:xfrm>
              <a:off x="632110" y="3483003"/>
              <a:ext cx="206089" cy="400628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14" name="向上箭號 13"/>
            <p:cNvSpPr/>
            <p:nvPr/>
          </p:nvSpPr>
          <p:spPr>
            <a:xfrm>
              <a:off x="2346183" y="3479964"/>
              <a:ext cx="218264" cy="400628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15" name="向上箭號 14"/>
            <p:cNvSpPr/>
            <p:nvPr/>
          </p:nvSpPr>
          <p:spPr>
            <a:xfrm>
              <a:off x="6275795" y="3480248"/>
              <a:ext cx="211291" cy="400628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13" name="向下箭號 12"/>
            <p:cNvSpPr/>
            <p:nvPr/>
          </p:nvSpPr>
          <p:spPr>
            <a:xfrm>
              <a:off x="1012896" y="4124241"/>
              <a:ext cx="220003" cy="347591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17" name="向下箭號 16"/>
            <p:cNvSpPr/>
            <p:nvPr/>
          </p:nvSpPr>
          <p:spPr>
            <a:xfrm>
              <a:off x="3425611" y="4124241"/>
              <a:ext cx="201168" cy="368865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4276317" y="3495612"/>
              <a:ext cx="1126217" cy="712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AI</a:t>
              </a:r>
              <a:r>
                <a:rPr kumimoji="0" lang="zh-TW" alt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 </a:t>
              </a:r>
              <a:r>
                <a:rPr kumimoji="0" lang="en-US" altLang="zh-TW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winter</a:t>
              </a:r>
              <a:endPara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19" name="object 18"/>
            <p:cNvSpPr txBox="1"/>
            <p:nvPr/>
          </p:nvSpPr>
          <p:spPr>
            <a:xfrm>
              <a:off x="5627438" y="4575201"/>
              <a:ext cx="2053589" cy="91651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1997</a:t>
              </a: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Deep Blue</a:t>
              </a:r>
              <a:r>
                <a:rPr kumimoji="0" lang="zh-TW" altLang="en-US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打敗西洋棋世界冠軍</a:t>
              </a:r>
              <a:endParaRPr kumimoji="0" b="1" i="0" u="none" strike="noStrike" kern="1200" cap="none" spc="-3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Trebuchet MS"/>
              </a:endParaRPr>
            </a:p>
          </p:txBody>
        </p:sp>
        <p:sp>
          <p:nvSpPr>
            <p:cNvPr id="20" name="向下箭號 19"/>
            <p:cNvSpPr/>
            <p:nvPr/>
          </p:nvSpPr>
          <p:spPr>
            <a:xfrm>
              <a:off x="5809218" y="4124240"/>
              <a:ext cx="201168" cy="368865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21" name="object 18"/>
            <p:cNvSpPr txBox="1"/>
            <p:nvPr/>
          </p:nvSpPr>
          <p:spPr>
            <a:xfrm>
              <a:off x="7939021" y="4585439"/>
              <a:ext cx="2053589" cy="91651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2009</a:t>
              </a: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Google</a:t>
              </a:r>
              <a:r>
                <a:rPr kumimoji="0" lang="zh-TW" altLang="en-US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第一部自駕車</a:t>
              </a:r>
              <a:endParaRPr kumimoji="0" b="1" i="0" u="none" strike="noStrike" kern="1200" cap="none" spc="-3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Trebuchet MS"/>
              </a:endParaRPr>
            </a:p>
          </p:txBody>
        </p:sp>
        <p:sp>
          <p:nvSpPr>
            <p:cNvPr id="22" name="object 18"/>
            <p:cNvSpPr txBox="1"/>
            <p:nvPr/>
          </p:nvSpPr>
          <p:spPr>
            <a:xfrm>
              <a:off x="8775236" y="2561005"/>
              <a:ext cx="2053589" cy="61100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2011-2014</a:t>
              </a: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個人助理</a:t>
              </a:r>
              <a:r>
                <a:rPr kumimoji="0" lang="en-US" altLang="zh-TW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:</a:t>
              </a:r>
              <a:r>
                <a:rPr kumimoji="0" lang="en-US" altLang="zh-TW" b="1" i="0" u="none" strike="noStrike" kern="1200" cap="none" spc="-3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siri</a:t>
              </a:r>
              <a:r>
                <a:rPr kumimoji="0" lang="zh-TW" altLang="en-US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等</a:t>
              </a:r>
              <a:endParaRPr kumimoji="0" b="1" i="0" u="none" strike="noStrike" kern="1200" cap="none" spc="-3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Trebuchet MS"/>
              </a:endParaRPr>
            </a:p>
          </p:txBody>
        </p:sp>
        <p:sp>
          <p:nvSpPr>
            <p:cNvPr id="23" name="object 18"/>
            <p:cNvSpPr txBox="1"/>
            <p:nvPr/>
          </p:nvSpPr>
          <p:spPr>
            <a:xfrm>
              <a:off x="10403106" y="4606132"/>
              <a:ext cx="2053589" cy="61100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2016</a:t>
              </a: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-3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AlphaGo</a:t>
              </a:r>
              <a:endParaRPr kumimoji="0" b="1" i="0" u="none" strike="noStrike" kern="1200" cap="none" spc="-3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Trebuchet MS"/>
              </a:endParaRPr>
            </a:p>
          </p:txBody>
        </p:sp>
        <p:sp>
          <p:nvSpPr>
            <p:cNvPr id="24" name="向下箭號 23"/>
            <p:cNvSpPr/>
            <p:nvPr/>
          </p:nvSpPr>
          <p:spPr>
            <a:xfrm>
              <a:off x="8092241" y="4124239"/>
              <a:ext cx="201168" cy="368865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25" name="向下箭號 24"/>
            <p:cNvSpPr/>
            <p:nvPr/>
          </p:nvSpPr>
          <p:spPr>
            <a:xfrm>
              <a:off x="10578595" y="4124238"/>
              <a:ext cx="201168" cy="368865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26" name="向上箭號 25"/>
            <p:cNvSpPr/>
            <p:nvPr/>
          </p:nvSpPr>
          <p:spPr>
            <a:xfrm>
              <a:off x="9543460" y="3498109"/>
              <a:ext cx="211291" cy="400628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pic>
          <p:nvPicPr>
            <p:cNvPr id="1026" name="Picture 2" descr="ãDeepblueãçåçæå°çµæ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0386" y="5508769"/>
              <a:ext cx="1039308" cy="8426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ãAlphagoãçåçæå°çµæ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4227" y="5413086"/>
              <a:ext cx="2421127" cy="13679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555400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A5BC91B-959C-4310-943B-5DC739657DFC}"/>
              </a:ext>
            </a:extLst>
          </p:cNvPr>
          <p:cNvSpPr/>
          <p:nvPr/>
        </p:nvSpPr>
        <p:spPr>
          <a:xfrm>
            <a:off x="247940" y="271897"/>
            <a:ext cx="5147563" cy="369332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lvl="0"/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市及新竹縣</a:t>
            </a:r>
            <a:r>
              <a:rPr lang="en-US" altLang="zh-TW" dirty="0" err="1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AIoT</a:t>
            </a:r>
            <a:r>
              <a:rPr lang="en-US" altLang="zh-TW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Sensor(</a:t>
            </a:r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智聯感測</a:t>
            </a:r>
            <a:r>
              <a:rPr lang="en-US" altLang="zh-TW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全國聯賽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754" y="3405183"/>
            <a:ext cx="2163061" cy="1469432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007" y="3405183"/>
            <a:ext cx="2557917" cy="1435815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754" y="4961610"/>
            <a:ext cx="2163061" cy="1469431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236" y="637522"/>
            <a:ext cx="10170413" cy="2153803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007" y="4950336"/>
            <a:ext cx="2557917" cy="146943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620BD88-135E-4FE8-9234-B30857FAF606}"/>
              </a:ext>
            </a:extLst>
          </p:cNvPr>
          <p:cNvSpPr/>
          <p:nvPr/>
        </p:nvSpPr>
        <p:spPr>
          <a:xfrm>
            <a:off x="532856" y="3018092"/>
            <a:ext cx="57342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本競賽以「</a:t>
            </a:r>
            <a:r>
              <a:rPr lang="en-US" altLang="zh-TW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lang="zh-TW" altLang="en-US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」為感測元件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，鼓勵教師與學生善用工具，進行跨域學習，並發揮團隊合作，以想像力及創造力，創想具有價值之創意應用。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569E2B7-FE5E-4E36-9C09-CBB7F84D4C93}"/>
              </a:ext>
            </a:extLst>
          </p:cNvPr>
          <p:cNvSpPr txBox="1"/>
          <p:nvPr/>
        </p:nvSpPr>
        <p:spPr>
          <a:xfrm>
            <a:off x="1243358" y="5326993"/>
            <a:ext cx="242406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b="1" dirty="0"/>
              <a:t>2020/9/28 ~ 2021/1/28</a:t>
            </a:r>
            <a:endParaRPr lang="zh-TW" altLang="en-US" b="1" dirty="0"/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C388F385-9B27-4CC4-9CD6-8938DE3E040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103176" y="3929015"/>
          <a:ext cx="1992824" cy="2478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412">
                  <a:extLst>
                    <a:ext uri="{9D8B030D-6E8A-4147-A177-3AD203B41FA5}">
                      <a16:colId xmlns:a16="http://schemas.microsoft.com/office/drawing/2014/main" val="2328317519"/>
                    </a:ext>
                  </a:extLst>
                </a:gridCol>
                <a:gridCol w="996412">
                  <a:extLst>
                    <a:ext uri="{9D8B030D-6E8A-4147-A177-3AD203B41FA5}">
                      <a16:colId xmlns:a16="http://schemas.microsoft.com/office/drawing/2014/main" val="234733742"/>
                    </a:ext>
                  </a:extLst>
                </a:gridCol>
              </a:tblGrid>
              <a:tr h="53526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初選報名統計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組數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9015258"/>
                  </a:ext>
                </a:extLst>
              </a:tr>
              <a:tr h="3798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教師組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814800"/>
                  </a:ext>
                </a:extLst>
              </a:tr>
              <a:tr h="3798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高中組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50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617293"/>
                  </a:ext>
                </a:extLst>
              </a:tr>
              <a:tr h="3798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國中組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16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107275"/>
                  </a:ext>
                </a:extLst>
              </a:tr>
              <a:tr h="3798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國小組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22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184526"/>
                  </a:ext>
                </a:extLst>
              </a:tr>
              <a:tr h="3798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總計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108</a:t>
                      </a:r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519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707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A5BC91B-959C-4310-943B-5DC739657DFC}"/>
              </a:ext>
            </a:extLst>
          </p:cNvPr>
          <p:cNvSpPr/>
          <p:nvPr/>
        </p:nvSpPr>
        <p:spPr>
          <a:xfrm>
            <a:off x="247940" y="271897"/>
            <a:ext cx="5609228" cy="369332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lvl="0"/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新竹市陽光國小用感測器環遊世界程式教育向下扎根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691180" y="1233906"/>
            <a:ext cx="3238978" cy="5243453"/>
            <a:chOff x="441107" y="1123163"/>
            <a:chExt cx="3026329" cy="5145064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281" y="4762293"/>
              <a:ext cx="2946155" cy="1505934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107" y="1123163"/>
              <a:ext cx="2999604" cy="1708714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832" y="2990524"/>
              <a:ext cx="2999604" cy="1613122"/>
            </a:xfrm>
            <a:prstGeom prst="rect">
              <a:avLst/>
            </a:prstGeom>
          </p:spPr>
        </p:pic>
      </p:grpSp>
      <p:pic>
        <p:nvPicPr>
          <p:cNvPr id="21" name="圖片 20" descr="https://newsimgs.sina.tw/article/images/news-15910939953319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6623" y="1439764"/>
            <a:ext cx="2530111" cy="471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4016" y="1240393"/>
            <a:ext cx="1961984" cy="2615241"/>
          </a:xfrm>
          <a:prstGeom prst="rect">
            <a:avLst/>
          </a:prstGeom>
        </p:spPr>
      </p:pic>
      <p:pic>
        <p:nvPicPr>
          <p:cNvPr id="14" name="圖片 13">
            <a:hlinkClick r:id="rId7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039" y="4025669"/>
            <a:ext cx="4101685" cy="2408404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740" y="1240393"/>
            <a:ext cx="1961984" cy="2615240"/>
          </a:xfrm>
          <a:prstGeom prst="rect">
            <a:avLst/>
          </a:prstGeom>
        </p:spPr>
      </p:pic>
      <p:sp>
        <p:nvSpPr>
          <p:cNvPr id="3" name="橢圓 2">
            <a:extLst>
              <a:ext uri="{FF2B5EF4-FFF2-40B4-BE49-F238E27FC236}">
                <a16:creationId xmlns:a16="http://schemas.microsoft.com/office/drawing/2014/main" id="{9A350BAE-7E7E-4233-829F-E469216FA33A}"/>
              </a:ext>
            </a:extLst>
          </p:cNvPr>
          <p:cNvSpPr/>
          <p:nvPr/>
        </p:nvSpPr>
        <p:spPr>
          <a:xfrm>
            <a:off x="4991724" y="2746696"/>
            <a:ext cx="554637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19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A5BC91B-959C-4310-943B-5DC739657DFC}"/>
              </a:ext>
            </a:extLst>
          </p:cNvPr>
          <p:cNvSpPr/>
          <p:nvPr/>
        </p:nvSpPr>
        <p:spPr>
          <a:xfrm>
            <a:off x="247940" y="271897"/>
            <a:ext cx="3877985" cy="369332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新竹市培英國中資訊教育及體育融入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528" y="506461"/>
            <a:ext cx="4405148" cy="314065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78" y="824922"/>
            <a:ext cx="4405148" cy="560469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0" t="-8727" r="-1181" b="8727"/>
          <a:stretch/>
        </p:blipFill>
        <p:spPr>
          <a:xfrm>
            <a:off x="5293053" y="3622536"/>
            <a:ext cx="4405149" cy="272900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50B8B9C-4162-4CCF-B085-03AC2A4255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6294" y="4782312"/>
            <a:ext cx="1969628" cy="1462299"/>
          </a:xfrm>
          <a:prstGeom prst="rect">
            <a:avLst/>
          </a:prstGeom>
        </p:spPr>
      </p:pic>
      <p:sp>
        <p:nvSpPr>
          <p:cNvPr id="8" name="橢圓 7">
            <a:extLst>
              <a:ext uri="{FF2B5EF4-FFF2-40B4-BE49-F238E27FC236}">
                <a16:creationId xmlns:a16="http://schemas.microsoft.com/office/drawing/2014/main" id="{4C54738B-AF75-4D47-8F13-BCC903764F26}"/>
              </a:ext>
            </a:extLst>
          </p:cNvPr>
          <p:cNvSpPr/>
          <p:nvPr/>
        </p:nvSpPr>
        <p:spPr>
          <a:xfrm>
            <a:off x="6045060" y="5837465"/>
            <a:ext cx="554637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642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A5BC91B-959C-4310-943B-5DC739657DFC}"/>
              </a:ext>
            </a:extLst>
          </p:cNvPr>
          <p:cNvSpPr/>
          <p:nvPr/>
        </p:nvSpPr>
        <p:spPr>
          <a:xfrm>
            <a:off x="247940" y="271897"/>
            <a:ext cx="3647152" cy="369332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lvl="0"/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台北市南港高中</a:t>
            </a:r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物理融入程式教育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11" name="圖片 10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647" y="3796293"/>
            <a:ext cx="3564306" cy="2082655"/>
          </a:xfrm>
          <a:prstGeom prst="rect">
            <a:avLst/>
          </a:prstGeom>
        </p:spPr>
      </p:pic>
      <p:pic>
        <p:nvPicPr>
          <p:cNvPr id="12" name="圖片 11">
            <a:hlinkClick r:id="rId2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647" y="1568540"/>
            <a:ext cx="3571052" cy="207001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526" y="1568540"/>
            <a:ext cx="3600074" cy="2070010"/>
          </a:xfrm>
          <a:prstGeom prst="rect">
            <a:avLst/>
          </a:prstGeom>
        </p:spPr>
      </p:pic>
      <p:pic>
        <p:nvPicPr>
          <p:cNvPr id="5" name="圖片 4">
            <a:hlinkClick r:id="rId6"/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67" t="7063" b="5471"/>
          <a:stretch/>
        </p:blipFill>
        <p:spPr>
          <a:xfrm>
            <a:off x="4283846" y="3822864"/>
            <a:ext cx="3564307" cy="203703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058" y="1587590"/>
            <a:ext cx="3554621" cy="2060485"/>
          </a:xfrm>
          <a:prstGeom prst="rect">
            <a:avLst/>
          </a:prstGeom>
        </p:spPr>
      </p:pic>
      <p:pic>
        <p:nvPicPr>
          <p:cNvPr id="10" name="圖片 9">
            <a:hlinkClick r:id="rId9"/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70" b="-1"/>
          <a:stretch/>
        </p:blipFill>
        <p:spPr>
          <a:xfrm>
            <a:off x="8006946" y="3813339"/>
            <a:ext cx="3564308" cy="204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8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A5BC91B-959C-4310-943B-5DC739657DFC}"/>
              </a:ext>
            </a:extLst>
          </p:cNvPr>
          <p:cNvSpPr/>
          <p:nvPr/>
        </p:nvSpPr>
        <p:spPr>
          <a:xfrm>
            <a:off x="247940" y="271897"/>
            <a:ext cx="3647152" cy="369332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lvl="0"/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台北市南港高中物理融入程式教育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644" y="1190625"/>
            <a:ext cx="3489457" cy="1971675"/>
          </a:xfrm>
          <a:prstGeom prst="rect">
            <a:avLst/>
          </a:prstGeom>
        </p:spPr>
      </p:pic>
      <p:pic>
        <p:nvPicPr>
          <p:cNvPr id="14" name="圖片 1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644" y="3254908"/>
            <a:ext cx="3489457" cy="2101189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815" y="1190625"/>
            <a:ext cx="3403885" cy="1971675"/>
          </a:xfrm>
          <a:prstGeom prst="rect">
            <a:avLst/>
          </a:prstGeom>
        </p:spPr>
      </p:pic>
      <p:pic>
        <p:nvPicPr>
          <p:cNvPr id="3" name="圖片 2">
            <a:hlinkClick r:id="rId6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815" y="3254908"/>
            <a:ext cx="3403885" cy="2101189"/>
          </a:xfrm>
          <a:prstGeom prst="rect">
            <a:avLst/>
          </a:prstGeom>
        </p:spPr>
      </p:pic>
      <p:pic>
        <p:nvPicPr>
          <p:cNvPr id="7" name="圖片 4116" descr="S__47669427">
            <a:extLst>
              <a:ext uri="{FF2B5EF4-FFF2-40B4-BE49-F238E27FC236}">
                <a16:creationId xmlns:a16="http://schemas.microsoft.com/office/drawing/2014/main" id="{44089FAE-B1AE-42CC-8720-AEBF9A469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2247" y="3500993"/>
            <a:ext cx="3376758" cy="263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4115" descr="S__47669425">
            <a:extLst>
              <a:ext uri="{FF2B5EF4-FFF2-40B4-BE49-F238E27FC236}">
                <a16:creationId xmlns:a16="http://schemas.microsoft.com/office/drawing/2014/main" id="{5FF0277B-D72D-4024-A955-0E80BFCFD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1400" y="724371"/>
            <a:ext cx="3376758" cy="253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45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A5BC91B-959C-4310-943B-5DC739657DFC}"/>
              </a:ext>
            </a:extLst>
          </p:cNvPr>
          <p:cNvSpPr/>
          <p:nvPr/>
        </p:nvSpPr>
        <p:spPr>
          <a:xfrm>
            <a:off x="247940" y="271897"/>
            <a:ext cx="3185487" cy="369332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lvl="0"/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基隆市政府海洋吸塵器體驗營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971549"/>
            <a:ext cx="5010149" cy="222246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626" y="3410701"/>
            <a:ext cx="2506323" cy="1491282"/>
          </a:xfrm>
          <a:prstGeom prst="rect">
            <a:avLst/>
          </a:prstGeom>
        </p:spPr>
      </p:pic>
      <p:pic>
        <p:nvPicPr>
          <p:cNvPr id="7" name="圖片 6">
            <a:hlinkClick r:id="rId4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550" y="815105"/>
            <a:ext cx="5295900" cy="275677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35" y="3362326"/>
            <a:ext cx="2541443" cy="307931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0920" y="3942001"/>
            <a:ext cx="2940080" cy="218531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3795" y="3912143"/>
            <a:ext cx="2917805" cy="2215171"/>
          </a:xfrm>
          <a:prstGeom prst="rect">
            <a:avLst/>
          </a:prstGeom>
        </p:spPr>
      </p:pic>
      <p:sp>
        <p:nvSpPr>
          <p:cNvPr id="10" name="橢圓 9">
            <a:extLst>
              <a:ext uri="{FF2B5EF4-FFF2-40B4-BE49-F238E27FC236}">
                <a16:creationId xmlns:a16="http://schemas.microsoft.com/office/drawing/2014/main" id="{B2400A7C-5A13-4574-B532-93AD8CD8C3A8}"/>
              </a:ext>
            </a:extLst>
          </p:cNvPr>
          <p:cNvSpPr/>
          <p:nvPr/>
        </p:nvSpPr>
        <p:spPr>
          <a:xfrm>
            <a:off x="7416660" y="1535288"/>
            <a:ext cx="640553" cy="555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891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A5BC91B-959C-4310-943B-5DC739657DFC}"/>
              </a:ext>
            </a:extLst>
          </p:cNvPr>
          <p:cNvSpPr/>
          <p:nvPr/>
        </p:nvSpPr>
        <p:spPr>
          <a:xfrm>
            <a:off x="247940" y="271897"/>
            <a:ext cx="3185487" cy="369332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新竹市程式教育校本課程融入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377" y="1023602"/>
            <a:ext cx="3483800" cy="220317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501" y="1067238"/>
            <a:ext cx="3764445" cy="215954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42" y="1052867"/>
            <a:ext cx="3850928" cy="2173911"/>
          </a:xfrm>
          <a:prstGeom prst="rect">
            <a:avLst/>
          </a:prstGeom>
        </p:spPr>
      </p:pic>
      <p:pic>
        <p:nvPicPr>
          <p:cNvPr id="2" name="圖片 1">
            <a:hlinkClick r:id="rId6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67" y="3392529"/>
            <a:ext cx="3850928" cy="275109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501" y="3392529"/>
            <a:ext cx="3764445" cy="2751096"/>
          </a:xfrm>
          <a:prstGeom prst="rect">
            <a:avLst/>
          </a:prstGeom>
        </p:spPr>
      </p:pic>
      <p:pic>
        <p:nvPicPr>
          <p:cNvPr id="4" name="圖片 3">
            <a:hlinkClick r:id="rId9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377" y="3392529"/>
            <a:ext cx="3483800" cy="275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8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A5BC91B-959C-4310-943B-5DC739657DFC}"/>
              </a:ext>
            </a:extLst>
          </p:cNvPr>
          <p:cNvSpPr/>
          <p:nvPr/>
        </p:nvSpPr>
        <p:spPr>
          <a:xfrm>
            <a:off x="247940" y="271897"/>
            <a:ext cx="2723823" cy="369332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新竹市程式教育增能計畫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42" y="900706"/>
            <a:ext cx="3850928" cy="249818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377" y="938804"/>
            <a:ext cx="3540933" cy="249818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926" y="910228"/>
            <a:ext cx="3842302" cy="2498189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42" y="3553597"/>
            <a:ext cx="3850928" cy="249997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927" y="3553597"/>
            <a:ext cx="3842302" cy="2424661"/>
          </a:xfrm>
          <a:prstGeom prst="rect">
            <a:avLst/>
          </a:prstGeom>
        </p:spPr>
      </p:pic>
      <p:pic>
        <p:nvPicPr>
          <p:cNvPr id="4" name="圖片 3">
            <a:hlinkClick r:id="rId8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086" y="3553597"/>
            <a:ext cx="3520224" cy="234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5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F3E7055-1844-4D4B-91D4-82AB5B4871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1" y="2829960"/>
            <a:ext cx="9677400" cy="381748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EA5E63E-B73D-4DB5-AE6D-888BB1D2F4DF}"/>
              </a:ext>
            </a:extLst>
          </p:cNvPr>
          <p:cNvSpPr/>
          <p:nvPr/>
        </p:nvSpPr>
        <p:spPr>
          <a:xfrm>
            <a:off x="2551895" y="470235"/>
            <a:ext cx="373380" cy="2895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D08DE13-A0F0-475D-9780-69084235289A}"/>
              </a:ext>
            </a:extLst>
          </p:cNvPr>
          <p:cNvSpPr txBox="1"/>
          <p:nvPr/>
        </p:nvSpPr>
        <p:spPr>
          <a:xfrm>
            <a:off x="3088471" y="406422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Sensor</a:t>
            </a:r>
            <a:endParaRPr lang="zh-TW" altLang="en-US" dirty="0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0FE28F76-2E45-444B-BDAE-A648449C973F}"/>
              </a:ext>
            </a:extLst>
          </p:cNvPr>
          <p:cNvCxnSpPr>
            <a:cxnSpLocks/>
          </p:cNvCxnSpPr>
          <p:nvPr/>
        </p:nvCxnSpPr>
        <p:spPr>
          <a:xfrm flipH="1">
            <a:off x="1798631" y="668220"/>
            <a:ext cx="777240" cy="5486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BC5AC10-E368-4119-99FF-8DA33D3A0A50}"/>
              </a:ext>
            </a:extLst>
          </p:cNvPr>
          <p:cNvSpPr txBox="1"/>
          <p:nvPr/>
        </p:nvSpPr>
        <p:spPr>
          <a:xfrm>
            <a:off x="3893585" y="413143"/>
            <a:ext cx="121158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穿戴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感測</a:t>
            </a: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761D63E6-C98C-4379-BD11-4E21A46EC051}"/>
              </a:ext>
            </a:extLst>
          </p:cNvPr>
          <p:cNvCxnSpPr>
            <a:cxnSpLocks/>
            <a:stCxn id="9" idx="3"/>
            <a:endCxn id="4" idx="0"/>
          </p:cNvCxnSpPr>
          <p:nvPr/>
        </p:nvCxnSpPr>
        <p:spPr>
          <a:xfrm>
            <a:off x="2925275" y="615015"/>
            <a:ext cx="2271566" cy="22149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CEB543F-049D-44A1-8515-03870303B9A4}"/>
              </a:ext>
            </a:extLst>
          </p:cNvPr>
          <p:cNvSpPr txBox="1"/>
          <p:nvPr/>
        </p:nvSpPr>
        <p:spPr>
          <a:xfrm>
            <a:off x="2257163" y="5021284"/>
            <a:ext cx="1208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蝶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/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換氣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10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47C4EB0-CB5C-44FA-BA62-69767E218F46}"/>
              </a:ext>
            </a:extLst>
          </p:cNvPr>
          <p:cNvSpPr txBox="1"/>
          <p:nvPr/>
        </p:nvSpPr>
        <p:spPr>
          <a:xfrm>
            <a:off x="4204975" y="4871860"/>
            <a:ext cx="110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蛙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/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換氣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8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AAD189F-9BC6-47F7-A117-820FEED88674}"/>
              </a:ext>
            </a:extLst>
          </p:cNvPr>
          <p:cNvSpPr txBox="1"/>
          <p:nvPr/>
        </p:nvSpPr>
        <p:spPr>
          <a:xfrm>
            <a:off x="6127520" y="4842375"/>
            <a:ext cx="110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捷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/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換氣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6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AC66C2B-64AE-478D-8D03-2BFB2FDDF3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63" y="1216860"/>
            <a:ext cx="3207012" cy="1603506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01413372-79BE-44C1-B9A9-F9D4E23D4BC9}"/>
              </a:ext>
            </a:extLst>
          </p:cNvPr>
          <p:cNvSpPr txBox="1"/>
          <p:nvPr/>
        </p:nvSpPr>
        <p:spPr>
          <a:xfrm>
            <a:off x="4468874" y="20685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讀出訊號</a:t>
            </a:r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82B8C598-E019-48D6-8988-FDF94FAF694D}"/>
              </a:ext>
            </a:extLst>
          </p:cNvPr>
          <p:cNvSpPr/>
          <p:nvPr/>
        </p:nvSpPr>
        <p:spPr>
          <a:xfrm>
            <a:off x="5651249" y="3234015"/>
            <a:ext cx="1766875" cy="132683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D3FD2DB4-0AB4-42E0-92F1-9B972AB02EF2}"/>
              </a:ext>
            </a:extLst>
          </p:cNvPr>
          <p:cNvSpPr/>
          <p:nvPr/>
        </p:nvSpPr>
        <p:spPr>
          <a:xfrm>
            <a:off x="3894947" y="3201486"/>
            <a:ext cx="1766875" cy="132683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DC23383B-3BF8-43E6-876B-09A5009D73B5}"/>
              </a:ext>
            </a:extLst>
          </p:cNvPr>
          <p:cNvSpPr/>
          <p:nvPr/>
        </p:nvSpPr>
        <p:spPr>
          <a:xfrm>
            <a:off x="1980273" y="3201485"/>
            <a:ext cx="1766875" cy="132683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2082DDD3-BECA-4C1E-A0AB-3585A7B15856}"/>
              </a:ext>
            </a:extLst>
          </p:cNvPr>
          <p:cNvSpPr txBox="1"/>
          <p:nvPr/>
        </p:nvSpPr>
        <p:spPr>
          <a:xfrm>
            <a:off x="5541477" y="975303"/>
            <a:ext cx="272382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工人智慧作出判別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工人智慧寫出程式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(APP)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藍芽 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WiFi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傳給手機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B31C6CE0-B55E-439E-B71F-EB608945B177}"/>
              </a:ext>
            </a:extLst>
          </p:cNvPr>
          <p:cNvSpPr txBox="1"/>
          <p:nvPr/>
        </p:nvSpPr>
        <p:spPr>
          <a:xfrm>
            <a:off x="8704214" y="395201"/>
            <a:ext cx="1622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ym typeface="Wingdings" panose="05000000000000000000" pitchFamily="2" charset="2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AI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智慧教練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 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4B6F61F8-C720-471B-8139-02373E41F812}"/>
              </a:ext>
            </a:extLst>
          </p:cNvPr>
          <p:cNvSpPr txBox="1"/>
          <p:nvPr/>
        </p:nvSpPr>
        <p:spPr>
          <a:xfrm>
            <a:off x="5546245" y="400849"/>
            <a:ext cx="271905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AIOT</a:t>
            </a:r>
            <a:endParaRPr lang="zh-TW" altLang="en-US" dirty="0"/>
          </a:p>
        </p:txBody>
      </p: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59827C03-FA49-48A4-AF30-114F233DD9C0}"/>
              </a:ext>
            </a:extLst>
          </p:cNvPr>
          <p:cNvCxnSpPr>
            <a:cxnSpLocks/>
            <a:stCxn id="13" idx="3"/>
            <a:endCxn id="34" idx="1"/>
          </p:cNvCxnSpPr>
          <p:nvPr/>
        </p:nvCxnSpPr>
        <p:spPr>
          <a:xfrm flipV="1">
            <a:off x="5105165" y="585515"/>
            <a:ext cx="441080" cy="122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5D501687-BAD9-470A-8274-5F15A252D523}"/>
              </a:ext>
            </a:extLst>
          </p:cNvPr>
          <p:cNvCxnSpPr>
            <a:cxnSpLocks/>
            <a:stCxn id="34" idx="3"/>
            <a:endCxn id="33" idx="1"/>
          </p:cNvCxnSpPr>
          <p:nvPr/>
        </p:nvCxnSpPr>
        <p:spPr>
          <a:xfrm flipV="1">
            <a:off x="8265300" y="579867"/>
            <a:ext cx="438914" cy="56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圖片 40">
            <a:extLst>
              <a:ext uri="{FF2B5EF4-FFF2-40B4-BE49-F238E27FC236}">
                <a16:creationId xmlns:a16="http://schemas.microsoft.com/office/drawing/2014/main" id="{07FCF928-B83C-461C-8EF3-E8438F89A3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34" t="13222" r="25533" b="6615"/>
          <a:stretch/>
        </p:blipFill>
        <p:spPr>
          <a:xfrm>
            <a:off x="10326773" y="23604"/>
            <a:ext cx="1902625" cy="1616564"/>
          </a:xfrm>
          <a:prstGeom prst="rect">
            <a:avLst/>
          </a:prstGeom>
        </p:spPr>
      </p:pic>
      <p:sp>
        <p:nvSpPr>
          <p:cNvPr id="56" name="箭號: 向下 55">
            <a:extLst>
              <a:ext uri="{FF2B5EF4-FFF2-40B4-BE49-F238E27FC236}">
                <a16:creationId xmlns:a16="http://schemas.microsoft.com/office/drawing/2014/main" id="{72736EE6-A64A-41E0-A943-30FEEBB96F87}"/>
              </a:ext>
            </a:extLst>
          </p:cNvPr>
          <p:cNvSpPr/>
          <p:nvPr/>
        </p:nvSpPr>
        <p:spPr>
          <a:xfrm rot="1855621">
            <a:off x="10175425" y="1255510"/>
            <a:ext cx="905691" cy="7949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0564A658-3806-4C04-9F01-B56CA7F6D759}"/>
              </a:ext>
            </a:extLst>
          </p:cNvPr>
          <p:cNvSpPr txBox="1"/>
          <p:nvPr/>
        </p:nvSpPr>
        <p:spPr>
          <a:xfrm rot="1992973">
            <a:off x="9526394" y="1969831"/>
            <a:ext cx="1600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Semiconductor</a:t>
            </a:r>
            <a:endParaRPr lang="zh-TW" altLang="en-US" dirty="0"/>
          </a:p>
        </p:txBody>
      </p: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D0827235-6BD7-4DD0-B43D-A9C7F2D13BBC}"/>
              </a:ext>
            </a:extLst>
          </p:cNvPr>
          <p:cNvGrpSpPr/>
          <p:nvPr/>
        </p:nvGrpSpPr>
        <p:grpSpPr>
          <a:xfrm>
            <a:off x="6924361" y="2518797"/>
            <a:ext cx="3678112" cy="3714153"/>
            <a:chOff x="6924361" y="2518797"/>
            <a:chExt cx="3678112" cy="3714153"/>
          </a:xfrm>
        </p:grpSpPr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B2C2DA83-C47E-41FD-80FB-692C146C0D82}"/>
                </a:ext>
              </a:extLst>
            </p:cNvPr>
            <p:cNvSpPr txBox="1"/>
            <p:nvPr/>
          </p:nvSpPr>
          <p:spPr>
            <a:xfrm>
              <a:off x="7812420" y="4918173"/>
              <a:ext cx="11008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捷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/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換氣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6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7" name="橢圓 26">
              <a:extLst>
                <a:ext uri="{FF2B5EF4-FFF2-40B4-BE49-F238E27FC236}">
                  <a16:creationId xmlns:a16="http://schemas.microsoft.com/office/drawing/2014/main" id="{FC5D1F33-D81E-4609-9056-6EDEBACFABE4}"/>
                </a:ext>
              </a:extLst>
            </p:cNvPr>
            <p:cNvSpPr/>
            <p:nvPr/>
          </p:nvSpPr>
          <p:spPr>
            <a:xfrm>
              <a:off x="7418124" y="3201485"/>
              <a:ext cx="1600977" cy="128008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59" name="圖片 58">
              <a:extLst>
                <a:ext uri="{FF2B5EF4-FFF2-40B4-BE49-F238E27FC236}">
                  <a16:creationId xmlns:a16="http://schemas.microsoft.com/office/drawing/2014/main" id="{3D74CE09-6C02-4716-B912-CF927E56C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4361" y="2518797"/>
              <a:ext cx="3565587" cy="3714153"/>
            </a:xfrm>
            <a:prstGeom prst="rect">
              <a:avLst/>
            </a:prstGeom>
          </p:spPr>
        </p:pic>
        <p:sp>
          <p:nvSpPr>
            <p:cNvPr id="62" name="橢圓 61">
              <a:extLst>
                <a:ext uri="{FF2B5EF4-FFF2-40B4-BE49-F238E27FC236}">
                  <a16:creationId xmlns:a16="http://schemas.microsoft.com/office/drawing/2014/main" id="{E3C54F7E-8E6A-47FC-A886-8158C5A5E45F}"/>
                </a:ext>
              </a:extLst>
            </p:cNvPr>
            <p:cNvSpPr/>
            <p:nvPr/>
          </p:nvSpPr>
          <p:spPr>
            <a:xfrm>
              <a:off x="9642979" y="4038766"/>
              <a:ext cx="619765" cy="61285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056CA986-9C38-45A5-83E4-3BB86EC65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2225" y="3897434"/>
              <a:ext cx="1280248" cy="853362"/>
            </a:xfrm>
            <a:prstGeom prst="rect">
              <a:avLst/>
            </a:prstGeom>
          </p:spPr>
        </p:pic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592F6F38-FFA3-4E1D-8A77-5CE5291C429D}"/>
              </a:ext>
            </a:extLst>
          </p:cNvPr>
          <p:cNvSpPr txBox="1"/>
          <p:nvPr/>
        </p:nvSpPr>
        <p:spPr>
          <a:xfrm>
            <a:off x="11683016" y="627811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3A7BE42-5DF6-4B5F-BACC-146EA2D31EEB}" type="slidenum">
              <a:rPr lang="zh-TW" altLang="en-US" smtClean="0"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4538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3" grpId="0" animBg="1"/>
      <p:bldP spid="22" grpId="0"/>
      <p:bldP spid="23" grpId="0"/>
      <p:bldP spid="17" grpId="0"/>
      <p:bldP spid="25" grpId="0" animBg="1"/>
      <p:bldP spid="26" grpId="0" animBg="1"/>
      <p:bldP spid="28" grpId="0" animBg="1"/>
      <p:bldP spid="32" grpId="0" animBg="1"/>
      <p:bldP spid="33" grpId="0"/>
      <p:bldP spid="34" grpId="0" animBg="1"/>
    </p:bldLst>
  </p:timing>
</p:sld>
</file>

<file path=ppt/theme/theme1.xml><?xml version="1.0" encoding="utf-8"?>
<a:theme xmlns:a="http://schemas.openxmlformats.org/drawingml/2006/main" name="1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1408</TotalTime>
  <Words>5108</Words>
  <Application>Microsoft Office PowerPoint</Application>
  <PresentationFormat>寬螢幕</PresentationFormat>
  <Paragraphs>853</Paragraphs>
  <Slides>87</Slides>
  <Notes>11</Notes>
  <HiddenSlides>0</HiddenSlides>
  <MMClips>0</MMClips>
  <ScaleCrop>false</ScaleCrop>
  <HeadingPairs>
    <vt:vector size="8" baseType="variant">
      <vt:variant>
        <vt:lpstr>使用字型</vt:lpstr>
      </vt:variant>
      <vt:variant>
        <vt:i4>28</vt:i4>
      </vt:variant>
      <vt:variant>
        <vt:lpstr>佈景主題</vt:lpstr>
      </vt:variant>
      <vt:variant>
        <vt:i4>6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87</vt:i4>
      </vt:variant>
    </vt:vector>
  </HeadingPairs>
  <TitlesOfParts>
    <vt:vector size="122" baseType="lpstr">
      <vt:lpstr>Adobe Gothic Std B</vt:lpstr>
      <vt:lpstr>Adobe 黑体 Std R</vt:lpstr>
      <vt:lpstr>Adobe 繁黑體 Std B</vt:lpstr>
      <vt:lpstr>Arial Unicode MS</vt:lpstr>
      <vt:lpstr>等线</vt:lpstr>
      <vt:lpstr>等线 Light</vt:lpstr>
      <vt:lpstr>FontAwesome</vt:lpstr>
      <vt:lpstr>맑은 고딕</vt:lpstr>
      <vt:lpstr>Microsoft YaHei</vt:lpstr>
      <vt:lpstr>黑体</vt:lpstr>
      <vt:lpstr>Tekton Pro Ext</vt:lpstr>
      <vt:lpstr>游ゴシック</vt:lpstr>
      <vt:lpstr>全真行書</vt:lpstr>
      <vt:lpstr>微軟正黑體</vt:lpstr>
      <vt:lpstr>新細明體</vt:lpstr>
      <vt:lpstr>標楷體</vt:lpstr>
      <vt:lpstr>Arial</vt:lpstr>
      <vt:lpstr>Arial Black</vt:lpstr>
      <vt:lpstr>Calibri</vt:lpstr>
      <vt:lpstr>Calibri Light</vt:lpstr>
      <vt:lpstr>Calisto MT</vt:lpstr>
      <vt:lpstr>Cambria Math</vt:lpstr>
      <vt:lpstr>Corbel</vt:lpstr>
      <vt:lpstr>Symbol</vt:lpstr>
      <vt:lpstr>Tahoma</vt:lpstr>
      <vt:lpstr>Times New Roman</vt:lpstr>
      <vt:lpstr>Trebuchet MS</vt:lpstr>
      <vt:lpstr>Wingdings</vt:lpstr>
      <vt:lpstr>1_Office 佈景主題</vt:lpstr>
      <vt:lpstr>3_Office 佈景主題</vt:lpstr>
      <vt:lpstr>Office 佈景主題</vt:lpstr>
      <vt:lpstr>4_Office 佈景主題</vt:lpstr>
      <vt:lpstr>5_Office 佈景主題</vt:lpstr>
      <vt:lpstr>2_Office 佈景主題</vt:lpstr>
      <vt:lpstr>Adobe Acrobat Document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AI 發展史</vt:lpstr>
      <vt:lpstr>PowerPoint 簡報</vt:lpstr>
      <vt:lpstr>AI 三大應用領域</vt:lpstr>
      <vt:lpstr>NN類神經原理</vt:lpstr>
      <vt:lpstr>NN類神經原理</vt:lpstr>
      <vt:lpstr>PowerPoint 簡報</vt:lpstr>
      <vt:lpstr>Rabboni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gabboni-介紹</vt:lpstr>
      <vt:lpstr>gabboni-感測參數及軸向介紹</vt:lpstr>
      <vt:lpstr>PowerPoint 簡報</vt:lpstr>
      <vt:lpstr>gabboni-操作功能介紹</vt:lpstr>
      <vt:lpstr>gabboni-配件介紹</vt:lpstr>
      <vt:lpstr>PowerPoint 簡報</vt:lpstr>
      <vt:lpstr>如果gabboni PC UI 連線程式無法開啟</vt:lpstr>
      <vt:lpstr>PowerPoint 簡報</vt:lpstr>
      <vt:lpstr>gabboni-USB連線</vt:lpstr>
      <vt:lpstr>PowerPoint 簡報</vt:lpstr>
      <vt:lpstr>PowerPoint 簡報</vt:lpstr>
      <vt:lpstr>PowerPoint 簡報</vt:lpstr>
      <vt:lpstr>PowerPoint 簡報</vt:lpstr>
      <vt:lpstr>PowerPoint 簡報</vt:lpstr>
      <vt:lpstr>Python安裝(3/4)</vt:lpstr>
      <vt:lpstr>Python 安裝 (4/4)</vt:lpstr>
      <vt:lpstr>Python 安裝 (2/2)</vt:lpstr>
      <vt:lpstr>編譯器 </vt:lpstr>
      <vt:lpstr>點擊 IDLE 編譯器可開始編輯程式 坊間有許多編譯器可依喜好選擇 </vt:lpstr>
      <vt:lpstr>PowerPoint 簡報</vt:lpstr>
      <vt:lpstr>PowerPoint 簡報</vt:lpstr>
      <vt:lpstr>PowerPoint 簡報</vt:lpstr>
      <vt:lpstr>Solution:</vt:lpstr>
      <vt:lpstr>PowerPoint 簡報</vt:lpstr>
      <vt:lpstr>安裝Rabboni-python API</vt:lpstr>
      <vt:lpstr>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Solution Part1 連接:</vt:lpstr>
      <vt:lpstr>Solution Part2 設定:</vt:lpstr>
      <vt:lpstr>Solution Part3 Python Code:</vt:lpstr>
      <vt:lpstr>Solution Part4 結束評分:</vt:lpstr>
      <vt:lpstr>常見問題</vt:lpstr>
      <vt:lpstr>尋找不到python、pip指令</vt:lpstr>
      <vt:lpstr>尋找不到python、pip指令</vt:lpstr>
      <vt:lpstr>尋找不到python、pip指令</vt:lpstr>
      <vt:lpstr>安裝好Rabboni但Python卻說找不到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朱保銘</cp:lastModifiedBy>
  <cp:revision>121</cp:revision>
  <dcterms:created xsi:type="dcterms:W3CDTF">2020-01-14T06:45:51Z</dcterms:created>
  <dcterms:modified xsi:type="dcterms:W3CDTF">2023-05-03T18:41:21Z</dcterms:modified>
</cp:coreProperties>
</file>