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66" r:id="rId3"/>
    <p:sldId id="267" r:id="rId4"/>
    <p:sldId id="268" r:id="rId5"/>
    <p:sldId id="259" r:id="rId6"/>
    <p:sldId id="260" r:id="rId7"/>
    <p:sldId id="262" r:id="rId8"/>
    <p:sldId id="264" r:id="rId9"/>
    <p:sldId id="265" r:id="rId10"/>
    <p:sldId id="280" r:id="rId11"/>
    <p:sldId id="269" r:id="rId12"/>
    <p:sldId id="263" r:id="rId13"/>
    <p:sldId id="272" r:id="rId14"/>
    <p:sldId id="273" r:id="rId15"/>
    <p:sldId id="274" r:id="rId16"/>
    <p:sldId id="270" r:id="rId17"/>
    <p:sldId id="275" r:id="rId18"/>
    <p:sldId id="281" r:id="rId19"/>
    <p:sldId id="271" r:id="rId20"/>
    <p:sldId id="276" r:id="rId21"/>
    <p:sldId id="277" r:id="rId22"/>
  </p:sldIdLst>
  <p:sldSz cx="12192000" cy="6858000"/>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63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A651EB-1CDC-4CA2-81D0-7438AF5343AF}" type="datetimeFigureOut">
              <a:rPr lang="zh-TW" altLang="en-US" smtClean="0"/>
              <a:t>2019/10/22</a:t>
            </a:fld>
            <a:endParaRPr lang="zh-TW" altLang="en-US"/>
          </a:p>
        </p:txBody>
      </p:sp>
      <p:sp>
        <p:nvSpPr>
          <p:cNvPr id="4" name="投影片圖像版面配置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B7F1D8-212C-43AA-A516-73A458C14AB1}" type="slidenum">
              <a:rPr lang="zh-TW" altLang="en-US" smtClean="0"/>
              <a:t>‹#›</a:t>
            </a:fld>
            <a:endParaRPr lang="zh-TW" altLang="en-US"/>
          </a:p>
        </p:txBody>
      </p:sp>
    </p:spTree>
    <p:extLst>
      <p:ext uri="{BB962C8B-B14F-4D97-AF65-F5344CB8AC3E}">
        <p14:creationId xmlns:p14="http://schemas.microsoft.com/office/powerpoint/2010/main" val="30794087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1524000" y="1122363"/>
            <a:ext cx="9144000" cy="2387600"/>
          </a:xfrm>
        </p:spPr>
        <p:txBody>
          <a:bodyPr anchor="b"/>
          <a:lstStyle>
            <a:lvl1pPr algn="ctr">
              <a:defRPr sz="6000"/>
            </a:lvl1p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4AEB4E51-166F-40CE-8A8C-125680816FF7}" type="datetimeFigureOut">
              <a:rPr lang="zh-TW" altLang="en-US" smtClean="0"/>
              <a:t>2019/10/22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43C0888D-855C-451F-ACDF-9CA2765C9D0E}" type="slidenum">
              <a:rPr lang="zh-TW" altLang="en-US" smtClean="0"/>
              <a:t>‹#›</a:t>
            </a:fld>
            <a:endParaRPr lang="zh-TW" altLang="en-US"/>
          </a:p>
        </p:txBody>
      </p:sp>
    </p:spTree>
    <p:extLst>
      <p:ext uri="{BB962C8B-B14F-4D97-AF65-F5344CB8AC3E}">
        <p14:creationId xmlns:p14="http://schemas.microsoft.com/office/powerpoint/2010/main" val="3689606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4AEB4E51-166F-40CE-8A8C-125680816FF7}" type="datetimeFigureOut">
              <a:rPr lang="zh-TW" altLang="en-US" smtClean="0"/>
              <a:t>2019/10/22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43C0888D-855C-451F-ACDF-9CA2765C9D0E}" type="slidenum">
              <a:rPr lang="zh-TW" altLang="en-US" smtClean="0"/>
              <a:t>‹#›</a:t>
            </a:fld>
            <a:endParaRPr lang="zh-TW" altLang="en-US"/>
          </a:p>
        </p:txBody>
      </p:sp>
    </p:spTree>
    <p:extLst>
      <p:ext uri="{BB962C8B-B14F-4D97-AF65-F5344CB8AC3E}">
        <p14:creationId xmlns:p14="http://schemas.microsoft.com/office/powerpoint/2010/main" val="1328888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8724900" y="365125"/>
            <a:ext cx="2628900" cy="5811838"/>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838200" y="365125"/>
            <a:ext cx="7734300" cy="5811838"/>
          </a:xfrm>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4AEB4E51-166F-40CE-8A8C-125680816FF7}" type="datetimeFigureOut">
              <a:rPr lang="zh-TW" altLang="en-US" smtClean="0"/>
              <a:t>2019/10/22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43C0888D-855C-451F-ACDF-9CA2765C9D0E}" type="slidenum">
              <a:rPr lang="zh-TW" altLang="en-US" smtClean="0"/>
              <a:t>‹#›</a:t>
            </a:fld>
            <a:endParaRPr lang="zh-TW" altLang="en-US"/>
          </a:p>
        </p:txBody>
      </p:sp>
    </p:spTree>
    <p:extLst>
      <p:ext uri="{BB962C8B-B14F-4D97-AF65-F5344CB8AC3E}">
        <p14:creationId xmlns:p14="http://schemas.microsoft.com/office/powerpoint/2010/main" val="626036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4AEB4E51-166F-40CE-8A8C-125680816FF7}" type="datetimeFigureOut">
              <a:rPr lang="zh-TW" altLang="en-US" smtClean="0"/>
              <a:t>2019/10/22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43C0888D-855C-451F-ACDF-9CA2765C9D0E}" type="slidenum">
              <a:rPr lang="zh-TW" altLang="en-US" smtClean="0"/>
              <a:t>‹#›</a:t>
            </a:fld>
            <a:endParaRPr lang="zh-TW" altLang="en-US"/>
          </a:p>
        </p:txBody>
      </p:sp>
    </p:spTree>
    <p:extLst>
      <p:ext uri="{BB962C8B-B14F-4D97-AF65-F5344CB8AC3E}">
        <p14:creationId xmlns:p14="http://schemas.microsoft.com/office/powerpoint/2010/main" val="9504538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831850" y="1709738"/>
            <a:ext cx="10515600" cy="2852737"/>
          </a:xfrm>
        </p:spPr>
        <p:txBody>
          <a:bodyPr anchor="b"/>
          <a:lstStyle>
            <a:lvl1pPr>
              <a:defRPr sz="6000"/>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smtClean="0"/>
              <a:t>編輯母片文字樣式</a:t>
            </a:r>
          </a:p>
        </p:txBody>
      </p:sp>
      <p:sp>
        <p:nvSpPr>
          <p:cNvPr id="4" name="日期版面配置區 3"/>
          <p:cNvSpPr>
            <a:spLocks noGrp="1"/>
          </p:cNvSpPr>
          <p:nvPr>
            <p:ph type="dt" sz="half" idx="10"/>
          </p:nvPr>
        </p:nvSpPr>
        <p:spPr/>
        <p:txBody>
          <a:bodyPr/>
          <a:lstStyle/>
          <a:p>
            <a:fld id="{4AEB4E51-166F-40CE-8A8C-125680816FF7}" type="datetimeFigureOut">
              <a:rPr lang="zh-TW" altLang="en-US" smtClean="0"/>
              <a:t>2019/10/22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43C0888D-855C-451F-ACDF-9CA2765C9D0E}" type="slidenum">
              <a:rPr lang="zh-TW" altLang="en-US" smtClean="0"/>
              <a:t>‹#›</a:t>
            </a:fld>
            <a:endParaRPr lang="zh-TW" altLang="en-US"/>
          </a:p>
        </p:txBody>
      </p:sp>
    </p:spTree>
    <p:extLst>
      <p:ext uri="{BB962C8B-B14F-4D97-AF65-F5344CB8AC3E}">
        <p14:creationId xmlns:p14="http://schemas.microsoft.com/office/powerpoint/2010/main" val="957921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838200" y="1825625"/>
            <a:ext cx="518160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6172200" y="1825625"/>
            <a:ext cx="518160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4AEB4E51-166F-40CE-8A8C-125680816FF7}" type="datetimeFigureOut">
              <a:rPr lang="zh-TW" altLang="en-US" smtClean="0"/>
              <a:t>2019/10/22</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43C0888D-855C-451F-ACDF-9CA2765C9D0E}" type="slidenum">
              <a:rPr lang="zh-TW" altLang="en-US" smtClean="0"/>
              <a:t>‹#›</a:t>
            </a:fld>
            <a:endParaRPr lang="zh-TW" altLang="en-US"/>
          </a:p>
        </p:txBody>
      </p:sp>
    </p:spTree>
    <p:extLst>
      <p:ext uri="{BB962C8B-B14F-4D97-AF65-F5344CB8AC3E}">
        <p14:creationId xmlns:p14="http://schemas.microsoft.com/office/powerpoint/2010/main" val="204151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839788" y="365125"/>
            <a:ext cx="10515600" cy="1325563"/>
          </a:xfrm>
        </p:spPr>
        <p:txBody>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編輯母片文字樣式</a:t>
            </a:r>
          </a:p>
        </p:txBody>
      </p:sp>
      <p:sp>
        <p:nvSpPr>
          <p:cNvPr id="4" name="內容版面配置區 3"/>
          <p:cNvSpPr>
            <a:spLocks noGrp="1"/>
          </p:cNvSpPr>
          <p:nvPr>
            <p:ph sz="half" idx="2"/>
          </p:nvPr>
        </p:nvSpPr>
        <p:spPr>
          <a:xfrm>
            <a:off x="839788" y="2505075"/>
            <a:ext cx="5157787"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編輯母片文字樣式</a:t>
            </a:r>
          </a:p>
        </p:txBody>
      </p:sp>
      <p:sp>
        <p:nvSpPr>
          <p:cNvPr id="6" name="內容版面配置區 5"/>
          <p:cNvSpPr>
            <a:spLocks noGrp="1"/>
          </p:cNvSpPr>
          <p:nvPr>
            <p:ph sz="quarter" idx="4"/>
          </p:nvPr>
        </p:nvSpPr>
        <p:spPr>
          <a:xfrm>
            <a:off x="6172200" y="2505075"/>
            <a:ext cx="5183188"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4AEB4E51-166F-40CE-8A8C-125680816FF7}" type="datetimeFigureOut">
              <a:rPr lang="zh-TW" altLang="en-US" smtClean="0"/>
              <a:t>2019/10/22</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43C0888D-855C-451F-ACDF-9CA2765C9D0E}" type="slidenum">
              <a:rPr lang="zh-TW" altLang="en-US" smtClean="0"/>
              <a:t>‹#›</a:t>
            </a:fld>
            <a:endParaRPr lang="zh-TW" altLang="en-US"/>
          </a:p>
        </p:txBody>
      </p:sp>
    </p:spTree>
    <p:extLst>
      <p:ext uri="{BB962C8B-B14F-4D97-AF65-F5344CB8AC3E}">
        <p14:creationId xmlns:p14="http://schemas.microsoft.com/office/powerpoint/2010/main" val="514438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4AEB4E51-166F-40CE-8A8C-125680816FF7}" type="datetimeFigureOut">
              <a:rPr lang="zh-TW" altLang="en-US" smtClean="0"/>
              <a:t>2019/10/22</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43C0888D-855C-451F-ACDF-9CA2765C9D0E}" type="slidenum">
              <a:rPr lang="zh-TW" altLang="en-US" smtClean="0"/>
              <a:t>‹#›</a:t>
            </a:fld>
            <a:endParaRPr lang="zh-TW" altLang="en-US"/>
          </a:p>
        </p:txBody>
      </p:sp>
    </p:spTree>
    <p:extLst>
      <p:ext uri="{BB962C8B-B14F-4D97-AF65-F5344CB8AC3E}">
        <p14:creationId xmlns:p14="http://schemas.microsoft.com/office/powerpoint/2010/main" val="157472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4AEB4E51-166F-40CE-8A8C-125680816FF7}" type="datetimeFigureOut">
              <a:rPr lang="zh-TW" altLang="en-US" smtClean="0"/>
              <a:t>2019/10/22</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43C0888D-855C-451F-ACDF-9CA2765C9D0E}" type="slidenum">
              <a:rPr lang="zh-TW" altLang="en-US" smtClean="0"/>
              <a:t>‹#›</a:t>
            </a:fld>
            <a:endParaRPr lang="zh-TW" altLang="en-US"/>
          </a:p>
        </p:txBody>
      </p:sp>
    </p:spTree>
    <p:extLst>
      <p:ext uri="{BB962C8B-B14F-4D97-AF65-F5344CB8AC3E}">
        <p14:creationId xmlns:p14="http://schemas.microsoft.com/office/powerpoint/2010/main" val="2944149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839788" y="457200"/>
            <a:ext cx="3932237" cy="1600200"/>
          </a:xfrm>
        </p:spPr>
        <p:txBody>
          <a:bodyPr anchor="b"/>
          <a:lstStyle>
            <a:lvl1pPr>
              <a:defRPr sz="3200"/>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編輯母片文字樣式</a:t>
            </a:r>
          </a:p>
        </p:txBody>
      </p:sp>
      <p:sp>
        <p:nvSpPr>
          <p:cNvPr id="5" name="日期版面配置區 4"/>
          <p:cNvSpPr>
            <a:spLocks noGrp="1"/>
          </p:cNvSpPr>
          <p:nvPr>
            <p:ph type="dt" sz="half" idx="10"/>
          </p:nvPr>
        </p:nvSpPr>
        <p:spPr/>
        <p:txBody>
          <a:bodyPr/>
          <a:lstStyle/>
          <a:p>
            <a:fld id="{4AEB4E51-166F-40CE-8A8C-125680816FF7}" type="datetimeFigureOut">
              <a:rPr lang="zh-TW" altLang="en-US" smtClean="0"/>
              <a:t>2019/10/22</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43C0888D-855C-451F-ACDF-9CA2765C9D0E}" type="slidenum">
              <a:rPr lang="zh-TW" altLang="en-US" smtClean="0"/>
              <a:t>‹#›</a:t>
            </a:fld>
            <a:endParaRPr lang="zh-TW" altLang="en-US"/>
          </a:p>
        </p:txBody>
      </p:sp>
    </p:spTree>
    <p:extLst>
      <p:ext uri="{BB962C8B-B14F-4D97-AF65-F5344CB8AC3E}">
        <p14:creationId xmlns:p14="http://schemas.microsoft.com/office/powerpoint/2010/main" val="9004874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839788" y="457200"/>
            <a:ext cx="3932237" cy="1600200"/>
          </a:xfrm>
        </p:spPr>
        <p:txBody>
          <a:bodyPr anchor="b"/>
          <a:lstStyle>
            <a:lvl1pPr>
              <a:defRPr sz="3200"/>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編輯母片文字樣式</a:t>
            </a:r>
          </a:p>
        </p:txBody>
      </p:sp>
      <p:sp>
        <p:nvSpPr>
          <p:cNvPr id="5" name="日期版面配置區 4"/>
          <p:cNvSpPr>
            <a:spLocks noGrp="1"/>
          </p:cNvSpPr>
          <p:nvPr>
            <p:ph type="dt" sz="half" idx="10"/>
          </p:nvPr>
        </p:nvSpPr>
        <p:spPr/>
        <p:txBody>
          <a:bodyPr/>
          <a:lstStyle/>
          <a:p>
            <a:fld id="{4AEB4E51-166F-40CE-8A8C-125680816FF7}" type="datetimeFigureOut">
              <a:rPr lang="zh-TW" altLang="en-US" smtClean="0"/>
              <a:t>2019/10/22</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43C0888D-855C-451F-ACDF-9CA2765C9D0E}" type="slidenum">
              <a:rPr lang="zh-TW" altLang="en-US" smtClean="0"/>
              <a:t>‹#›</a:t>
            </a:fld>
            <a:endParaRPr lang="zh-TW" altLang="en-US"/>
          </a:p>
        </p:txBody>
      </p:sp>
    </p:spTree>
    <p:extLst>
      <p:ext uri="{BB962C8B-B14F-4D97-AF65-F5344CB8AC3E}">
        <p14:creationId xmlns:p14="http://schemas.microsoft.com/office/powerpoint/2010/main" val="2849162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EB4E51-166F-40CE-8A8C-125680816FF7}" type="datetimeFigureOut">
              <a:rPr lang="zh-TW" altLang="en-US" smtClean="0"/>
              <a:t>2019/10/22</a:t>
            </a:fld>
            <a:endParaRPr lang="zh-TW" altLang="en-US"/>
          </a:p>
        </p:txBody>
      </p:sp>
      <p:sp>
        <p:nvSpPr>
          <p:cNvPr id="5" name="頁尾版面配置區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C0888D-855C-451F-ACDF-9CA2765C9D0E}" type="slidenum">
              <a:rPr lang="zh-TW" altLang="en-US" smtClean="0"/>
              <a:t>‹#›</a:t>
            </a:fld>
            <a:endParaRPr lang="zh-TW" altLang="en-US"/>
          </a:p>
        </p:txBody>
      </p:sp>
    </p:spTree>
    <p:extLst>
      <p:ext uri="{BB962C8B-B14F-4D97-AF65-F5344CB8AC3E}">
        <p14:creationId xmlns:p14="http://schemas.microsoft.com/office/powerpoint/2010/main" val="21177109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community.nxp.com/docs/DOC-328525"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slideshare.net/yeokm1/introduction-to-bluetooth-low-energy"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ianharvey.github.io/bluepy-doc/index.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slideshare.net/yeokm1/introduction-to-bluetooth-low-energy?from_action=save"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hyperlink" Target="https://www.slideshare.net/yeokm1/introduction-to-bluetooth-low-energy"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https://www.slideshare.net/yeokm1/introduction-to-bluetooth-low-energy"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slideshare.net/yeokm1/introduction-to-bluetooth-low-energy?from_action=save" TargetMode="External"/><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hyperlink" Target="https://www.slideshare.net/yeokm1/introduction-to-bluetooth-low-energ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lstStyle/>
          <a:p>
            <a:r>
              <a:rPr lang="en-US" altLang="zh-TW" dirty="0" smtClean="0"/>
              <a:t>BLE</a:t>
            </a:r>
            <a:endParaRPr lang="zh-TW" altLang="en-US" dirty="0"/>
          </a:p>
        </p:txBody>
      </p:sp>
      <p:sp>
        <p:nvSpPr>
          <p:cNvPr id="3" name="副標題 2"/>
          <p:cNvSpPr>
            <a:spLocks noGrp="1"/>
          </p:cNvSpPr>
          <p:nvPr>
            <p:ph type="subTitle" idx="1"/>
          </p:nvPr>
        </p:nvSpPr>
        <p:spPr/>
        <p:txBody>
          <a:bodyPr/>
          <a:lstStyle/>
          <a:p>
            <a:endParaRPr lang="zh-TW" altLang="en-US"/>
          </a:p>
        </p:txBody>
      </p:sp>
    </p:spTree>
    <p:extLst>
      <p:ext uri="{BB962C8B-B14F-4D97-AF65-F5344CB8AC3E}">
        <p14:creationId xmlns:p14="http://schemas.microsoft.com/office/powerpoint/2010/main" val="38984275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BLE</a:t>
            </a:r>
            <a:r>
              <a:rPr lang="zh-TW" altLang="en-US" dirty="0" smtClean="0"/>
              <a:t> </a:t>
            </a:r>
            <a:r>
              <a:rPr lang="en-US" altLang="zh-TW" dirty="0"/>
              <a:t>C</a:t>
            </a:r>
            <a:r>
              <a:rPr lang="en-US" altLang="zh-TW" dirty="0" smtClean="0"/>
              <a:t>haracteristic</a:t>
            </a:r>
            <a:r>
              <a:rPr lang="zh-TW" altLang="en-US" dirty="0" smtClean="0"/>
              <a:t> </a:t>
            </a:r>
            <a:r>
              <a:rPr lang="en-US" altLang="zh-TW" dirty="0"/>
              <a:t>P</a:t>
            </a:r>
            <a:r>
              <a:rPr lang="en-US" altLang="zh-TW" dirty="0" smtClean="0"/>
              <a:t>roperty</a:t>
            </a:r>
            <a:endParaRPr lang="zh-TW" altLang="en-US" dirty="0"/>
          </a:p>
        </p:txBody>
      </p:sp>
      <p:sp>
        <p:nvSpPr>
          <p:cNvPr id="3" name="內容版面配置區 2"/>
          <p:cNvSpPr>
            <a:spLocks noGrp="1"/>
          </p:cNvSpPr>
          <p:nvPr>
            <p:ph idx="1"/>
          </p:nvPr>
        </p:nvSpPr>
        <p:spPr/>
        <p:txBody>
          <a:bodyPr/>
          <a:lstStyle/>
          <a:p>
            <a:r>
              <a:rPr lang="en-US" altLang="zh-TW" dirty="0" smtClean="0"/>
              <a:t>Write:</a:t>
            </a:r>
            <a:r>
              <a:rPr lang="zh-TW" altLang="en-US" dirty="0" smtClean="0"/>
              <a:t>寫入</a:t>
            </a:r>
            <a:r>
              <a:rPr lang="en-US" altLang="zh-TW" dirty="0" smtClean="0"/>
              <a:t>characteristic</a:t>
            </a:r>
          </a:p>
          <a:p>
            <a:r>
              <a:rPr lang="en-US" altLang="zh-TW" dirty="0" smtClean="0"/>
              <a:t>Read:</a:t>
            </a:r>
            <a:r>
              <a:rPr lang="zh-TW" altLang="en-US" dirty="0" smtClean="0"/>
              <a:t>讀取</a:t>
            </a:r>
            <a:r>
              <a:rPr lang="en-US" altLang="zh-TW" dirty="0" smtClean="0"/>
              <a:t>characteristic</a:t>
            </a:r>
          </a:p>
          <a:p>
            <a:r>
              <a:rPr lang="en-US" altLang="zh-TW" dirty="0" smtClean="0"/>
              <a:t>Notify:</a:t>
            </a:r>
            <a:r>
              <a:rPr lang="zh-TW" altLang="en-US" dirty="0" smtClean="0"/>
              <a:t>傳送資料至</a:t>
            </a:r>
            <a:r>
              <a:rPr lang="en-US" altLang="zh-TW" dirty="0" smtClean="0"/>
              <a:t>client</a:t>
            </a:r>
            <a:r>
              <a:rPr lang="zh-TW" altLang="en-US" dirty="0" smtClean="0"/>
              <a:t>端，不須返回</a:t>
            </a:r>
            <a:r>
              <a:rPr lang="en-US" altLang="zh-TW" dirty="0" smtClean="0"/>
              <a:t>acknowledge</a:t>
            </a:r>
          </a:p>
          <a:p>
            <a:r>
              <a:rPr lang="en-US" altLang="zh-TW" dirty="0" smtClean="0"/>
              <a:t>Indicate:</a:t>
            </a:r>
            <a:r>
              <a:rPr lang="zh-TW" altLang="en-US" dirty="0" smtClean="0"/>
              <a:t>傳送資料至</a:t>
            </a:r>
            <a:r>
              <a:rPr lang="en-US" altLang="zh-TW" dirty="0" smtClean="0"/>
              <a:t>client</a:t>
            </a:r>
            <a:r>
              <a:rPr lang="zh-TW" altLang="en-US" dirty="0"/>
              <a:t>端</a:t>
            </a:r>
            <a:r>
              <a:rPr lang="zh-TW" altLang="en-US" dirty="0" smtClean="0"/>
              <a:t>，須</a:t>
            </a:r>
            <a:r>
              <a:rPr lang="zh-TW" altLang="en-US" dirty="0"/>
              <a:t>返回</a:t>
            </a:r>
            <a:r>
              <a:rPr lang="en-US" altLang="zh-TW" dirty="0" smtClean="0"/>
              <a:t>acknowledge</a:t>
            </a:r>
            <a:endParaRPr lang="zh-TW" altLang="en-US" dirty="0"/>
          </a:p>
        </p:txBody>
      </p:sp>
      <p:pic>
        <p:nvPicPr>
          <p:cNvPr id="4" name="圖片 3"/>
          <p:cNvPicPr>
            <a:picLocks noChangeAspect="1"/>
          </p:cNvPicPr>
          <p:nvPr/>
        </p:nvPicPr>
        <p:blipFill>
          <a:blip r:embed="rId2"/>
          <a:stretch>
            <a:fillRect/>
          </a:stretch>
        </p:blipFill>
        <p:spPr>
          <a:xfrm>
            <a:off x="3438525" y="4001294"/>
            <a:ext cx="5314950" cy="1905000"/>
          </a:xfrm>
          <a:prstGeom prst="rect">
            <a:avLst/>
          </a:prstGeom>
        </p:spPr>
      </p:pic>
      <p:sp>
        <p:nvSpPr>
          <p:cNvPr id="5" name="矩形 4"/>
          <p:cNvSpPr/>
          <p:nvPr/>
        </p:nvSpPr>
        <p:spPr>
          <a:xfrm>
            <a:off x="4276143" y="6173798"/>
            <a:ext cx="3639714" cy="276999"/>
          </a:xfrm>
          <a:prstGeom prst="rect">
            <a:avLst/>
          </a:prstGeom>
        </p:spPr>
        <p:txBody>
          <a:bodyPr wrap="none">
            <a:spAutoFit/>
          </a:bodyPr>
          <a:lstStyle/>
          <a:p>
            <a:r>
              <a:rPr lang="en-US" altLang="zh-TW" sz="1200" dirty="0" smtClean="0"/>
              <a:t>Source: </a:t>
            </a:r>
            <a:r>
              <a:rPr lang="en-US" altLang="zh-TW" sz="1200" dirty="0">
                <a:hlinkClick r:id="rId3"/>
              </a:rPr>
              <a:t>https://community.nxp.com/docs/DOC-328525</a:t>
            </a:r>
            <a:endParaRPr lang="zh-TW" altLang="en-US" sz="1200" dirty="0"/>
          </a:p>
        </p:txBody>
      </p:sp>
    </p:spTree>
    <p:extLst>
      <p:ext uri="{BB962C8B-B14F-4D97-AF65-F5344CB8AC3E}">
        <p14:creationId xmlns:p14="http://schemas.microsoft.com/office/powerpoint/2010/main" val="100353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BLE</a:t>
            </a:r>
            <a:r>
              <a:rPr lang="zh-TW" altLang="en-US" dirty="0" smtClean="0"/>
              <a:t>連線步驟</a:t>
            </a:r>
            <a:endParaRPr lang="zh-TW" altLang="en-US" dirty="0"/>
          </a:p>
        </p:txBody>
      </p:sp>
      <p:sp>
        <p:nvSpPr>
          <p:cNvPr id="6" name="內容版面配置區 5"/>
          <p:cNvSpPr>
            <a:spLocks noGrp="1"/>
          </p:cNvSpPr>
          <p:nvPr>
            <p:ph idx="1"/>
          </p:nvPr>
        </p:nvSpPr>
        <p:spPr/>
        <p:txBody>
          <a:bodyPr/>
          <a:lstStyle/>
          <a:p>
            <a:endParaRPr lang="zh-TW" altLang="en-US"/>
          </a:p>
        </p:txBody>
      </p:sp>
      <p:pic>
        <p:nvPicPr>
          <p:cNvPr id="7" name="圖片 6"/>
          <p:cNvPicPr>
            <a:picLocks noChangeAspect="1"/>
          </p:cNvPicPr>
          <p:nvPr/>
        </p:nvPicPr>
        <p:blipFill>
          <a:blip r:embed="rId2"/>
          <a:stretch>
            <a:fillRect/>
          </a:stretch>
        </p:blipFill>
        <p:spPr>
          <a:xfrm>
            <a:off x="838200" y="1825624"/>
            <a:ext cx="10515600" cy="4812567"/>
          </a:xfrm>
          <a:prstGeom prst="rect">
            <a:avLst/>
          </a:prstGeom>
        </p:spPr>
      </p:pic>
      <p:sp>
        <p:nvSpPr>
          <p:cNvPr id="5" name="矩形 4"/>
          <p:cNvSpPr/>
          <p:nvPr/>
        </p:nvSpPr>
        <p:spPr>
          <a:xfrm>
            <a:off x="2884974" y="6581001"/>
            <a:ext cx="5381601" cy="276999"/>
          </a:xfrm>
          <a:prstGeom prst="rect">
            <a:avLst/>
          </a:prstGeom>
        </p:spPr>
        <p:txBody>
          <a:bodyPr wrap="none">
            <a:spAutoFit/>
          </a:bodyPr>
          <a:lstStyle/>
          <a:p>
            <a:r>
              <a:rPr lang="en-US" altLang="zh-TW" sz="1200" dirty="0" smtClean="0"/>
              <a:t>Source: </a:t>
            </a:r>
            <a:r>
              <a:rPr lang="en-US" altLang="zh-TW" sz="1200" dirty="0">
                <a:hlinkClick r:id="rId3"/>
              </a:rPr>
              <a:t>https://www.slideshare.net/yeokm1/introduction-to-bluetooth-low-energy</a:t>
            </a:r>
            <a:endParaRPr lang="zh-TW" altLang="en-US" sz="1200" dirty="0"/>
          </a:p>
        </p:txBody>
      </p:sp>
    </p:spTree>
    <p:extLst>
      <p:ext uri="{BB962C8B-B14F-4D97-AF65-F5344CB8AC3E}">
        <p14:creationId xmlns:p14="http://schemas.microsoft.com/office/powerpoint/2010/main" val="34656097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b="1" dirty="0"/>
              <a:t>GAP</a:t>
            </a:r>
            <a:r>
              <a:rPr lang="zh-TW" altLang="en-US" b="1" dirty="0"/>
              <a:t>特徵</a:t>
            </a:r>
            <a:r>
              <a:rPr lang="zh-TW" altLang="en-US" b="1" dirty="0" smtClean="0"/>
              <a:t>項</a:t>
            </a:r>
            <a:endParaRPr lang="zh-TW" altLang="en-US" dirty="0"/>
          </a:p>
        </p:txBody>
      </p:sp>
      <p:sp>
        <p:nvSpPr>
          <p:cNvPr id="3" name="內容版面配置區 2"/>
          <p:cNvSpPr>
            <a:spLocks noGrp="1"/>
          </p:cNvSpPr>
          <p:nvPr>
            <p:ph idx="1"/>
          </p:nvPr>
        </p:nvSpPr>
        <p:spPr/>
        <p:txBody>
          <a:bodyPr/>
          <a:lstStyle/>
          <a:p>
            <a:pPr fontAlgn="base"/>
            <a:r>
              <a:rPr lang="en-US" altLang="zh-TW" dirty="0" smtClean="0"/>
              <a:t>BLE</a:t>
            </a:r>
            <a:r>
              <a:rPr lang="zh-TW" altLang="en-US" dirty="0" smtClean="0"/>
              <a:t>裝置均</a:t>
            </a:r>
            <a:r>
              <a:rPr lang="zh-TW" altLang="en-US" dirty="0"/>
              <a:t>包含必要的</a:t>
            </a:r>
            <a:r>
              <a:rPr lang="en-US" altLang="zh-TW" dirty="0"/>
              <a:t>GAP</a:t>
            </a:r>
            <a:r>
              <a:rPr lang="zh-TW" altLang="en-US" dirty="0"/>
              <a:t>服務項，</a:t>
            </a:r>
            <a:r>
              <a:rPr lang="en-US" altLang="zh-TW" dirty="0"/>
              <a:t>GAP</a:t>
            </a:r>
            <a:r>
              <a:rPr lang="zh-TW" altLang="en-US" dirty="0"/>
              <a:t>服務項包含以下特徵項：</a:t>
            </a:r>
          </a:p>
          <a:p>
            <a:r>
              <a:rPr lang="zh-TW" altLang="en-US" dirty="0" smtClean="0"/>
              <a:t/>
            </a:r>
            <a:br>
              <a:rPr lang="zh-TW" altLang="en-US" dirty="0" smtClean="0"/>
            </a:br>
            <a:endParaRPr lang="zh-TW" altLang="en-US" dirty="0"/>
          </a:p>
        </p:txBody>
      </p:sp>
      <p:graphicFrame>
        <p:nvGraphicFramePr>
          <p:cNvPr id="4" name="表格 3"/>
          <p:cNvGraphicFramePr>
            <a:graphicFrameLocks noGrp="1"/>
          </p:cNvGraphicFramePr>
          <p:nvPr>
            <p:extLst>
              <p:ext uri="{D42A27DB-BD31-4B8C-83A1-F6EECF244321}">
                <p14:modId xmlns:p14="http://schemas.microsoft.com/office/powerpoint/2010/main" val="1535972584"/>
              </p:ext>
            </p:extLst>
          </p:nvPr>
        </p:nvGraphicFramePr>
        <p:xfrm>
          <a:off x="905609" y="2329962"/>
          <a:ext cx="10735406" cy="3981938"/>
        </p:xfrm>
        <a:graphic>
          <a:graphicData uri="http://schemas.openxmlformats.org/drawingml/2006/table">
            <a:tbl>
              <a:tblPr/>
              <a:tblGrid>
                <a:gridCol w="2927016">
                  <a:extLst>
                    <a:ext uri="{9D8B030D-6E8A-4147-A177-3AD203B41FA5}">
                      <a16:colId xmlns:a16="http://schemas.microsoft.com/office/drawing/2014/main" val="928015025"/>
                    </a:ext>
                  </a:extLst>
                </a:gridCol>
                <a:gridCol w="1481577">
                  <a:extLst>
                    <a:ext uri="{9D8B030D-6E8A-4147-A177-3AD203B41FA5}">
                      <a16:colId xmlns:a16="http://schemas.microsoft.com/office/drawing/2014/main" val="1748118261"/>
                    </a:ext>
                  </a:extLst>
                </a:gridCol>
                <a:gridCol w="6326813">
                  <a:extLst>
                    <a:ext uri="{9D8B030D-6E8A-4147-A177-3AD203B41FA5}">
                      <a16:colId xmlns:a16="http://schemas.microsoft.com/office/drawing/2014/main" val="3745807954"/>
                    </a:ext>
                  </a:extLst>
                </a:gridCol>
              </a:tblGrid>
              <a:tr h="416393">
                <a:tc>
                  <a:txBody>
                    <a:bodyPr/>
                    <a:lstStyle/>
                    <a:p>
                      <a:pPr algn="ctr" fontAlgn="base"/>
                      <a:r>
                        <a:rPr lang="zh-TW" altLang="en-US" sz="1500" b="1">
                          <a:effectLst/>
                          <a:latin typeface="inherit"/>
                        </a:rPr>
                        <a:t>特徵項</a:t>
                      </a:r>
                    </a:p>
                  </a:txBody>
                  <a:tcPr marL="40988" marR="40988" marT="81977" marB="81977" anchor="ctr">
                    <a:lnL>
                      <a:noFill/>
                    </a:lnL>
                    <a:lnR>
                      <a:noFill/>
                    </a:lnR>
                    <a:lnT w="9525" cap="flat" cmpd="sng" algn="ctr">
                      <a:solidFill>
                        <a:srgbClr val="F1F1F1"/>
                      </a:solidFill>
                      <a:prstDash val="solid"/>
                      <a:round/>
                      <a:headEnd type="none" w="med" len="med"/>
                      <a:tailEnd type="none" w="med" len="med"/>
                    </a:lnT>
                    <a:lnB w="9525" cap="flat" cmpd="sng" algn="ctr">
                      <a:solidFill>
                        <a:srgbClr val="F1F1F1"/>
                      </a:solidFill>
                      <a:prstDash val="solid"/>
                      <a:round/>
                      <a:headEnd type="none" w="med" len="med"/>
                      <a:tailEnd type="none" w="med" len="med"/>
                    </a:lnB>
                    <a:solidFill>
                      <a:srgbClr val="FFFFFF"/>
                    </a:solidFill>
                  </a:tcPr>
                </a:tc>
                <a:tc>
                  <a:txBody>
                    <a:bodyPr/>
                    <a:lstStyle/>
                    <a:p>
                      <a:pPr algn="ctr" fontAlgn="base"/>
                      <a:r>
                        <a:rPr lang="en-US" sz="1500" b="1">
                          <a:effectLst/>
                          <a:latin typeface="inherit"/>
                        </a:rPr>
                        <a:t>UUID</a:t>
                      </a:r>
                    </a:p>
                  </a:txBody>
                  <a:tcPr marL="40988" marR="40988" marT="81977" marB="81977" anchor="ctr">
                    <a:lnL>
                      <a:noFill/>
                    </a:lnL>
                    <a:lnR>
                      <a:noFill/>
                    </a:lnR>
                    <a:lnT w="9525" cap="flat" cmpd="sng" algn="ctr">
                      <a:solidFill>
                        <a:srgbClr val="F1F1F1"/>
                      </a:solidFill>
                      <a:prstDash val="solid"/>
                      <a:round/>
                      <a:headEnd type="none" w="med" len="med"/>
                      <a:tailEnd type="none" w="med" len="med"/>
                    </a:lnT>
                    <a:lnB w="9525" cap="flat" cmpd="sng" algn="ctr">
                      <a:solidFill>
                        <a:srgbClr val="F1F1F1"/>
                      </a:solidFill>
                      <a:prstDash val="solid"/>
                      <a:round/>
                      <a:headEnd type="none" w="med" len="med"/>
                      <a:tailEnd type="none" w="med" len="med"/>
                    </a:lnB>
                    <a:solidFill>
                      <a:srgbClr val="FFFFFF"/>
                    </a:solidFill>
                  </a:tcPr>
                </a:tc>
                <a:tc>
                  <a:txBody>
                    <a:bodyPr/>
                    <a:lstStyle/>
                    <a:p>
                      <a:pPr algn="ctr" fontAlgn="base"/>
                      <a:r>
                        <a:rPr lang="zh-TW" altLang="en-US" sz="1500" b="1">
                          <a:effectLst/>
                          <a:latin typeface="inherit"/>
                        </a:rPr>
                        <a:t>描述</a:t>
                      </a:r>
                    </a:p>
                  </a:txBody>
                  <a:tcPr marL="40988" marR="40988" marT="81977" marB="81977" anchor="ctr">
                    <a:lnL>
                      <a:noFill/>
                    </a:lnL>
                    <a:lnR>
                      <a:noFill/>
                    </a:lnR>
                    <a:lnT w="9525" cap="flat" cmpd="sng" algn="ctr">
                      <a:solidFill>
                        <a:srgbClr val="F1F1F1"/>
                      </a:solidFill>
                      <a:prstDash val="solid"/>
                      <a:round/>
                      <a:headEnd type="none" w="med" len="med"/>
                      <a:tailEnd type="none" w="med" len="med"/>
                    </a:lnT>
                    <a:lnB w="9525" cap="flat" cmpd="sng" algn="ctr">
                      <a:solidFill>
                        <a:srgbClr val="F1F1F1"/>
                      </a:solidFill>
                      <a:prstDash val="solid"/>
                      <a:round/>
                      <a:headEnd type="none" w="med" len="med"/>
                      <a:tailEnd type="none" w="med" len="med"/>
                    </a:lnB>
                    <a:solidFill>
                      <a:srgbClr val="FFFFFF"/>
                    </a:solidFill>
                  </a:tcPr>
                </a:tc>
                <a:extLst>
                  <a:ext uri="{0D108BD9-81ED-4DB2-BD59-A6C34878D82A}">
                    <a16:rowId xmlns:a16="http://schemas.microsoft.com/office/drawing/2014/main" val="2962167758"/>
                  </a:ext>
                </a:extLst>
              </a:tr>
              <a:tr h="329437">
                <a:tc>
                  <a:txBody>
                    <a:bodyPr/>
                    <a:lstStyle/>
                    <a:p>
                      <a:pPr algn="ctr" fontAlgn="ctr"/>
                      <a:r>
                        <a:rPr lang="en-US" sz="1500" dirty="0">
                          <a:effectLst/>
                        </a:rPr>
                        <a:t>Device Name</a:t>
                      </a:r>
                    </a:p>
                  </a:txBody>
                  <a:tcPr marL="40988" marR="40988" marT="40988" marB="40988" anchor="ctr">
                    <a:lnL>
                      <a:noFill/>
                    </a:lnL>
                    <a:lnR>
                      <a:noFill/>
                    </a:lnR>
                    <a:lnT w="9525" cap="flat" cmpd="sng" algn="ctr">
                      <a:solidFill>
                        <a:srgbClr val="F1F1F1"/>
                      </a:solidFill>
                      <a:prstDash val="solid"/>
                      <a:round/>
                      <a:headEnd type="none" w="med" len="med"/>
                      <a:tailEnd type="none" w="med" len="med"/>
                    </a:lnT>
                    <a:lnB w="9525" cap="flat" cmpd="sng" algn="ctr">
                      <a:solidFill>
                        <a:srgbClr val="F1F1F1"/>
                      </a:solidFill>
                      <a:prstDash val="solid"/>
                      <a:round/>
                      <a:headEnd type="none" w="med" len="med"/>
                      <a:tailEnd type="none" w="med" len="med"/>
                    </a:lnB>
                    <a:solidFill>
                      <a:srgbClr val="F1F1F1"/>
                    </a:solidFill>
                  </a:tcPr>
                </a:tc>
                <a:tc>
                  <a:txBody>
                    <a:bodyPr/>
                    <a:lstStyle/>
                    <a:p>
                      <a:pPr algn="ctr" fontAlgn="ctr"/>
                      <a:r>
                        <a:rPr lang="en-US" sz="1500" dirty="0">
                          <a:effectLst/>
                        </a:rPr>
                        <a:t>0x2A00</a:t>
                      </a:r>
                    </a:p>
                  </a:txBody>
                  <a:tcPr marL="40988" marR="40988" marT="40988" marB="40988" anchor="ctr">
                    <a:lnL>
                      <a:noFill/>
                    </a:lnL>
                    <a:lnR>
                      <a:noFill/>
                    </a:lnR>
                    <a:lnT w="9525" cap="flat" cmpd="sng" algn="ctr">
                      <a:solidFill>
                        <a:srgbClr val="F1F1F1"/>
                      </a:solidFill>
                      <a:prstDash val="solid"/>
                      <a:round/>
                      <a:headEnd type="none" w="med" len="med"/>
                      <a:tailEnd type="none" w="med" len="med"/>
                    </a:lnT>
                    <a:lnB w="9525" cap="flat" cmpd="sng" algn="ctr">
                      <a:solidFill>
                        <a:srgbClr val="F1F1F1"/>
                      </a:solidFill>
                      <a:prstDash val="solid"/>
                      <a:round/>
                      <a:headEnd type="none" w="med" len="med"/>
                      <a:tailEnd type="none" w="med" len="med"/>
                    </a:lnB>
                    <a:solidFill>
                      <a:srgbClr val="F1F1F1"/>
                    </a:solidFill>
                  </a:tcPr>
                </a:tc>
                <a:tc>
                  <a:txBody>
                    <a:bodyPr/>
                    <a:lstStyle/>
                    <a:p>
                      <a:pPr algn="ctr" fontAlgn="ctr"/>
                      <a:r>
                        <a:rPr lang="zh-TW" altLang="en-US" sz="1500">
                          <a:effectLst/>
                        </a:rPr>
                        <a:t>讀取裝置名稱</a:t>
                      </a:r>
                    </a:p>
                  </a:txBody>
                  <a:tcPr marL="40988" marR="40988" marT="40988" marB="40988" anchor="ctr">
                    <a:lnL>
                      <a:noFill/>
                    </a:lnL>
                    <a:lnR>
                      <a:noFill/>
                    </a:lnR>
                    <a:lnT w="9525" cap="flat" cmpd="sng" algn="ctr">
                      <a:solidFill>
                        <a:srgbClr val="F1F1F1"/>
                      </a:solidFill>
                      <a:prstDash val="solid"/>
                      <a:round/>
                      <a:headEnd type="none" w="med" len="med"/>
                      <a:tailEnd type="none" w="med" len="med"/>
                    </a:lnT>
                    <a:lnB w="9525" cap="flat" cmpd="sng" algn="ctr">
                      <a:solidFill>
                        <a:srgbClr val="F1F1F1"/>
                      </a:solidFill>
                      <a:prstDash val="solid"/>
                      <a:round/>
                      <a:headEnd type="none" w="med" len="med"/>
                      <a:tailEnd type="none" w="med" len="med"/>
                    </a:lnB>
                    <a:solidFill>
                      <a:srgbClr val="F1F1F1"/>
                    </a:solidFill>
                  </a:tcPr>
                </a:tc>
                <a:extLst>
                  <a:ext uri="{0D108BD9-81ED-4DB2-BD59-A6C34878D82A}">
                    <a16:rowId xmlns:a16="http://schemas.microsoft.com/office/drawing/2014/main" val="2923279195"/>
                  </a:ext>
                </a:extLst>
              </a:tr>
              <a:tr h="329437">
                <a:tc>
                  <a:txBody>
                    <a:bodyPr/>
                    <a:lstStyle/>
                    <a:p>
                      <a:pPr algn="ctr" fontAlgn="ctr"/>
                      <a:r>
                        <a:rPr lang="en-US" sz="1500" dirty="0">
                          <a:effectLst/>
                        </a:rPr>
                        <a:t>Appearance</a:t>
                      </a:r>
                    </a:p>
                  </a:txBody>
                  <a:tcPr marL="40988" marR="40988" marT="40988" marB="40988" anchor="ctr">
                    <a:lnL>
                      <a:noFill/>
                    </a:lnL>
                    <a:lnR>
                      <a:noFill/>
                    </a:lnR>
                    <a:lnT w="9525" cap="flat" cmpd="sng" algn="ctr">
                      <a:solidFill>
                        <a:srgbClr val="F1F1F1"/>
                      </a:solidFill>
                      <a:prstDash val="solid"/>
                      <a:round/>
                      <a:headEnd type="none" w="med" len="med"/>
                      <a:tailEnd type="none" w="med" len="med"/>
                    </a:lnT>
                    <a:lnB w="9525" cap="flat" cmpd="sng" algn="ctr">
                      <a:solidFill>
                        <a:srgbClr val="F1F1F1"/>
                      </a:solidFill>
                      <a:prstDash val="solid"/>
                      <a:round/>
                      <a:headEnd type="none" w="med" len="med"/>
                      <a:tailEnd type="none" w="med" len="med"/>
                    </a:lnB>
                    <a:solidFill>
                      <a:srgbClr val="FFFFFF"/>
                    </a:solidFill>
                  </a:tcPr>
                </a:tc>
                <a:tc>
                  <a:txBody>
                    <a:bodyPr/>
                    <a:lstStyle/>
                    <a:p>
                      <a:pPr algn="ctr" fontAlgn="ctr"/>
                      <a:r>
                        <a:rPr lang="en-US" sz="1500" dirty="0">
                          <a:effectLst/>
                        </a:rPr>
                        <a:t>0x2A01</a:t>
                      </a:r>
                    </a:p>
                  </a:txBody>
                  <a:tcPr marL="40988" marR="40988" marT="40988" marB="40988" anchor="ctr">
                    <a:lnL>
                      <a:noFill/>
                    </a:lnL>
                    <a:lnR>
                      <a:noFill/>
                    </a:lnR>
                    <a:lnT w="9525" cap="flat" cmpd="sng" algn="ctr">
                      <a:solidFill>
                        <a:srgbClr val="F1F1F1"/>
                      </a:solidFill>
                      <a:prstDash val="solid"/>
                      <a:round/>
                      <a:headEnd type="none" w="med" len="med"/>
                      <a:tailEnd type="none" w="med" len="med"/>
                    </a:lnT>
                    <a:lnB w="9525" cap="flat" cmpd="sng" algn="ctr">
                      <a:solidFill>
                        <a:srgbClr val="F1F1F1"/>
                      </a:solidFill>
                      <a:prstDash val="solid"/>
                      <a:round/>
                      <a:headEnd type="none" w="med" len="med"/>
                      <a:tailEnd type="none" w="med" len="med"/>
                    </a:lnB>
                    <a:solidFill>
                      <a:srgbClr val="FFFFFF"/>
                    </a:solidFill>
                  </a:tcPr>
                </a:tc>
                <a:tc>
                  <a:txBody>
                    <a:bodyPr/>
                    <a:lstStyle/>
                    <a:p>
                      <a:pPr algn="ctr" fontAlgn="ctr"/>
                      <a:r>
                        <a:rPr lang="zh-TW" altLang="en-US" sz="1500" dirty="0">
                          <a:effectLst/>
                        </a:rPr>
                        <a:t>讀取裝置外觀</a:t>
                      </a:r>
                    </a:p>
                  </a:txBody>
                  <a:tcPr marL="40988" marR="40988" marT="40988" marB="40988" anchor="ctr">
                    <a:lnL>
                      <a:noFill/>
                    </a:lnL>
                    <a:lnR>
                      <a:noFill/>
                    </a:lnR>
                    <a:lnT w="9525" cap="flat" cmpd="sng" algn="ctr">
                      <a:solidFill>
                        <a:srgbClr val="F1F1F1"/>
                      </a:solidFill>
                      <a:prstDash val="solid"/>
                      <a:round/>
                      <a:headEnd type="none" w="med" len="med"/>
                      <a:tailEnd type="none" w="med" len="med"/>
                    </a:lnT>
                    <a:lnB w="9525" cap="flat" cmpd="sng" algn="ctr">
                      <a:solidFill>
                        <a:srgbClr val="F1F1F1"/>
                      </a:solidFill>
                      <a:prstDash val="solid"/>
                      <a:round/>
                      <a:headEnd type="none" w="med" len="med"/>
                      <a:tailEnd type="none" w="med" len="med"/>
                    </a:lnB>
                    <a:solidFill>
                      <a:srgbClr val="FFFFFF"/>
                    </a:solidFill>
                  </a:tcPr>
                </a:tc>
                <a:extLst>
                  <a:ext uri="{0D108BD9-81ED-4DB2-BD59-A6C34878D82A}">
                    <a16:rowId xmlns:a16="http://schemas.microsoft.com/office/drawing/2014/main" val="768846463"/>
                  </a:ext>
                </a:extLst>
              </a:tr>
              <a:tr h="571919">
                <a:tc>
                  <a:txBody>
                    <a:bodyPr/>
                    <a:lstStyle/>
                    <a:p>
                      <a:pPr algn="ctr" fontAlgn="ctr"/>
                      <a:r>
                        <a:rPr lang="en-US" sz="1500">
                          <a:effectLst/>
                        </a:rPr>
                        <a:t>Peripheral Preferred Connection Parameters</a:t>
                      </a:r>
                    </a:p>
                  </a:txBody>
                  <a:tcPr marL="40988" marR="40988" marT="40988" marB="40988" anchor="ctr">
                    <a:lnL>
                      <a:noFill/>
                    </a:lnL>
                    <a:lnR>
                      <a:noFill/>
                    </a:lnR>
                    <a:lnT w="9525" cap="flat" cmpd="sng" algn="ctr">
                      <a:solidFill>
                        <a:srgbClr val="F1F1F1"/>
                      </a:solidFill>
                      <a:prstDash val="solid"/>
                      <a:round/>
                      <a:headEnd type="none" w="med" len="med"/>
                      <a:tailEnd type="none" w="med" len="med"/>
                    </a:lnT>
                    <a:lnB w="9525" cap="flat" cmpd="sng" algn="ctr">
                      <a:solidFill>
                        <a:srgbClr val="F1F1F1"/>
                      </a:solidFill>
                      <a:prstDash val="solid"/>
                      <a:round/>
                      <a:headEnd type="none" w="med" len="med"/>
                      <a:tailEnd type="none" w="med" len="med"/>
                    </a:lnB>
                    <a:solidFill>
                      <a:srgbClr val="F1F1F1"/>
                    </a:solidFill>
                  </a:tcPr>
                </a:tc>
                <a:tc>
                  <a:txBody>
                    <a:bodyPr/>
                    <a:lstStyle/>
                    <a:p>
                      <a:pPr algn="ctr" fontAlgn="ctr"/>
                      <a:r>
                        <a:rPr lang="en-US" sz="1500" dirty="0">
                          <a:effectLst/>
                        </a:rPr>
                        <a:t>0x2A04</a:t>
                      </a:r>
                    </a:p>
                  </a:txBody>
                  <a:tcPr marL="40988" marR="40988" marT="40988" marB="40988" anchor="ctr">
                    <a:lnL>
                      <a:noFill/>
                    </a:lnL>
                    <a:lnR>
                      <a:noFill/>
                    </a:lnR>
                    <a:lnT w="9525" cap="flat" cmpd="sng" algn="ctr">
                      <a:solidFill>
                        <a:srgbClr val="F1F1F1"/>
                      </a:solidFill>
                      <a:prstDash val="solid"/>
                      <a:round/>
                      <a:headEnd type="none" w="med" len="med"/>
                      <a:tailEnd type="none" w="med" len="med"/>
                    </a:lnT>
                    <a:lnB w="9525" cap="flat" cmpd="sng" algn="ctr">
                      <a:solidFill>
                        <a:srgbClr val="F1F1F1"/>
                      </a:solidFill>
                      <a:prstDash val="solid"/>
                      <a:round/>
                      <a:headEnd type="none" w="med" len="med"/>
                      <a:tailEnd type="none" w="med" len="med"/>
                    </a:lnB>
                    <a:solidFill>
                      <a:srgbClr val="F1F1F1"/>
                    </a:solidFill>
                  </a:tcPr>
                </a:tc>
                <a:tc>
                  <a:txBody>
                    <a:bodyPr/>
                    <a:lstStyle/>
                    <a:p>
                      <a:pPr algn="ctr" fontAlgn="ctr"/>
                      <a:r>
                        <a:rPr lang="zh-TW" altLang="en-US" sz="1500" dirty="0">
                          <a:effectLst/>
                        </a:rPr>
                        <a:t>讀取期望的連線引數</a:t>
                      </a:r>
                    </a:p>
                  </a:txBody>
                  <a:tcPr marL="40988" marR="40988" marT="40988" marB="40988" anchor="ctr">
                    <a:lnL>
                      <a:noFill/>
                    </a:lnL>
                    <a:lnR>
                      <a:noFill/>
                    </a:lnR>
                    <a:lnT w="9525" cap="flat" cmpd="sng" algn="ctr">
                      <a:solidFill>
                        <a:srgbClr val="F1F1F1"/>
                      </a:solidFill>
                      <a:prstDash val="solid"/>
                      <a:round/>
                      <a:headEnd type="none" w="med" len="med"/>
                      <a:tailEnd type="none" w="med" len="med"/>
                    </a:lnT>
                    <a:lnB w="9525" cap="flat" cmpd="sng" algn="ctr">
                      <a:solidFill>
                        <a:srgbClr val="F1F1F1"/>
                      </a:solidFill>
                      <a:prstDash val="solid"/>
                      <a:round/>
                      <a:headEnd type="none" w="med" len="med"/>
                      <a:tailEnd type="none" w="med" len="med"/>
                    </a:lnB>
                    <a:solidFill>
                      <a:srgbClr val="F1F1F1"/>
                    </a:solidFill>
                  </a:tcPr>
                </a:tc>
                <a:extLst>
                  <a:ext uri="{0D108BD9-81ED-4DB2-BD59-A6C34878D82A}">
                    <a16:rowId xmlns:a16="http://schemas.microsoft.com/office/drawing/2014/main" val="2153831360"/>
                  </a:ext>
                </a:extLst>
              </a:tr>
              <a:tr h="1067552">
                <a:tc>
                  <a:txBody>
                    <a:bodyPr/>
                    <a:lstStyle/>
                    <a:p>
                      <a:pPr algn="ctr" fontAlgn="ctr"/>
                      <a:r>
                        <a:rPr lang="en-US" sz="1500">
                          <a:effectLst/>
                        </a:rPr>
                        <a:t>Central Address Resolution</a:t>
                      </a:r>
                    </a:p>
                  </a:txBody>
                  <a:tcPr marL="40988" marR="40988" marT="40988" marB="40988" anchor="ctr">
                    <a:lnL>
                      <a:noFill/>
                    </a:lnL>
                    <a:lnR>
                      <a:noFill/>
                    </a:lnR>
                    <a:lnT w="9525" cap="flat" cmpd="sng" algn="ctr">
                      <a:solidFill>
                        <a:srgbClr val="F1F1F1"/>
                      </a:solidFill>
                      <a:prstDash val="solid"/>
                      <a:round/>
                      <a:headEnd type="none" w="med" len="med"/>
                      <a:tailEnd type="none" w="med" len="med"/>
                    </a:lnT>
                    <a:lnB w="9525" cap="flat" cmpd="sng" algn="ctr">
                      <a:solidFill>
                        <a:srgbClr val="F1F1F1"/>
                      </a:solidFill>
                      <a:prstDash val="solid"/>
                      <a:round/>
                      <a:headEnd type="none" w="med" len="med"/>
                      <a:tailEnd type="none" w="med" len="med"/>
                    </a:lnB>
                    <a:solidFill>
                      <a:srgbClr val="FFFFFF"/>
                    </a:solidFill>
                  </a:tcPr>
                </a:tc>
                <a:tc>
                  <a:txBody>
                    <a:bodyPr/>
                    <a:lstStyle/>
                    <a:p>
                      <a:pPr algn="ctr" fontAlgn="ctr"/>
                      <a:r>
                        <a:rPr lang="en-US" sz="1500" dirty="0">
                          <a:effectLst/>
                        </a:rPr>
                        <a:t>0x2AA6</a:t>
                      </a:r>
                    </a:p>
                  </a:txBody>
                  <a:tcPr marL="40988" marR="40988" marT="40988" marB="40988" anchor="ctr">
                    <a:lnL>
                      <a:noFill/>
                    </a:lnL>
                    <a:lnR>
                      <a:noFill/>
                    </a:lnR>
                    <a:lnT w="9525" cap="flat" cmpd="sng" algn="ctr">
                      <a:solidFill>
                        <a:srgbClr val="F1F1F1"/>
                      </a:solidFill>
                      <a:prstDash val="solid"/>
                      <a:round/>
                      <a:headEnd type="none" w="med" len="med"/>
                      <a:tailEnd type="none" w="med" len="med"/>
                    </a:lnT>
                    <a:lnB w="9525" cap="flat" cmpd="sng" algn="ctr">
                      <a:solidFill>
                        <a:srgbClr val="F1F1F1"/>
                      </a:solidFill>
                      <a:prstDash val="solid"/>
                      <a:round/>
                      <a:headEnd type="none" w="med" len="med"/>
                      <a:tailEnd type="none" w="med" len="med"/>
                    </a:lnB>
                    <a:solidFill>
                      <a:srgbClr val="FFFFFF"/>
                    </a:solidFill>
                  </a:tcPr>
                </a:tc>
                <a:tc>
                  <a:txBody>
                    <a:bodyPr/>
                    <a:lstStyle/>
                    <a:p>
                      <a:pPr algn="ctr" fontAlgn="ctr"/>
                      <a:r>
                        <a:rPr lang="zh-TW" altLang="en-US" sz="1500" dirty="0">
                          <a:effectLst/>
                        </a:rPr>
                        <a:t>中央裝置支援解析地址，供外圍裝置讀取以確定中央裝置能否使用地址解析，僅在使能了隱私功能時使用，否則應刪除</a:t>
                      </a:r>
                    </a:p>
                  </a:txBody>
                  <a:tcPr marL="40988" marR="40988" marT="40988" marB="40988" anchor="ctr">
                    <a:lnL>
                      <a:noFill/>
                    </a:lnL>
                    <a:lnR>
                      <a:noFill/>
                    </a:lnR>
                    <a:lnT w="9525" cap="flat" cmpd="sng" algn="ctr">
                      <a:solidFill>
                        <a:srgbClr val="F1F1F1"/>
                      </a:solidFill>
                      <a:prstDash val="solid"/>
                      <a:round/>
                      <a:headEnd type="none" w="med" len="med"/>
                      <a:tailEnd type="none" w="med" len="med"/>
                    </a:lnT>
                    <a:lnB w="9525" cap="flat" cmpd="sng" algn="ctr">
                      <a:solidFill>
                        <a:srgbClr val="F1F1F1"/>
                      </a:solidFill>
                      <a:prstDash val="solid"/>
                      <a:round/>
                      <a:headEnd type="none" w="med" len="med"/>
                      <a:tailEnd type="none" w="med" len="med"/>
                    </a:lnB>
                    <a:solidFill>
                      <a:srgbClr val="FFFFFF"/>
                    </a:solidFill>
                  </a:tcPr>
                </a:tc>
                <a:extLst>
                  <a:ext uri="{0D108BD9-81ED-4DB2-BD59-A6C34878D82A}">
                    <a16:rowId xmlns:a16="http://schemas.microsoft.com/office/drawing/2014/main" val="4184099556"/>
                  </a:ext>
                </a:extLst>
              </a:tr>
              <a:tr h="1267200">
                <a:tc>
                  <a:txBody>
                    <a:bodyPr/>
                    <a:lstStyle/>
                    <a:p>
                      <a:pPr algn="ctr" fontAlgn="ctr"/>
                      <a:r>
                        <a:rPr lang="en-US" sz="1500">
                          <a:effectLst/>
                        </a:rPr>
                        <a:t>Resolvable Private Address Only</a:t>
                      </a:r>
                    </a:p>
                  </a:txBody>
                  <a:tcPr marL="40988" marR="40988" marT="40988" marB="40988" anchor="ctr">
                    <a:lnL>
                      <a:noFill/>
                    </a:lnL>
                    <a:lnR>
                      <a:noFill/>
                    </a:lnR>
                    <a:lnT w="9525" cap="flat" cmpd="sng" algn="ctr">
                      <a:solidFill>
                        <a:srgbClr val="F1F1F1"/>
                      </a:solidFill>
                      <a:prstDash val="solid"/>
                      <a:round/>
                      <a:headEnd type="none" w="med" len="med"/>
                      <a:tailEnd type="none" w="med" len="med"/>
                    </a:lnT>
                    <a:lnB w="9525" cap="flat" cmpd="sng" algn="ctr">
                      <a:solidFill>
                        <a:srgbClr val="F1F1F1"/>
                      </a:solidFill>
                      <a:prstDash val="solid"/>
                      <a:round/>
                      <a:headEnd type="none" w="med" len="med"/>
                      <a:tailEnd type="none" w="med" len="med"/>
                    </a:lnB>
                    <a:solidFill>
                      <a:srgbClr val="F1F1F1"/>
                    </a:solidFill>
                  </a:tcPr>
                </a:tc>
                <a:tc>
                  <a:txBody>
                    <a:bodyPr/>
                    <a:lstStyle/>
                    <a:p>
                      <a:pPr algn="ctr" fontAlgn="ctr"/>
                      <a:r>
                        <a:rPr lang="en-US" sz="1500">
                          <a:effectLst/>
                        </a:rPr>
                        <a:t>0x2AC9</a:t>
                      </a:r>
                    </a:p>
                  </a:txBody>
                  <a:tcPr marL="40988" marR="40988" marT="40988" marB="40988" anchor="ctr">
                    <a:lnL>
                      <a:noFill/>
                    </a:lnL>
                    <a:lnR>
                      <a:noFill/>
                    </a:lnR>
                    <a:lnT w="9525" cap="flat" cmpd="sng" algn="ctr">
                      <a:solidFill>
                        <a:srgbClr val="F1F1F1"/>
                      </a:solidFill>
                      <a:prstDash val="solid"/>
                      <a:round/>
                      <a:headEnd type="none" w="med" len="med"/>
                      <a:tailEnd type="none" w="med" len="med"/>
                    </a:lnT>
                    <a:lnB w="9525" cap="flat" cmpd="sng" algn="ctr">
                      <a:solidFill>
                        <a:srgbClr val="F1F1F1"/>
                      </a:solidFill>
                      <a:prstDash val="solid"/>
                      <a:round/>
                      <a:headEnd type="none" w="med" len="med"/>
                      <a:tailEnd type="none" w="med" len="med"/>
                    </a:lnB>
                    <a:solidFill>
                      <a:srgbClr val="F1F1F1"/>
                    </a:solidFill>
                  </a:tcPr>
                </a:tc>
                <a:tc>
                  <a:txBody>
                    <a:bodyPr/>
                    <a:lstStyle/>
                    <a:p>
                      <a:pPr algn="ctr" fontAlgn="ctr"/>
                      <a:r>
                        <a:rPr lang="zh-TW" altLang="en-US" sz="1500" dirty="0">
                          <a:effectLst/>
                        </a:rPr>
                        <a:t>裝置僅使用可解析的隨機地址，供對端裝置讀取以確定該裝置在繫結後是否僅使用可解析的隨機地址，僅在使能了隱私功能時使用，否則應刪除</a:t>
                      </a:r>
                    </a:p>
                  </a:txBody>
                  <a:tcPr marL="40988" marR="40988" marT="40988" marB="40988" anchor="ctr">
                    <a:lnL>
                      <a:noFill/>
                    </a:lnL>
                    <a:lnR>
                      <a:noFill/>
                    </a:lnR>
                    <a:lnT w="9525" cap="flat" cmpd="sng" algn="ctr">
                      <a:solidFill>
                        <a:srgbClr val="F1F1F1"/>
                      </a:solidFill>
                      <a:prstDash val="solid"/>
                      <a:round/>
                      <a:headEnd type="none" w="med" len="med"/>
                      <a:tailEnd type="none" w="med" len="med"/>
                    </a:lnT>
                    <a:lnB w="9525" cap="flat" cmpd="sng" algn="ctr">
                      <a:solidFill>
                        <a:srgbClr val="F1F1F1"/>
                      </a:solidFill>
                      <a:prstDash val="solid"/>
                      <a:round/>
                      <a:headEnd type="none" w="med" len="med"/>
                      <a:tailEnd type="none" w="med" len="med"/>
                    </a:lnB>
                    <a:solidFill>
                      <a:srgbClr val="F1F1F1"/>
                    </a:solidFill>
                  </a:tcPr>
                </a:tc>
                <a:extLst>
                  <a:ext uri="{0D108BD9-81ED-4DB2-BD59-A6C34878D82A}">
                    <a16:rowId xmlns:a16="http://schemas.microsoft.com/office/drawing/2014/main" val="3094318919"/>
                  </a:ext>
                </a:extLst>
              </a:tr>
            </a:tbl>
          </a:graphicData>
        </a:graphic>
      </p:graphicFrame>
    </p:spTree>
    <p:extLst>
      <p:ext uri="{BB962C8B-B14F-4D97-AF65-F5344CB8AC3E}">
        <p14:creationId xmlns:p14="http://schemas.microsoft.com/office/powerpoint/2010/main" val="31300650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Python BLE Library</a:t>
            </a:r>
            <a:endParaRPr lang="zh-TW" altLang="en-US" dirty="0"/>
          </a:p>
        </p:txBody>
      </p:sp>
      <p:sp>
        <p:nvSpPr>
          <p:cNvPr id="3" name="內容版面配置區 2"/>
          <p:cNvSpPr>
            <a:spLocks noGrp="1"/>
          </p:cNvSpPr>
          <p:nvPr>
            <p:ph idx="1"/>
          </p:nvPr>
        </p:nvSpPr>
        <p:spPr/>
        <p:txBody>
          <a:bodyPr/>
          <a:lstStyle/>
          <a:p>
            <a:r>
              <a:rPr lang="en-US" altLang="zh-TW" dirty="0"/>
              <a:t>p</a:t>
            </a:r>
            <a:r>
              <a:rPr lang="en-US" altLang="zh-TW" dirty="0" smtClean="0"/>
              <a:t>ip3 install </a:t>
            </a:r>
            <a:r>
              <a:rPr lang="en-US" altLang="zh-TW" dirty="0" err="1" smtClean="0"/>
              <a:t>bluepy</a:t>
            </a:r>
            <a:r>
              <a:rPr lang="en-US" altLang="zh-TW" dirty="0" smtClean="0"/>
              <a:t> (</a:t>
            </a:r>
            <a:r>
              <a:rPr lang="zh-TW" altLang="en-US" dirty="0" smtClean="0"/>
              <a:t>安裝</a:t>
            </a:r>
            <a:r>
              <a:rPr lang="en-US" altLang="zh-TW" dirty="0" err="1" smtClean="0"/>
              <a:t>bluepy</a:t>
            </a:r>
            <a:r>
              <a:rPr lang="en-US" altLang="zh-TW" dirty="0" smtClean="0"/>
              <a:t>)</a:t>
            </a:r>
          </a:p>
          <a:p>
            <a:r>
              <a:rPr lang="en-US" altLang="zh-TW" dirty="0" smtClean="0">
                <a:hlinkClick r:id="rId2"/>
              </a:rPr>
              <a:t>http://ianharvey.github.io/bluepy-doc/index.html#</a:t>
            </a:r>
            <a:endParaRPr lang="en-US" altLang="zh-TW" dirty="0" smtClean="0"/>
          </a:p>
          <a:p>
            <a:endParaRPr lang="zh-TW" altLang="en-US" dirty="0"/>
          </a:p>
        </p:txBody>
      </p:sp>
    </p:spTree>
    <p:extLst>
      <p:ext uri="{BB962C8B-B14F-4D97-AF65-F5344CB8AC3E}">
        <p14:creationId xmlns:p14="http://schemas.microsoft.com/office/powerpoint/2010/main" val="34828413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掃描裝置</a:t>
            </a:r>
            <a:endParaRPr lang="zh-TW" altLang="en-US" dirty="0"/>
          </a:p>
        </p:txBody>
      </p:sp>
      <p:sp>
        <p:nvSpPr>
          <p:cNvPr id="3" name="內容版面配置區 2"/>
          <p:cNvSpPr>
            <a:spLocks noGrp="1"/>
          </p:cNvSpPr>
          <p:nvPr>
            <p:ph idx="1"/>
          </p:nvPr>
        </p:nvSpPr>
        <p:spPr/>
        <p:txBody>
          <a:bodyPr/>
          <a:lstStyle/>
          <a:p>
            <a:r>
              <a:rPr lang="zh-TW" altLang="en-US" dirty="0" smtClean="0"/>
              <a:t>執行</a:t>
            </a:r>
            <a:r>
              <a:rPr lang="en-US" altLang="zh-TW" dirty="0" smtClean="0"/>
              <a:t>scan.py</a:t>
            </a:r>
          </a:p>
          <a:p>
            <a:r>
              <a:rPr lang="zh-TW" altLang="en-US" dirty="0" smtClean="0"/>
              <a:t>還未連上裝置</a:t>
            </a:r>
            <a:endParaRPr lang="en-US" altLang="zh-TW" dirty="0" smtClean="0"/>
          </a:p>
          <a:p>
            <a:r>
              <a:rPr lang="zh-TW" altLang="en-US" dirty="0" smtClean="0"/>
              <a:t>所以只有</a:t>
            </a:r>
            <a:r>
              <a:rPr lang="zh-TW" altLang="en-US" dirty="0"/>
              <a:t>收</a:t>
            </a:r>
            <a:r>
              <a:rPr lang="zh-TW" altLang="en-US" dirty="0" smtClean="0"/>
              <a:t>到</a:t>
            </a:r>
            <a:r>
              <a:rPr lang="en-US" altLang="zh-TW" dirty="0" smtClean="0"/>
              <a:t>broadcast</a:t>
            </a:r>
            <a:r>
              <a:rPr lang="zh-TW" altLang="en-US" dirty="0" smtClean="0"/>
              <a:t> </a:t>
            </a:r>
            <a:r>
              <a:rPr lang="en-US" altLang="zh-TW" dirty="0" smtClean="0"/>
              <a:t>advertisement</a:t>
            </a:r>
            <a:r>
              <a:rPr lang="zh-TW" altLang="en-US" dirty="0" smtClean="0"/>
              <a:t> </a:t>
            </a:r>
            <a:r>
              <a:rPr lang="en-US" altLang="zh-TW" dirty="0" smtClean="0"/>
              <a:t>packets(GAP)</a:t>
            </a:r>
            <a:endParaRPr lang="zh-TW" altLang="en-US" dirty="0"/>
          </a:p>
        </p:txBody>
      </p:sp>
      <p:pic>
        <p:nvPicPr>
          <p:cNvPr id="4" name="圖片 3"/>
          <p:cNvPicPr>
            <a:picLocks noChangeAspect="1"/>
          </p:cNvPicPr>
          <p:nvPr/>
        </p:nvPicPr>
        <p:blipFill>
          <a:blip r:embed="rId2"/>
          <a:stretch>
            <a:fillRect/>
          </a:stretch>
        </p:blipFill>
        <p:spPr>
          <a:xfrm>
            <a:off x="964955" y="3396150"/>
            <a:ext cx="8731185" cy="2915750"/>
          </a:xfrm>
          <a:prstGeom prst="rect">
            <a:avLst/>
          </a:prstGeom>
        </p:spPr>
      </p:pic>
    </p:spTree>
    <p:extLst>
      <p:ext uri="{BB962C8B-B14F-4D97-AF65-F5344CB8AC3E}">
        <p14:creationId xmlns:p14="http://schemas.microsoft.com/office/powerpoint/2010/main" val="10377969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內容版面配置區 3"/>
          <p:cNvPicPr>
            <a:picLocks noGrp="1" noChangeAspect="1"/>
          </p:cNvPicPr>
          <p:nvPr>
            <p:ph idx="1"/>
          </p:nvPr>
        </p:nvPicPr>
        <p:blipFill>
          <a:blip r:embed="rId2"/>
          <a:stretch>
            <a:fillRect/>
          </a:stretch>
        </p:blipFill>
        <p:spPr>
          <a:xfrm>
            <a:off x="838200" y="426121"/>
            <a:ext cx="5905500" cy="942975"/>
          </a:xfrm>
          <a:prstGeom prst="rect">
            <a:avLst/>
          </a:prstGeom>
        </p:spPr>
      </p:pic>
      <p:sp>
        <p:nvSpPr>
          <p:cNvPr id="5" name="文字方塊 4"/>
          <p:cNvSpPr txBox="1"/>
          <p:nvPr/>
        </p:nvSpPr>
        <p:spPr>
          <a:xfrm>
            <a:off x="7178833" y="426121"/>
            <a:ext cx="4396153" cy="1384995"/>
          </a:xfrm>
          <a:prstGeom prst="rect">
            <a:avLst/>
          </a:prstGeom>
          <a:noFill/>
        </p:spPr>
        <p:txBody>
          <a:bodyPr wrap="square" rtlCol="0">
            <a:spAutoFit/>
          </a:bodyPr>
          <a:lstStyle/>
          <a:p>
            <a:r>
              <a:rPr lang="zh-TW" altLang="en-US" sz="2800" dirty="0" smtClean="0"/>
              <a:t>宣告出一個</a:t>
            </a:r>
            <a:r>
              <a:rPr lang="en-US" altLang="zh-TW" sz="2800" dirty="0" smtClean="0"/>
              <a:t>scanner</a:t>
            </a:r>
          </a:p>
          <a:p>
            <a:r>
              <a:rPr lang="zh-TW" altLang="en-US" sz="2800" dirty="0" smtClean="0"/>
              <a:t>掃描附近裝置</a:t>
            </a:r>
            <a:r>
              <a:rPr lang="en-US" altLang="zh-TW" sz="2800" dirty="0" smtClean="0"/>
              <a:t>10</a:t>
            </a:r>
            <a:r>
              <a:rPr lang="zh-TW" altLang="en-US" sz="2800" dirty="0" smtClean="0"/>
              <a:t>秒</a:t>
            </a:r>
            <a:endParaRPr lang="en-US" altLang="zh-TW" sz="2800" dirty="0" smtClean="0"/>
          </a:p>
          <a:p>
            <a:r>
              <a:rPr lang="en-US" altLang="zh-TW" sz="2800" dirty="0" smtClean="0"/>
              <a:t>Scan(</a:t>
            </a:r>
            <a:r>
              <a:rPr lang="zh-TW" altLang="en-US" sz="2800" dirty="0" smtClean="0"/>
              <a:t>秒數</a:t>
            </a:r>
            <a:r>
              <a:rPr lang="en-US" altLang="zh-TW" sz="2800" dirty="0" smtClean="0"/>
              <a:t>)</a:t>
            </a:r>
            <a:endParaRPr lang="zh-TW" altLang="en-US" sz="2800" dirty="0"/>
          </a:p>
        </p:txBody>
      </p:sp>
      <p:pic>
        <p:nvPicPr>
          <p:cNvPr id="10" name="圖片 9"/>
          <p:cNvPicPr>
            <a:picLocks noChangeAspect="1"/>
          </p:cNvPicPr>
          <p:nvPr/>
        </p:nvPicPr>
        <p:blipFill>
          <a:blip r:embed="rId3"/>
          <a:stretch>
            <a:fillRect/>
          </a:stretch>
        </p:blipFill>
        <p:spPr>
          <a:xfrm>
            <a:off x="838200" y="1811116"/>
            <a:ext cx="5905500" cy="1479461"/>
          </a:xfrm>
          <a:prstGeom prst="rect">
            <a:avLst/>
          </a:prstGeom>
        </p:spPr>
      </p:pic>
      <p:sp>
        <p:nvSpPr>
          <p:cNvPr id="11" name="文字方塊 10"/>
          <p:cNvSpPr txBox="1"/>
          <p:nvPr/>
        </p:nvSpPr>
        <p:spPr>
          <a:xfrm>
            <a:off x="7178833" y="1811116"/>
            <a:ext cx="4563380" cy="954107"/>
          </a:xfrm>
          <a:prstGeom prst="rect">
            <a:avLst/>
          </a:prstGeom>
          <a:noFill/>
        </p:spPr>
        <p:txBody>
          <a:bodyPr wrap="square" rtlCol="0">
            <a:spAutoFit/>
          </a:bodyPr>
          <a:lstStyle/>
          <a:p>
            <a:r>
              <a:rPr lang="zh-TW" altLang="en-US" sz="2800" dirty="0" smtClean="0"/>
              <a:t>印出所有</a:t>
            </a:r>
            <a:r>
              <a:rPr lang="en-US" altLang="zh-TW" sz="2800" dirty="0" smtClean="0"/>
              <a:t>device</a:t>
            </a:r>
            <a:r>
              <a:rPr lang="zh-TW" altLang="en-US" sz="2800" dirty="0" smtClean="0"/>
              <a:t>所</a:t>
            </a:r>
            <a:r>
              <a:rPr lang="en-US" altLang="zh-TW" sz="2800" dirty="0" smtClean="0"/>
              <a:t>broadcast</a:t>
            </a:r>
            <a:r>
              <a:rPr lang="zh-TW" altLang="en-US" sz="2800" dirty="0" smtClean="0"/>
              <a:t> 的</a:t>
            </a:r>
            <a:r>
              <a:rPr lang="en-US" altLang="zh-TW" sz="2800" dirty="0" smtClean="0"/>
              <a:t>advertisement</a:t>
            </a:r>
            <a:endParaRPr lang="zh-TW" altLang="en-US" sz="2800" dirty="0"/>
          </a:p>
        </p:txBody>
      </p:sp>
      <p:pic>
        <p:nvPicPr>
          <p:cNvPr id="7" name="圖片 6"/>
          <p:cNvPicPr>
            <a:picLocks noChangeAspect="1"/>
          </p:cNvPicPr>
          <p:nvPr/>
        </p:nvPicPr>
        <p:blipFill>
          <a:blip r:embed="rId4"/>
          <a:stretch>
            <a:fillRect/>
          </a:stretch>
        </p:blipFill>
        <p:spPr>
          <a:xfrm>
            <a:off x="838200" y="3659065"/>
            <a:ext cx="5905500" cy="2933700"/>
          </a:xfrm>
          <a:prstGeom prst="rect">
            <a:avLst/>
          </a:prstGeom>
        </p:spPr>
      </p:pic>
      <p:sp>
        <p:nvSpPr>
          <p:cNvPr id="3" name="矩形 2"/>
          <p:cNvSpPr/>
          <p:nvPr/>
        </p:nvSpPr>
        <p:spPr>
          <a:xfrm>
            <a:off x="7178833" y="3659065"/>
            <a:ext cx="4563380" cy="646331"/>
          </a:xfrm>
          <a:prstGeom prst="rect">
            <a:avLst/>
          </a:prstGeom>
        </p:spPr>
        <p:txBody>
          <a:bodyPr wrap="square">
            <a:spAutoFit/>
          </a:bodyPr>
          <a:lstStyle/>
          <a:p>
            <a:r>
              <a:rPr lang="zh-TW" altLang="en-US" dirty="0"/>
              <a:t>掃描完周邊裝置後，輸入欲連線的周邊裝置的位置</a:t>
            </a:r>
            <a:endParaRPr lang="en-US" altLang="zh-TW" dirty="0"/>
          </a:p>
        </p:txBody>
      </p:sp>
    </p:spTree>
    <p:extLst>
      <p:ext uri="{BB962C8B-B14F-4D97-AF65-F5344CB8AC3E}">
        <p14:creationId xmlns:p14="http://schemas.microsoft.com/office/powerpoint/2010/main" val="41923788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範例程式執行</a:t>
            </a:r>
            <a:endParaRPr lang="zh-TW" altLang="en-US" dirty="0"/>
          </a:p>
        </p:txBody>
      </p:sp>
      <p:sp>
        <p:nvSpPr>
          <p:cNvPr id="3" name="內容版面配置區 2"/>
          <p:cNvSpPr>
            <a:spLocks noGrp="1"/>
          </p:cNvSpPr>
          <p:nvPr>
            <p:ph idx="1"/>
          </p:nvPr>
        </p:nvSpPr>
        <p:spPr/>
        <p:txBody>
          <a:bodyPr/>
          <a:lstStyle/>
          <a:p>
            <a:r>
              <a:rPr lang="en-US" altLang="zh-TW" dirty="0" smtClean="0"/>
              <a:t>1.</a:t>
            </a:r>
            <a:r>
              <a:rPr lang="zh-TW" altLang="en-US" dirty="0" smtClean="0"/>
              <a:t>執行 </a:t>
            </a:r>
            <a:r>
              <a:rPr lang="en-US" altLang="zh-TW" dirty="0" smtClean="0"/>
              <a:t>ble.py	(</a:t>
            </a:r>
            <a:r>
              <a:rPr lang="en-US" altLang="zh-TW" dirty="0" err="1" smtClean="0"/>
              <a:t>sudo</a:t>
            </a:r>
            <a:r>
              <a:rPr lang="en-US" altLang="zh-TW" dirty="0" smtClean="0"/>
              <a:t> </a:t>
            </a:r>
            <a:r>
              <a:rPr lang="en-US" altLang="zh-TW" smtClean="0"/>
              <a:t>python3 ble.py)</a:t>
            </a:r>
            <a:endParaRPr lang="en-US" altLang="zh-TW" dirty="0" smtClean="0"/>
          </a:p>
          <a:p>
            <a:r>
              <a:rPr lang="en-US" altLang="zh-TW" dirty="0" smtClean="0"/>
              <a:t>2.</a:t>
            </a:r>
            <a:r>
              <a:rPr lang="zh-TW" altLang="en-US" dirty="0" smtClean="0"/>
              <a:t>按</a:t>
            </a:r>
            <a:r>
              <a:rPr lang="en-US" altLang="zh-TW" dirty="0" smtClean="0"/>
              <a:t>button</a:t>
            </a:r>
            <a:r>
              <a:rPr lang="zh-TW" altLang="en-US" dirty="0" smtClean="0"/>
              <a:t> </a:t>
            </a:r>
            <a:r>
              <a:rPr lang="en-US" altLang="zh-TW" dirty="0" smtClean="0"/>
              <a:t>1</a:t>
            </a:r>
            <a:r>
              <a:rPr lang="zh-TW" altLang="en-US" dirty="0" smtClean="0"/>
              <a:t>讓</a:t>
            </a:r>
            <a:r>
              <a:rPr lang="en-US" altLang="zh-TW" dirty="0" err="1" smtClean="0"/>
              <a:t>rabboni</a:t>
            </a:r>
            <a:r>
              <a:rPr lang="zh-TW" altLang="en-US" dirty="0" smtClean="0"/>
              <a:t>開始廣播</a:t>
            </a:r>
            <a:endParaRPr lang="en-US" altLang="zh-TW" dirty="0" smtClean="0"/>
          </a:p>
          <a:p>
            <a:r>
              <a:rPr lang="en-US" altLang="zh-TW" dirty="0" smtClean="0"/>
              <a:t>3.Raspberry pi</a:t>
            </a:r>
            <a:r>
              <a:rPr lang="zh-TW" altLang="en-US" dirty="0" smtClean="0"/>
              <a:t>收到廣播後，輸入裝置地址，建立連線後即可讀到</a:t>
            </a:r>
            <a:r>
              <a:rPr lang="en-US" altLang="zh-TW" dirty="0" err="1" smtClean="0"/>
              <a:t>rabboni</a:t>
            </a:r>
            <a:r>
              <a:rPr lang="zh-TW" altLang="en-US" dirty="0" smtClean="0"/>
              <a:t>上的資料</a:t>
            </a:r>
            <a:endParaRPr lang="zh-TW" altLang="en-US" dirty="0"/>
          </a:p>
        </p:txBody>
      </p:sp>
    </p:spTree>
    <p:extLst>
      <p:ext uri="{BB962C8B-B14F-4D97-AF65-F5344CB8AC3E}">
        <p14:creationId xmlns:p14="http://schemas.microsoft.com/office/powerpoint/2010/main" val="26069132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內容版面配置區 3"/>
          <p:cNvPicPr>
            <a:picLocks noGrp="1" noChangeAspect="1"/>
          </p:cNvPicPr>
          <p:nvPr>
            <p:ph idx="1"/>
          </p:nvPr>
        </p:nvPicPr>
        <p:blipFill>
          <a:blip r:embed="rId2"/>
          <a:stretch>
            <a:fillRect/>
          </a:stretch>
        </p:blipFill>
        <p:spPr>
          <a:xfrm>
            <a:off x="592017" y="326584"/>
            <a:ext cx="6572616" cy="1041913"/>
          </a:xfrm>
          <a:prstGeom prst="rect">
            <a:avLst/>
          </a:prstGeom>
        </p:spPr>
      </p:pic>
      <p:sp>
        <p:nvSpPr>
          <p:cNvPr id="5" name="文字方塊 4"/>
          <p:cNvSpPr txBox="1"/>
          <p:nvPr/>
        </p:nvSpPr>
        <p:spPr>
          <a:xfrm>
            <a:off x="7749987" y="530390"/>
            <a:ext cx="4339436" cy="954107"/>
          </a:xfrm>
          <a:prstGeom prst="rect">
            <a:avLst/>
          </a:prstGeom>
          <a:noFill/>
        </p:spPr>
        <p:txBody>
          <a:bodyPr wrap="square" rtlCol="0">
            <a:spAutoFit/>
          </a:bodyPr>
          <a:lstStyle/>
          <a:p>
            <a:r>
              <a:rPr lang="zh-TW" altLang="en-US" sz="2800" dirty="0" smtClean="0"/>
              <a:t>連線指定裝置</a:t>
            </a:r>
            <a:endParaRPr lang="en-US" altLang="zh-TW" sz="2800" dirty="0" smtClean="0"/>
          </a:p>
          <a:p>
            <a:r>
              <a:rPr lang="en-US" altLang="zh-TW" sz="2800" dirty="0" smtClean="0"/>
              <a:t>Peripheral(</a:t>
            </a:r>
            <a:r>
              <a:rPr lang="zh-TW" altLang="en-US" sz="2800" dirty="0" smtClean="0"/>
              <a:t>地址</a:t>
            </a:r>
            <a:r>
              <a:rPr lang="en-US" altLang="zh-TW" sz="2800" dirty="0" smtClean="0"/>
              <a:t>,</a:t>
            </a:r>
            <a:r>
              <a:rPr lang="zh-TW" altLang="en-US" sz="2800" dirty="0" smtClean="0"/>
              <a:t>地</a:t>
            </a:r>
            <a:r>
              <a:rPr lang="zh-TW" altLang="en-US" sz="2800" dirty="0"/>
              <a:t>址</a:t>
            </a:r>
            <a:r>
              <a:rPr lang="zh-TW" altLang="en-US" sz="2800" dirty="0" smtClean="0"/>
              <a:t>型別</a:t>
            </a:r>
            <a:r>
              <a:rPr lang="en-US" altLang="zh-TW" sz="2800" dirty="0" smtClean="0"/>
              <a:t>)</a:t>
            </a:r>
            <a:endParaRPr lang="zh-TW" altLang="en-US" sz="2800" dirty="0"/>
          </a:p>
        </p:txBody>
      </p:sp>
      <p:pic>
        <p:nvPicPr>
          <p:cNvPr id="6" name="圖片 5"/>
          <p:cNvPicPr>
            <a:picLocks noChangeAspect="1"/>
          </p:cNvPicPr>
          <p:nvPr/>
        </p:nvPicPr>
        <p:blipFill>
          <a:blip r:embed="rId3"/>
          <a:stretch>
            <a:fillRect/>
          </a:stretch>
        </p:blipFill>
        <p:spPr>
          <a:xfrm>
            <a:off x="592016" y="1556756"/>
            <a:ext cx="6572617" cy="2590800"/>
          </a:xfrm>
          <a:prstGeom prst="rect">
            <a:avLst/>
          </a:prstGeom>
        </p:spPr>
      </p:pic>
      <p:sp>
        <p:nvSpPr>
          <p:cNvPr id="7" name="文字方塊 6"/>
          <p:cNvSpPr txBox="1"/>
          <p:nvPr/>
        </p:nvSpPr>
        <p:spPr>
          <a:xfrm>
            <a:off x="7749987" y="1944215"/>
            <a:ext cx="4339436" cy="1815882"/>
          </a:xfrm>
          <a:prstGeom prst="rect">
            <a:avLst/>
          </a:prstGeom>
          <a:noFill/>
        </p:spPr>
        <p:txBody>
          <a:bodyPr wrap="square" rtlCol="0">
            <a:spAutoFit/>
          </a:bodyPr>
          <a:lstStyle/>
          <a:p>
            <a:r>
              <a:rPr lang="en-US" altLang="zh-TW" sz="2800" dirty="0" err="1" smtClean="0"/>
              <a:t>getServices</a:t>
            </a:r>
            <a:r>
              <a:rPr lang="zh-TW" altLang="en-US" sz="2800" dirty="0" smtClean="0"/>
              <a:t>讀出裝置</a:t>
            </a:r>
            <a:r>
              <a:rPr lang="zh-TW" altLang="en-US" sz="2800" dirty="0"/>
              <a:t>裡</a:t>
            </a:r>
            <a:r>
              <a:rPr lang="zh-TW" altLang="en-US" sz="2800" dirty="0" smtClean="0"/>
              <a:t>的所有</a:t>
            </a:r>
            <a:r>
              <a:rPr lang="en-US" altLang="zh-TW" sz="2800" dirty="0" smtClean="0"/>
              <a:t>service</a:t>
            </a:r>
            <a:endParaRPr lang="en-US" altLang="zh-TW" sz="2800" dirty="0"/>
          </a:p>
          <a:p>
            <a:r>
              <a:rPr lang="en-US" altLang="zh-TW" sz="2800" dirty="0" err="1" smtClean="0"/>
              <a:t>getCharacteristics</a:t>
            </a:r>
            <a:r>
              <a:rPr lang="zh-TW" altLang="en-US" sz="2800" dirty="0" smtClean="0"/>
              <a:t>讀出裝置裡的所有</a:t>
            </a:r>
            <a:r>
              <a:rPr lang="en-US" altLang="zh-TW" sz="2800" dirty="0" smtClean="0"/>
              <a:t>characteristic</a:t>
            </a:r>
            <a:endParaRPr lang="zh-TW" altLang="en-US" sz="2800" dirty="0"/>
          </a:p>
        </p:txBody>
      </p:sp>
      <p:pic>
        <p:nvPicPr>
          <p:cNvPr id="8" name="圖片 7"/>
          <p:cNvPicPr>
            <a:picLocks noChangeAspect="1"/>
          </p:cNvPicPr>
          <p:nvPr/>
        </p:nvPicPr>
        <p:blipFill>
          <a:blip r:embed="rId4"/>
          <a:stretch>
            <a:fillRect/>
          </a:stretch>
        </p:blipFill>
        <p:spPr>
          <a:xfrm>
            <a:off x="592015" y="4879485"/>
            <a:ext cx="6572617" cy="1123950"/>
          </a:xfrm>
          <a:prstGeom prst="rect">
            <a:avLst/>
          </a:prstGeom>
        </p:spPr>
      </p:pic>
      <p:sp>
        <p:nvSpPr>
          <p:cNvPr id="9" name="文字方塊 8"/>
          <p:cNvSpPr txBox="1"/>
          <p:nvPr/>
        </p:nvSpPr>
        <p:spPr>
          <a:xfrm>
            <a:off x="7736366" y="4964406"/>
            <a:ext cx="4157728" cy="954107"/>
          </a:xfrm>
          <a:prstGeom prst="rect">
            <a:avLst/>
          </a:prstGeom>
          <a:noFill/>
        </p:spPr>
        <p:txBody>
          <a:bodyPr wrap="square" rtlCol="0">
            <a:spAutoFit/>
          </a:bodyPr>
          <a:lstStyle/>
          <a:p>
            <a:r>
              <a:rPr lang="zh-TW" altLang="en-US" sz="2800" dirty="0" smtClean="0"/>
              <a:t>設定一個委派的類別，用來處理</a:t>
            </a:r>
            <a:r>
              <a:rPr lang="en-US" altLang="zh-TW" sz="2800" dirty="0" smtClean="0"/>
              <a:t>notification</a:t>
            </a:r>
            <a:endParaRPr lang="zh-TW" altLang="en-US" sz="2800" dirty="0"/>
          </a:p>
        </p:txBody>
      </p:sp>
    </p:spTree>
    <p:extLst>
      <p:ext uri="{BB962C8B-B14F-4D97-AF65-F5344CB8AC3E}">
        <p14:creationId xmlns:p14="http://schemas.microsoft.com/office/powerpoint/2010/main" val="6509281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內容版面配置區 3"/>
          <p:cNvPicPr>
            <a:picLocks noGrp="1" noChangeAspect="1"/>
          </p:cNvPicPr>
          <p:nvPr>
            <p:ph idx="1"/>
          </p:nvPr>
        </p:nvPicPr>
        <p:blipFill>
          <a:blip r:embed="rId2"/>
          <a:stretch>
            <a:fillRect/>
          </a:stretch>
        </p:blipFill>
        <p:spPr>
          <a:xfrm>
            <a:off x="688731" y="1485228"/>
            <a:ext cx="7035692" cy="4194602"/>
          </a:xfrm>
          <a:prstGeom prst="rect">
            <a:avLst/>
          </a:prstGeom>
        </p:spPr>
      </p:pic>
      <p:sp>
        <p:nvSpPr>
          <p:cNvPr id="5" name="矩形 4"/>
          <p:cNvSpPr/>
          <p:nvPr/>
        </p:nvSpPr>
        <p:spPr>
          <a:xfrm>
            <a:off x="7968107" y="3156411"/>
            <a:ext cx="4223893" cy="646331"/>
          </a:xfrm>
          <a:prstGeom prst="rect">
            <a:avLst/>
          </a:prstGeom>
        </p:spPr>
        <p:txBody>
          <a:bodyPr wrap="square">
            <a:spAutoFit/>
          </a:bodyPr>
          <a:lstStyle/>
          <a:p>
            <a:r>
              <a:rPr lang="zh-TW" altLang="en-US" dirty="0"/>
              <a:t>連線完成後，會輸出所有的</a:t>
            </a:r>
            <a:r>
              <a:rPr lang="en-US" altLang="zh-TW" dirty="0"/>
              <a:t>service</a:t>
            </a:r>
            <a:r>
              <a:rPr lang="zh-TW" altLang="en-US" dirty="0"/>
              <a:t>跟</a:t>
            </a:r>
            <a:r>
              <a:rPr lang="en-US" altLang="zh-TW" dirty="0"/>
              <a:t>characteristic</a:t>
            </a:r>
            <a:endParaRPr lang="zh-TW" altLang="en-US" dirty="0"/>
          </a:p>
        </p:txBody>
      </p:sp>
    </p:spTree>
    <p:extLst>
      <p:ext uri="{BB962C8B-B14F-4D97-AF65-F5344CB8AC3E}">
        <p14:creationId xmlns:p14="http://schemas.microsoft.com/office/powerpoint/2010/main" val="24594348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字方塊 4"/>
          <p:cNvSpPr txBox="1"/>
          <p:nvPr/>
        </p:nvSpPr>
        <p:spPr>
          <a:xfrm>
            <a:off x="6752492" y="374894"/>
            <a:ext cx="5284177" cy="2246769"/>
          </a:xfrm>
          <a:prstGeom prst="rect">
            <a:avLst/>
          </a:prstGeom>
          <a:noFill/>
        </p:spPr>
        <p:txBody>
          <a:bodyPr wrap="square" rtlCol="0">
            <a:spAutoFit/>
          </a:bodyPr>
          <a:lstStyle/>
          <a:p>
            <a:r>
              <a:rPr lang="zh-TW" altLang="en-US" sz="2800" dirty="0" smtClean="0"/>
              <a:t>將欲寫入的值寫入</a:t>
            </a:r>
            <a:r>
              <a:rPr lang="en-US" altLang="zh-TW" sz="2800" dirty="0" smtClean="0"/>
              <a:t>characteristic</a:t>
            </a:r>
          </a:p>
          <a:p>
            <a:r>
              <a:rPr lang="en-US" altLang="zh-TW" sz="2800" dirty="0" err="1" smtClean="0"/>
              <a:t>writeCharacteristic</a:t>
            </a:r>
            <a:r>
              <a:rPr lang="en-US" altLang="zh-TW" sz="2800" dirty="0" smtClean="0"/>
              <a:t>(</a:t>
            </a:r>
            <a:r>
              <a:rPr lang="en-US" altLang="zh-TW" sz="2800" dirty="0" err="1" smtClean="0"/>
              <a:t>handle,data</a:t>
            </a:r>
            <a:r>
              <a:rPr lang="en-US" altLang="zh-TW" sz="2800" dirty="0" smtClean="0"/>
              <a:t>)</a:t>
            </a:r>
          </a:p>
          <a:p>
            <a:r>
              <a:rPr lang="en-US" altLang="zh-TW" sz="2800" dirty="0" err="1" smtClean="0"/>
              <a:t>Setup_data</a:t>
            </a:r>
            <a:r>
              <a:rPr lang="zh-TW" altLang="en-US" sz="2800" dirty="0" smtClean="0"/>
              <a:t>是用來</a:t>
            </a:r>
            <a:r>
              <a:rPr lang="en-US" altLang="zh-TW" sz="2800" dirty="0" smtClean="0"/>
              <a:t>enable</a:t>
            </a:r>
            <a:r>
              <a:rPr lang="zh-TW" altLang="en-US" sz="2800" dirty="0" smtClean="0"/>
              <a:t> </a:t>
            </a:r>
            <a:r>
              <a:rPr lang="en-US" altLang="zh-TW" sz="2800" dirty="0" smtClean="0"/>
              <a:t>notification</a:t>
            </a:r>
          </a:p>
          <a:p>
            <a:endParaRPr lang="zh-TW" altLang="en-US" sz="2800" dirty="0"/>
          </a:p>
        </p:txBody>
      </p:sp>
      <p:pic>
        <p:nvPicPr>
          <p:cNvPr id="6" name="圖片 5"/>
          <p:cNvPicPr>
            <a:picLocks noChangeAspect="1"/>
          </p:cNvPicPr>
          <p:nvPr/>
        </p:nvPicPr>
        <p:blipFill>
          <a:blip r:embed="rId2"/>
          <a:stretch>
            <a:fillRect/>
          </a:stretch>
        </p:blipFill>
        <p:spPr>
          <a:xfrm>
            <a:off x="838201" y="4858646"/>
            <a:ext cx="5624146" cy="1419225"/>
          </a:xfrm>
          <a:prstGeom prst="rect">
            <a:avLst/>
          </a:prstGeom>
        </p:spPr>
      </p:pic>
      <p:sp>
        <p:nvSpPr>
          <p:cNvPr id="7" name="文字方塊 6"/>
          <p:cNvSpPr txBox="1"/>
          <p:nvPr/>
        </p:nvSpPr>
        <p:spPr>
          <a:xfrm>
            <a:off x="7024406" y="5306648"/>
            <a:ext cx="4157728" cy="523220"/>
          </a:xfrm>
          <a:prstGeom prst="rect">
            <a:avLst/>
          </a:prstGeom>
          <a:noFill/>
        </p:spPr>
        <p:txBody>
          <a:bodyPr wrap="square" rtlCol="0">
            <a:spAutoFit/>
          </a:bodyPr>
          <a:lstStyle/>
          <a:p>
            <a:r>
              <a:rPr lang="zh-TW" altLang="en-US" sz="2800" dirty="0" smtClean="0"/>
              <a:t>接收</a:t>
            </a:r>
            <a:r>
              <a:rPr lang="en-US" altLang="zh-TW" sz="2800" dirty="0" smtClean="0"/>
              <a:t>notification</a:t>
            </a:r>
            <a:endParaRPr lang="zh-TW" altLang="en-US" sz="2800" dirty="0"/>
          </a:p>
        </p:txBody>
      </p:sp>
      <p:pic>
        <p:nvPicPr>
          <p:cNvPr id="2" name="圖片 1"/>
          <p:cNvPicPr>
            <a:picLocks noChangeAspect="1"/>
          </p:cNvPicPr>
          <p:nvPr/>
        </p:nvPicPr>
        <p:blipFill>
          <a:blip r:embed="rId3"/>
          <a:stretch>
            <a:fillRect/>
          </a:stretch>
        </p:blipFill>
        <p:spPr>
          <a:xfrm>
            <a:off x="838201" y="374894"/>
            <a:ext cx="5675003" cy="2295525"/>
          </a:xfrm>
          <a:prstGeom prst="rect">
            <a:avLst/>
          </a:prstGeom>
        </p:spPr>
      </p:pic>
      <p:pic>
        <p:nvPicPr>
          <p:cNvPr id="10" name="圖片 9"/>
          <p:cNvPicPr>
            <a:picLocks noChangeAspect="1"/>
          </p:cNvPicPr>
          <p:nvPr/>
        </p:nvPicPr>
        <p:blipFill>
          <a:blip r:embed="rId4"/>
          <a:stretch>
            <a:fillRect/>
          </a:stretch>
        </p:blipFill>
        <p:spPr>
          <a:xfrm>
            <a:off x="923193" y="2670419"/>
            <a:ext cx="5193689" cy="2022415"/>
          </a:xfrm>
          <a:prstGeom prst="rect">
            <a:avLst/>
          </a:prstGeom>
        </p:spPr>
      </p:pic>
      <p:sp>
        <p:nvSpPr>
          <p:cNvPr id="11" name="文字方塊 10"/>
          <p:cNvSpPr txBox="1"/>
          <p:nvPr/>
        </p:nvSpPr>
        <p:spPr>
          <a:xfrm>
            <a:off x="6940578" y="2769577"/>
            <a:ext cx="4668716" cy="369332"/>
          </a:xfrm>
          <a:prstGeom prst="rect">
            <a:avLst/>
          </a:prstGeom>
          <a:noFill/>
        </p:spPr>
        <p:txBody>
          <a:bodyPr wrap="square" rtlCol="0">
            <a:spAutoFit/>
          </a:bodyPr>
          <a:lstStyle/>
          <a:p>
            <a:r>
              <a:rPr lang="en-US" altLang="zh-TW" dirty="0" err="1" smtClean="0"/>
              <a:t>led_data</a:t>
            </a:r>
            <a:r>
              <a:rPr lang="zh-TW" altLang="en-US" dirty="0" smtClean="0"/>
              <a:t>可以控制最後一個數字來改變顏色</a:t>
            </a:r>
            <a:endParaRPr lang="zh-TW" altLang="en-US" dirty="0"/>
          </a:p>
        </p:txBody>
      </p:sp>
      <p:pic>
        <p:nvPicPr>
          <p:cNvPr id="13" name="圖片 12"/>
          <p:cNvPicPr>
            <a:picLocks noChangeAspect="1"/>
          </p:cNvPicPr>
          <p:nvPr/>
        </p:nvPicPr>
        <p:blipFill>
          <a:blip r:embed="rId5"/>
          <a:stretch>
            <a:fillRect/>
          </a:stretch>
        </p:blipFill>
        <p:spPr>
          <a:xfrm>
            <a:off x="6981975" y="3138909"/>
            <a:ext cx="1870348" cy="1610806"/>
          </a:xfrm>
          <a:prstGeom prst="rect">
            <a:avLst/>
          </a:prstGeom>
        </p:spPr>
      </p:pic>
      <p:cxnSp>
        <p:nvCxnSpPr>
          <p:cNvPr id="4" name="直線單箭頭接點 3"/>
          <p:cNvCxnSpPr/>
          <p:nvPr/>
        </p:nvCxnSpPr>
        <p:spPr>
          <a:xfrm>
            <a:off x="3182815" y="844062"/>
            <a:ext cx="58908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文字方塊 7"/>
          <p:cNvSpPr txBox="1"/>
          <p:nvPr/>
        </p:nvSpPr>
        <p:spPr>
          <a:xfrm>
            <a:off x="3771900" y="659396"/>
            <a:ext cx="2182777" cy="369332"/>
          </a:xfrm>
          <a:prstGeom prst="rect">
            <a:avLst/>
          </a:prstGeom>
          <a:noFill/>
        </p:spPr>
        <p:txBody>
          <a:bodyPr wrap="none" rtlCol="0">
            <a:spAutoFit/>
          </a:bodyPr>
          <a:lstStyle/>
          <a:p>
            <a:r>
              <a:rPr lang="zh-TW" altLang="en-US" dirty="0" smtClean="0">
                <a:solidFill>
                  <a:schemeClr val="bg1"/>
                </a:solidFill>
              </a:rPr>
              <a:t>開啟</a:t>
            </a:r>
            <a:r>
              <a:rPr lang="en-US" altLang="zh-TW" dirty="0" smtClean="0">
                <a:solidFill>
                  <a:schemeClr val="bg1"/>
                </a:solidFill>
              </a:rPr>
              <a:t>notification</a:t>
            </a:r>
            <a:r>
              <a:rPr lang="zh-TW" altLang="en-US" dirty="0" smtClean="0">
                <a:solidFill>
                  <a:schemeClr val="bg1"/>
                </a:solidFill>
              </a:rPr>
              <a:t>指令</a:t>
            </a:r>
            <a:endParaRPr lang="zh-TW" altLang="en-US" dirty="0">
              <a:solidFill>
                <a:schemeClr val="bg1"/>
              </a:solidFill>
            </a:endParaRPr>
          </a:p>
        </p:txBody>
      </p:sp>
      <p:cxnSp>
        <p:nvCxnSpPr>
          <p:cNvPr id="12" name="直線單箭頭接點 11"/>
          <p:cNvCxnSpPr/>
          <p:nvPr/>
        </p:nvCxnSpPr>
        <p:spPr>
          <a:xfrm>
            <a:off x="3292720" y="1216270"/>
            <a:ext cx="58908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文字方塊 13"/>
          <p:cNvSpPr txBox="1"/>
          <p:nvPr/>
        </p:nvSpPr>
        <p:spPr>
          <a:xfrm>
            <a:off x="3934105" y="1022308"/>
            <a:ext cx="1691489" cy="369332"/>
          </a:xfrm>
          <a:prstGeom prst="rect">
            <a:avLst/>
          </a:prstGeom>
          <a:noFill/>
        </p:spPr>
        <p:txBody>
          <a:bodyPr wrap="none" rtlCol="0">
            <a:spAutoFit/>
          </a:bodyPr>
          <a:lstStyle/>
          <a:p>
            <a:r>
              <a:rPr lang="zh-TW" altLang="en-US" dirty="0" smtClean="0">
                <a:solidFill>
                  <a:schemeClr val="bg1"/>
                </a:solidFill>
              </a:rPr>
              <a:t>控制</a:t>
            </a:r>
            <a:r>
              <a:rPr lang="en-US" altLang="zh-TW" dirty="0" smtClean="0">
                <a:solidFill>
                  <a:schemeClr val="bg1"/>
                </a:solidFill>
              </a:rPr>
              <a:t>LED</a:t>
            </a:r>
            <a:r>
              <a:rPr lang="zh-TW" altLang="en-US" dirty="0" smtClean="0">
                <a:solidFill>
                  <a:schemeClr val="bg1"/>
                </a:solidFill>
              </a:rPr>
              <a:t>燈指令</a:t>
            </a:r>
            <a:endParaRPr lang="zh-TW" altLang="en-US" dirty="0">
              <a:solidFill>
                <a:schemeClr val="bg1"/>
              </a:solidFill>
            </a:endParaRPr>
          </a:p>
        </p:txBody>
      </p:sp>
    </p:spTree>
    <p:extLst>
      <p:ext uri="{BB962C8B-B14F-4D97-AF65-F5344CB8AC3E}">
        <p14:creationId xmlns:p14="http://schemas.microsoft.com/office/powerpoint/2010/main" val="538775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BLE</a:t>
            </a:r>
            <a:endParaRPr lang="zh-TW" altLang="en-US" dirty="0"/>
          </a:p>
        </p:txBody>
      </p:sp>
      <p:sp>
        <p:nvSpPr>
          <p:cNvPr id="3" name="內容版面配置區 2"/>
          <p:cNvSpPr>
            <a:spLocks noGrp="1"/>
          </p:cNvSpPr>
          <p:nvPr>
            <p:ph idx="1"/>
          </p:nvPr>
        </p:nvSpPr>
        <p:spPr>
          <a:xfrm>
            <a:off x="6251330" y="1825625"/>
            <a:ext cx="5102469" cy="4351338"/>
          </a:xfrm>
        </p:spPr>
        <p:txBody>
          <a:bodyPr>
            <a:normAutofit lnSpcReduction="10000"/>
          </a:bodyPr>
          <a:lstStyle/>
          <a:p>
            <a:r>
              <a:rPr lang="zh-TW" altLang="en-US" dirty="0" smtClean="0"/>
              <a:t>低功耗藍芽訊號</a:t>
            </a:r>
            <a:r>
              <a:rPr lang="en-US" altLang="zh-TW" dirty="0" smtClean="0"/>
              <a:t>(</a:t>
            </a:r>
            <a:r>
              <a:rPr lang="zh-TW" altLang="en-US" dirty="0" smtClean="0"/>
              <a:t> </a:t>
            </a:r>
            <a:r>
              <a:rPr lang="en-US" altLang="zh-TW" dirty="0" smtClean="0"/>
              <a:t>Bluetooth Low Energy)</a:t>
            </a:r>
            <a:r>
              <a:rPr lang="zh-TW" altLang="en-US" dirty="0" smtClean="0"/>
              <a:t>不像電話是點對點傳輸，而是佈告欄，可以扮演資料傳送者</a:t>
            </a:r>
            <a:r>
              <a:rPr lang="en-US" altLang="zh-TW" dirty="0" smtClean="0"/>
              <a:t>(</a:t>
            </a:r>
            <a:r>
              <a:rPr lang="zh-TW" altLang="en-US" dirty="0" smtClean="0"/>
              <a:t>佈告欄</a:t>
            </a:r>
            <a:r>
              <a:rPr lang="en-US" altLang="zh-TW" dirty="0" smtClean="0"/>
              <a:t>)</a:t>
            </a:r>
            <a:r>
              <a:rPr lang="zh-TW" altLang="en-US" dirty="0" smtClean="0"/>
              <a:t>或是接收者</a:t>
            </a:r>
            <a:r>
              <a:rPr lang="en-US" altLang="zh-TW" dirty="0" smtClean="0"/>
              <a:t>(</a:t>
            </a:r>
            <a:r>
              <a:rPr lang="zh-TW" altLang="en-US" dirty="0" smtClean="0"/>
              <a:t>佈告欄讀者</a:t>
            </a:r>
            <a:r>
              <a:rPr lang="en-US" altLang="zh-TW" dirty="0" smtClean="0"/>
              <a:t>)</a:t>
            </a:r>
            <a:r>
              <a:rPr lang="zh-TW" altLang="en-US" dirty="0" smtClean="0"/>
              <a:t>的角色。</a:t>
            </a:r>
            <a:endParaRPr lang="en-US" altLang="zh-TW" dirty="0" smtClean="0"/>
          </a:p>
          <a:p>
            <a:r>
              <a:rPr lang="zh-TW" altLang="en-US" dirty="0" smtClean="0"/>
              <a:t>佈告欄即周邊裝置</a:t>
            </a:r>
            <a:r>
              <a:rPr lang="en-US" altLang="zh-TW" dirty="0" smtClean="0"/>
              <a:t>(peripheral device):</a:t>
            </a:r>
            <a:r>
              <a:rPr lang="zh-TW" altLang="en-US" dirty="0" smtClean="0"/>
              <a:t>所公佈的訊息可以讓所以有讀者看到。</a:t>
            </a:r>
            <a:endParaRPr lang="en-US" altLang="zh-TW" dirty="0" smtClean="0"/>
          </a:p>
          <a:p>
            <a:r>
              <a:rPr lang="zh-TW" altLang="en-US" dirty="0" smtClean="0"/>
              <a:t>讀者即中央裝置</a:t>
            </a:r>
            <a:r>
              <a:rPr lang="en-US" altLang="zh-TW" dirty="0" smtClean="0"/>
              <a:t>(central device):</a:t>
            </a:r>
            <a:r>
              <a:rPr lang="zh-TW" altLang="en-US" dirty="0" smtClean="0"/>
              <a:t>可以讀取佈告欄上他所需要的訊息。</a:t>
            </a:r>
            <a:endParaRPr lang="en-US" altLang="zh-TW" dirty="0" smtClean="0"/>
          </a:p>
          <a:p>
            <a:pPr marL="0" indent="0">
              <a:buNone/>
            </a:pPr>
            <a:endParaRPr lang="zh-TW" altLang="en-US" dirty="0"/>
          </a:p>
        </p:txBody>
      </p:sp>
      <p:pic>
        <p:nvPicPr>
          <p:cNvPr id="5122" name="Picture 2" descr="「ble broadcast」的圖片搜尋結果"/>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280" y="2515393"/>
            <a:ext cx="5734050" cy="2971801"/>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517280" y="5992296"/>
            <a:ext cx="4736233" cy="369332"/>
          </a:xfrm>
          <a:prstGeom prst="rect">
            <a:avLst/>
          </a:prstGeom>
        </p:spPr>
        <p:txBody>
          <a:bodyPr wrap="none">
            <a:spAutoFit/>
          </a:bodyPr>
          <a:lstStyle/>
          <a:p>
            <a:r>
              <a:rPr lang="en-US" altLang="zh-TW" dirty="0"/>
              <a:t>Source: https://learn.adafruit.com/assets/13826</a:t>
            </a:r>
            <a:endParaRPr lang="zh-TW" altLang="en-US" dirty="0"/>
          </a:p>
        </p:txBody>
      </p:sp>
    </p:spTree>
    <p:extLst>
      <p:ext uri="{BB962C8B-B14F-4D97-AF65-F5344CB8AC3E}">
        <p14:creationId xmlns:p14="http://schemas.microsoft.com/office/powerpoint/2010/main" val="2970357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7913249" y="2109292"/>
            <a:ext cx="3930162" cy="4835770"/>
          </a:xfrm>
        </p:spPr>
        <p:txBody>
          <a:bodyPr/>
          <a:lstStyle/>
          <a:p>
            <a:pPr marL="0" indent="0">
              <a:buNone/>
            </a:pPr>
            <a:r>
              <a:rPr lang="en-US" altLang="zh-TW" dirty="0" err="1" smtClean="0"/>
              <a:t>handleNotification</a:t>
            </a:r>
            <a:r>
              <a:rPr lang="zh-TW" altLang="en-US" dirty="0" smtClean="0"/>
              <a:t>裡面</a:t>
            </a:r>
            <a:r>
              <a:rPr lang="zh-TW" altLang="en-US" dirty="0"/>
              <a:t>寫當收到</a:t>
            </a:r>
            <a:r>
              <a:rPr lang="en-US" altLang="zh-TW" dirty="0"/>
              <a:t>notification</a:t>
            </a:r>
          </a:p>
          <a:p>
            <a:pPr marL="0" indent="0">
              <a:buNone/>
            </a:pPr>
            <a:r>
              <a:rPr lang="zh-TW" altLang="en-US" dirty="0" smtClean="0"/>
              <a:t>如何處理</a:t>
            </a:r>
            <a:endParaRPr lang="en-US" altLang="zh-TW" dirty="0" smtClean="0"/>
          </a:p>
          <a:p>
            <a:pPr marL="0" indent="0">
              <a:buNone/>
            </a:pPr>
            <a:r>
              <a:rPr lang="zh-TW" altLang="en-US" dirty="0" smtClean="0"/>
              <a:t>原始</a:t>
            </a:r>
            <a:r>
              <a:rPr lang="zh-TW" altLang="en-US" dirty="0" smtClean="0"/>
              <a:t>資料是</a:t>
            </a:r>
            <a:r>
              <a:rPr lang="en-US" altLang="zh-TW" dirty="0" smtClean="0"/>
              <a:t>2</a:t>
            </a:r>
            <a:r>
              <a:rPr lang="zh-TW" altLang="en-US" dirty="0" smtClean="0"/>
              <a:t>進制</a:t>
            </a:r>
            <a:endParaRPr lang="en-US" altLang="zh-TW" dirty="0" smtClean="0"/>
          </a:p>
          <a:p>
            <a:pPr marL="0" indent="0">
              <a:buNone/>
            </a:pPr>
            <a:r>
              <a:rPr lang="zh-TW" altLang="en-US" dirty="0" smtClean="0"/>
              <a:t>用</a:t>
            </a:r>
            <a:r>
              <a:rPr lang="en-US" altLang="zh-TW" dirty="0" err="1" smtClean="0"/>
              <a:t>binascii.hexlify</a:t>
            </a:r>
            <a:r>
              <a:rPr lang="zh-TW" altLang="en-US" dirty="0" smtClean="0"/>
              <a:t>轉為</a:t>
            </a:r>
            <a:r>
              <a:rPr lang="en-US" altLang="zh-TW" dirty="0" smtClean="0"/>
              <a:t>16</a:t>
            </a:r>
            <a:r>
              <a:rPr lang="zh-TW" altLang="en-US" dirty="0" smtClean="0"/>
              <a:t>進制</a:t>
            </a:r>
            <a:endParaRPr lang="en-US" altLang="zh-TW" dirty="0" smtClean="0"/>
          </a:p>
          <a:p>
            <a:pPr marL="0" indent="0">
              <a:buNone/>
            </a:pPr>
            <a:r>
              <a:rPr lang="en-US" altLang="zh-TW" dirty="0" smtClean="0"/>
              <a:t>Com() </a:t>
            </a:r>
            <a:r>
              <a:rPr lang="en-US" altLang="zh-TW" dirty="0" smtClean="0"/>
              <a:t>function</a:t>
            </a:r>
            <a:r>
              <a:rPr lang="zh-TW" altLang="en-US" dirty="0" smtClean="0"/>
              <a:t>將</a:t>
            </a:r>
            <a:r>
              <a:rPr lang="en-US" altLang="zh-TW" dirty="0" smtClean="0"/>
              <a:t>raw</a:t>
            </a:r>
            <a:r>
              <a:rPr lang="zh-TW" altLang="en-US" dirty="0" smtClean="0"/>
              <a:t> </a:t>
            </a:r>
            <a:r>
              <a:rPr lang="en-US" altLang="zh-TW" dirty="0" smtClean="0"/>
              <a:t>data</a:t>
            </a:r>
            <a:r>
              <a:rPr lang="zh-TW" altLang="en-US" dirty="0" smtClean="0"/>
              <a:t>轉為</a:t>
            </a:r>
            <a:r>
              <a:rPr lang="en-US" altLang="zh-TW" dirty="0" smtClean="0"/>
              <a:t>g</a:t>
            </a:r>
          </a:p>
        </p:txBody>
      </p:sp>
      <p:sp>
        <p:nvSpPr>
          <p:cNvPr id="6" name="文字方塊 5"/>
          <p:cNvSpPr txBox="1"/>
          <p:nvPr/>
        </p:nvSpPr>
        <p:spPr>
          <a:xfrm>
            <a:off x="7913249" y="657182"/>
            <a:ext cx="3857411" cy="1384995"/>
          </a:xfrm>
          <a:prstGeom prst="rect">
            <a:avLst/>
          </a:prstGeom>
          <a:noFill/>
        </p:spPr>
        <p:txBody>
          <a:bodyPr wrap="square" rtlCol="0">
            <a:spAutoFit/>
          </a:bodyPr>
          <a:lstStyle/>
          <a:p>
            <a:r>
              <a:rPr lang="zh-TW" altLang="en-US" sz="2800" dirty="0" smtClean="0"/>
              <a:t>自己設定的委派類別會繼承</a:t>
            </a:r>
            <a:r>
              <a:rPr lang="en-US" altLang="zh-TW" sz="2800" dirty="0" smtClean="0"/>
              <a:t>python</a:t>
            </a:r>
            <a:r>
              <a:rPr lang="zh-TW" altLang="en-US" sz="2800" dirty="0" smtClean="0"/>
              <a:t> </a:t>
            </a:r>
            <a:r>
              <a:rPr lang="en-US" altLang="zh-TW" sz="2800" dirty="0" err="1" smtClean="0"/>
              <a:t>ble</a:t>
            </a:r>
            <a:r>
              <a:rPr lang="zh-TW" altLang="en-US" sz="2800" dirty="0" smtClean="0"/>
              <a:t>裡的</a:t>
            </a:r>
            <a:r>
              <a:rPr lang="en-US" altLang="zh-TW" sz="2800" dirty="0" smtClean="0"/>
              <a:t>default</a:t>
            </a:r>
            <a:r>
              <a:rPr lang="zh-TW" altLang="en-US" sz="2800" dirty="0" smtClean="0"/>
              <a:t>委派類別</a:t>
            </a:r>
            <a:endParaRPr lang="zh-TW" altLang="en-US" sz="2800" dirty="0"/>
          </a:p>
        </p:txBody>
      </p:sp>
      <p:pic>
        <p:nvPicPr>
          <p:cNvPr id="4" name="圖片 3"/>
          <p:cNvPicPr>
            <a:picLocks noChangeAspect="1"/>
          </p:cNvPicPr>
          <p:nvPr/>
        </p:nvPicPr>
        <p:blipFill>
          <a:blip r:embed="rId2"/>
          <a:stretch>
            <a:fillRect/>
          </a:stretch>
        </p:blipFill>
        <p:spPr>
          <a:xfrm>
            <a:off x="659423" y="481332"/>
            <a:ext cx="6910753" cy="5955010"/>
          </a:xfrm>
          <a:prstGeom prst="rect">
            <a:avLst/>
          </a:prstGeom>
        </p:spPr>
      </p:pic>
      <p:sp>
        <p:nvSpPr>
          <p:cNvPr id="2" name="右大括弧 1"/>
          <p:cNvSpPr/>
          <p:nvPr/>
        </p:nvSpPr>
        <p:spPr>
          <a:xfrm>
            <a:off x="6585438" y="2919046"/>
            <a:ext cx="307731" cy="152106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a:p>
        </p:txBody>
      </p:sp>
      <p:sp>
        <p:nvSpPr>
          <p:cNvPr id="5" name="文字方塊 4"/>
          <p:cNvSpPr txBox="1"/>
          <p:nvPr/>
        </p:nvSpPr>
        <p:spPr>
          <a:xfrm>
            <a:off x="7051431" y="2663917"/>
            <a:ext cx="518745" cy="2031325"/>
          </a:xfrm>
          <a:prstGeom prst="rect">
            <a:avLst/>
          </a:prstGeom>
          <a:noFill/>
        </p:spPr>
        <p:txBody>
          <a:bodyPr wrap="square" rtlCol="0">
            <a:spAutoFit/>
          </a:bodyPr>
          <a:lstStyle/>
          <a:p>
            <a:r>
              <a:rPr lang="zh-TW" altLang="en-US" dirty="0" smtClean="0">
                <a:solidFill>
                  <a:schemeClr val="bg1"/>
                </a:solidFill>
              </a:rPr>
              <a:t>讀出六軸的數值</a:t>
            </a:r>
            <a:endParaRPr lang="zh-TW" altLang="en-US" dirty="0">
              <a:solidFill>
                <a:schemeClr val="bg1"/>
              </a:solidFill>
            </a:endParaRPr>
          </a:p>
        </p:txBody>
      </p:sp>
      <p:sp>
        <p:nvSpPr>
          <p:cNvPr id="7" name="右大括弧 6"/>
          <p:cNvSpPr/>
          <p:nvPr/>
        </p:nvSpPr>
        <p:spPr>
          <a:xfrm>
            <a:off x="6154614" y="4803530"/>
            <a:ext cx="307731" cy="152106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a:p>
        </p:txBody>
      </p:sp>
      <p:sp>
        <p:nvSpPr>
          <p:cNvPr id="8" name="文字方塊 7"/>
          <p:cNvSpPr txBox="1"/>
          <p:nvPr/>
        </p:nvSpPr>
        <p:spPr>
          <a:xfrm>
            <a:off x="6462346" y="5102399"/>
            <a:ext cx="1107830" cy="1200329"/>
          </a:xfrm>
          <a:prstGeom prst="rect">
            <a:avLst/>
          </a:prstGeom>
          <a:noFill/>
        </p:spPr>
        <p:txBody>
          <a:bodyPr wrap="square" rtlCol="0">
            <a:spAutoFit/>
          </a:bodyPr>
          <a:lstStyle/>
          <a:p>
            <a:r>
              <a:rPr lang="zh-TW" altLang="en-US" dirty="0" smtClean="0">
                <a:solidFill>
                  <a:schemeClr val="bg1"/>
                </a:solidFill>
              </a:rPr>
              <a:t>利用六軸數值，設計自己的應用程式</a:t>
            </a:r>
            <a:endParaRPr lang="zh-TW" altLang="en-US" dirty="0">
              <a:solidFill>
                <a:schemeClr val="bg1"/>
              </a:solidFill>
            </a:endParaRPr>
          </a:p>
        </p:txBody>
      </p:sp>
    </p:spTree>
    <p:extLst>
      <p:ext uri="{BB962C8B-B14F-4D97-AF65-F5344CB8AC3E}">
        <p14:creationId xmlns:p14="http://schemas.microsoft.com/office/powerpoint/2010/main" val="32997964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6858000" y="192331"/>
            <a:ext cx="5178669" cy="5984632"/>
          </a:xfrm>
        </p:spPr>
        <p:txBody>
          <a:bodyPr/>
          <a:lstStyle/>
          <a:p>
            <a:pPr marL="0" indent="0">
              <a:buNone/>
            </a:pPr>
            <a:r>
              <a:rPr lang="en-US" altLang="zh-TW" dirty="0" err="1" smtClean="0"/>
              <a:t>int</a:t>
            </a:r>
            <a:r>
              <a:rPr lang="en-US" altLang="zh-TW" dirty="0" smtClean="0"/>
              <a:t>(temp,16):</a:t>
            </a:r>
            <a:r>
              <a:rPr lang="zh-TW" altLang="en-US" dirty="0" smtClean="0"/>
              <a:t>將</a:t>
            </a:r>
            <a:r>
              <a:rPr lang="en-US" altLang="zh-TW" dirty="0" smtClean="0"/>
              <a:t>temp</a:t>
            </a:r>
            <a:r>
              <a:rPr lang="zh-TW" altLang="en-US" dirty="0" smtClean="0"/>
              <a:t>轉為十進制</a:t>
            </a:r>
            <a:endParaRPr lang="en-US" altLang="zh-TW" dirty="0" smtClean="0"/>
          </a:p>
          <a:p>
            <a:pPr marL="0" indent="0">
              <a:buNone/>
            </a:pPr>
            <a:r>
              <a:rPr lang="zh-TW" altLang="en-US" dirty="0" smtClean="0"/>
              <a:t>如果大於</a:t>
            </a:r>
            <a:r>
              <a:rPr lang="en-US" altLang="zh-TW" dirty="0" smtClean="0"/>
              <a:t>32768</a:t>
            </a:r>
            <a:r>
              <a:rPr lang="zh-TW" altLang="en-US" dirty="0" smtClean="0"/>
              <a:t>，值是負的</a:t>
            </a:r>
            <a:endParaRPr lang="en-US" altLang="zh-TW" dirty="0" smtClean="0"/>
          </a:p>
          <a:p>
            <a:pPr marL="0" indent="0">
              <a:buNone/>
            </a:pPr>
            <a:r>
              <a:rPr lang="zh-TW" altLang="en-US" dirty="0" smtClean="0"/>
              <a:t>所以要取</a:t>
            </a:r>
            <a:r>
              <a:rPr lang="en-US" altLang="zh-TW" dirty="0" smtClean="0"/>
              <a:t>2</a:t>
            </a:r>
            <a:r>
              <a:rPr lang="zh-TW" altLang="en-US" dirty="0" smtClean="0"/>
              <a:t>補數，</a:t>
            </a:r>
            <a:r>
              <a:rPr lang="zh-TW" altLang="en-US" dirty="0"/>
              <a:t>再</a:t>
            </a:r>
            <a:r>
              <a:rPr lang="zh-TW" altLang="en-US" dirty="0" smtClean="0"/>
              <a:t>帶回公式</a:t>
            </a:r>
            <a:endParaRPr lang="en-US" altLang="zh-TW" dirty="0" smtClean="0"/>
          </a:p>
          <a:p>
            <a:pPr marL="0" indent="0">
              <a:buNone/>
            </a:pPr>
            <a:r>
              <a:rPr lang="en-US" altLang="zh-TW" dirty="0" smtClean="0"/>
              <a:t>(g = x*2/32768)</a:t>
            </a:r>
          </a:p>
          <a:p>
            <a:pPr marL="0" indent="0">
              <a:buNone/>
            </a:pPr>
            <a:r>
              <a:rPr lang="en-US" altLang="zh-TW" dirty="0" smtClean="0"/>
              <a:t>x:6</a:t>
            </a:r>
            <a:r>
              <a:rPr lang="zh-TW" altLang="en-US" dirty="0" smtClean="0"/>
              <a:t>軸的原始資料</a:t>
            </a:r>
            <a:endParaRPr lang="en-US" altLang="zh-TW" dirty="0" smtClean="0"/>
          </a:p>
        </p:txBody>
      </p:sp>
      <p:pic>
        <p:nvPicPr>
          <p:cNvPr id="4" name="圖片 3"/>
          <p:cNvPicPr>
            <a:picLocks noChangeAspect="1"/>
          </p:cNvPicPr>
          <p:nvPr/>
        </p:nvPicPr>
        <p:blipFill>
          <a:blip r:embed="rId2"/>
          <a:stretch>
            <a:fillRect/>
          </a:stretch>
        </p:blipFill>
        <p:spPr>
          <a:xfrm>
            <a:off x="838200" y="192331"/>
            <a:ext cx="5545015" cy="2200275"/>
          </a:xfrm>
          <a:prstGeom prst="rect">
            <a:avLst/>
          </a:prstGeom>
        </p:spPr>
      </p:pic>
      <p:pic>
        <p:nvPicPr>
          <p:cNvPr id="2" name="圖片 1"/>
          <p:cNvPicPr>
            <a:picLocks noChangeAspect="1"/>
          </p:cNvPicPr>
          <p:nvPr/>
        </p:nvPicPr>
        <p:blipFill>
          <a:blip r:embed="rId3"/>
          <a:stretch>
            <a:fillRect/>
          </a:stretch>
        </p:blipFill>
        <p:spPr>
          <a:xfrm>
            <a:off x="2120044" y="2806212"/>
            <a:ext cx="2981325" cy="3619500"/>
          </a:xfrm>
          <a:prstGeom prst="rect">
            <a:avLst/>
          </a:prstGeom>
        </p:spPr>
      </p:pic>
      <p:sp>
        <p:nvSpPr>
          <p:cNvPr id="6" name="矩形 5"/>
          <p:cNvSpPr/>
          <p:nvPr/>
        </p:nvSpPr>
        <p:spPr>
          <a:xfrm>
            <a:off x="7745210" y="3912549"/>
            <a:ext cx="2610010" cy="369332"/>
          </a:xfrm>
          <a:prstGeom prst="rect">
            <a:avLst/>
          </a:prstGeom>
        </p:spPr>
        <p:txBody>
          <a:bodyPr wrap="none">
            <a:spAutoFit/>
          </a:bodyPr>
          <a:lstStyle/>
          <a:p>
            <a:r>
              <a:rPr lang="zh-TW" altLang="en-US" dirty="0"/>
              <a:t>最後不斷的輸出</a:t>
            </a:r>
            <a:r>
              <a:rPr lang="en-US" altLang="zh-TW" dirty="0"/>
              <a:t>6</a:t>
            </a:r>
            <a:r>
              <a:rPr lang="zh-TW" altLang="en-US" dirty="0"/>
              <a:t>軸資料</a:t>
            </a:r>
          </a:p>
        </p:txBody>
      </p:sp>
    </p:spTree>
    <p:extLst>
      <p:ext uri="{BB962C8B-B14F-4D97-AF65-F5344CB8AC3E}">
        <p14:creationId xmlns:p14="http://schemas.microsoft.com/office/powerpoint/2010/main" val="24144972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Broadcaster vs Observer</a:t>
            </a:r>
            <a:endParaRPr lang="zh-TW" altLang="en-US" dirty="0"/>
          </a:p>
        </p:txBody>
      </p:sp>
      <p:sp>
        <p:nvSpPr>
          <p:cNvPr id="3" name="內容版面配置區 2"/>
          <p:cNvSpPr>
            <a:spLocks noGrp="1"/>
          </p:cNvSpPr>
          <p:nvPr>
            <p:ph idx="1"/>
          </p:nvPr>
        </p:nvSpPr>
        <p:spPr>
          <a:xfrm>
            <a:off x="899746" y="1658570"/>
            <a:ext cx="10515600" cy="4351338"/>
          </a:xfrm>
        </p:spPr>
        <p:txBody>
          <a:bodyPr/>
          <a:lstStyle/>
          <a:p>
            <a:r>
              <a:rPr lang="zh-TW" altLang="en-US" dirty="0" smtClean="0"/>
              <a:t>單向的廣告傳播</a:t>
            </a:r>
            <a:endParaRPr lang="zh-TW" altLang="en-US" dirty="0"/>
          </a:p>
        </p:txBody>
      </p:sp>
      <p:pic>
        <p:nvPicPr>
          <p:cNvPr id="4" name="圖片 3"/>
          <p:cNvPicPr>
            <a:picLocks noChangeAspect="1"/>
          </p:cNvPicPr>
          <p:nvPr/>
        </p:nvPicPr>
        <p:blipFill>
          <a:blip r:embed="rId2"/>
          <a:stretch>
            <a:fillRect/>
          </a:stretch>
        </p:blipFill>
        <p:spPr>
          <a:xfrm>
            <a:off x="2363482" y="2578122"/>
            <a:ext cx="7465035" cy="3809854"/>
          </a:xfrm>
          <a:prstGeom prst="rect">
            <a:avLst/>
          </a:prstGeom>
        </p:spPr>
      </p:pic>
      <p:sp>
        <p:nvSpPr>
          <p:cNvPr id="5" name="矩形 4"/>
          <p:cNvSpPr/>
          <p:nvPr/>
        </p:nvSpPr>
        <p:spPr>
          <a:xfrm>
            <a:off x="1926612" y="6488668"/>
            <a:ext cx="5381601" cy="276999"/>
          </a:xfrm>
          <a:prstGeom prst="rect">
            <a:avLst/>
          </a:prstGeom>
        </p:spPr>
        <p:txBody>
          <a:bodyPr wrap="none">
            <a:spAutoFit/>
          </a:bodyPr>
          <a:lstStyle/>
          <a:p>
            <a:r>
              <a:rPr lang="en-US" altLang="zh-TW" sz="1200" dirty="0" smtClean="0"/>
              <a:t>Source:</a:t>
            </a:r>
            <a:r>
              <a:rPr lang="en-US" altLang="zh-TW" sz="1200" dirty="0" smtClean="0">
                <a:hlinkClick r:id="rId3"/>
              </a:rPr>
              <a:t> </a:t>
            </a:r>
            <a:r>
              <a:rPr lang="en-US" altLang="zh-TW" sz="1200" dirty="0">
                <a:hlinkClick r:id="rId4"/>
              </a:rPr>
              <a:t>https://www.slideshare.net/yeokm1/introduction-to-bluetooth-low-energy</a:t>
            </a:r>
            <a:endParaRPr lang="zh-TW" altLang="en-US" sz="1200" dirty="0"/>
          </a:p>
        </p:txBody>
      </p:sp>
    </p:spTree>
    <p:extLst>
      <p:ext uri="{BB962C8B-B14F-4D97-AF65-F5344CB8AC3E}">
        <p14:creationId xmlns:p14="http://schemas.microsoft.com/office/powerpoint/2010/main" val="3668029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Central vs Peripheral</a:t>
            </a:r>
            <a:endParaRPr lang="zh-TW" altLang="en-US" dirty="0"/>
          </a:p>
        </p:txBody>
      </p:sp>
      <p:sp>
        <p:nvSpPr>
          <p:cNvPr id="3" name="內容版面配置區 2"/>
          <p:cNvSpPr>
            <a:spLocks noGrp="1"/>
          </p:cNvSpPr>
          <p:nvPr>
            <p:ph idx="1"/>
          </p:nvPr>
        </p:nvSpPr>
        <p:spPr>
          <a:xfrm>
            <a:off x="6761284" y="1825625"/>
            <a:ext cx="5029201" cy="4351338"/>
          </a:xfrm>
        </p:spPr>
        <p:txBody>
          <a:bodyPr/>
          <a:lstStyle/>
          <a:p>
            <a:r>
              <a:rPr lang="zh-TW" altLang="en-US" dirty="0" smtClean="0"/>
              <a:t>中央裝置同時能連線多台周邊裝置</a:t>
            </a:r>
            <a:endParaRPr lang="en-US" altLang="zh-TW" dirty="0"/>
          </a:p>
          <a:p>
            <a:endParaRPr lang="en-US" altLang="zh-TW" dirty="0" smtClean="0"/>
          </a:p>
          <a:p>
            <a:r>
              <a:rPr lang="zh-TW" altLang="en-US" dirty="0" smtClean="0"/>
              <a:t>周邊裝置同時只能連一台中央裝置</a:t>
            </a:r>
            <a:endParaRPr lang="zh-TW" altLang="en-US" dirty="0"/>
          </a:p>
        </p:txBody>
      </p:sp>
      <p:pic>
        <p:nvPicPr>
          <p:cNvPr id="4" name="圖片 3"/>
          <p:cNvPicPr>
            <a:picLocks noChangeAspect="1"/>
          </p:cNvPicPr>
          <p:nvPr/>
        </p:nvPicPr>
        <p:blipFill>
          <a:blip r:embed="rId2"/>
          <a:stretch>
            <a:fillRect/>
          </a:stretch>
        </p:blipFill>
        <p:spPr>
          <a:xfrm>
            <a:off x="838200" y="1825625"/>
            <a:ext cx="5736100" cy="1418737"/>
          </a:xfrm>
          <a:prstGeom prst="rect">
            <a:avLst/>
          </a:prstGeom>
        </p:spPr>
      </p:pic>
      <p:pic>
        <p:nvPicPr>
          <p:cNvPr id="5" name="圖片 4"/>
          <p:cNvPicPr>
            <a:picLocks noChangeAspect="1"/>
          </p:cNvPicPr>
          <p:nvPr/>
        </p:nvPicPr>
        <p:blipFill>
          <a:blip r:embed="rId3"/>
          <a:stretch>
            <a:fillRect/>
          </a:stretch>
        </p:blipFill>
        <p:spPr>
          <a:xfrm>
            <a:off x="915525" y="3181900"/>
            <a:ext cx="5934075" cy="3057525"/>
          </a:xfrm>
          <a:prstGeom prst="rect">
            <a:avLst/>
          </a:prstGeom>
        </p:spPr>
      </p:pic>
      <p:sp>
        <p:nvSpPr>
          <p:cNvPr id="6" name="矩形 5"/>
          <p:cNvSpPr/>
          <p:nvPr/>
        </p:nvSpPr>
        <p:spPr>
          <a:xfrm>
            <a:off x="2703379" y="6311900"/>
            <a:ext cx="5381601" cy="276999"/>
          </a:xfrm>
          <a:prstGeom prst="rect">
            <a:avLst/>
          </a:prstGeom>
        </p:spPr>
        <p:txBody>
          <a:bodyPr wrap="none">
            <a:spAutoFit/>
          </a:bodyPr>
          <a:lstStyle/>
          <a:p>
            <a:r>
              <a:rPr lang="en-US" altLang="zh-TW" sz="1200" dirty="0" smtClean="0"/>
              <a:t>Source:</a:t>
            </a:r>
            <a:r>
              <a:rPr lang="zh-TW" altLang="en-US" sz="1200" dirty="0" smtClean="0"/>
              <a:t> </a:t>
            </a:r>
            <a:r>
              <a:rPr lang="en-US" altLang="zh-TW" sz="1200" dirty="0" smtClean="0">
                <a:hlinkClick r:id="rId4"/>
              </a:rPr>
              <a:t>https</a:t>
            </a:r>
            <a:r>
              <a:rPr lang="en-US" altLang="zh-TW" sz="1200" dirty="0">
                <a:hlinkClick r:id="rId4"/>
              </a:rPr>
              <a:t>://www.slideshare.net/yeokm1/introduction-to-bluetooth-low-energy</a:t>
            </a:r>
            <a:endParaRPr lang="zh-TW" altLang="en-US" sz="1200" dirty="0"/>
          </a:p>
        </p:txBody>
      </p:sp>
    </p:spTree>
    <p:extLst>
      <p:ext uri="{BB962C8B-B14F-4D97-AF65-F5344CB8AC3E}">
        <p14:creationId xmlns:p14="http://schemas.microsoft.com/office/powerpoint/2010/main" val="38265345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GAP</a:t>
            </a:r>
            <a:r>
              <a:rPr lang="zh-TW" altLang="en-US" dirty="0" smtClean="0"/>
              <a:t>與</a:t>
            </a:r>
            <a:r>
              <a:rPr lang="en-US" altLang="zh-TW" dirty="0" smtClean="0"/>
              <a:t>GATT</a:t>
            </a:r>
            <a:endParaRPr lang="zh-TW" altLang="en-US" dirty="0"/>
          </a:p>
        </p:txBody>
      </p:sp>
      <p:sp>
        <p:nvSpPr>
          <p:cNvPr id="3" name="內容版面配置區 2"/>
          <p:cNvSpPr>
            <a:spLocks noGrp="1"/>
          </p:cNvSpPr>
          <p:nvPr>
            <p:ph idx="1"/>
          </p:nvPr>
        </p:nvSpPr>
        <p:spPr/>
        <p:txBody>
          <a:bodyPr>
            <a:normAutofit/>
          </a:bodyPr>
          <a:lstStyle/>
          <a:p>
            <a:r>
              <a:rPr lang="zh-TW" altLang="en-US" sz="3600" dirty="0"/>
              <a:t>通用</a:t>
            </a:r>
            <a:r>
              <a:rPr lang="zh-TW" altLang="en-US" sz="3600" dirty="0" smtClean="0"/>
              <a:t>訪問協議</a:t>
            </a:r>
            <a:r>
              <a:rPr lang="en-US" altLang="zh-TW" sz="3600" dirty="0" smtClean="0"/>
              <a:t>(</a:t>
            </a:r>
            <a:r>
              <a:rPr lang="en-US" altLang="zh-TW" sz="3600" dirty="0"/>
              <a:t>GAP</a:t>
            </a:r>
            <a:r>
              <a:rPr lang="en-US" altLang="zh-TW" sz="3600" dirty="0" smtClean="0"/>
              <a:t>,</a:t>
            </a:r>
            <a:r>
              <a:rPr lang="zh-TW" altLang="en-US" sz="3600" dirty="0" smtClean="0"/>
              <a:t> </a:t>
            </a:r>
            <a:r>
              <a:rPr lang="en-US" altLang="zh-TW" sz="3600" dirty="0" smtClean="0"/>
              <a:t>Generic </a:t>
            </a:r>
            <a:r>
              <a:rPr lang="en-US" altLang="zh-TW" sz="3600" dirty="0"/>
              <a:t>Access Profile</a:t>
            </a:r>
            <a:r>
              <a:rPr lang="en-US" altLang="zh-TW" sz="3600" dirty="0" smtClean="0"/>
              <a:t>)</a:t>
            </a:r>
          </a:p>
          <a:p>
            <a:pPr marL="0" indent="0">
              <a:buNone/>
            </a:pPr>
            <a:r>
              <a:rPr lang="zh-TW" altLang="en-US" dirty="0" smtClean="0"/>
              <a:t>定義了裝置的角色，包含周邊與中央裝置，以及廣告和偵測等。</a:t>
            </a:r>
            <a:endParaRPr lang="en-US" altLang="zh-TW" dirty="0" smtClean="0"/>
          </a:p>
          <a:p>
            <a:pPr marL="0" indent="0">
              <a:buNone/>
            </a:pPr>
            <a:r>
              <a:rPr lang="zh-TW" altLang="en-US" dirty="0" smtClean="0"/>
              <a:t>在連接之前用</a:t>
            </a:r>
            <a:r>
              <a:rPr lang="en-US" altLang="zh-TW" dirty="0" smtClean="0"/>
              <a:t>GAP</a:t>
            </a:r>
            <a:r>
              <a:rPr lang="zh-TW" altLang="en-US" dirty="0" smtClean="0"/>
              <a:t>廣告資</a:t>
            </a:r>
            <a:r>
              <a:rPr lang="zh-TW" altLang="en-US" dirty="0"/>
              <a:t>料</a:t>
            </a:r>
            <a:endParaRPr lang="en-US" altLang="zh-TW" dirty="0" smtClean="0"/>
          </a:p>
          <a:p>
            <a:pPr marL="0" indent="0">
              <a:buNone/>
            </a:pPr>
            <a:r>
              <a:rPr lang="zh-TW" altLang="en-US" dirty="0" smtClean="0"/>
              <a:t>一旦連線完成，就可以透過</a:t>
            </a:r>
            <a:r>
              <a:rPr lang="en-US" altLang="zh-TW" dirty="0" smtClean="0"/>
              <a:t>GATT</a:t>
            </a:r>
            <a:r>
              <a:rPr lang="zh-TW" altLang="en-US" dirty="0" smtClean="0"/>
              <a:t>服務和特性來和周邊裝置對話，這時資料廣告會暫停，直到連結中止才恢復。</a:t>
            </a:r>
            <a:endParaRPr lang="en-US" altLang="zh-TW" sz="3600" dirty="0"/>
          </a:p>
          <a:p>
            <a:r>
              <a:rPr lang="zh-TW" altLang="en-US" sz="3600" dirty="0"/>
              <a:t>通用</a:t>
            </a:r>
            <a:r>
              <a:rPr lang="zh-TW" altLang="en-US" sz="3600" dirty="0" smtClean="0"/>
              <a:t>屬性協議 </a:t>
            </a:r>
            <a:r>
              <a:rPr lang="en-US" altLang="zh-TW" sz="3600" dirty="0"/>
              <a:t>(GATT</a:t>
            </a:r>
            <a:r>
              <a:rPr lang="en-US" altLang="zh-TW" sz="3600" dirty="0" smtClean="0"/>
              <a:t>,</a:t>
            </a:r>
            <a:r>
              <a:rPr lang="zh-TW" altLang="en-US" sz="3600" dirty="0" smtClean="0"/>
              <a:t> </a:t>
            </a:r>
            <a:r>
              <a:rPr lang="en-US" altLang="zh-TW" sz="3600" dirty="0" smtClean="0"/>
              <a:t>Generic </a:t>
            </a:r>
            <a:r>
              <a:rPr lang="en-US" altLang="zh-TW" sz="3600" dirty="0"/>
              <a:t>Attribute Profile)</a:t>
            </a:r>
          </a:p>
          <a:p>
            <a:pPr marL="0" indent="0">
              <a:buNone/>
            </a:pPr>
            <a:r>
              <a:rPr lang="zh-TW" altLang="en-US" dirty="0" smtClean="0"/>
              <a:t>定義了周邊裝置與中央裝置資料互相傳輸的方式和各項服務的規範，每一項服務都其特性，當中包含資料。</a:t>
            </a:r>
            <a:endParaRPr lang="zh-TW" altLang="en-US" dirty="0"/>
          </a:p>
        </p:txBody>
      </p:sp>
    </p:spTree>
    <p:extLst>
      <p:ext uri="{BB962C8B-B14F-4D97-AF65-F5344CB8AC3E}">
        <p14:creationId xmlns:p14="http://schemas.microsoft.com/office/powerpoint/2010/main" val="42089452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通用訪問協議</a:t>
            </a:r>
            <a:r>
              <a:rPr lang="en-US" altLang="zh-TW" dirty="0"/>
              <a:t>(</a:t>
            </a:r>
            <a:r>
              <a:rPr lang="en-US" altLang="zh-TW" dirty="0" smtClean="0"/>
              <a:t>GAP)-</a:t>
            </a:r>
            <a:r>
              <a:rPr lang="zh-TW" altLang="en-US" dirty="0"/>
              <a:t>角</a:t>
            </a:r>
            <a:r>
              <a:rPr lang="zh-TW" altLang="en-US" dirty="0" smtClean="0"/>
              <a:t>色</a:t>
            </a:r>
            <a:endParaRPr lang="en-US" altLang="zh-TW" dirty="0"/>
          </a:p>
        </p:txBody>
      </p:sp>
      <p:sp>
        <p:nvSpPr>
          <p:cNvPr id="3" name="內容版面配置區 2"/>
          <p:cNvSpPr>
            <a:spLocks noGrp="1"/>
          </p:cNvSpPr>
          <p:nvPr>
            <p:ph idx="1"/>
          </p:nvPr>
        </p:nvSpPr>
        <p:spPr>
          <a:xfrm>
            <a:off x="838200" y="1825625"/>
            <a:ext cx="11207262" cy="4302613"/>
          </a:xfrm>
        </p:spPr>
        <p:txBody>
          <a:bodyPr/>
          <a:lstStyle/>
          <a:p>
            <a:pPr marL="0" indent="0" fontAlgn="base">
              <a:lnSpc>
                <a:spcPct val="150000"/>
              </a:lnSpc>
              <a:buNone/>
            </a:pPr>
            <a:r>
              <a:rPr lang="en-US" altLang="zh-TW" dirty="0"/>
              <a:t>GAP</a:t>
            </a:r>
            <a:r>
              <a:rPr lang="zh-TW" altLang="en-US" dirty="0"/>
              <a:t>層定義了四種角色：</a:t>
            </a:r>
          </a:p>
          <a:p>
            <a:pPr fontAlgn="base">
              <a:lnSpc>
                <a:spcPct val="150000"/>
              </a:lnSpc>
            </a:pPr>
            <a:r>
              <a:rPr lang="zh-TW" altLang="en-US" dirty="0"/>
              <a:t>外圍</a:t>
            </a:r>
            <a:r>
              <a:rPr lang="zh-TW" altLang="en-US" dirty="0" smtClean="0"/>
              <a:t>裝置 </a:t>
            </a:r>
            <a:r>
              <a:rPr lang="en-US" altLang="zh-TW" dirty="0" smtClean="0"/>
              <a:t>(Peripheral)</a:t>
            </a:r>
            <a:r>
              <a:rPr lang="zh-TW" altLang="en-US" dirty="0" smtClean="0"/>
              <a:t> </a:t>
            </a:r>
            <a:r>
              <a:rPr lang="en-US" altLang="zh-TW" dirty="0" smtClean="0"/>
              <a:t>:</a:t>
            </a:r>
            <a:r>
              <a:rPr lang="zh-TW" altLang="en-US" dirty="0"/>
              <a:t>傳送廣播資料和接收</a:t>
            </a:r>
            <a:r>
              <a:rPr lang="zh-TW" altLang="en-US" dirty="0" smtClean="0"/>
              <a:t>連線請求，</a:t>
            </a:r>
            <a:r>
              <a:rPr lang="zh-TW" altLang="en-US" dirty="0"/>
              <a:t>進而建立連線</a:t>
            </a:r>
          </a:p>
          <a:p>
            <a:pPr fontAlgn="base">
              <a:lnSpc>
                <a:spcPct val="150000"/>
              </a:lnSpc>
            </a:pPr>
            <a:r>
              <a:rPr lang="zh-TW" altLang="en-US" dirty="0"/>
              <a:t>中央</a:t>
            </a:r>
            <a:r>
              <a:rPr lang="zh-TW" altLang="en-US" dirty="0" smtClean="0"/>
              <a:t>裝置 </a:t>
            </a:r>
            <a:r>
              <a:rPr lang="en-US" altLang="zh-TW" dirty="0" smtClean="0"/>
              <a:t>(Central)</a:t>
            </a:r>
            <a:r>
              <a:rPr lang="zh-TW" altLang="en-US" dirty="0" smtClean="0"/>
              <a:t> </a:t>
            </a:r>
            <a:r>
              <a:rPr lang="en-US" altLang="zh-TW" dirty="0" smtClean="0"/>
              <a:t>:</a:t>
            </a:r>
            <a:r>
              <a:rPr lang="zh-TW" altLang="en-US" dirty="0"/>
              <a:t>掃描廣播資料和傳送連線請求，進而建立連線</a:t>
            </a:r>
          </a:p>
          <a:p>
            <a:pPr fontAlgn="base">
              <a:lnSpc>
                <a:spcPct val="150000"/>
              </a:lnSpc>
            </a:pPr>
            <a:r>
              <a:rPr lang="zh-TW" altLang="en-US" dirty="0"/>
              <a:t>播報</a:t>
            </a:r>
            <a:r>
              <a:rPr lang="zh-TW" altLang="en-US" dirty="0" smtClean="0"/>
              <a:t>裝置 </a:t>
            </a:r>
            <a:r>
              <a:rPr lang="en-US" altLang="zh-TW" dirty="0" smtClean="0"/>
              <a:t>(Broadcaster):</a:t>
            </a:r>
            <a:r>
              <a:rPr lang="zh-TW" altLang="en-US" dirty="0"/>
              <a:t>傳送廣播和接收掃描請求，通常不建立連線</a:t>
            </a:r>
          </a:p>
          <a:p>
            <a:pPr fontAlgn="base">
              <a:lnSpc>
                <a:spcPct val="150000"/>
              </a:lnSpc>
            </a:pPr>
            <a:r>
              <a:rPr lang="zh-TW" altLang="en-US" dirty="0"/>
              <a:t>觀察</a:t>
            </a:r>
            <a:r>
              <a:rPr lang="zh-TW" altLang="en-US" dirty="0" smtClean="0"/>
              <a:t>裝置 </a:t>
            </a:r>
            <a:r>
              <a:rPr lang="en-US" altLang="zh-TW" dirty="0" smtClean="0"/>
              <a:t>(Observer)</a:t>
            </a:r>
            <a:r>
              <a:rPr lang="zh-TW" altLang="en-US" dirty="0" smtClean="0"/>
              <a:t> </a:t>
            </a:r>
            <a:r>
              <a:rPr lang="en-US" altLang="zh-TW" dirty="0" smtClean="0"/>
              <a:t>:</a:t>
            </a:r>
            <a:r>
              <a:rPr lang="zh-TW" altLang="en-US" dirty="0"/>
              <a:t>掃描廣播和發起掃描請求，通常不建立連線</a:t>
            </a:r>
          </a:p>
          <a:p>
            <a:pPr marL="0" indent="0" fontAlgn="base">
              <a:buNone/>
            </a:pPr>
            <a:endParaRPr lang="zh-TW" altLang="en-US" dirty="0"/>
          </a:p>
          <a:p>
            <a:endParaRPr lang="zh-TW" altLang="en-US" dirty="0"/>
          </a:p>
        </p:txBody>
      </p:sp>
    </p:spTree>
    <p:extLst>
      <p:ext uri="{BB962C8B-B14F-4D97-AF65-F5344CB8AC3E}">
        <p14:creationId xmlns:p14="http://schemas.microsoft.com/office/powerpoint/2010/main" val="13754366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廣播</a:t>
            </a:r>
            <a:r>
              <a:rPr lang="zh-TW" altLang="en-US" dirty="0"/>
              <a:t>封</a:t>
            </a:r>
            <a:r>
              <a:rPr lang="zh-TW" altLang="en-US" dirty="0" smtClean="0"/>
              <a:t>包</a:t>
            </a:r>
            <a:endParaRPr lang="zh-TW" altLang="en-US" dirty="0"/>
          </a:p>
        </p:txBody>
      </p:sp>
      <p:sp>
        <p:nvSpPr>
          <p:cNvPr id="3" name="內容版面配置區 2"/>
          <p:cNvSpPr>
            <a:spLocks noGrp="1"/>
          </p:cNvSpPr>
          <p:nvPr>
            <p:ph idx="1"/>
          </p:nvPr>
        </p:nvSpPr>
        <p:spPr>
          <a:xfrm>
            <a:off x="6840415" y="1690688"/>
            <a:ext cx="4950070" cy="4486275"/>
          </a:xfrm>
        </p:spPr>
        <p:txBody>
          <a:bodyPr>
            <a:normAutofit lnSpcReduction="10000"/>
          </a:bodyPr>
          <a:lstStyle/>
          <a:p>
            <a:pPr fontAlgn="base"/>
            <a:r>
              <a:rPr lang="zh-TW" altLang="en-US" dirty="0"/>
              <a:t>一個廣播包由多個</a:t>
            </a:r>
            <a:r>
              <a:rPr lang="en-US" altLang="zh-TW" dirty="0"/>
              <a:t>AD Structure</a:t>
            </a:r>
            <a:r>
              <a:rPr lang="zh-TW" altLang="en-US" dirty="0"/>
              <a:t>組成，傳統廣播包的最大長度為</a:t>
            </a:r>
            <a:r>
              <a:rPr lang="en-US" altLang="zh-TW" dirty="0"/>
              <a:t>31</a:t>
            </a:r>
            <a:r>
              <a:rPr lang="zh-TW" altLang="en-US" dirty="0"/>
              <a:t>位元組</a:t>
            </a:r>
            <a:r>
              <a:rPr lang="zh-TW" altLang="en-US" dirty="0" smtClean="0"/>
              <a:t>，未</a:t>
            </a:r>
            <a:r>
              <a:rPr lang="zh-TW" altLang="en-US" dirty="0"/>
              <a:t>佔用的資料則補零。</a:t>
            </a:r>
          </a:p>
          <a:p>
            <a:pPr fontAlgn="base"/>
            <a:r>
              <a:rPr lang="zh-TW" altLang="en-US" dirty="0"/>
              <a:t>一個</a:t>
            </a:r>
            <a:r>
              <a:rPr lang="en-US" altLang="zh-TW" dirty="0"/>
              <a:t>AD Structure</a:t>
            </a:r>
            <a:r>
              <a:rPr lang="zh-TW" altLang="en-US" dirty="0"/>
              <a:t>中包含三個元素：長度、廣播資料型別和廣播資料。</a:t>
            </a:r>
          </a:p>
          <a:p>
            <a:pPr fontAlgn="base"/>
            <a:r>
              <a:rPr lang="zh-TW" altLang="en-US" dirty="0" smtClean="0"/>
              <a:t>動態</a:t>
            </a:r>
            <a:r>
              <a:rPr lang="zh-TW" altLang="en-US" dirty="0"/>
              <a:t>的廣播資料適合放在廣播包中傳送，靜態的廣播資料適合放在掃描響應包中傳送。</a:t>
            </a:r>
          </a:p>
          <a:p>
            <a:endParaRPr lang="zh-TW" altLang="en-US" dirty="0"/>
          </a:p>
        </p:txBody>
      </p:sp>
      <p:pic>
        <p:nvPicPr>
          <p:cNvPr id="2052" name="Picture 4" descr="GAP_Adv_Packet_Forma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99" y="1690688"/>
            <a:ext cx="6002217" cy="43769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1855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通用屬性協議 </a:t>
            </a:r>
            <a:r>
              <a:rPr lang="en-US" altLang="zh-TW" dirty="0"/>
              <a:t>(</a:t>
            </a:r>
            <a:r>
              <a:rPr lang="en-US" altLang="zh-TW" dirty="0" smtClean="0"/>
              <a:t>GATT)-</a:t>
            </a:r>
            <a:r>
              <a:rPr lang="zh-TW" altLang="en-US" dirty="0" smtClean="0"/>
              <a:t>角色</a:t>
            </a:r>
            <a:endParaRPr lang="zh-TW" altLang="en-US" dirty="0"/>
          </a:p>
        </p:txBody>
      </p:sp>
      <p:sp>
        <p:nvSpPr>
          <p:cNvPr id="3" name="內容版面配置區 2"/>
          <p:cNvSpPr>
            <a:spLocks noGrp="1"/>
          </p:cNvSpPr>
          <p:nvPr>
            <p:ph idx="1"/>
          </p:nvPr>
        </p:nvSpPr>
        <p:spPr/>
        <p:txBody>
          <a:bodyPr/>
          <a:lstStyle/>
          <a:p>
            <a:pPr fontAlgn="base">
              <a:lnSpc>
                <a:spcPct val="150000"/>
              </a:lnSpc>
            </a:pPr>
            <a:r>
              <a:rPr lang="zh-TW" altLang="en-US" dirty="0"/>
              <a:t>客戶端：裝置發起命令、請求並接受響應、通知和指示。</a:t>
            </a:r>
          </a:p>
          <a:p>
            <a:pPr fontAlgn="base">
              <a:lnSpc>
                <a:spcPct val="150000"/>
              </a:lnSpc>
            </a:pPr>
            <a:r>
              <a:rPr lang="zh-TW" altLang="en-US" dirty="0"/>
              <a:t>服務端：裝置接收命令、 請求併發出響應、通知和指示。</a:t>
            </a:r>
          </a:p>
          <a:p>
            <a:pPr fontAlgn="base">
              <a:lnSpc>
                <a:spcPct val="150000"/>
              </a:lnSpc>
            </a:pPr>
            <a:r>
              <a:rPr lang="zh-TW" altLang="en-US" dirty="0"/>
              <a:t>裝置可以同時屬於客戶端和服務端。</a:t>
            </a:r>
          </a:p>
          <a:p>
            <a:pPr fontAlgn="base">
              <a:lnSpc>
                <a:spcPct val="150000"/>
              </a:lnSpc>
            </a:pPr>
            <a:r>
              <a:rPr lang="en-US" altLang="zh-TW" dirty="0"/>
              <a:t>GATT</a:t>
            </a:r>
            <a:r>
              <a:rPr lang="zh-TW" altLang="en-US" dirty="0"/>
              <a:t>角色與執行過程相關，它不與裝置繫結。裝置在執行一個過程時，根據發起命令或接收命令而決定它是服務端還是客戶端，該過程結束後就釋放</a:t>
            </a:r>
            <a:r>
              <a:rPr lang="en-US" altLang="zh-TW" dirty="0"/>
              <a:t>GATT</a:t>
            </a:r>
            <a:r>
              <a:rPr lang="zh-TW" altLang="en-US" dirty="0"/>
              <a:t>角色。</a:t>
            </a:r>
          </a:p>
          <a:p>
            <a:endParaRPr lang="zh-TW" altLang="en-US" dirty="0"/>
          </a:p>
        </p:txBody>
      </p:sp>
    </p:spTree>
    <p:extLst>
      <p:ext uri="{BB962C8B-B14F-4D97-AF65-F5344CB8AC3E}">
        <p14:creationId xmlns:p14="http://schemas.microsoft.com/office/powerpoint/2010/main" val="4220731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屬性</a:t>
            </a:r>
            <a:r>
              <a:rPr lang="zh-TW" altLang="en-US" dirty="0" smtClean="0"/>
              <a:t>結構</a:t>
            </a:r>
            <a:endParaRPr lang="zh-TW" altLang="en-US" dirty="0"/>
          </a:p>
        </p:txBody>
      </p:sp>
      <p:sp>
        <p:nvSpPr>
          <p:cNvPr id="3" name="內容版面配置區 2"/>
          <p:cNvSpPr>
            <a:spLocks noGrp="1"/>
          </p:cNvSpPr>
          <p:nvPr>
            <p:ph idx="1"/>
          </p:nvPr>
        </p:nvSpPr>
        <p:spPr>
          <a:xfrm>
            <a:off x="6972300" y="1825625"/>
            <a:ext cx="4381500" cy="4351338"/>
          </a:xfrm>
        </p:spPr>
        <p:txBody>
          <a:bodyPr/>
          <a:lstStyle/>
          <a:p>
            <a:r>
              <a:rPr lang="zh-TW" altLang="en-US" dirty="0"/>
              <a:t>規範、服務項和特徵項之間有明確的包含關係，一個</a:t>
            </a:r>
            <a:r>
              <a:rPr lang="en-US" altLang="zh-TW" dirty="0"/>
              <a:t>GATT</a:t>
            </a:r>
            <a:r>
              <a:rPr lang="zh-TW" altLang="en-US" dirty="0"/>
              <a:t>規範中可以包括多個服務項，一個服務項中可以包括多個特徵項。</a:t>
            </a:r>
          </a:p>
        </p:txBody>
      </p:sp>
      <p:pic>
        <p:nvPicPr>
          <p:cNvPr id="4" name="圖片 3"/>
          <p:cNvPicPr>
            <a:picLocks noChangeAspect="1"/>
          </p:cNvPicPr>
          <p:nvPr/>
        </p:nvPicPr>
        <p:blipFill>
          <a:blip r:embed="rId2"/>
          <a:stretch>
            <a:fillRect/>
          </a:stretch>
        </p:blipFill>
        <p:spPr>
          <a:xfrm>
            <a:off x="838199" y="1690688"/>
            <a:ext cx="5993423" cy="4614497"/>
          </a:xfrm>
          <a:prstGeom prst="rect">
            <a:avLst/>
          </a:prstGeom>
        </p:spPr>
      </p:pic>
      <p:sp>
        <p:nvSpPr>
          <p:cNvPr id="5" name="矩形 4"/>
          <p:cNvSpPr/>
          <p:nvPr/>
        </p:nvSpPr>
        <p:spPr>
          <a:xfrm>
            <a:off x="2809747" y="6440122"/>
            <a:ext cx="5381601" cy="276999"/>
          </a:xfrm>
          <a:prstGeom prst="rect">
            <a:avLst/>
          </a:prstGeom>
        </p:spPr>
        <p:txBody>
          <a:bodyPr wrap="none">
            <a:spAutoFit/>
          </a:bodyPr>
          <a:lstStyle/>
          <a:p>
            <a:r>
              <a:rPr lang="en-US" altLang="zh-TW" sz="1200" dirty="0" smtClean="0"/>
              <a:t>Source:</a:t>
            </a:r>
            <a:r>
              <a:rPr lang="en-US" altLang="zh-TW" sz="1200" dirty="0" smtClean="0">
                <a:hlinkClick r:id="rId3"/>
              </a:rPr>
              <a:t> </a:t>
            </a:r>
            <a:r>
              <a:rPr lang="en-US" altLang="zh-TW" sz="1200" dirty="0">
                <a:hlinkClick r:id="rId4"/>
              </a:rPr>
              <a:t>https://www.slideshare.net/yeokm1/introduction-to-bluetooth-low-energy</a:t>
            </a:r>
            <a:endParaRPr lang="zh-TW" altLang="en-US" sz="1200" dirty="0"/>
          </a:p>
        </p:txBody>
      </p:sp>
    </p:spTree>
    <p:extLst>
      <p:ext uri="{BB962C8B-B14F-4D97-AF65-F5344CB8AC3E}">
        <p14:creationId xmlns:p14="http://schemas.microsoft.com/office/powerpoint/2010/main" val="1140249289"/>
      </p:ext>
    </p:extLst>
  </p:cSld>
  <p:clrMapOvr>
    <a:masterClrMapping/>
  </p:clrMapOvr>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10034</TotalTime>
  <Words>946</Words>
  <Application>Microsoft Office PowerPoint</Application>
  <PresentationFormat>寬螢幕</PresentationFormat>
  <Paragraphs>111</Paragraphs>
  <Slides>21</Slides>
  <Notes>0</Notes>
  <HiddenSlides>0</HiddenSlides>
  <MMClips>0</MMClips>
  <ScaleCrop>false</ScaleCrop>
  <HeadingPairs>
    <vt:vector size="6" baseType="variant">
      <vt:variant>
        <vt:lpstr>使用字型</vt:lpstr>
      </vt:variant>
      <vt:variant>
        <vt:i4>5</vt:i4>
      </vt:variant>
      <vt:variant>
        <vt:lpstr>佈景主題</vt:lpstr>
      </vt:variant>
      <vt:variant>
        <vt:i4>1</vt:i4>
      </vt:variant>
      <vt:variant>
        <vt:lpstr>投影片標題</vt:lpstr>
      </vt:variant>
      <vt:variant>
        <vt:i4>21</vt:i4>
      </vt:variant>
    </vt:vector>
  </HeadingPairs>
  <TitlesOfParts>
    <vt:vector size="27" baseType="lpstr">
      <vt:lpstr>inherit</vt:lpstr>
      <vt:lpstr>新細明體</vt:lpstr>
      <vt:lpstr>Arial</vt:lpstr>
      <vt:lpstr>Calibri</vt:lpstr>
      <vt:lpstr>Calibri Light</vt:lpstr>
      <vt:lpstr>Office 佈景主題</vt:lpstr>
      <vt:lpstr>BLE</vt:lpstr>
      <vt:lpstr>BLE</vt:lpstr>
      <vt:lpstr>Broadcaster vs Observer</vt:lpstr>
      <vt:lpstr>Central vs Peripheral</vt:lpstr>
      <vt:lpstr>GAP與GATT</vt:lpstr>
      <vt:lpstr>通用訪問協議(GAP)-角色</vt:lpstr>
      <vt:lpstr>廣播封包</vt:lpstr>
      <vt:lpstr>通用屬性協議 (GATT)-角色</vt:lpstr>
      <vt:lpstr>屬性結構</vt:lpstr>
      <vt:lpstr>BLE Characteristic Property</vt:lpstr>
      <vt:lpstr>BLE連線步驟</vt:lpstr>
      <vt:lpstr>GAP特徵項</vt:lpstr>
      <vt:lpstr>Python BLE Library</vt:lpstr>
      <vt:lpstr>掃描裝置</vt:lpstr>
      <vt:lpstr>PowerPoint 簡報</vt:lpstr>
      <vt:lpstr>範例程式執行</vt:lpstr>
      <vt:lpstr>PowerPoint 簡報</vt:lpstr>
      <vt:lpstr>PowerPoint 簡報</vt:lpstr>
      <vt:lpstr>PowerPoint 簡報</vt:lpstr>
      <vt:lpstr>PowerPoint 簡報</vt:lpstr>
      <vt:lpstr>PowerPoint 簡報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Yi Feng</dc:creator>
  <cp:lastModifiedBy>Todd</cp:lastModifiedBy>
  <cp:revision>47</cp:revision>
  <dcterms:created xsi:type="dcterms:W3CDTF">2019-10-14T08:50:12Z</dcterms:created>
  <dcterms:modified xsi:type="dcterms:W3CDTF">2019-10-22T08:26:44Z</dcterms:modified>
</cp:coreProperties>
</file>