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5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19" r:id="rId3"/>
    <p:sldMasterId id="2147483759" r:id="rId4"/>
    <p:sldMasterId id="2147483775" r:id="rId5"/>
    <p:sldMasterId id="2147483800" r:id="rId6"/>
  </p:sldMasterIdLst>
  <p:notesMasterIdLst>
    <p:notesMasterId r:id="rId94"/>
  </p:notesMasterIdLst>
  <p:handoutMasterIdLst>
    <p:handoutMasterId r:id="rId95"/>
  </p:handoutMasterIdLst>
  <p:sldIdLst>
    <p:sldId id="306" r:id="rId7"/>
    <p:sldId id="4115" r:id="rId8"/>
    <p:sldId id="4116" r:id="rId9"/>
    <p:sldId id="4117" r:id="rId10"/>
    <p:sldId id="4113" r:id="rId11"/>
    <p:sldId id="4167" r:id="rId12"/>
    <p:sldId id="402" r:id="rId13"/>
    <p:sldId id="4122" r:id="rId14"/>
    <p:sldId id="4123" r:id="rId15"/>
    <p:sldId id="4124" r:id="rId16"/>
    <p:sldId id="4125" r:id="rId17"/>
    <p:sldId id="4126" r:id="rId18"/>
    <p:sldId id="4127" r:id="rId19"/>
    <p:sldId id="4128" r:id="rId20"/>
    <p:sldId id="4129" r:id="rId21"/>
    <p:sldId id="4166" r:id="rId22"/>
    <p:sldId id="4131" r:id="rId23"/>
    <p:sldId id="1241" r:id="rId24"/>
    <p:sldId id="1242" r:id="rId25"/>
    <p:sldId id="1243" r:id="rId26"/>
    <p:sldId id="4134" r:id="rId27"/>
    <p:sldId id="4135" r:id="rId28"/>
    <p:sldId id="4165" r:id="rId29"/>
    <p:sldId id="4137" r:id="rId30"/>
    <p:sldId id="4132" r:id="rId31"/>
    <p:sldId id="4066" r:id="rId32"/>
    <p:sldId id="4111" r:id="rId33"/>
    <p:sldId id="4133" r:id="rId34"/>
    <p:sldId id="453" r:id="rId35"/>
    <p:sldId id="455" r:id="rId36"/>
    <p:sldId id="456" r:id="rId37"/>
    <p:sldId id="4164" r:id="rId38"/>
    <p:sldId id="4139" r:id="rId39"/>
    <p:sldId id="4146" r:id="rId40"/>
    <p:sldId id="4140" r:id="rId41"/>
    <p:sldId id="4141" r:id="rId42"/>
    <p:sldId id="4142" r:id="rId43"/>
    <p:sldId id="4143" r:id="rId44"/>
    <p:sldId id="4144" r:id="rId45"/>
    <p:sldId id="4145" r:id="rId46"/>
    <p:sldId id="348" r:id="rId47"/>
    <p:sldId id="346" r:id="rId48"/>
    <p:sldId id="347" r:id="rId49"/>
    <p:sldId id="311" r:id="rId50"/>
    <p:sldId id="4120" r:id="rId51"/>
    <p:sldId id="1192" r:id="rId52"/>
    <p:sldId id="1223" r:id="rId53"/>
    <p:sldId id="4163" r:id="rId54"/>
    <p:sldId id="259" r:id="rId55"/>
    <p:sldId id="261" r:id="rId56"/>
    <p:sldId id="263" r:id="rId57"/>
    <p:sldId id="264" r:id="rId58"/>
    <p:sldId id="258" r:id="rId59"/>
    <p:sldId id="368" r:id="rId60"/>
    <p:sldId id="394" r:id="rId61"/>
    <p:sldId id="4162" r:id="rId62"/>
    <p:sldId id="369" r:id="rId63"/>
    <p:sldId id="371" r:id="rId64"/>
    <p:sldId id="4161" r:id="rId65"/>
    <p:sldId id="386" r:id="rId66"/>
    <p:sldId id="388" r:id="rId67"/>
    <p:sldId id="4159" r:id="rId68"/>
    <p:sldId id="1225" r:id="rId69"/>
    <p:sldId id="1226" r:id="rId70"/>
    <p:sldId id="1227" r:id="rId71"/>
    <p:sldId id="1228" r:id="rId72"/>
    <p:sldId id="1229" r:id="rId73"/>
    <p:sldId id="1230" r:id="rId74"/>
    <p:sldId id="358" r:id="rId75"/>
    <p:sldId id="1247" r:id="rId76"/>
    <p:sldId id="1248" r:id="rId77"/>
    <p:sldId id="389" r:id="rId78"/>
    <p:sldId id="390" r:id="rId79"/>
    <p:sldId id="391" r:id="rId80"/>
    <p:sldId id="392" r:id="rId81"/>
    <p:sldId id="393" r:id="rId82"/>
    <p:sldId id="367" r:id="rId83"/>
    <p:sldId id="4160" r:id="rId84"/>
    <p:sldId id="4147" r:id="rId85"/>
    <p:sldId id="4148" r:id="rId86"/>
    <p:sldId id="4149" r:id="rId87"/>
    <p:sldId id="4150" r:id="rId88"/>
    <p:sldId id="4151" r:id="rId89"/>
    <p:sldId id="4152" r:id="rId90"/>
    <p:sldId id="4153" r:id="rId91"/>
    <p:sldId id="4154" r:id="rId92"/>
    <p:sldId id="4155" r:id="rId9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F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92"/>
    </p:cViewPr>
  </p:sorterViewPr>
  <p:notesViewPr>
    <p:cSldViewPr snapToGrid="0"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6AC50-4FEB-4351-847D-5D38C90D921E}" type="datetimeFigureOut">
              <a:rPr lang="zh-TW" altLang="en-US" smtClean="0"/>
              <a:t>2021/10/21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5AF1A-8511-4827-86AF-66BF276CE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71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F22F-A48A-4CA0-AFB9-DB4FD7001633}" type="datetimeFigureOut">
              <a:rPr lang="zh-TW" altLang="en-US" smtClean="0"/>
              <a:t>2021/10/21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D92AF-275D-49D7-A0A5-482D1E8118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58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A%BA%E5%B7%A5%E6%99%BA%E8%83%BD%E5%8F%B2#cite_note-3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h.wikipedia.org/wiki/%E4%BA%BA%E5%B7%A5%E6%99%BA%E8%83%BD%E5%8F%B2#cite_note-35" TargetMode="External"/><Relationship Id="rId4" Type="http://schemas.openxmlformats.org/officeDocument/2006/relationships/hyperlink" Target="https://zh.wikipedia.org/wiki/%E5%9B%BE%E7%81%B5%E6%B5%8B%E8%AF%95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B0A3-ECAD-435F-8F70-D5F6A4CF0E30}" type="slidenum">
              <a:rPr lang="en-PH" smtClean="0"/>
              <a:t>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89032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D999-32D8-4D84-9FA6-AF1174BE2F4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7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D999-32D8-4D84-9FA6-AF1174BE2F4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6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年，圖靈發表了一篇劃時代的論文，文中預言了創造出具有真正智能的機器的可能性。</a:t>
            </a:r>
            <a:r>
              <a:rPr lang="en-US" altLang="zh-TW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[34]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由於注意到「智能」這一概念難以確切定義，他提出了著名的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圖靈測試"/>
              </a:rPr>
              <a:t>圖靈測試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如果一台機器能夠與人類展開對話（通過電傳設備）而不能被辨別出其機器身份，那麼稱這台機器具有智能。這一簡化使得圖靈能夠令人信服地說明「思考的機器」是可能的。論文中還回答了對這一假說的各種常見質疑。</a:t>
            </a:r>
            <a:r>
              <a:rPr lang="en-US" altLang="zh-TW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[35]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圖靈測試是人工智慧哲學方面第一個嚴肅的提案。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Perceptron </a:t>
            </a:r>
            <a:r>
              <a:rPr lang="zh-TW" altLang="en-US" dirty="0"/>
              <a:t>感知器，二元線性分類，對</a:t>
            </a:r>
            <a:r>
              <a:rPr lang="en-US" altLang="zh-TW" dirty="0"/>
              <a:t>LOSS</a:t>
            </a:r>
            <a:r>
              <a:rPr lang="zh-TW" altLang="en-US" dirty="0"/>
              <a:t>找及小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0D97B-13FB-43DA-9CF4-40153A06A05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9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238D6-62AC-4FB1-9E01-2872A84F5AF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7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AD6BF-B881-4C4F-B43B-C3AE754EDCA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58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238D6-62AC-4FB1-9E01-2872A84F5AF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3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74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F23AA-1B8F-4A21-8A8C-6DC12539EB77}" type="slidenum">
              <a:rPr lang="en-US" altLang="zh-TW">
                <a:solidFill>
                  <a:prstClr val="black"/>
                </a:solidFill>
              </a:rPr>
              <a:pPr/>
              <a:t>29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30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73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A0FA9-453A-4EAA-9405-7C17EAF97CF5}" type="slidenum">
              <a:rPr lang="en-US" altLang="zh-TW">
                <a:solidFill>
                  <a:prstClr val="black"/>
                </a:solidFill>
              </a:rPr>
              <a:pPr/>
              <a:t>30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3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99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69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C2D18-2F09-4E72-9232-4D3B2B4E2979}" type="slidenum">
              <a:rPr lang="en-US" altLang="zh-TW">
                <a:solidFill>
                  <a:prstClr val="black"/>
                </a:solidFill>
              </a:rPr>
              <a:pPr/>
              <a:t>31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48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F238D6-62AC-4FB1-9E01-2872A84F5AF9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32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695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43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2" y="0"/>
            <a:ext cx="12166518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11613443" y="1542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DA3A9DE-6155-4CEB-A33F-8DD521EB4256}" type="slidenum">
              <a:rPr lang="zh-TW" altLang="en-US" smtClean="0">
                <a:solidFill>
                  <a:schemeClr val="bg1"/>
                </a:solidFill>
              </a:rPr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5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3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79509" y="350100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8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65440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6570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941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 userDrawn="1"/>
        </p:nvSpPr>
        <p:spPr>
          <a:xfrm>
            <a:off x="4465625" y="9"/>
            <a:ext cx="490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Sensor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Microsystem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Integration for Life Enhancement  --Stella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Kuei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Ann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Wen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  </a:t>
            </a:r>
            <a:endParaRPr lang="zh-TW" altLang="en-US" sz="1200" b="1" i="1" dirty="0">
              <a:solidFill>
                <a:prstClr val="black"/>
              </a:solidFill>
              <a:latin typeface="新細明體"/>
              <a:ea typeface="新細明體"/>
            </a:endParaRPr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0" y="6309329"/>
            <a:ext cx="482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Intelligent Sensing Technologies and Applications </a:t>
            </a:r>
            <a:b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</a:b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The 10</a:t>
            </a:r>
            <a:r>
              <a:rPr lang="en-US" altLang="zh-TW" sz="1200" b="1" baseline="30000" dirty="0">
                <a:solidFill>
                  <a:prstClr val="black"/>
                </a:solidFill>
                <a:latin typeface="Corbel" pitchFamily="34" charset="0"/>
              </a:rPr>
              <a:t>th</a:t>
            </a: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 Taiwan-Japan Microelectronics International Symposium 2010</a:t>
            </a:r>
            <a:endParaRPr lang="en-US" altLang="zh-TW" sz="1200" dirty="0">
              <a:solidFill>
                <a:prstClr val="black"/>
              </a:solidFill>
              <a:latin typeface="Corbel" pitchFamily="34" charset="0"/>
            </a:endParaRPr>
          </a:p>
          <a:p>
            <a:endParaRPr lang="zh-TW" altLang="en-US" sz="1200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15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46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3571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SMILE </a:t>
            </a:r>
            <a:r>
              <a:rPr lang="en-US" altLang="zh-TW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全真行書" pitchFamily="49" charset="-120"/>
              </a:rPr>
              <a:t>---    </a:t>
            </a:r>
            <a:r>
              <a:rPr lang="zh-TW" alt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全真行書" pitchFamily="49" charset="-120"/>
              </a:rPr>
              <a:t>感心</a:t>
            </a: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11684000" y="469411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73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7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4973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5245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0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66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79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66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4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01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1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81814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11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71898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2112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82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43347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6429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144" y="5718971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1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44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51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32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4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88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63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11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72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5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0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4553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9BF5-A9DE-4AA2-880F-958E8770B2B4}"/>
              </a:ext>
            </a:extLst>
          </p:cNvPr>
          <p:cNvSpPr txBox="1">
            <a:spLocks/>
          </p:cNvSpPr>
          <p:nvPr userDrawn="1"/>
        </p:nvSpPr>
        <p:spPr>
          <a:xfrm>
            <a:off x="914403" y="2840041"/>
            <a:ext cx="1036637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  <a:t/>
            </a:r>
            <a:b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</a:br>
            <a:endParaRPr kumimoji="0" lang="en-US" altLang="zh-TW" sz="37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Awesome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11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623E7-4F79-4CC0-9A6A-DFA5E395F46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29626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8137F-736D-4963-A639-9D724B07B217}" type="datetime1">
              <a:rPr lang="zh-CN" altLang="en-US" smtClean="0"/>
              <a:pPr>
                <a:defRPr/>
              </a:pPr>
              <a:t>2021/10/21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>
              <a:lnSpc>
                <a:spcPct val="130000"/>
              </a:lnSpc>
            </a:pPr>
            <a:fld id="{7ED946C0-044E-4904-A54E-12712EB372B7}" type="slidenum">
              <a:rPr lang="zh-TW" altLang="en-US" sz="1300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lnSpc>
                  <a:spcPct val="130000"/>
                </a:lnSpc>
              </a:pPr>
              <a:t>‹#›</a:t>
            </a:fld>
            <a:endParaRPr lang="zh-TW" altLang="en-US" sz="13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  <p:sp>
        <p:nvSpPr>
          <p:cNvPr id="8" name="文字方塊 7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29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5219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60926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365" y="8334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55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2" y="0"/>
            <a:ext cx="12166518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11556999" y="12034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DA3A9DE-6155-4CEB-A33F-8DD521EB4256}" type="slidenum">
              <a:rPr lang="zh-TW" altLang="en-US" smtClean="0">
                <a:solidFill>
                  <a:schemeClr val="bg1"/>
                </a:solidFill>
              </a:rPr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8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6715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7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75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39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25" y="88508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4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5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38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49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3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1486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83937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58707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900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61748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63824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8018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8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75394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04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086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853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75383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96152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285602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75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077697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AF36A-3C57-294C-843B-6C57D4323415}" type="slidenum">
              <a: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9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41C87-7AD9-4845-A077-840E4A0F3F06}" type="datetimeFigureOut"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8137F-736D-4963-A639-9D724B07B21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946C0-044E-4904-A54E-12712EB372B7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  <p:sp>
        <p:nvSpPr>
          <p:cNvPr id="8" name="文字方塊 7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6552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16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zh-TW" altLang="en-US">
                <a:solidFill>
                  <a:prstClr val="white">
                    <a:tint val="75000"/>
                  </a:prstClr>
                </a:solidFill>
              </a:rPr>
              <a:pPr/>
              <a:t>2021/10/21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3143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2" y="0"/>
            <a:ext cx="12166518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8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8916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17/06/relationships/model3d" Target="../media/model3d1.glb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hyperlink" Target="http://holdon.sipplink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image" Target="../media/image17.jpe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microsoft.com/office/2017/06/relationships/model3d" Target="../media/model3d1.glb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png"/><Relationship Id="rId22" Type="http://schemas.openxmlformats.org/officeDocument/2006/relationships/hyperlink" Target="http://holdon.sipplink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469765" y="6538916"/>
            <a:ext cx="8992296" cy="105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982208378"/>
                    </p:ext>
                  </p:extLst>
                </p:nvPr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5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 rot="3706115">
                  <a:off x="-165642" y="177629"/>
                  <a:ext cx="811877" cy="480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280583377"/>
                    </p:ext>
                  </p:extLst>
                </p:nvPr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5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8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6395426">
                  <a:off x="302484" y="71734"/>
                  <a:ext cx="488973" cy="49431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E20950-C4D4-45DF-9337-C3F55DF52FC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37" y="6291325"/>
            <a:ext cx="2576799" cy="600182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34688" y="6545358"/>
            <a:ext cx="2222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hlinkClick r:id="rId22"/>
              </a:rPr>
              <a:t>http://holdon.sipplink.com/</a:t>
            </a:r>
            <a:endParaRPr lang="zh-TW" altLang="en-US" sz="1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2648525" y="6622085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2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755" r:id="rId8"/>
    <p:sldLayoutId id="2147483757" r:id="rId9"/>
    <p:sldLayoutId id="2147483797" r:id="rId10"/>
    <p:sldLayoutId id="2147483798" r:id="rId11"/>
    <p:sldLayoutId id="2147483814" r:id="rId12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9" name="月亮 8"/>
          <p:cNvGrpSpPr>
            <a:grpSpLocks/>
          </p:cNvGrpSpPr>
          <p:nvPr/>
        </p:nvGrpSpPr>
        <p:grpSpPr bwMode="auto">
          <a:xfrm>
            <a:off x="-16933" y="4279900"/>
            <a:ext cx="12208933" cy="2578100"/>
            <a:chOff x="-4" y="2700"/>
            <a:chExt cx="5768" cy="1624"/>
          </a:xfrm>
        </p:grpSpPr>
        <p:pic>
          <p:nvPicPr>
            <p:cNvPr id="1031" name="月亮 8"/>
            <p:cNvPicPr>
              <a:picLocks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2700"/>
              <a:ext cx="5768" cy="1624"/>
            </a:xfrm>
            <a:prstGeom prst="rect">
              <a:avLst/>
            </a:prstGeom>
            <a:noFill/>
          </p:spPr>
        </p:pic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 rot="16200000">
              <a:off x="2805" y="3392"/>
              <a:ext cx="150" cy="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endParaRPr kumimoji="0" lang="zh-TW" altLang="en-US" sz="1800">
                <a:solidFill>
                  <a:srgbClr val="D9D9D9"/>
                </a:solidFill>
                <a:latin typeface="Calibri" pitchFamily="34" charset="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5039890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4" name="文字方塊 23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圖片 12" descr="smile1.jpg"/>
          <p:cNvPicPr>
            <a:picLocks noChangeAspect="1"/>
          </p:cNvPicPr>
          <p:nvPr userDrawn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798" y="6241643"/>
            <a:ext cx="960107" cy="616365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7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18" r:id="rId6"/>
    <p:sldLayoutId id="2147483813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9323" t="57194" r="62021" b="34472"/>
          <a:stretch/>
        </p:blipFill>
        <p:spPr>
          <a:xfrm>
            <a:off x="469765" y="6538916"/>
            <a:ext cx="8992297" cy="105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73"/>
            <a:ext cx="2300425" cy="49991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E0F4801-3F1D-426E-A5FD-858F3241CF0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39" y="6291325"/>
            <a:ext cx="2576799" cy="60018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D58F373-47E1-4A43-854D-18C18AF95896}"/>
              </a:ext>
            </a:extLst>
          </p:cNvPr>
          <p:cNvSpPr/>
          <p:nvPr userDrawn="1"/>
        </p:nvSpPr>
        <p:spPr>
          <a:xfrm>
            <a:off x="546187" y="6586343"/>
            <a:ext cx="19270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http://holdon.sipplink.com/</a:t>
            </a:r>
            <a:endParaRPr lang="zh-TW" altLang="en-US" sz="1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5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408805" y="6509924"/>
            <a:ext cx="8666615" cy="1011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73"/>
            <a:ext cx="2300425" cy="4999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32C9476-F812-4665-AC89-D8D615EE767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476" y="6488262"/>
            <a:ext cx="3286497" cy="323116"/>
          </a:xfrm>
          <a:prstGeom prst="rect">
            <a:avLst/>
          </a:prstGeom>
        </p:spPr>
      </p:pic>
      <p:sp>
        <p:nvSpPr>
          <p:cNvPr id="15" name="文字方塊 14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7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10/21/2021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5358384" y="363990"/>
            <a:ext cx="6229601" cy="1221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576383" y="6537068"/>
            <a:ext cx="8927757" cy="1042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50FF350-981B-49AE-8906-A6EC690A289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2" y="135722"/>
            <a:ext cx="835895" cy="64722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1E154F-77D5-4926-A8C9-76BF5441DB94}"/>
              </a:ext>
            </a:extLst>
          </p:cNvPr>
          <p:cNvSpPr txBox="1"/>
          <p:nvPr userDrawn="1"/>
        </p:nvSpPr>
        <p:spPr>
          <a:xfrm>
            <a:off x="1290494" y="218064"/>
            <a:ext cx="306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Semiconductor &amp;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AIOT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Coding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C4FA6B-4156-4E59-B1D8-9E20193978A8}"/>
              </a:ext>
            </a:extLst>
          </p:cNvPr>
          <p:cNvSpPr txBox="1"/>
          <p:nvPr userDrawn="1"/>
        </p:nvSpPr>
        <p:spPr>
          <a:xfrm>
            <a:off x="9468177" y="6398568"/>
            <a:ext cx="272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國立陽明交通大學社會責任推展計畫 </a:t>
            </a: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2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469765" y="6538916"/>
            <a:ext cx="8992296" cy="105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982208378"/>
                    </p:ext>
                  </p:extLst>
                </p:nvPr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5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 rot="3706115">
                  <a:off x="-165642" y="177629"/>
                  <a:ext cx="811877" cy="480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280583377"/>
                    </p:ext>
                  </p:extLst>
                </p:nvPr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5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8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6395426">
                  <a:off x="302484" y="71734"/>
                  <a:ext cx="488973" cy="49431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E20950-C4D4-45DF-9337-C3F55DF52FC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37" y="6291325"/>
            <a:ext cx="2576799" cy="600182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34688" y="6545358"/>
            <a:ext cx="2222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22"/>
              </a:rPr>
              <a:t>http://holdon.sipplink.com/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2648525" y="6622085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71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s://reurl.cc/826NdR" TargetMode="Externa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9Y2BGdT9Th0&amp;t=26s" TargetMode="Externa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0iSiXR6wh90" TargetMode="External"/><Relationship Id="rId3" Type="http://schemas.openxmlformats.org/officeDocument/2006/relationships/image" Target="../media/image21.jpeg"/><Relationship Id="rId7" Type="http://schemas.openxmlformats.org/officeDocument/2006/relationships/hyperlink" Target="https://youtu.be/bZKyTvg0dvA" TargetMode="External"/><Relationship Id="rId2" Type="http://schemas.openxmlformats.org/officeDocument/2006/relationships/hyperlink" Target="https://12u10.lab.nycu.edu.tw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tu.be/pxUh809oRzg" TargetMode="External"/><Relationship Id="rId5" Type="http://schemas.openxmlformats.org/officeDocument/2006/relationships/hyperlink" Target="https://youtu.be/fzsPGx_sQdY" TargetMode="Externa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tif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youtu.be/xflWDm3qYG4" TargetMode="External"/><Relationship Id="rId7" Type="http://schemas.openxmlformats.org/officeDocument/2006/relationships/hyperlink" Target="https://youtu.be/BkosJkLeQJ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2.png"/><Relationship Id="rId5" Type="http://schemas.openxmlformats.org/officeDocument/2006/relationships/hyperlink" Target="https://youtu.be/CodHd33lPgc" TargetMode="Externa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hyperlink" Target="https://youtu.be/DRjivZsuZB4" TargetMode="External"/><Relationship Id="rId18" Type="http://schemas.openxmlformats.org/officeDocument/2006/relationships/image" Target="../media/image91.JPG"/><Relationship Id="rId26" Type="http://schemas.openxmlformats.org/officeDocument/2006/relationships/image" Target="../media/image95.png"/><Relationship Id="rId3" Type="http://schemas.openxmlformats.org/officeDocument/2006/relationships/hyperlink" Target="https://youtu.be/SKGi12gpICE" TargetMode="External"/><Relationship Id="rId21" Type="http://schemas.openxmlformats.org/officeDocument/2006/relationships/hyperlink" Target="https://youtu.be/UPLSeufvp9g" TargetMode="External"/><Relationship Id="rId7" Type="http://schemas.openxmlformats.org/officeDocument/2006/relationships/hyperlink" Target="https://youtu.be/2V_Sr5zgM_Q" TargetMode="External"/><Relationship Id="rId12" Type="http://schemas.openxmlformats.org/officeDocument/2006/relationships/image" Target="../media/image88.png"/><Relationship Id="rId17" Type="http://schemas.openxmlformats.org/officeDocument/2006/relationships/hyperlink" Target="https://youtu.be/rzjiOHuzHrM" TargetMode="External"/><Relationship Id="rId25" Type="http://schemas.openxmlformats.org/officeDocument/2006/relationships/hyperlink" Target="https://youtu.be/t7yaNp-KM-0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5.jpeg"/><Relationship Id="rId11" Type="http://schemas.openxmlformats.org/officeDocument/2006/relationships/hyperlink" Target="https://youtu.be/W321f4ZZq6Y" TargetMode="External"/><Relationship Id="rId24" Type="http://schemas.openxmlformats.org/officeDocument/2006/relationships/image" Target="../media/image94.png"/><Relationship Id="rId5" Type="http://schemas.openxmlformats.org/officeDocument/2006/relationships/hyperlink" Target="https://youtu.be/2XciJKJijls" TargetMode="External"/><Relationship Id="rId15" Type="http://schemas.openxmlformats.org/officeDocument/2006/relationships/hyperlink" Target="https://youtu.be/7oCPwqbTbns" TargetMode="External"/><Relationship Id="rId23" Type="http://schemas.openxmlformats.org/officeDocument/2006/relationships/hyperlink" Target="https://youtu.be/T6Yo8auzgmo" TargetMode="External"/><Relationship Id="rId10" Type="http://schemas.openxmlformats.org/officeDocument/2006/relationships/image" Target="../media/image87.JPG"/><Relationship Id="rId19" Type="http://schemas.openxmlformats.org/officeDocument/2006/relationships/hyperlink" Target="https://youtu.be/EFnZDdN9ZQs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s://youtu.be/p2cFdNymleU" TargetMode="External"/><Relationship Id="rId14" Type="http://schemas.openxmlformats.org/officeDocument/2006/relationships/image" Target="../media/image89.png"/><Relationship Id="rId22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s://www.google.com.tw/url?sa=i&amp;url=https://thenounproject.com/term/computer/12565/&amp;psig=AOvVaw0QXoQdYwZEsJkJEoedBV7T&amp;ust=1580972173995000&amp;source=images&amp;cd=vfe&amp;ved=0CAIQjRxqFwoTCNDs89vruecCFQAAAAAdAAAAABAX" TargetMode="External"/><Relationship Id="rId7" Type="http://schemas.openxmlformats.org/officeDocument/2006/relationships/image" Target="../media/image103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4.png"/><Relationship Id="rId4" Type="http://schemas.openxmlformats.org/officeDocument/2006/relationships/hyperlink" Target="https://youtu.be/NlmG3MB7qoc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dn.com/news/story/11316/4144644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w.com.tw/article/article.action?id=5095520" TargetMode="External"/><Relationship Id="rId5" Type="http://schemas.openxmlformats.org/officeDocument/2006/relationships/hyperlink" Target="https://ec.ltn.com.tw/article/breakingnews/2646534" TargetMode="External"/><Relationship Id="rId4" Type="http://schemas.openxmlformats.org/officeDocument/2006/relationships/hyperlink" Target="https://tw.news.yahoo.com/5g%E5%A4%B1%E6%A5%AD%E6%BD%AE1-%E6%A9%9F%E5%99%A8%E5%B9%AB%E6%9B%B4%E5%A4%9A-10%E5%B9%B4%E5%85%A7%E6%81%90200%E8%90%AC%E4%BA%BA-%E8%A2%AB%E5%8F%96%E4%BB%A3-093734596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reurl.cc/QprO60" TargetMode="External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tchum.com/give-em-a-brea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www.python.org/downloa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google.com.tw/url?sa=i&amp;url=https://www.pngwing.com/en/free-png-bnqzv&amp;psig=AOvVaw0WK7btKPiLpvvMG3KjattX&amp;ust=1596855839906000&amp;source=images&amp;cd=vfe&amp;ved=0CAIQjRxqFwoTCPih4fWNiOsCFQAAAAAdAAAAABA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58.png"/><Relationship Id="rId7" Type="http://schemas.openxmlformats.org/officeDocument/2006/relationships/hyperlink" Target="https://www.youtube.com/watch?v=Frt1Wq6z8wk&amp;list=PLk20VPCktYx6Cxm43XHmC8G-4EEDPc-vK&amp;index=10&amp;t=0s" TargetMode="Externa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se3hj-MeNnM" TargetMode="External"/><Relationship Id="rId5" Type="http://schemas.openxmlformats.org/officeDocument/2006/relationships/hyperlink" Target="https://youtu.be/Tu9z_I1q_jg" TargetMode="External"/><Relationship Id="rId4" Type="http://schemas.openxmlformats.org/officeDocument/2006/relationships/hyperlink" Target="https://youtu.be/523RuVc7gYY" TargetMode="External"/><Relationship Id="rId9" Type="http://schemas.openxmlformats.org/officeDocument/2006/relationships/image" Target="../media/image150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7.sv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_uQrJ0TkZlc" TargetMode="External"/><Relationship Id="rId5" Type="http://schemas.openxmlformats.org/officeDocument/2006/relationships/image" Target="../media/image190.png"/><Relationship Id="rId4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ZKyTvg0dvA" TargetMode="External"/><Relationship Id="rId3" Type="http://schemas.openxmlformats.org/officeDocument/2006/relationships/image" Target="../media/image193.jpeg"/><Relationship Id="rId7" Type="http://schemas.openxmlformats.org/officeDocument/2006/relationships/hyperlink" Target="https://youtu.be/pxUh809oRzg" TargetMode="Externa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fzsPGx_sQdY" TargetMode="External"/><Relationship Id="rId5" Type="http://schemas.openxmlformats.org/officeDocument/2006/relationships/hyperlink" Target="https://www.youtube.com/watch?v=BZXr73d2Qsw&amp;feature=youtu.be" TargetMode="External"/><Relationship Id="rId4" Type="http://schemas.openxmlformats.org/officeDocument/2006/relationships/hyperlink" Target="http://sharingday.com.tw/" TargetMode="External"/><Relationship Id="rId9" Type="http://schemas.openxmlformats.org/officeDocument/2006/relationships/hyperlink" Target="https://youtu.be/0iSiXR6wh9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200.jpeg"/><Relationship Id="rId7" Type="http://schemas.openxmlformats.org/officeDocument/2006/relationships/hyperlink" Target="https://www.youtube.com/watch?v=Mf4dJfYYuWM&amp;feature=emb_logo" TargetMode="External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Relationship Id="rId9" Type="http://schemas.openxmlformats.org/officeDocument/2006/relationships/image" Target="../media/image20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10.jpeg"/><Relationship Id="rId7" Type="http://schemas.openxmlformats.org/officeDocument/2006/relationships/image" Target="../media/image213.jpeg"/><Relationship Id="rId2" Type="http://schemas.openxmlformats.org/officeDocument/2006/relationships/hyperlink" Target="https://www.youtube.com/watch?v=ovFr3ICZPXY&amp;feature=emb_logo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Oi-ATojozkE&amp;feature=emb_logo" TargetMode="External"/><Relationship Id="rId5" Type="http://schemas.openxmlformats.org/officeDocument/2006/relationships/image" Target="../media/image212.png"/><Relationship Id="rId10" Type="http://schemas.openxmlformats.org/officeDocument/2006/relationships/image" Target="../media/image215.jpeg"/><Relationship Id="rId4" Type="http://schemas.openxmlformats.org/officeDocument/2006/relationships/image" Target="../media/image211.png"/><Relationship Id="rId9" Type="http://schemas.openxmlformats.org/officeDocument/2006/relationships/hyperlink" Target="https://www.youtube.com/watch?v=e9bS3SEhh_U&amp;feature=emb_logo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hyperlink" Target="https://www.youtube.com/watch?v=Z_iMlIQ_sDE&amp;feature=emb_logo" TargetMode="External"/><Relationship Id="rId7" Type="http://schemas.openxmlformats.org/officeDocument/2006/relationships/image" Target="../media/image219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qTecKUK22TM" TargetMode="External"/><Relationship Id="rId5" Type="http://schemas.openxmlformats.org/officeDocument/2006/relationships/image" Target="../media/image218.png"/><Relationship Id="rId4" Type="http://schemas.openxmlformats.org/officeDocument/2006/relationships/image" Target="../media/image217.jpeg"/><Relationship Id="rId9" Type="http://schemas.openxmlformats.org/officeDocument/2006/relationships/image" Target="../media/image221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3.jpeg"/><Relationship Id="rId7" Type="http://schemas.openxmlformats.org/officeDocument/2006/relationships/image" Target="../media/image226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hyperlink" Target="https://12u10.nctu.edu.tw/activities/%e5%9f%ba%e5%b8%82%e5%ba%9c%e8%88%87%e4%ba%a4%e5%a4%a7%e5%90%88%e4%bd%9c-%e6%b5%b7%e6%b4%8b%e5%90%b8%e5%a1%b5%e5%99%a8%e9%ab%94%e9%a9%97%e7%87%9f-%e9%ab%98%e4%b8%ad%e5%ad%b8%e7%94%9f%e4%b8%89%e5%a4%a9/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8.jpe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4Z-7ZN2mb1Y&amp;feature=emb_logo" TargetMode="External"/><Relationship Id="rId5" Type="http://schemas.openxmlformats.org/officeDocument/2006/relationships/image" Target="../media/image230.jpeg"/><Relationship Id="rId10" Type="http://schemas.openxmlformats.org/officeDocument/2006/relationships/image" Target="../media/image233.jpeg"/><Relationship Id="rId4" Type="http://schemas.openxmlformats.org/officeDocument/2006/relationships/image" Target="../media/image229.jpeg"/><Relationship Id="rId9" Type="http://schemas.openxmlformats.org/officeDocument/2006/relationships/hyperlink" Target="https://www.youtube.com/watch?v=AgXCYZV08ZY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MLBoTgfcCE&amp;feature=youtu.be" TargetMode="External"/><Relationship Id="rId3" Type="http://schemas.openxmlformats.org/officeDocument/2006/relationships/image" Target="../media/image234.jpe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jpeg"/><Relationship Id="rId9" Type="http://schemas.openxmlformats.org/officeDocument/2006/relationships/image" Target="../media/image2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「circle」的圖片搜尋結果">
            <a:hlinkClick r:id="rId3"/>
            <a:extLst>
              <a:ext uri="{FF2B5EF4-FFF2-40B4-BE49-F238E27FC236}">
                <a16:creationId xmlns:a16="http://schemas.microsoft.com/office/drawing/2014/main" id="{BFD0266C-D532-428A-B310-E8F831D3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198" y="342616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1B629CA-208F-4715-B766-3D94BF486D63}"/>
              </a:ext>
            </a:extLst>
          </p:cNvPr>
          <p:cNvSpPr txBox="1"/>
          <p:nvPr/>
        </p:nvSpPr>
        <p:spPr>
          <a:xfrm>
            <a:off x="2302598" y="3426169"/>
            <a:ext cx="748070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 Coding </a:t>
            </a:r>
            <a:r>
              <a:rPr lang="zh-TW" altLang="en-US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智慧物聯</a:t>
            </a:r>
            <a:r>
              <a:rPr lang="en-US" altLang="zh-TW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Python</a:t>
            </a:r>
            <a:r>
              <a:rPr lang="zh-TW" altLang="en-US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基礎 </a:t>
            </a:r>
            <a:r>
              <a:rPr lang="en-US" altLang="zh-TW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&amp; </a:t>
            </a:r>
            <a:r>
              <a:rPr lang="en-US" altLang="zh-TW" sz="32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32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簡介以及連結</a:t>
            </a:r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的程式設計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i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294D383-ACE5-450F-9132-CDE6929ACB13}"/>
              </a:ext>
            </a:extLst>
          </p:cNvPr>
          <p:cNvSpPr txBox="1"/>
          <p:nvPr/>
        </p:nvSpPr>
        <p:spPr>
          <a:xfrm>
            <a:off x="7169750" y="58132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講義</a:t>
            </a:r>
            <a:r>
              <a:rPr lang="zh-TW" altLang="en-US" dirty="0" smtClean="0"/>
              <a:t>下載與教學資源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E7032B-3354-470A-946A-2D7904830EB3}"/>
              </a:ext>
            </a:extLst>
          </p:cNvPr>
          <p:cNvSpPr/>
          <p:nvPr/>
        </p:nvSpPr>
        <p:spPr>
          <a:xfrm>
            <a:off x="9315902" y="601241"/>
            <a:ext cx="2189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hlinkClick r:id="rId5"/>
              </a:rPr>
              <a:t>https://</a:t>
            </a:r>
            <a:r>
              <a:rPr lang="en-US" altLang="zh-TW" sz="1600" dirty="0" smtClean="0">
                <a:hlinkClick r:id="rId5"/>
              </a:rPr>
              <a:t>reurl.cc/826NdR</a:t>
            </a:r>
            <a:endParaRPr lang="en-US" altLang="zh-TW" sz="16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5375" y="936976"/>
            <a:ext cx="2007691" cy="20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952744" y="1247966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三大應用領域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676400" y="1581150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語音辨識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影像辨識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圖像辨識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人臉辨識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自動駕駛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自然語言處理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(Natural language processing : NLP)</a:t>
            </a: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理解人類文字與話語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語意語法分析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聊天機器人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79612" y="5253633"/>
            <a:ext cx="1910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小知識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Siri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為語音辨識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+NLP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的技術</a:t>
            </a:r>
          </a:p>
        </p:txBody>
      </p:sp>
    </p:spTree>
    <p:extLst>
      <p:ext uri="{BB962C8B-B14F-4D97-AF65-F5344CB8AC3E}">
        <p14:creationId xmlns:p14="http://schemas.microsoft.com/office/powerpoint/2010/main" val="14503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27F8105A-7296-4DAB-A952-D197D434B1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451" y="3983649"/>
            <a:ext cx="2165430" cy="21654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F5C4B44-1132-4A9D-A6D2-85B9A69E1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82" y="2826441"/>
            <a:ext cx="3828881" cy="28746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62871" y="1023719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NN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322555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將人類神經傳遞模擬成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數學算式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</p:txBody>
      </p:sp>
      <p:sp>
        <p:nvSpPr>
          <p:cNvPr id="6" name="向右箭號 5"/>
          <p:cNvSpPr/>
          <p:nvPr/>
        </p:nvSpPr>
        <p:spPr>
          <a:xfrm>
            <a:off x="3874973" y="4263767"/>
            <a:ext cx="895165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916141" y="2973656"/>
            <a:ext cx="3208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AA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貓的機率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383867" y="4681679"/>
            <a:ext cx="200025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複雜數學公式</a:t>
            </a:r>
          </a:p>
        </p:txBody>
      </p:sp>
      <p:sp>
        <p:nvSpPr>
          <p:cNvPr id="14" name="向右箭號 5">
            <a:extLst>
              <a:ext uri="{FF2B5EF4-FFF2-40B4-BE49-F238E27FC236}">
                <a16:creationId xmlns:a16="http://schemas.microsoft.com/office/drawing/2014/main" id="{43599FD5-A874-4F63-9C4C-9B47943502FC}"/>
              </a:ext>
            </a:extLst>
          </p:cNvPr>
          <p:cNvSpPr/>
          <p:nvPr/>
        </p:nvSpPr>
        <p:spPr>
          <a:xfrm>
            <a:off x="4359405" y="1675486"/>
            <a:ext cx="4160531" cy="1027086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Forwarding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預測</a:t>
            </a:r>
          </a:p>
        </p:txBody>
      </p:sp>
      <p:sp>
        <p:nvSpPr>
          <p:cNvPr id="15" name="向左箭號 11">
            <a:extLst>
              <a:ext uri="{FF2B5EF4-FFF2-40B4-BE49-F238E27FC236}">
                <a16:creationId xmlns:a16="http://schemas.microsoft.com/office/drawing/2014/main" id="{9287A95A-2188-43F0-9A80-19F09C040569}"/>
              </a:ext>
            </a:extLst>
          </p:cNvPr>
          <p:cNvSpPr/>
          <p:nvPr/>
        </p:nvSpPr>
        <p:spPr>
          <a:xfrm>
            <a:off x="4325036" y="5585059"/>
            <a:ext cx="3989371" cy="812883"/>
          </a:xfrm>
          <a:prstGeom prst="leftArrow">
            <a:avLst>
              <a:gd name="adj1" fmla="val 71978"/>
              <a:gd name="adj2" fmla="val 52198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Back propagation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誤差回傳並且更新網路的公式</a:t>
            </a:r>
          </a:p>
        </p:txBody>
      </p:sp>
      <p:pic>
        <p:nvPicPr>
          <p:cNvPr id="1026" name="Picture 2" descr="What are Neural Networks? | IBM">
            <a:extLst>
              <a:ext uri="{FF2B5EF4-FFF2-40B4-BE49-F238E27FC236}">
                <a16:creationId xmlns:a16="http://schemas.microsoft.com/office/drawing/2014/main" id="{BA8E3929-0E65-4D91-AFE6-750762E0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676" y="2519274"/>
            <a:ext cx="3852227" cy="30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箭號: 弧形下彎 15">
            <a:extLst>
              <a:ext uri="{FF2B5EF4-FFF2-40B4-BE49-F238E27FC236}">
                <a16:creationId xmlns:a16="http://schemas.microsoft.com/office/drawing/2014/main" id="{D0F0B47F-EA15-4DA9-8C8F-6BECE43BE2A3}"/>
              </a:ext>
            </a:extLst>
          </p:cNvPr>
          <p:cNvSpPr/>
          <p:nvPr/>
        </p:nvSpPr>
        <p:spPr>
          <a:xfrm rot="21395683">
            <a:off x="8284982" y="3886530"/>
            <a:ext cx="2292108" cy="464641"/>
          </a:xfrm>
          <a:prstGeom prst="curvedDownArrow">
            <a:avLst>
              <a:gd name="adj1" fmla="val 50000"/>
              <a:gd name="adj2" fmla="val 1047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弧形下彎 19">
            <a:extLst>
              <a:ext uri="{FF2B5EF4-FFF2-40B4-BE49-F238E27FC236}">
                <a16:creationId xmlns:a16="http://schemas.microsoft.com/office/drawing/2014/main" id="{74D43B34-CC4C-418E-AF2C-971B42313204}"/>
              </a:ext>
            </a:extLst>
          </p:cNvPr>
          <p:cNvSpPr/>
          <p:nvPr/>
        </p:nvSpPr>
        <p:spPr>
          <a:xfrm rot="10800000">
            <a:off x="8314407" y="5545048"/>
            <a:ext cx="1792760" cy="464641"/>
          </a:xfrm>
          <a:prstGeom prst="curvedDownArrow">
            <a:avLst>
              <a:gd name="adj1" fmla="val 50000"/>
              <a:gd name="adj2" fmla="val 9723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28" name="Picture 4" descr="Correct, Incorrect Sign. Right And Wrong Mark Icon Set. Green Tick And Red  Cross Flat Simbol. Check Ok, YES, No, X Marks For Vote Stock Vector -  Illustration of cross, flat: 172919950">
            <a:extLst>
              <a:ext uri="{FF2B5EF4-FFF2-40B4-BE49-F238E27FC236}">
                <a16:creationId xmlns:a16="http://schemas.microsoft.com/office/drawing/2014/main" id="{6CE3022A-60CE-4870-BDE7-F7663A0C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5506" y="4804755"/>
            <a:ext cx="1223360" cy="8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F7527B97-971B-4665-B66B-7BA00BBFE56C}"/>
              </a:ext>
            </a:extLst>
          </p:cNvPr>
          <p:cNvSpPr txBox="1"/>
          <p:nvPr/>
        </p:nvSpPr>
        <p:spPr>
          <a:xfrm>
            <a:off x="762871" y="2519274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/>
              <a:t>AA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600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83B509F-1124-4778-8971-D651937ABB46}"/>
              </a:ext>
            </a:extLst>
          </p:cNvPr>
          <p:cNvSpPr/>
          <p:nvPr/>
        </p:nvSpPr>
        <p:spPr>
          <a:xfrm>
            <a:off x="4732397" y="1785257"/>
            <a:ext cx="3871672" cy="34008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F5C4B44-1132-4A9D-A6D2-85B9A69E1F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6" y="2187354"/>
            <a:ext cx="3828881" cy="28746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33272" y="1062607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NN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625803" y="1193070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將人類神經傳遞模擬成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數學算式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</p:txBody>
      </p:sp>
      <p:sp>
        <p:nvSpPr>
          <p:cNvPr id="6" name="向右箭號 5"/>
          <p:cNvSpPr/>
          <p:nvPr/>
        </p:nvSpPr>
        <p:spPr>
          <a:xfrm>
            <a:off x="3535337" y="3368739"/>
            <a:ext cx="895165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604069" y="2713158"/>
            <a:ext cx="33854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AA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貓的機率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=99%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1026" name="Picture 2" descr="What are Neural Networks? | IBM">
            <a:extLst>
              <a:ext uri="{FF2B5EF4-FFF2-40B4-BE49-F238E27FC236}">
                <a16:creationId xmlns:a16="http://schemas.microsoft.com/office/drawing/2014/main" id="{BA8E3929-0E65-4D91-AFE6-750762E0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423" y="2033138"/>
            <a:ext cx="3385448" cy="2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B2FA740-53AE-407B-87B1-B89651217C56}"/>
              </a:ext>
            </a:extLst>
          </p:cNvPr>
          <p:cNvSpPr txBox="1"/>
          <p:nvPr/>
        </p:nvSpPr>
        <p:spPr>
          <a:xfrm>
            <a:off x="4927423" y="5375525"/>
            <a:ext cx="4668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Computer Program</a:t>
            </a:r>
          </a:p>
          <a:p>
            <a:r>
              <a:rPr lang="en-US" altLang="zh-TW" sz="2400" b="1" dirty="0"/>
              <a:t>Electronic Devices (Semiconductor)</a:t>
            </a:r>
            <a:endParaRPr lang="zh-TW" altLang="en-US" sz="2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C217D6-1B88-4071-88F2-F05C76F7F95E}"/>
              </a:ext>
            </a:extLst>
          </p:cNvPr>
          <p:cNvSpPr/>
          <p:nvPr/>
        </p:nvSpPr>
        <p:spPr>
          <a:xfrm>
            <a:off x="4927423" y="6140385"/>
            <a:ext cx="492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義隆電轉投資義晶推出</a:t>
            </a:r>
            <a:r>
              <a:rPr lang="en-US" altLang="zh-TW" b="1" dirty="0"/>
              <a:t>500</a:t>
            </a:r>
            <a:r>
              <a:rPr lang="zh-TW" altLang="en-US" b="1" dirty="0"/>
              <a:t>萬畫素魚眼校正晶片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EE9032-1AAB-4FDE-99CD-FD046C1D6A84}"/>
              </a:ext>
            </a:extLst>
          </p:cNvPr>
          <p:cNvGrpSpPr/>
          <p:nvPr/>
        </p:nvGrpSpPr>
        <p:grpSpPr>
          <a:xfrm>
            <a:off x="9848963" y="4848976"/>
            <a:ext cx="1332412" cy="1263045"/>
            <a:chOff x="9013371" y="3885420"/>
            <a:chExt cx="2691582" cy="2439631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CD002DA-C4D2-444A-A75C-28D1149AF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438916-2481-4BC6-9C6A-2282CD8B02B7}"/>
                </a:ext>
              </a:extLst>
            </p:cNvPr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03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8DBCE6D-82DF-4CD6-A097-231FC582B2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3847903"/>
            <a:ext cx="5008692" cy="227501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B8869E9-48A9-4BE1-9465-CF41599D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544" y="771368"/>
            <a:ext cx="5315263" cy="5315263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37581A6-3403-4948-B710-19EC1C59D13F}"/>
              </a:ext>
            </a:extLst>
          </p:cNvPr>
          <p:cNvCxnSpPr/>
          <p:nvPr/>
        </p:nvCxnSpPr>
        <p:spPr>
          <a:xfrm flipH="1" flipV="1">
            <a:off x="3312826" y="1326630"/>
            <a:ext cx="4399613" cy="143156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2C3D1328-494D-473B-B1A5-9427DBA63E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927" y="626910"/>
            <a:ext cx="1620899" cy="167031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3676FE9-E5D5-4E2C-94F2-1C34496DF4DD}"/>
              </a:ext>
            </a:extLst>
          </p:cNvPr>
          <p:cNvSpPr txBox="1"/>
          <p:nvPr/>
        </p:nvSpPr>
        <p:spPr>
          <a:xfrm>
            <a:off x="3933331" y="2766341"/>
            <a:ext cx="244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DA4C8B-6A7B-4A08-BE3E-0B01BAF68838}"/>
              </a:ext>
            </a:extLst>
          </p:cNvPr>
          <p:cNvSpPr txBox="1"/>
          <p:nvPr/>
        </p:nvSpPr>
        <p:spPr>
          <a:xfrm>
            <a:off x="6775784" y="3482379"/>
            <a:ext cx="27956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>
                    <a:lumMod val="95000"/>
                  </a:schemeClr>
                </a:solidFill>
              </a:rPr>
              <a:t>CODING</a:t>
            </a:r>
            <a:endParaRPr lang="zh-TW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6ABCB7E-06BA-463A-B24C-8DC6A3BA76AD}"/>
              </a:ext>
            </a:extLst>
          </p:cNvPr>
          <p:cNvGrpSpPr/>
          <p:nvPr/>
        </p:nvGrpSpPr>
        <p:grpSpPr>
          <a:xfrm>
            <a:off x="7572512" y="2395142"/>
            <a:ext cx="818605" cy="814559"/>
            <a:chOff x="9013371" y="3885420"/>
            <a:chExt cx="2691582" cy="2439631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E99F2C6-1492-4F4A-A897-5188A5101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2BE669-68B5-42F1-97E6-0078040060B4}"/>
                </a:ext>
              </a:extLst>
            </p:cNvPr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609EB9FE-632B-4ED9-8F40-036C8D3760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571" y="4124389"/>
            <a:ext cx="2096438" cy="157396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90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/>
          <p:cNvSpPr/>
          <p:nvPr/>
        </p:nvSpPr>
        <p:spPr>
          <a:xfrm>
            <a:off x="1171114" y="2359936"/>
            <a:ext cx="2880000" cy="2880000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22542" y="969232"/>
            <a:ext cx="10267950" cy="920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片 8" descr="C:\Users\Sui\Desktop\raboni\圖片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334" y="3035765"/>
            <a:ext cx="1756530" cy="15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等於 20"/>
          <p:cNvSpPr/>
          <p:nvPr/>
        </p:nvSpPr>
        <p:spPr>
          <a:xfrm>
            <a:off x="4570226" y="2916055"/>
            <a:ext cx="1238250" cy="1085850"/>
          </a:xfrm>
          <a:prstGeom prst="mathEqual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096000" y="113509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加速度計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(Accelerometer)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6096000" y="402722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陀螺儀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(Gyroscope)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4" name="加號 23"/>
          <p:cNvSpPr/>
          <p:nvPr/>
        </p:nvSpPr>
        <p:spPr>
          <a:xfrm>
            <a:off x="6737426" y="3212841"/>
            <a:ext cx="561975" cy="542925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形圖說文字 27"/>
          <p:cNvSpPr/>
          <p:nvPr/>
        </p:nvSpPr>
        <p:spPr>
          <a:xfrm>
            <a:off x="8258191" y="1429607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動的加速度</a:t>
            </a:r>
          </a:p>
        </p:txBody>
      </p:sp>
      <p:sp>
        <p:nvSpPr>
          <p:cNvPr id="29" name="橢圓形圖說文字 28"/>
          <p:cNvSpPr/>
          <p:nvPr/>
        </p:nvSpPr>
        <p:spPr>
          <a:xfrm>
            <a:off x="8258191" y="4385061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轉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的速度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CA39323-D317-45BF-A28A-5EE8A9F6493F}"/>
              </a:ext>
            </a:extLst>
          </p:cNvPr>
          <p:cNvSpPr txBox="1"/>
          <p:nvPr/>
        </p:nvSpPr>
        <p:spPr>
          <a:xfrm>
            <a:off x="1122542" y="1618064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Rabboni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希伯來文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大師，老師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之意</a:t>
            </a:r>
          </a:p>
        </p:txBody>
      </p:sp>
    </p:spTree>
    <p:extLst>
      <p:ext uri="{BB962C8B-B14F-4D97-AF65-F5344CB8AC3E}">
        <p14:creationId xmlns:p14="http://schemas.microsoft.com/office/powerpoint/2010/main" val="292028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80179" y="3476324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5306518" y="3476857"/>
            <a:ext cx="1834836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44450" y="3292191"/>
            <a:ext cx="2747909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圓圈運動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68748" y="4922447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5306518" y="4936310"/>
            <a:ext cx="1925590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035205" y="4751644"/>
            <a:ext cx="2542854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方形運動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4" name="弧形箭號 (上彎) 13"/>
          <p:cNvSpPr/>
          <p:nvPr/>
        </p:nvSpPr>
        <p:spPr>
          <a:xfrm>
            <a:off x="3562206" y="3892413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弧形箭號 (上彎) 15"/>
          <p:cNvSpPr/>
          <p:nvPr/>
        </p:nvSpPr>
        <p:spPr>
          <a:xfrm rot="10800000">
            <a:off x="3508365" y="3187886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右彎箭號 26"/>
          <p:cNvSpPr/>
          <p:nvPr/>
        </p:nvSpPr>
        <p:spPr>
          <a:xfrm>
            <a:off x="3643410" y="4631290"/>
            <a:ext cx="487842" cy="352653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右彎箭號 28"/>
          <p:cNvSpPr/>
          <p:nvPr/>
        </p:nvSpPr>
        <p:spPr>
          <a:xfrm rot="5400000">
            <a:off x="4265653" y="4636699"/>
            <a:ext cx="360480" cy="479694"/>
          </a:xfrm>
          <a:prstGeom prst="ben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右彎箭號 30"/>
          <p:cNvSpPr/>
          <p:nvPr/>
        </p:nvSpPr>
        <p:spPr>
          <a:xfrm rot="10800000">
            <a:off x="4202599" y="5459530"/>
            <a:ext cx="439745" cy="316358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右彎箭號 32"/>
          <p:cNvSpPr/>
          <p:nvPr/>
        </p:nvSpPr>
        <p:spPr>
          <a:xfrm rot="16200000">
            <a:off x="3680138" y="5319880"/>
            <a:ext cx="305735" cy="505552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雲朵形圖說文字 50"/>
          <p:cNvSpPr/>
          <p:nvPr/>
        </p:nvSpPr>
        <p:spPr>
          <a:xfrm>
            <a:off x="8616304" y="1917866"/>
            <a:ext cx="2233452" cy="998542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要怎麼達到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向右箭號 8">
            <a:extLst>
              <a:ext uri="{FF2B5EF4-FFF2-40B4-BE49-F238E27FC236}">
                <a16:creationId xmlns:a16="http://schemas.microsoft.com/office/drawing/2014/main" id="{808D83C8-0069-46C5-A3B8-D0E27FAFC37C}"/>
              </a:ext>
            </a:extLst>
          </p:cNvPr>
          <p:cNvSpPr/>
          <p:nvPr/>
        </p:nvSpPr>
        <p:spPr>
          <a:xfrm rot="5400000">
            <a:off x="4271376" y="2460143"/>
            <a:ext cx="923925" cy="31432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7" name="圓角矩形 13">
            <a:extLst>
              <a:ext uri="{FF2B5EF4-FFF2-40B4-BE49-F238E27FC236}">
                <a16:creationId xmlns:a16="http://schemas.microsoft.com/office/drawing/2014/main" id="{D1E0B02B-656C-4526-A264-8075CD608670}"/>
              </a:ext>
            </a:extLst>
          </p:cNvPr>
          <p:cNvSpPr/>
          <p:nvPr/>
        </p:nvSpPr>
        <p:spPr>
          <a:xfrm>
            <a:off x="3433084" y="2155343"/>
            <a:ext cx="895350" cy="6290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Raw data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526185B-0377-4039-9D5C-0A3EB799708F}"/>
              </a:ext>
            </a:extLst>
          </p:cNvPr>
          <p:cNvSpPr txBox="1"/>
          <p:nvPr/>
        </p:nvSpPr>
        <p:spPr>
          <a:xfrm>
            <a:off x="5044983" y="1873507"/>
            <a:ext cx="2058166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0.35,0.78,0.62…..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0.25,0.52,1.62…..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0.16,0.46,6.22…..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0.18,0.55,1.31…..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661FCD3-1A7A-40BE-8A3F-518F76E1352A}"/>
              </a:ext>
            </a:extLst>
          </p:cNvPr>
          <p:cNvSpPr/>
          <p:nvPr/>
        </p:nvSpPr>
        <p:spPr>
          <a:xfrm>
            <a:off x="2732013" y="894909"/>
            <a:ext cx="8660512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tabLst>
                <a:tab pos="2060575" algn="l"/>
              </a:tabLst>
            </a:pP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 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將加速度與 角加速度原始資料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(raw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data)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給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判斷</a:t>
            </a:r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8FBA4FD-11B0-4935-AB6B-023A19BD3ECC}"/>
              </a:ext>
            </a:extLst>
          </p:cNvPr>
          <p:cNvSpPr/>
          <p:nvPr/>
        </p:nvSpPr>
        <p:spPr>
          <a:xfrm>
            <a:off x="646868" y="737743"/>
            <a:ext cx="193995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sz="3600" dirty="0"/>
          </a:p>
        </p:txBody>
      </p:sp>
      <p:pic>
        <p:nvPicPr>
          <p:cNvPr id="62" name="圖片 61" descr="C:\Users\Sui\Desktop\raboni\圖片2.png">
            <a:extLst>
              <a:ext uri="{FF2B5EF4-FFF2-40B4-BE49-F238E27FC236}">
                <a16:creationId xmlns:a16="http://schemas.microsoft.com/office/drawing/2014/main" id="{70E35EE2-4773-48CB-A23A-90A98F14094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981" y="2155343"/>
            <a:ext cx="1298666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3" name="圖片 62" descr="C:\Users\Sui\Desktop\raboni\圖片2.png">
            <a:extLst>
              <a:ext uri="{FF2B5EF4-FFF2-40B4-BE49-F238E27FC236}">
                <a16:creationId xmlns:a16="http://schemas.microsoft.com/office/drawing/2014/main" id="{F80C73E7-1AD6-4C43-9935-5297C71338B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559" y="355738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4" name="圖片 63" descr="C:\Users\Sui\Desktop\raboni\圖片2.png">
            <a:extLst>
              <a:ext uri="{FF2B5EF4-FFF2-40B4-BE49-F238E27FC236}">
                <a16:creationId xmlns:a16="http://schemas.microsoft.com/office/drawing/2014/main" id="{89BD4E84-C94C-4355-9DB1-88024C33B79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6361" y="3572885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5" name="圖片 64" descr="C:\Users\Sui\Desktop\raboni\圖片2.png">
            <a:extLst>
              <a:ext uri="{FF2B5EF4-FFF2-40B4-BE49-F238E27FC236}">
                <a16:creationId xmlns:a16="http://schemas.microsoft.com/office/drawing/2014/main" id="{02A5E6EE-6A86-47DE-AA74-8817FB24146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565" y="501249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6" name="圖片 65" descr="C:\Users\Sui\Desktop\raboni\圖片2.png">
            <a:extLst>
              <a:ext uri="{FF2B5EF4-FFF2-40B4-BE49-F238E27FC236}">
                <a16:creationId xmlns:a16="http://schemas.microsoft.com/office/drawing/2014/main" id="{99FBE439-51D9-4017-A1B5-DF9155900C6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987" y="5068467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749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1630036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3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:\Users\Sui\Desktop\raboni\圖片2.png">
            <a:extLst>
              <a:ext uri="{FF2B5EF4-FFF2-40B4-BE49-F238E27FC236}">
                <a16:creationId xmlns:a16="http://schemas.microsoft.com/office/drawing/2014/main" id="{2D654779-3796-480E-A9E8-727DC83E413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503" y="4866336"/>
            <a:ext cx="2064327" cy="152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C:\Users\Sui\Desktop\raboni\ico\icon.png">
            <a:extLst>
              <a:ext uri="{FF2B5EF4-FFF2-40B4-BE49-F238E27FC236}">
                <a16:creationId xmlns:a16="http://schemas.microsoft.com/office/drawing/2014/main" id="{D0192769-8D0F-40C3-9DB4-69BC76BF1A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830" y="4537431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022563" y="1313227"/>
            <a:ext cx="3974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IOT: Internet of Things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3B02D19-A678-4AB2-9B85-100C2CCC48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33" y="1959558"/>
            <a:ext cx="5506394" cy="367092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2A5882-0F63-46DC-AF91-CACA24C3D314}"/>
              </a:ext>
            </a:extLst>
          </p:cNvPr>
          <p:cNvSpPr txBox="1"/>
          <p:nvPr/>
        </p:nvSpPr>
        <p:spPr>
          <a:xfrm>
            <a:off x="1160774" y="763952"/>
            <a:ext cx="417774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IOT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從 </a:t>
            </a:r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353037-D5F7-4243-B6AC-279F4566CBFE}"/>
              </a:ext>
            </a:extLst>
          </p:cNvPr>
          <p:cNvSpPr/>
          <p:nvPr/>
        </p:nvSpPr>
        <p:spPr>
          <a:xfrm>
            <a:off x="5963939" y="768675"/>
            <a:ext cx="2309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Rabboni </a:t>
            </a:r>
            <a:r>
              <a:rPr lang="zh-TW" altLang="en-US" dirty="0">
                <a:hlinkClick r:id="rId5"/>
              </a:rPr>
              <a:t>簡介 </a:t>
            </a:r>
            <a:r>
              <a:rPr lang="en-US" altLang="zh-TW" dirty="0" err="1">
                <a:hlinkClick r:id="rId5"/>
              </a:rPr>
              <a:t>youtube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00AEC03-50C8-4D70-BF80-4E3AD1A80632}"/>
              </a:ext>
            </a:extLst>
          </p:cNvPr>
          <p:cNvSpPr txBox="1"/>
          <p:nvPr/>
        </p:nvSpPr>
        <p:spPr>
          <a:xfrm>
            <a:off x="6996599" y="1429786"/>
            <a:ext cx="4516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IMU: 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Inertial Measurement Unit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加速度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(Accelerometer)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角速度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(Gyro)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磁力計 </a:t>
            </a:r>
            <a:r>
              <a:rPr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(Magneto)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0E3BE6-E3AF-41BD-A295-54B0924C425D}"/>
              </a:ext>
            </a:extLst>
          </p:cNvPr>
          <p:cNvSpPr txBox="1"/>
          <p:nvPr/>
        </p:nvSpPr>
        <p:spPr>
          <a:xfrm>
            <a:off x="1854926" y="5630487"/>
            <a:ext cx="324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SENSORS </a:t>
            </a:r>
            <a:r>
              <a:rPr lang="en-US" altLang="zh-TW" i="1" dirty="0"/>
              <a:t> will be everywhere !!!!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28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D957613-7685-4692-AB64-314ABEE9AD51}"/>
              </a:ext>
            </a:extLst>
          </p:cNvPr>
          <p:cNvSpPr txBox="1"/>
          <p:nvPr/>
        </p:nvSpPr>
        <p:spPr>
          <a:xfrm>
            <a:off x="2080356" y="303045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What is IMU ?  Rabboni is an IMU.</a:t>
            </a:r>
            <a:endParaRPr kumimoji="1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6A7312C-10F3-46CE-856B-10CDF39EEF90}"/>
              </a:ext>
            </a:extLst>
          </p:cNvPr>
          <p:cNvSpPr txBox="1">
            <a:spLocks/>
          </p:cNvSpPr>
          <p:nvPr/>
        </p:nvSpPr>
        <p:spPr>
          <a:xfrm>
            <a:off x="1255760" y="1123820"/>
            <a:ext cx="6981824" cy="8084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8565" rtl="0" eaLnBrk="1" latinLnBrk="1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5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Inertial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Measurement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Unit</a:t>
            </a:r>
            <a:endParaRPr kumimoji="1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8FD965-E5FB-47A0-81EE-5A83677A798A}"/>
              </a:ext>
            </a:extLst>
          </p:cNvPr>
          <p:cNvSpPr txBox="1"/>
          <p:nvPr/>
        </p:nvSpPr>
        <p:spPr>
          <a:xfrm>
            <a:off x="2207570" y="1819436"/>
            <a:ext cx="13238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慣性的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EE8BA05-10DE-425B-8F0D-766B45E7E9E8}"/>
              </a:ext>
            </a:extLst>
          </p:cNvPr>
          <p:cNvCxnSpPr>
            <a:cxnSpLocks/>
          </p:cNvCxnSpPr>
          <p:nvPr/>
        </p:nvCxnSpPr>
        <p:spPr>
          <a:xfrm>
            <a:off x="2207570" y="1747407"/>
            <a:ext cx="1252331" cy="0"/>
          </a:xfrm>
          <a:prstGeom prst="line">
            <a:avLst/>
          </a:prstGeom>
          <a:ln w="571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4">
            <a:extLst>
              <a:ext uri="{FF2B5EF4-FFF2-40B4-BE49-F238E27FC236}">
                <a16:creationId xmlns:a16="http://schemas.microsoft.com/office/drawing/2014/main" id="{4FD864F3-E5D0-401C-A4B1-8BD134099E45}"/>
              </a:ext>
            </a:extLst>
          </p:cNvPr>
          <p:cNvSpPr/>
          <p:nvPr/>
        </p:nvSpPr>
        <p:spPr>
          <a:xfrm>
            <a:off x="5382787" y="1755962"/>
            <a:ext cx="1121157" cy="441048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A4FA0F-DD44-49FF-AE5D-7E254E861848}"/>
              </a:ext>
            </a:extLst>
          </p:cNvPr>
          <p:cNvSpPr txBox="1"/>
          <p:nvPr/>
        </p:nvSpPr>
        <p:spPr>
          <a:xfrm>
            <a:off x="3723523" y="1759047"/>
            <a:ext cx="578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物體抗拒其運動狀態被改變的性質。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By Wiki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9C3E9E6-AD90-4314-B215-21046319A1DD}"/>
              </a:ext>
            </a:extLst>
          </p:cNvPr>
          <p:cNvGrpSpPr/>
          <p:nvPr/>
        </p:nvGrpSpPr>
        <p:grpSpPr>
          <a:xfrm>
            <a:off x="1962149" y="2744780"/>
            <a:ext cx="3546749" cy="765780"/>
            <a:chOff x="669924" y="1629563"/>
            <a:chExt cx="4728998" cy="1021040"/>
          </a:xfrm>
        </p:grpSpPr>
        <p:sp>
          <p:nvSpPr>
            <p:cNvPr id="11" name="圓角矩形 3">
              <a:extLst>
                <a:ext uri="{FF2B5EF4-FFF2-40B4-BE49-F238E27FC236}">
                  <a16:creationId xmlns:a16="http://schemas.microsoft.com/office/drawing/2014/main" id="{FC67CC14-B7C5-4885-AB28-AFC0A7434B1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D64C4CE-2200-4B20-AC76-A48FEAA25803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EF2A01C-C25E-4B2B-B72C-62E336079169}"/>
              </a:ext>
            </a:extLst>
          </p:cNvPr>
          <p:cNvGrpSpPr/>
          <p:nvPr/>
        </p:nvGrpSpPr>
        <p:grpSpPr>
          <a:xfrm>
            <a:off x="6479725" y="2765497"/>
            <a:ext cx="3546749" cy="765780"/>
            <a:chOff x="669924" y="1629563"/>
            <a:chExt cx="4728998" cy="1021040"/>
          </a:xfrm>
        </p:grpSpPr>
        <p:sp>
          <p:nvSpPr>
            <p:cNvPr id="14" name="圓角矩形 6">
              <a:extLst>
                <a:ext uri="{FF2B5EF4-FFF2-40B4-BE49-F238E27FC236}">
                  <a16:creationId xmlns:a16="http://schemas.microsoft.com/office/drawing/2014/main" id="{151580DE-61D9-4C5C-86A5-38C15479183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5E31845-ED3A-4D1F-BE9B-711257865FBE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2E3DDD3-A668-455C-A4A2-5F4DBB9BDB54}"/>
              </a:ext>
            </a:extLst>
          </p:cNvPr>
          <p:cNvSpPr txBox="1"/>
          <p:nvPr/>
        </p:nvSpPr>
        <p:spPr>
          <a:xfrm>
            <a:off x="2021740" y="3562485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測量移動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加速度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測量單位時間內速度變化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4B115B2-1ABA-475E-8489-D1E3739CF8A4}"/>
              </a:ext>
            </a:extLst>
          </p:cNvPr>
          <p:cNvSpPr txBox="1"/>
          <p:nvPr/>
        </p:nvSpPr>
        <p:spPr>
          <a:xfrm>
            <a:off x="6456042" y="3497377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測量單位時間內角度變化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0BBA5A9-BCDF-4086-B734-78F2C5C8DCC2}"/>
              </a:ext>
            </a:extLst>
          </p:cNvPr>
          <p:cNvGrpSpPr/>
          <p:nvPr/>
        </p:nvGrpSpPr>
        <p:grpSpPr>
          <a:xfrm>
            <a:off x="4257735" y="4960319"/>
            <a:ext cx="3546749" cy="765780"/>
            <a:chOff x="669924" y="1629563"/>
            <a:chExt cx="4728998" cy="1021040"/>
          </a:xfrm>
        </p:grpSpPr>
        <p:sp>
          <p:nvSpPr>
            <p:cNvPr id="19" name="圓角矩形 11">
              <a:extLst>
                <a:ext uri="{FF2B5EF4-FFF2-40B4-BE49-F238E27FC236}">
                  <a16:creationId xmlns:a16="http://schemas.microsoft.com/office/drawing/2014/main" id="{188329AC-F368-402C-957F-6AE7C2E374BA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E0F7DE7-E7BE-44B7-BDB2-9D47B4D3DA6A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GeoMagnetic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地磁儀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CC60C4D-D088-49F4-976C-4B8F54419FE5}"/>
              </a:ext>
            </a:extLst>
          </p:cNvPr>
          <p:cNvSpPr txBox="1"/>
          <p:nvPr/>
        </p:nvSpPr>
        <p:spPr>
          <a:xfrm>
            <a:off x="4678324" y="5647003"/>
            <a:ext cx="2608407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測量地磁方向、大小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可用於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定向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3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F12AA41-DDA5-B344-B741-5801405D67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40238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 dirty="0"/>
              <a:t>範例：起跑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D4764C3-9D8D-4A93-9C5D-A4A00DDB3EE3}"/>
              </a:ext>
            </a:extLst>
          </p:cNvPr>
          <p:cNvGrpSpPr/>
          <p:nvPr/>
        </p:nvGrpSpPr>
        <p:grpSpPr>
          <a:xfrm>
            <a:off x="1600200" y="124940"/>
            <a:ext cx="3172406" cy="622430"/>
            <a:chOff x="413892" y="1629563"/>
            <a:chExt cx="4728998" cy="840808"/>
          </a:xfrm>
        </p:grpSpPr>
        <p:sp>
          <p:nvSpPr>
            <p:cNvPr id="17" name="圓角矩形 9">
              <a:extLst>
                <a:ext uri="{FF2B5EF4-FFF2-40B4-BE49-F238E27FC236}">
                  <a16:creationId xmlns:a16="http://schemas.microsoft.com/office/drawing/2014/main" id="{878F7271-B687-4314-BF90-1AC493E7FEE1}"/>
                </a:ext>
              </a:extLst>
            </p:cNvPr>
            <p:cNvSpPr/>
            <p:nvPr/>
          </p:nvSpPr>
          <p:spPr>
            <a:xfrm>
              <a:off x="792019" y="1629563"/>
              <a:ext cx="4167991" cy="840808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A78FF4B-5C0E-48B7-B232-348BDD0AAE86}"/>
                </a:ext>
              </a:extLst>
            </p:cNvPr>
            <p:cNvSpPr/>
            <p:nvPr/>
          </p:nvSpPr>
          <p:spPr>
            <a:xfrm>
              <a:off x="413892" y="1787258"/>
              <a:ext cx="4728998" cy="561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ABC029C-4476-445F-A133-3EB0FE167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98" y="1377287"/>
            <a:ext cx="8102286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586D64-3058-4B95-ADA6-82C0E93B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41406-5EF0-4122-94CA-5425DC7E3C29}" type="slidenum">
              <a:rPr kumimoji="0" lang="zh-TW" altLang="en-US" sz="1463" b="0" i="0" u="none" strike="noStrike" kern="1200" cap="none" spc="0" normalizeH="0" baseline="0" noProof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l" defTabSz="7429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463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7305D3-3B4F-4230-9F3C-4F0F6A38F945}"/>
              </a:ext>
            </a:extLst>
          </p:cNvPr>
          <p:cNvSpPr/>
          <p:nvPr/>
        </p:nvSpPr>
        <p:spPr>
          <a:xfrm>
            <a:off x="841396" y="1542954"/>
            <a:ext cx="5368777" cy="1975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25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大學社會責任實踐計畫 </a:t>
            </a:r>
            <a:r>
              <a:rPr kumimoji="0" lang="en-US" altLang="zh-TW" sz="1800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(since 2018)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92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計畫</a:t>
            </a:r>
            <a:r>
              <a:rPr kumimoji="0" lang="zh-TW" altLang="zh-TW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主持人</a:t>
            </a:r>
            <a:r>
              <a:rPr kumimoji="0" lang="zh-TW" altLang="en-US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kumimoji="0" lang="zh-TW" altLang="zh-TW" sz="20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溫</a:t>
            </a:r>
            <a:r>
              <a:rPr kumimoji="0" lang="zh-TW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瓌</a:t>
            </a:r>
            <a:r>
              <a:rPr kumimoji="0" lang="zh-TW" altLang="zh-TW" sz="20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岸</a:t>
            </a:r>
            <a:r>
              <a:rPr kumimoji="0" lang="zh-TW" altLang="en-US" sz="20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教授</a:t>
            </a:r>
            <a:endParaRPr lang="en-US" altLang="zh-TW" sz="1463" kern="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defTabSz="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</a:t>
            </a:r>
            <a:r>
              <a:rPr lang="zh-TW" altLang="en-US" sz="1463" kern="1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陽明交通大學 </a:t>
            </a:r>
            <a:r>
              <a:rPr kumimoji="0" lang="zh-TW" altLang="en-US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電子</a:t>
            </a: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工程</a:t>
            </a:r>
            <a:r>
              <a:rPr kumimoji="0" lang="zh-TW" altLang="en-US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系所 教授</a:t>
            </a:r>
            <a:endParaRPr kumimoji="0" lang="zh-TW" altLang="en-US" sz="1463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defTabSz="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國立陽明交通</a:t>
            </a:r>
            <a:r>
              <a:rPr kumimoji="0" lang="zh-TW" altLang="en-US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大學 國際半導體產業學院 副院長</a:t>
            </a:r>
            <a:endParaRPr kumimoji="0" lang="zh-TW" altLang="en-US" sz="1463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國立陽明交通</a:t>
            </a:r>
            <a:r>
              <a:rPr kumimoji="0" lang="zh-TW" altLang="en-US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大學 </a:t>
            </a:r>
            <a:r>
              <a:rPr lang="zh-TW" altLang="en-US" sz="1463" kern="1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社會</a:t>
            </a: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責任推展</a:t>
            </a:r>
            <a:r>
              <a:rPr lang="zh-TW" altLang="en-US" sz="1463" kern="1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辦公室 </a:t>
            </a:r>
            <a:r>
              <a:rPr kumimoji="0" lang="zh-TW" altLang="en-US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執行長</a:t>
            </a:r>
            <a:endParaRPr kumimoji="0" lang="zh-TW" altLang="en-US" sz="1463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id="{03D5894B-D393-45EF-B863-D5BB444DED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297" y="1664859"/>
            <a:ext cx="4130792" cy="1789541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13DAECF-23E8-452C-8114-0D3347B5C53D}"/>
              </a:ext>
            </a:extLst>
          </p:cNvPr>
          <p:cNvSpPr txBox="1">
            <a:spLocks/>
          </p:cNvSpPr>
          <p:nvPr/>
        </p:nvSpPr>
        <p:spPr>
          <a:xfrm>
            <a:off x="701161" y="736817"/>
            <a:ext cx="8917119" cy="685800"/>
          </a:xfrm>
          <a:prstGeom prst="rect">
            <a:avLst/>
          </a:prstGeom>
          <a:noFill/>
          <a:ln w="9525">
            <a:noFill/>
          </a:ln>
        </p:spPr>
        <p:txBody>
          <a:bodyPr lIns="77925" tIns="38963" rIns="77925" bIns="38963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 kern="1200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5pPr>
            <a:lvl6pPr marL="42208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6pPr>
            <a:lvl7pPr marL="844169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7pPr>
            <a:lvl8pPr marL="126625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8pPr>
            <a:lvl9pPr marL="16883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9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rPr>
              <a:t>Who am I and why am I here ?</a:t>
            </a:r>
            <a:endParaRPr kumimoji="0" lang="zh-TW" altLang="en-US" sz="29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Microsoft YaHei" panose="020B0503020204020204" pitchFamily="34" charset="-122"/>
              <a:cs typeface="+mj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2F3378-07B8-4AC6-AE39-FFDE26F871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648" y="3278960"/>
            <a:ext cx="458801" cy="58078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EBE8DC3-74BD-4CCF-9A14-678136EDA4F4}"/>
              </a:ext>
            </a:extLst>
          </p:cNvPr>
          <p:cNvSpPr/>
          <p:nvPr/>
        </p:nvSpPr>
        <p:spPr>
          <a:xfrm>
            <a:off x="8421512" y="4065344"/>
            <a:ext cx="356728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zh-TW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參考</a:t>
            </a:r>
            <a:r>
              <a:rPr lang="en-US" altLang="zh-TW" kern="1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video</a:t>
            </a:r>
            <a:r>
              <a:rPr lang="en-US" altLang="zh-TW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:</a:t>
            </a:r>
            <a:r>
              <a:rPr lang="en-US" altLang="zh-TW" kern="100" dirty="0">
                <a:solidFill>
                  <a:srgbClr val="C00000"/>
                </a:solidFill>
                <a:latin typeface="標楷體" panose="03000509000000000000" pitchFamily="65" charset="-120"/>
              </a:rPr>
              <a:t> 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5"/>
              </a:rPr>
              <a:t>https://youtu.be/fzsPGx_sQdY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6"/>
              </a:rPr>
              <a:t>https://youtu.be/pxUh809oRzg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7"/>
              </a:rPr>
              <a:t>https://youtu.be/bZKyTvg0dvA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8"/>
              </a:rPr>
              <a:t>https://youtu.be/0iSiXR6wh90</a:t>
            </a:r>
            <a:endParaRPr lang="zh-TW" altLang="zh-TW" sz="1600" kern="100" dirty="0">
              <a:latin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58330" y="4178910"/>
            <a:ext cx="7721226" cy="2260168"/>
            <a:chOff x="903485" y="3874110"/>
            <a:chExt cx="7721226" cy="226016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67305D3-3B4F-4230-9F3C-4F0F6A38F945}"/>
                </a:ext>
              </a:extLst>
            </p:cNvPr>
            <p:cNvSpPr/>
            <p:nvPr/>
          </p:nvSpPr>
          <p:spPr>
            <a:xfrm>
              <a:off x="903486" y="3874110"/>
              <a:ext cx="4075155" cy="625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7429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463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課堂講師   </a:t>
              </a:r>
              <a:r>
                <a:rPr kumimoji="0" lang="zh-TW" altLang="en-US" sz="2000" b="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張為翔</a:t>
              </a:r>
              <a:endParaRPr kumimoji="0" lang="en-US" altLang="zh-TW" sz="20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國立</a:t>
              </a: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陽明交通</a:t>
              </a:r>
              <a:r>
                <a:rPr kumimoji="0" lang="zh-TW" altLang="en-US" sz="1463" b="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國際半導體產業學院 碩士班</a:t>
              </a:r>
              <a:r>
                <a:rPr lang="zh-TW" altLang="en-US" sz="1463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endPara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67305D3-3B4F-4230-9F3C-4F0F6A38F945}"/>
                </a:ext>
              </a:extLst>
            </p:cNvPr>
            <p:cNvSpPr/>
            <p:nvPr/>
          </p:nvSpPr>
          <p:spPr>
            <a:xfrm>
              <a:off x="903485" y="4833666"/>
              <a:ext cx="7721226" cy="1300612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marL="0" marR="0" lvl="0" indent="0" algn="l" defTabSz="7429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463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課堂助教   </a:t>
              </a:r>
              <a:r>
                <a:rPr lang="zh-TW" altLang="en-US" sz="2000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黃柏祥</a:t>
              </a:r>
              <a:endParaRPr kumimoji="0" lang="en-US" altLang="zh-TW" sz="20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國立</a:t>
              </a: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陽明交通</a:t>
              </a:r>
              <a:r>
                <a:rPr kumimoji="0" lang="zh-TW" altLang="en-US" sz="1463" b="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電子工程研究所 碩士班</a:t>
              </a:r>
              <a:endParaRPr kumimoji="0" lang="en-US" altLang="zh-TW" sz="1463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TW" sz="1463" kern="1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TW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TW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課堂助教   </a:t>
              </a:r>
              <a:r>
                <a:rPr lang="zh-TW" altLang="en-US" sz="2000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林志威</a:t>
              </a:r>
              <a:endParaRPr lang="en-US" altLang="zh-TW" sz="2000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國立陽明交通</a:t>
              </a:r>
              <a:r>
                <a:rPr lang="zh-TW" altLang="en-US" sz="1463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 資訊管理研究所 </a:t>
              </a: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碩士</a:t>
              </a:r>
              <a:r>
                <a:rPr lang="zh-TW" altLang="en-US" sz="1463" kern="10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班</a:t>
              </a:r>
              <a:endParaRPr lang="en-US" altLang="zh-TW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9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69B53D22-0BBB-7E41-9769-2CC417F8CB1B}"/>
              </a:ext>
            </a:extLst>
          </p:cNvPr>
          <p:cNvGrpSpPr/>
          <p:nvPr/>
        </p:nvGrpSpPr>
        <p:grpSpPr>
          <a:xfrm>
            <a:off x="1507828" y="304800"/>
            <a:ext cx="2687277" cy="622430"/>
            <a:chOff x="571354" y="1629563"/>
            <a:chExt cx="4728998" cy="1021040"/>
          </a:xfrm>
        </p:grpSpPr>
        <p:sp>
          <p:nvSpPr>
            <p:cNvPr id="31" name="圓角矩形 30">
              <a:extLst>
                <a:ext uri="{FF2B5EF4-FFF2-40B4-BE49-F238E27FC236}">
                  <a16:creationId xmlns:a16="http://schemas.microsoft.com/office/drawing/2014/main" id="{39CD7D5F-96D9-1445-8283-EB51C65A02EB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DC00E6-FBCD-8A47-906A-D6D6F4AEF65C}"/>
                </a:ext>
              </a:extLst>
            </p:cNvPr>
            <p:cNvSpPr/>
            <p:nvPr/>
          </p:nvSpPr>
          <p:spPr>
            <a:xfrm>
              <a:off x="571354" y="1821059"/>
              <a:ext cx="4728998" cy="681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8E25356-51D7-2946-B09B-62CA90130948}"/>
              </a:ext>
            </a:extLst>
          </p:cNvPr>
          <p:cNvSpPr txBox="1"/>
          <p:nvPr/>
        </p:nvSpPr>
        <p:spPr>
          <a:xfrm>
            <a:off x="1633085" y="1157157"/>
            <a:ext cx="3680816" cy="1002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ECAF45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測量單位時間內角度變化。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CA5AB0F-7A94-4611-8E54-7B298B4EA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959" y="2407934"/>
            <a:ext cx="9047248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044" y="1722980"/>
            <a:ext cx="3383112" cy="244178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D77EF1B-3391-2D44-9939-3F762AB46018}"/>
              </a:ext>
            </a:extLst>
          </p:cNvPr>
          <p:cNvSpPr txBox="1"/>
          <p:nvPr/>
        </p:nvSpPr>
        <p:spPr>
          <a:xfrm>
            <a:off x="2511668" y="42702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磁場方向、磁場大小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52E03A5-AFBD-8B4A-972B-12AF219DC639}"/>
              </a:ext>
            </a:extLst>
          </p:cNvPr>
          <p:cNvSpPr txBox="1"/>
          <p:nvPr/>
        </p:nvSpPr>
        <p:spPr>
          <a:xfrm>
            <a:off x="3809192" y="5311856"/>
            <a:ext cx="53783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限制：容易受到電子產品的影響。</a:t>
            </a:r>
            <a:endParaRPr kumimoji="0" lang="en-US" altLang="zh-TW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6F1FEB0-BB33-204A-829C-6F2D51801F82}"/>
              </a:ext>
            </a:extLst>
          </p:cNvPr>
          <p:cNvGrpSpPr/>
          <p:nvPr/>
        </p:nvGrpSpPr>
        <p:grpSpPr>
          <a:xfrm>
            <a:off x="1743422" y="1126229"/>
            <a:ext cx="2788955" cy="562048"/>
            <a:chOff x="669924" y="1629563"/>
            <a:chExt cx="4728998" cy="1021040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id="{DDDBBCCD-C6CF-EE4C-9B20-6C5F7EAE4500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94587AC-1DF5-F94B-AC8D-FEB68544AB9F}"/>
                </a:ext>
              </a:extLst>
            </p:cNvPr>
            <p:cNvSpPr/>
            <p:nvPr/>
          </p:nvSpPr>
          <p:spPr>
            <a:xfrm>
              <a:off x="669924" y="1878474"/>
              <a:ext cx="4728998" cy="754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ECA6478-C174-A647-B452-3548CC1847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102" y="1363168"/>
            <a:ext cx="3730061" cy="3319262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1471CF9-BA17-8044-B24C-6BEF6CA12D19}"/>
              </a:ext>
            </a:extLst>
          </p:cNvPr>
          <p:cNvGrpSpPr/>
          <p:nvPr/>
        </p:nvGrpSpPr>
        <p:grpSpPr>
          <a:xfrm>
            <a:off x="7861436" y="1421043"/>
            <a:ext cx="2458136" cy="649572"/>
            <a:chOff x="669924" y="1629563"/>
            <a:chExt cx="4728998" cy="1021040"/>
          </a:xfrm>
        </p:grpSpPr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EE542862-AFE7-834D-B11A-DCAD7D2C5123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4677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2512A59-FC02-5E44-ACED-83FAC2FAC864}"/>
                </a:ext>
              </a:extLst>
            </p:cNvPr>
            <p:cNvSpPr/>
            <p:nvPr/>
          </p:nvSpPr>
          <p:spPr>
            <a:xfrm>
              <a:off x="669924" y="1878473"/>
              <a:ext cx="4728998" cy="580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49D01E5-6A71-3546-B4B4-FDAA2AF625ED}"/>
              </a:ext>
            </a:extLst>
          </p:cNvPr>
          <p:cNvGrpSpPr/>
          <p:nvPr/>
        </p:nvGrpSpPr>
        <p:grpSpPr>
          <a:xfrm>
            <a:off x="7861437" y="2104318"/>
            <a:ext cx="2458136" cy="558134"/>
            <a:chOff x="669924" y="1629563"/>
            <a:chExt cx="4728998" cy="1021040"/>
          </a:xfrm>
        </p:grpSpPr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EE95AF8E-E9C5-A049-A9E0-ED8BD36366D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D3127F8-B033-C342-8312-3DB9B0079579}"/>
                </a:ext>
              </a:extLst>
            </p:cNvPr>
            <p:cNvSpPr/>
            <p:nvPr/>
          </p:nvSpPr>
          <p:spPr>
            <a:xfrm>
              <a:off x="669924" y="1878472"/>
              <a:ext cx="4728998" cy="675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7AF637-C2F0-BD43-AA61-30C45B464188}"/>
              </a:ext>
            </a:extLst>
          </p:cNvPr>
          <p:cNvSpPr txBox="1"/>
          <p:nvPr/>
        </p:nvSpPr>
        <p:spPr>
          <a:xfrm>
            <a:off x="7998670" y="2662453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向前跑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向左轉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2A2256-F3B9-8B49-8550-C95A1FAB650D}"/>
              </a:ext>
            </a:extLst>
          </p:cNvPr>
          <p:cNvGrpSpPr/>
          <p:nvPr/>
        </p:nvGrpSpPr>
        <p:grpSpPr>
          <a:xfrm>
            <a:off x="7795531" y="3519742"/>
            <a:ext cx="2455199" cy="591733"/>
            <a:chOff x="669924" y="1629563"/>
            <a:chExt cx="4728998" cy="1021040"/>
          </a:xfrm>
        </p:grpSpPr>
        <p:sp>
          <p:nvSpPr>
            <p:cNvPr id="17" name="圓角矩形 16">
              <a:extLst>
                <a:ext uri="{FF2B5EF4-FFF2-40B4-BE49-F238E27FC236}">
                  <a16:creationId xmlns:a16="http://schemas.microsoft.com/office/drawing/2014/main" id="{DDB1B90D-49B5-8946-9933-133F23EA945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6A16347-CF86-E84C-AFD2-9260FBB9F796}"/>
                </a:ext>
              </a:extLst>
            </p:cNvPr>
            <p:cNvSpPr/>
            <p:nvPr/>
          </p:nvSpPr>
          <p:spPr>
            <a:xfrm>
              <a:off x="669924" y="1878473"/>
              <a:ext cx="4728998" cy="637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ED94EC-DA95-AE4D-9833-47EAAFD92961}"/>
              </a:ext>
            </a:extLst>
          </p:cNvPr>
          <p:cNvSpPr txBox="1"/>
          <p:nvPr/>
        </p:nvSpPr>
        <p:spPr>
          <a:xfrm>
            <a:off x="7929826" y="4117237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向北跑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向西轉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5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39CA404-F1C9-AB4E-8050-D7A0D69E3F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15900"/>
            <a:ext cx="11137900" cy="557213"/>
          </a:xfrm>
        </p:spPr>
        <p:txBody>
          <a:bodyPr/>
          <a:lstStyle/>
          <a:p>
            <a:r>
              <a:rPr kumimoji="1" lang="zh-TW" altLang="en-US" dirty="0"/>
              <a:t>舉例：游泳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796" y="3933770"/>
            <a:ext cx="2317253" cy="1672492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EB0F0BDD-204D-5246-B22E-AF832AFBCA0C}"/>
              </a:ext>
            </a:extLst>
          </p:cNvPr>
          <p:cNvGrpSpPr/>
          <p:nvPr/>
        </p:nvGrpSpPr>
        <p:grpSpPr>
          <a:xfrm>
            <a:off x="1817765" y="1783570"/>
            <a:ext cx="4723434" cy="2970448"/>
            <a:chOff x="391686" y="1235093"/>
            <a:chExt cx="6297912" cy="396059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D6D2688-C4C6-0D4D-ACF9-73447A9FE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76" t="48258" b="11473"/>
            <a:stretch/>
          </p:blipFill>
          <p:spPr>
            <a:xfrm rot="5400000">
              <a:off x="-14134" y="1640914"/>
              <a:ext cx="3960596" cy="3148956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5684EF-FD03-8444-B16F-3DF4420C0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76" t="48258" b="11473"/>
            <a:stretch/>
          </p:blipFill>
          <p:spPr>
            <a:xfrm rot="16200000" flipH="1">
              <a:off x="3134822" y="1640913"/>
              <a:ext cx="3960596" cy="3148956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A3FD6550-931E-9042-81E0-113AB27398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111">
            <a:off x="2079361" y="1870942"/>
            <a:ext cx="1215000" cy="1215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1C5804-2E72-7346-99E0-38D65E8626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89" flipH="1">
            <a:off x="5222828" y="2661293"/>
            <a:ext cx="1215000" cy="1215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D08382-0147-AB40-8BF5-9E68A69733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111">
            <a:off x="2091762" y="3538828"/>
            <a:ext cx="1215000" cy="12150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0DB3E1D-D16B-2A47-B4D5-5888EBBE3145}"/>
              </a:ext>
            </a:extLst>
          </p:cNvPr>
          <p:cNvCxnSpPr/>
          <p:nvPr/>
        </p:nvCxnSpPr>
        <p:spPr>
          <a:xfrm>
            <a:off x="7332615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6F2B33E-892F-844F-A6A2-9E72A7B88EC6}"/>
              </a:ext>
            </a:extLst>
          </p:cNvPr>
          <p:cNvCxnSpPr>
            <a:cxnSpLocks/>
          </p:cNvCxnSpPr>
          <p:nvPr/>
        </p:nvCxnSpPr>
        <p:spPr>
          <a:xfrm flipV="1">
            <a:off x="8161640" y="2754130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69B3EBE-F1F7-9C4B-8FE1-E181D4869EAF}"/>
              </a:ext>
            </a:extLst>
          </p:cNvPr>
          <p:cNvCxnSpPr>
            <a:cxnSpLocks/>
          </p:cNvCxnSpPr>
          <p:nvPr/>
        </p:nvCxnSpPr>
        <p:spPr>
          <a:xfrm flipV="1">
            <a:off x="8983007" y="2762105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99E9B2E-6EEE-2542-A3CF-5B48F9F5FD83}"/>
              </a:ext>
            </a:extLst>
          </p:cNvPr>
          <p:cNvCxnSpPr/>
          <p:nvPr/>
        </p:nvCxnSpPr>
        <p:spPr>
          <a:xfrm>
            <a:off x="8153981" y="3264492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AF88F4F-7BE8-804B-894A-2C843F23360E}"/>
              </a:ext>
            </a:extLst>
          </p:cNvPr>
          <p:cNvCxnSpPr/>
          <p:nvPr/>
        </p:nvCxnSpPr>
        <p:spPr>
          <a:xfrm>
            <a:off x="8967373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5EE8E21-ABD1-884B-A59B-D6C106BC30DB}"/>
              </a:ext>
            </a:extLst>
          </p:cNvPr>
          <p:cNvCxnSpPr>
            <a:cxnSpLocks/>
          </p:cNvCxnSpPr>
          <p:nvPr/>
        </p:nvCxnSpPr>
        <p:spPr>
          <a:xfrm flipV="1">
            <a:off x="7104015" y="3009312"/>
            <a:ext cx="3120077" cy="79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59E2EC34-8324-C14E-A4BA-70718CECF7AE}"/>
              </a:ext>
            </a:extLst>
          </p:cNvPr>
          <p:cNvCxnSpPr>
            <a:cxnSpLocks/>
          </p:cNvCxnSpPr>
          <p:nvPr/>
        </p:nvCxnSpPr>
        <p:spPr>
          <a:xfrm>
            <a:off x="7104014" y="2554283"/>
            <a:ext cx="0" cy="94500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71079C6-D9B2-774F-A8C3-B0CBC548D986}"/>
              </a:ext>
            </a:extLst>
          </p:cNvPr>
          <p:cNvSpPr txBox="1"/>
          <p:nvPr/>
        </p:nvSpPr>
        <p:spPr>
          <a:xfrm>
            <a:off x="6900111" y="2184999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DAFFA99-F776-7341-B505-FABFA188FD5D}"/>
              </a:ext>
            </a:extLst>
          </p:cNvPr>
          <p:cNvSpPr txBox="1"/>
          <p:nvPr/>
        </p:nvSpPr>
        <p:spPr>
          <a:xfrm>
            <a:off x="6900111" y="3487765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E1A9935-0357-844A-9066-E3212C03A439}"/>
              </a:ext>
            </a:extLst>
          </p:cNvPr>
          <p:cNvSpPr txBox="1"/>
          <p:nvPr/>
        </p:nvSpPr>
        <p:spPr>
          <a:xfrm>
            <a:off x="8169615" y="1929496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轉身 （來回趟數）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46D9C14-20F0-FF43-BBDF-FD43528E48AA}"/>
              </a:ext>
            </a:extLst>
          </p:cNvPr>
          <p:cNvSpPr txBox="1"/>
          <p:nvPr/>
        </p:nvSpPr>
        <p:spPr>
          <a:xfrm>
            <a:off x="7916095" y="35081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單趟時間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AF909BBA-51E6-704C-961B-A2683930AF15}"/>
              </a:ext>
            </a:extLst>
          </p:cNvPr>
          <p:cNvCxnSpPr>
            <a:cxnSpLocks/>
          </p:cNvCxnSpPr>
          <p:nvPr/>
        </p:nvCxnSpPr>
        <p:spPr>
          <a:xfrm flipV="1">
            <a:off x="8161641" y="2381209"/>
            <a:ext cx="104246" cy="328837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4D16309-F5EA-944E-ACB3-A3F0DE1F7A1F}"/>
              </a:ext>
            </a:extLst>
          </p:cNvPr>
          <p:cNvCxnSpPr>
            <a:cxnSpLocks/>
          </p:cNvCxnSpPr>
          <p:nvPr/>
        </p:nvCxnSpPr>
        <p:spPr>
          <a:xfrm flipH="1" flipV="1">
            <a:off x="8876417" y="2381209"/>
            <a:ext cx="90956" cy="320863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68F557D-4125-E043-AA88-83CFB39CA4AF}"/>
              </a:ext>
            </a:extLst>
          </p:cNvPr>
          <p:cNvCxnSpPr>
            <a:cxnSpLocks/>
          </p:cNvCxnSpPr>
          <p:nvPr/>
        </p:nvCxnSpPr>
        <p:spPr>
          <a:xfrm>
            <a:off x="8203157" y="3402164"/>
            <a:ext cx="795484" cy="7974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C55E859-6867-734F-8959-BC79228358BB}"/>
              </a:ext>
            </a:extLst>
          </p:cNvPr>
          <p:cNvSpPr txBox="1"/>
          <p:nvPr/>
        </p:nvSpPr>
        <p:spPr>
          <a:xfrm>
            <a:off x="6216969" y="4758853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0EB3C6B-5214-E546-A6EC-539EAD17D670}"/>
              </a:ext>
            </a:extLst>
          </p:cNvPr>
          <p:cNvSpPr txBox="1"/>
          <p:nvPr/>
        </p:nvSpPr>
        <p:spPr>
          <a:xfrm>
            <a:off x="1740601" y="4770016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E53B870-E1A7-5940-BACE-BE127995761B}"/>
              </a:ext>
            </a:extLst>
          </p:cNvPr>
          <p:cNvSpPr txBox="1"/>
          <p:nvPr/>
        </p:nvSpPr>
        <p:spPr>
          <a:xfrm>
            <a:off x="9920745" y="3017722"/>
            <a:ext cx="7472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時間</a:t>
            </a:r>
          </a:p>
        </p:txBody>
      </p:sp>
    </p:spTree>
    <p:extLst>
      <p:ext uri="{BB962C8B-B14F-4D97-AF65-F5344CB8AC3E}">
        <p14:creationId xmlns:p14="http://schemas.microsoft.com/office/powerpoint/2010/main" val="253063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025150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4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r="45110" b="6384"/>
          <a:stretch/>
        </p:blipFill>
        <p:spPr>
          <a:xfrm>
            <a:off x="690616" y="97861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422305" y="1646703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Z+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C2447A6-E422-493D-84F8-DA48A568BD60}"/>
              </a:ext>
            </a:extLst>
          </p:cNvPr>
          <p:cNvSpPr txBox="1"/>
          <p:nvPr/>
        </p:nvSpPr>
        <p:spPr>
          <a:xfrm>
            <a:off x="210437" y="179330"/>
            <a:ext cx="660837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Sensor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入門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: 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聊聊半導體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3626207" y="1289305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79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911A360-34A3-484C-B00E-188107FDFD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9" y="318157"/>
            <a:ext cx="2880320" cy="259740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CCC9BC3-3292-409A-9C02-52A9397041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07" y="5867638"/>
            <a:ext cx="9144000" cy="88617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BA8E1B6-7A21-4340-9A7B-79B55E4337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663065"/>
            <a:ext cx="9144000" cy="16138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2CF818-91DC-433A-A2C2-3F6472E5B2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98912" y="1516523"/>
            <a:ext cx="1079633" cy="14401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58E3AE2-EBA9-4A7A-AF62-F5B2C5562F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17532">
            <a:off x="7328294" y="487090"/>
            <a:ext cx="1940547" cy="2042577"/>
          </a:xfrm>
          <a:prstGeom prst="rect">
            <a:avLst/>
          </a:prstGeom>
        </p:spPr>
      </p:pic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650404E-C082-479C-95E3-D92A1778FB39}"/>
              </a:ext>
            </a:extLst>
          </p:cNvPr>
          <p:cNvCxnSpPr/>
          <p:nvPr/>
        </p:nvCxnSpPr>
        <p:spPr>
          <a:xfrm flipV="1">
            <a:off x="3429000" y="1294509"/>
            <a:ext cx="2359636" cy="2160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DC957B6-3673-47F1-9BDA-DB3B480F5B06}"/>
              </a:ext>
            </a:extLst>
          </p:cNvPr>
          <p:cNvCxnSpPr>
            <a:cxnSpLocks/>
          </p:cNvCxnSpPr>
          <p:nvPr/>
        </p:nvCxnSpPr>
        <p:spPr>
          <a:xfrm flipV="1">
            <a:off x="3503712" y="1095348"/>
            <a:ext cx="2952328" cy="47633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71312D3-930F-4894-BC33-E21B8A65348D}"/>
              </a:ext>
            </a:extLst>
          </p:cNvPr>
          <p:cNvSpPr txBox="1"/>
          <p:nvPr/>
        </p:nvSpPr>
        <p:spPr>
          <a:xfrm>
            <a:off x="3503714" y="2997705"/>
            <a:ext cx="620683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BLE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CF639AC-5FAF-4DC8-BE44-0580210E7B09}"/>
              </a:ext>
            </a:extLst>
          </p:cNvPr>
          <p:cNvSpPr txBox="1"/>
          <p:nvPr/>
        </p:nvSpPr>
        <p:spPr>
          <a:xfrm>
            <a:off x="4799858" y="3085417"/>
            <a:ext cx="60785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IMU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0601A136-DB47-4835-8183-070A500600E6}"/>
              </a:ext>
            </a:extLst>
          </p:cNvPr>
          <p:cNvSpPr/>
          <p:nvPr/>
        </p:nvSpPr>
        <p:spPr>
          <a:xfrm>
            <a:off x="5231904" y="908720"/>
            <a:ext cx="288032" cy="258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F0FC3B98-BDA5-4F24-9FA5-59C6353814F0}"/>
              </a:ext>
            </a:extLst>
          </p:cNvPr>
          <p:cNvSpPr/>
          <p:nvPr/>
        </p:nvSpPr>
        <p:spPr>
          <a:xfrm>
            <a:off x="7750561" y="836712"/>
            <a:ext cx="288032" cy="258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CAC3C1AD-7A44-4B6F-9300-065BD7559CB0}"/>
              </a:ext>
            </a:extLst>
          </p:cNvPr>
          <p:cNvSpPr/>
          <p:nvPr/>
        </p:nvSpPr>
        <p:spPr bwMode="auto">
          <a:xfrm>
            <a:off x="6075915" y="1801933"/>
            <a:ext cx="1008112" cy="122413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9B04D4F-AF94-4016-8293-30B3EE00E37B}"/>
              </a:ext>
            </a:extLst>
          </p:cNvPr>
          <p:cNvSpPr txBox="1"/>
          <p:nvPr/>
        </p:nvSpPr>
        <p:spPr>
          <a:xfrm>
            <a:off x="6859987" y="2681036"/>
            <a:ext cx="65915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USB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18" name="內容版面配置區 3">
            <a:extLst>
              <a:ext uri="{FF2B5EF4-FFF2-40B4-BE49-F238E27FC236}">
                <a16:creationId xmlns:a16="http://schemas.microsoft.com/office/drawing/2014/main" id="{755980FE-2E5E-467F-A65E-35922A62B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90" y="946417"/>
            <a:ext cx="2640472" cy="1928833"/>
          </a:xfrm>
          <a:prstGeom prst="rect">
            <a:avLst/>
          </a:prstGeom>
        </p:spPr>
      </p:pic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C47605E-BE22-4916-94ED-1B13B1C51262}"/>
              </a:ext>
            </a:extLst>
          </p:cNvPr>
          <p:cNvCxnSpPr>
            <a:cxnSpLocks/>
          </p:cNvCxnSpPr>
          <p:nvPr/>
        </p:nvCxnSpPr>
        <p:spPr>
          <a:xfrm flipH="1" flipV="1">
            <a:off x="1519930" y="2322675"/>
            <a:ext cx="365140" cy="3626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3D">
            <a:extLst>
              <a:ext uri="{FF2B5EF4-FFF2-40B4-BE49-F238E27FC236}">
                <a16:creationId xmlns:a16="http://schemas.microsoft.com/office/drawing/2014/main" id="{C8B87077-A617-447F-BB42-1E9971FB0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44" t="9117" r="12261" b="2963"/>
          <a:stretch>
            <a:fillRect/>
          </a:stretch>
        </p:blipFill>
        <p:spPr bwMode="auto">
          <a:xfrm>
            <a:off x="748244" y="1065246"/>
            <a:ext cx="4712552" cy="447830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F12084C3-5924-42F3-9DB8-98ED94498176}"/>
              </a:ext>
            </a:extLst>
          </p:cNvPr>
          <p:cNvSpPr txBox="1">
            <a:spLocks/>
          </p:cNvSpPr>
          <p:nvPr/>
        </p:nvSpPr>
        <p:spPr>
          <a:xfrm>
            <a:off x="399011" y="2696894"/>
            <a:ext cx="8534400" cy="1752600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021" marR="0" lvl="0" indent="-211021" algn="l" defTabSz="844083" rtl="0" eaLnBrk="1" fontAlgn="auto" latinLnBrk="0" hangingPunct="1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5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DAD263-5AC7-4734-A08A-73173AB97E99}"/>
              </a:ext>
            </a:extLst>
          </p:cNvPr>
          <p:cNvSpPr/>
          <p:nvPr/>
        </p:nvSpPr>
        <p:spPr>
          <a:xfrm>
            <a:off x="5213670" y="5952452"/>
            <a:ext cx="2070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A/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</a:t>
            </a:r>
            <a:r>
              <a:rPr kumimoji="0" lang="ar-AE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12A296-6842-452D-A493-7335EDC03F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13880"/>
            <a:ext cx="4938188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7A0A80C-B1D5-4B5A-BD69-4444AE1977CC}"/>
              </a:ext>
            </a:extLst>
          </p:cNvPr>
          <p:cNvSpPr txBox="1"/>
          <p:nvPr/>
        </p:nvSpPr>
        <p:spPr>
          <a:xfrm>
            <a:off x="2640112" y="6111999"/>
            <a:ext cx="1484702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= 3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72C4DA-BF1F-4CD7-A38E-02BB6000912D}"/>
              </a:ext>
            </a:extLst>
          </p:cNvPr>
          <p:cNvSpPr txBox="1"/>
          <p:nvPr/>
        </p:nvSpPr>
        <p:spPr>
          <a:xfrm>
            <a:off x="2521732" y="3118309"/>
            <a:ext cx="2307042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Moving straight up and down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F99A61F-CDA5-40B5-AB8E-620ED3BF9290}"/>
              </a:ext>
            </a:extLst>
          </p:cNvPr>
          <p:cNvSpPr txBox="1"/>
          <p:nvPr/>
        </p:nvSpPr>
        <p:spPr>
          <a:xfrm>
            <a:off x="5921086" y="4955485"/>
            <a:ext cx="163859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&gt; 20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45382E-2B8A-4300-AB10-F45C0A36CA0D}"/>
              </a:ext>
            </a:extLst>
          </p:cNvPr>
          <p:cNvSpPr txBox="1"/>
          <p:nvPr/>
        </p:nvSpPr>
        <p:spPr>
          <a:xfrm>
            <a:off x="6035707" y="5988489"/>
            <a:ext cx="326884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Stator and rotor start to attract each other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53" y="907518"/>
            <a:ext cx="4895512" cy="3798137"/>
          </a:xfrm>
          <a:prstGeom prst="rect">
            <a:avLst/>
          </a:prstGeom>
        </p:spPr>
      </p:pic>
      <p:pic>
        <p:nvPicPr>
          <p:cNvPr id="4" name="圖片 3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44" y="3738334"/>
            <a:ext cx="2426418" cy="1987468"/>
          </a:xfrm>
          <a:prstGeom prst="rect">
            <a:avLst/>
          </a:prstGeom>
        </p:spPr>
      </p:pic>
      <p:pic>
        <p:nvPicPr>
          <p:cNvPr id="5" name="圖片 4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680" y="858802"/>
            <a:ext cx="2505673" cy="20362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C798E9-EBFF-46AA-8141-C4813E698C08}"/>
              </a:ext>
            </a:extLst>
          </p:cNvPr>
          <p:cNvSpPr/>
          <p:nvPr/>
        </p:nvSpPr>
        <p:spPr>
          <a:xfrm>
            <a:off x="428332" y="3553668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 links)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7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15829" y="1082883"/>
            <a:ext cx="248978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(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youtube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 links)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新細明體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9200" y="1576349"/>
            <a:ext cx="1307465" cy="479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Lost and found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177103" y="1569565"/>
            <a:ext cx="984470" cy="45717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Badminton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967035" y="3527366"/>
            <a:ext cx="1802436" cy="519161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Home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177103" y="3511250"/>
            <a:ext cx="984470" cy="479205"/>
          </a:xfrm>
          <a:prstGeom prst="round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Lighting4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382284" y="3492237"/>
            <a:ext cx="1312875" cy="479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Kids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82284" y="1545863"/>
            <a:ext cx="1091155" cy="479205"/>
          </a:xfrm>
          <a:prstGeom prst="roundRect">
            <a:avLst/>
          </a:prstGeom>
          <a:solidFill>
            <a:schemeClr val="tx2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Robot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715159" y="1569565"/>
            <a:ext cx="984470" cy="45717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BR+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715159" y="3567322"/>
            <a:ext cx="1312875" cy="479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VR</a:t>
            </a:r>
          </a:p>
        </p:txBody>
      </p:sp>
      <p:pic>
        <p:nvPicPr>
          <p:cNvPr id="24" name="圖片 2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200" y="2209247"/>
            <a:ext cx="1822862" cy="1048603"/>
          </a:xfrm>
          <a:prstGeom prst="rect">
            <a:avLst/>
          </a:prstGeom>
        </p:spPr>
      </p:pic>
      <p:pic>
        <p:nvPicPr>
          <p:cNvPr id="25" name="圖片 24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238" y="2251532"/>
            <a:ext cx="1683849" cy="1006318"/>
          </a:xfrm>
          <a:prstGeom prst="rect">
            <a:avLst/>
          </a:prstGeom>
        </p:spPr>
      </p:pic>
      <p:pic>
        <p:nvPicPr>
          <p:cNvPr id="26" name="圖片 25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372" y="2169978"/>
            <a:ext cx="1883827" cy="1091279"/>
          </a:xfrm>
          <a:prstGeom prst="rect">
            <a:avLst/>
          </a:prstGeom>
        </p:spPr>
      </p:pic>
      <p:pic>
        <p:nvPicPr>
          <p:cNvPr id="27" name="圖片 26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463" y="2251532"/>
            <a:ext cx="1793102" cy="1083743"/>
          </a:xfrm>
          <a:prstGeom prst="rect">
            <a:avLst/>
          </a:prstGeom>
        </p:spPr>
      </p:pic>
      <p:pic>
        <p:nvPicPr>
          <p:cNvPr id="28" name="圖片 27">
            <a:hlinkClick r:id="rId11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20" y="4201123"/>
            <a:ext cx="1908213" cy="1103472"/>
          </a:xfrm>
          <a:prstGeom prst="rect">
            <a:avLst/>
          </a:prstGeom>
        </p:spPr>
      </p:pic>
      <p:pic>
        <p:nvPicPr>
          <p:cNvPr id="29" name="圖片 28">
            <a:hlinkClick r:id="rId13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393" y="4194017"/>
            <a:ext cx="2005758" cy="1152244"/>
          </a:xfrm>
          <a:prstGeom prst="rect">
            <a:avLst/>
          </a:prstGeom>
        </p:spPr>
      </p:pic>
      <p:pic>
        <p:nvPicPr>
          <p:cNvPr id="30" name="圖片 29">
            <a:hlinkClick r:id="rId15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552" y="4123815"/>
            <a:ext cx="2295168" cy="1115665"/>
          </a:xfrm>
          <a:prstGeom prst="rect">
            <a:avLst/>
          </a:prstGeom>
        </p:spPr>
      </p:pic>
      <p:pic>
        <p:nvPicPr>
          <p:cNvPr id="31" name="圖片 30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207" y="4162469"/>
            <a:ext cx="1864358" cy="1038359"/>
          </a:xfrm>
          <a:prstGeom prst="rect">
            <a:avLst/>
          </a:prstGeom>
        </p:spPr>
      </p:pic>
      <p:pic>
        <p:nvPicPr>
          <p:cNvPr id="32" name="圖片 31">
            <a:hlinkClick r:id="rId19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972" y="5656625"/>
            <a:ext cx="1774090" cy="993734"/>
          </a:xfrm>
          <a:prstGeom prst="rect">
            <a:avLst/>
          </a:prstGeom>
        </p:spPr>
      </p:pic>
      <p:pic>
        <p:nvPicPr>
          <p:cNvPr id="33" name="圖片 32">
            <a:hlinkClick r:id="rId21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87" y="5656625"/>
            <a:ext cx="1804572" cy="999831"/>
          </a:xfrm>
          <a:prstGeom prst="rect">
            <a:avLst/>
          </a:prstGeom>
        </p:spPr>
      </p:pic>
      <p:pic>
        <p:nvPicPr>
          <p:cNvPr id="34" name="圖片 33">
            <a:hlinkClick r:id="rId23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13" y="5413123"/>
            <a:ext cx="2261812" cy="1444877"/>
          </a:xfrm>
          <a:prstGeom prst="rect">
            <a:avLst/>
          </a:prstGeom>
        </p:spPr>
      </p:pic>
      <p:pic>
        <p:nvPicPr>
          <p:cNvPr id="35" name="圖片 34">
            <a:hlinkClick r:id="rId25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159" y="5577370"/>
            <a:ext cx="1835406" cy="107298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502E0A4-8AEF-415A-910A-C84C96C6A04E}"/>
              </a:ext>
            </a:extLst>
          </p:cNvPr>
          <p:cNvSpPr/>
          <p:nvPr/>
        </p:nvSpPr>
        <p:spPr>
          <a:xfrm>
            <a:off x="609566" y="472095"/>
            <a:ext cx="1068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103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年度科技部「穿戴式裝置應用研發專案計畫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-  IMU Sensor Applications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」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8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內容版面配置區 2" descr="high-technology-multitouch-20090608.jpg"/>
          <p:cNvPicPr>
            <a:picLocks noGrp="1" noChangeAspect="1"/>
          </p:cNvPicPr>
          <p:nvPr>
            <p:ph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832" y="2357442"/>
            <a:ext cx="3314700" cy="2543175"/>
          </a:xfrm>
        </p:spPr>
      </p:pic>
      <p:sp>
        <p:nvSpPr>
          <p:cNvPr id="3" name="矩形 2"/>
          <p:cNvSpPr/>
          <p:nvPr/>
        </p:nvSpPr>
        <p:spPr>
          <a:xfrm>
            <a:off x="1941606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Tahoma" pitchFamily="34" charset="0"/>
              </a:rPr>
              <a:t>Multi-Touch</a:t>
            </a:r>
          </a:p>
          <a:p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With its large Multi-Touch display and innovative software,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lets you control everything using only your fingers. How does it work? A panel underneath the display’s glass cover senses your touch using electrical fields. It then transmits that information to an LCD screen below it. The display also features an oil-resistant coating that keeps the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screen clean.</a:t>
            </a:r>
          </a:p>
        </p:txBody>
      </p:sp>
    </p:spTree>
    <p:extLst>
      <p:ext uri="{BB962C8B-B14F-4D97-AF65-F5344CB8AC3E}">
        <p14:creationId xmlns:p14="http://schemas.microsoft.com/office/powerpoint/2010/main" val="39637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B5205B2-E09E-4FF9-9D48-B5874F5E6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937"/>
          <a:stretch/>
        </p:blipFill>
        <p:spPr>
          <a:xfrm>
            <a:off x="517530" y="2347855"/>
            <a:ext cx="5805777" cy="100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79A3C0E-15C0-4D09-8600-DA0B38DEBF75}"/>
              </a:ext>
            </a:extLst>
          </p:cNvPr>
          <p:cNvSpPr txBox="1"/>
          <p:nvPr/>
        </p:nvSpPr>
        <p:spPr>
          <a:xfrm>
            <a:off x="363868" y="707893"/>
            <a:ext cx="101970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Not Just Coding But </a:t>
            </a:r>
            <a:r>
              <a:rPr lang="en-US" altLang="zh-TW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SEMI</a:t>
            </a:r>
            <a:r>
              <a:rPr lang="en-US" altLang="zh-TW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+</a:t>
            </a:r>
            <a:r>
              <a:rPr kumimoji="0" lang="en-US" altLang="zh-TW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AIoT</a:t>
            </a:r>
            <a:r>
              <a:rPr kumimoji="0" lang="en-US" altLang="zh-TW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Coding</a:t>
            </a:r>
            <a:endParaRPr kumimoji="0" lang="zh-TW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69377D-4358-4F15-80C8-59038160F6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30" y="3533550"/>
            <a:ext cx="5805777" cy="261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D23ECAF2-71BC-43AB-A9EC-E8FD02B89389}"/>
              </a:ext>
            </a:extLst>
          </p:cNvPr>
          <p:cNvSpPr/>
          <p:nvPr/>
        </p:nvSpPr>
        <p:spPr>
          <a:xfrm>
            <a:off x="611248" y="2701369"/>
            <a:ext cx="971820" cy="4779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5A0C0A-2573-47EA-80E9-9EDE2FFDF5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5" y="2933700"/>
            <a:ext cx="2996565" cy="31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圖片 2" descr="high-technology-location-200906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199" y="1500182"/>
            <a:ext cx="3231196" cy="434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43777" y="1166847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Tahoma" pitchFamily="34" charset="0"/>
              </a:rPr>
              <a:t>Location Services</a:t>
            </a:r>
          </a:p>
          <a:p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GPS (Global Positioning System) technology uses information from earth-orbiting satellites to find locations. A-GPS (Assisted GPS) on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3GS goes a step further, finding the closest satellites to more quickly identify your position. If you’re not within a clear line of sight to a GPS satellite,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finds you via Wi-Fi. If you’re not in range of a Wi-Fi hotspot,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finds you using cellular towers. The size of a location circle tells you how accurately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is able to calculate that location: The smaller the circle, the more accurate the location.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also offers a built-in digital compass that automatically repositions maps to match the direction you’re facing.</a:t>
            </a:r>
            <a:r>
              <a:rPr lang="en-US" altLang="zh-TW" baseline="30000" dirty="0">
                <a:solidFill>
                  <a:prstClr val="black"/>
                </a:solidFill>
                <a:latin typeface="Tahoma" pitchFamily="34" charset="0"/>
                <a:hlinkClick r:id="" action="ppaction://hlinkfile"/>
              </a:rPr>
              <a:t>1</a:t>
            </a:r>
            <a:endParaRPr lang="en-US" altLang="zh-TW" dirty="0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圖片 2" descr="high-technology-sensor-200906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9776" y="1857364"/>
            <a:ext cx="4022509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524000" y="178593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Tahoma" pitchFamily="34" charset="0"/>
              </a:rPr>
              <a:t>Sensors</a:t>
            </a:r>
          </a:p>
          <a:p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When you lift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to your ear, the proximity sensor immediately turns off the display to save power and prevent accidental dialing. The ambient light sensor in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automatically brightens the display when you’re in sunlight or a bright room and dims it in darker places.</a:t>
            </a:r>
          </a:p>
        </p:txBody>
      </p:sp>
    </p:spTree>
    <p:extLst>
      <p:ext uri="{BB962C8B-B14F-4D97-AF65-F5344CB8AC3E}">
        <p14:creationId xmlns:p14="http://schemas.microsoft.com/office/powerpoint/2010/main" val="2027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42026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7168444" y="2460978"/>
            <a:ext cx="767645" cy="282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0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CBA953CF-02E0-45CB-BB60-DE20458DBE66}"/>
              </a:ext>
            </a:extLst>
          </p:cNvPr>
          <p:cNvSpPr txBox="1"/>
          <p:nvPr/>
        </p:nvSpPr>
        <p:spPr>
          <a:xfrm>
            <a:off x="6129996" y="1459195"/>
            <a:ext cx="4348952" cy="1975009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err="1">
                <a:solidFill>
                  <a:schemeClr val="accent5">
                    <a:lumMod val="50000"/>
                  </a:schemeClr>
                </a:solidFill>
              </a:rPr>
              <a:t>Rabboni</a:t>
            </a: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2000" b="1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安裝</a:t>
            </a:r>
            <a:endParaRPr lang="en-US" altLang="zh-TW" sz="2000" b="1" dirty="0">
              <a:solidFill>
                <a:schemeClr val="accent5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與外部裝置連結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/IOT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Machine Learning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真人版力氣判別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/AI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solidFill>
                <a:schemeClr val="bg1"/>
              </a:solidFill>
            </a:endParaRPr>
          </a:p>
          <a:p>
            <a:r>
              <a:rPr lang="en-US" altLang="zh-TW" b="1" dirty="0">
                <a:solidFill>
                  <a:schemeClr val="bg1"/>
                </a:solidFill>
              </a:rPr>
              <a:t> The First AIOT Program for fun!</a:t>
            </a:r>
            <a:endParaRPr lang="en-US" altLang="zh-TW" sz="1600" dirty="0"/>
          </a:p>
          <a:p>
            <a:r>
              <a:rPr lang="en-US" altLang="zh-TW" dirty="0"/>
              <a:t>Detailed Motion Recognition not included!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E83EAAC-BB08-4772-9544-4C2918F4CB66}"/>
              </a:ext>
            </a:extLst>
          </p:cNvPr>
          <p:cNvSpPr txBox="1"/>
          <p:nvPr/>
        </p:nvSpPr>
        <p:spPr>
          <a:xfrm>
            <a:off x="604156" y="1388041"/>
            <a:ext cx="2598647" cy="526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to learn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6" name="圖片 15" descr="C:\Users\Sui\Desktop\raboni\ico\icon.png">
            <a:extLst>
              <a:ext uri="{FF2B5EF4-FFF2-40B4-BE49-F238E27FC236}">
                <a16:creationId xmlns:a16="http://schemas.microsoft.com/office/drawing/2014/main" id="{FF3BCEB3-5CFD-445F-917B-94B04996BDC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303" y="1205278"/>
            <a:ext cx="649135" cy="61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EF45F6-63B7-4EE8-8C3E-8DF31C7715D5}"/>
              </a:ext>
            </a:extLst>
          </p:cNvPr>
          <p:cNvSpPr txBox="1"/>
          <p:nvPr/>
        </p:nvSpPr>
        <p:spPr>
          <a:xfrm>
            <a:off x="549904" y="961850"/>
            <a:ext cx="51137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入門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: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從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Rabboni +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lang="en-US" altLang="zh-TW" sz="2000" noProof="0" dirty="0" smtClean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開始</a:t>
            </a:r>
          </a:p>
        </p:txBody>
      </p:sp>
      <p:pic>
        <p:nvPicPr>
          <p:cNvPr id="22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0FF2B727-27EF-4F8E-B15A-621DA635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511" y="3723740"/>
            <a:ext cx="2336863" cy="23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00D9786-0C6D-4454-997D-60CD9F3F8285}"/>
              </a:ext>
            </a:extLst>
          </p:cNvPr>
          <p:cNvSpPr/>
          <p:nvPr/>
        </p:nvSpPr>
        <p:spPr>
          <a:xfrm>
            <a:off x="1425518" y="4031299"/>
            <a:ext cx="2105076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鍵盤版</a:t>
            </a:r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比紀錄高就贏，</a:t>
            </a:r>
            <a:endParaRPr lang="en-US" altLang="zh-TW" sz="1600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否則輸，最多試三次</a:t>
            </a:r>
            <a:r>
              <a:rPr lang="en-US" altLang="zh-TW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BD015FF-E25A-463F-929C-0F699299B96D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08" t="26241" r="29273" b="21743"/>
          <a:stretch/>
        </p:blipFill>
        <p:spPr bwMode="auto">
          <a:xfrm>
            <a:off x="3133046" y="5843550"/>
            <a:ext cx="695025" cy="737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77D922DF-206A-47BF-8BAD-1084800B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511" y="3673052"/>
            <a:ext cx="2455647" cy="24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99FC72E-2427-4B7A-8F03-02F8EBE900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769">
            <a:off x="3818701" y="3969159"/>
            <a:ext cx="1930129" cy="2228244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E5F881C2-4071-4FF9-A805-496504E4AD60}"/>
              </a:ext>
            </a:extLst>
          </p:cNvPr>
          <p:cNvGrpSpPr/>
          <p:nvPr/>
        </p:nvGrpSpPr>
        <p:grpSpPr>
          <a:xfrm>
            <a:off x="9616168" y="3498415"/>
            <a:ext cx="2065916" cy="2508258"/>
            <a:chOff x="9807422" y="4058168"/>
            <a:chExt cx="1365162" cy="1546581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B64A2DE-BFA1-404A-9476-F8BB5E63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87769">
              <a:off x="9807422" y="4058168"/>
              <a:ext cx="1339665" cy="1546581"/>
            </a:xfrm>
            <a:prstGeom prst="rect">
              <a:avLst/>
            </a:prstGeom>
          </p:spPr>
        </p:pic>
        <p:sp>
          <p:nvSpPr>
            <p:cNvPr id="29" name="拱形 28">
              <a:extLst>
                <a:ext uri="{FF2B5EF4-FFF2-40B4-BE49-F238E27FC236}">
                  <a16:creationId xmlns:a16="http://schemas.microsoft.com/office/drawing/2014/main" id="{406AD317-937D-4501-A3CD-08955DA6B736}"/>
                </a:ext>
              </a:extLst>
            </p:cNvPr>
            <p:cNvSpPr/>
            <p:nvPr/>
          </p:nvSpPr>
          <p:spPr>
            <a:xfrm rot="11462137">
              <a:off x="10636413" y="4507301"/>
              <a:ext cx="536171" cy="472787"/>
            </a:xfrm>
            <a:prstGeom prst="blockArc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F557D3A9-B40D-4396-978D-ED9BA0F3E75A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t="11115" r="14021" b="11137"/>
          <a:stretch/>
        </p:blipFill>
        <p:spPr bwMode="auto">
          <a:xfrm>
            <a:off x="11008559" y="4670040"/>
            <a:ext cx="416295" cy="413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EBBC597-E3B4-49F2-A2FB-78367AE78E0F}"/>
              </a:ext>
            </a:extLst>
          </p:cNvPr>
          <p:cNvSpPr/>
          <p:nvPr/>
        </p:nvSpPr>
        <p:spPr>
          <a:xfrm>
            <a:off x="7033005" y="3993759"/>
            <a:ext cx="2190018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endParaRPr lang="en-US" altLang="zh-TW" sz="1600" dirty="0">
              <a:solidFill>
                <a:schemeClr val="accent4">
                  <a:lumMod val="60000"/>
                  <a:lumOff val="4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比紀錄高就贏，</a:t>
            </a:r>
            <a:endParaRPr lang="en-US" altLang="zh-TW" sz="1600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否則輸，最多試三次</a:t>
            </a:r>
            <a:r>
              <a:rPr lang="en-US" altLang="zh-TW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144767C-315B-4583-AAE0-F2BE725F1F06}"/>
              </a:ext>
            </a:extLst>
          </p:cNvPr>
          <p:cNvSpPr txBox="1"/>
          <p:nvPr/>
        </p:nvSpPr>
        <p:spPr>
          <a:xfrm>
            <a:off x="814532" y="1912801"/>
            <a:ext cx="4093672" cy="1634490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Python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安裝</a:t>
            </a:r>
            <a:endParaRPr lang="en-US" altLang="zh-TW" sz="20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IDEL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編譯器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First Python Program for fun!</a:t>
            </a:r>
          </a:p>
          <a:p>
            <a:r>
              <a:rPr lang="en-US" altLang="zh-TW" sz="16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Detailed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instruction set not included!</a:t>
            </a:r>
            <a:endParaRPr lang="zh-TW" altLang="en-US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0873972-A989-4BFD-924E-37F69DB13CDC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t="11115" r="14021" b="11137"/>
          <a:stretch/>
        </p:blipFill>
        <p:spPr bwMode="auto">
          <a:xfrm>
            <a:off x="10704725" y="1948199"/>
            <a:ext cx="1245786" cy="1197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13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3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EF45F6-63B7-4EE8-8C3E-8DF31C7715D5}"/>
              </a:ext>
            </a:extLst>
          </p:cNvPr>
          <p:cNvSpPr txBox="1"/>
          <p:nvPr/>
        </p:nvSpPr>
        <p:spPr>
          <a:xfrm>
            <a:off x="549904" y="961850"/>
            <a:ext cx="51137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入門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: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從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Rabboni +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lang="en-US" altLang="zh-TW" sz="2000" noProof="0" dirty="0" smtClean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開始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737261B-6D5E-479B-BE05-9BAB8C82E7B1}"/>
              </a:ext>
            </a:extLst>
          </p:cNvPr>
          <p:cNvSpPr txBox="1"/>
          <p:nvPr/>
        </p:nvSpPr>
        <p:spPr>
          <a:xfrm>
            <a:off x="2031295" y="1775055"/>
            <a:ext cx="7823906" cy="41088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Why </a:t>
            </a:r>
            <a:r>
              <a:rPr lang="en-US" altLang="zh-TW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Phthon</a:t>
            </a:r>
            <a:r>
              <a:rPr lang="en-US" altLang="zh-TW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:</a:t>
            </a:r>
          </a:p>
          <a:p>
            <a:endParaRPr lang="en-US" altLang="zh-TW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Beginner </a:t>
            </a:r>
            <a:r>
              <a:rPr lang="en-US" altLang="zh-TW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friendly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en-US" altLang="zh-TW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Versatile and </a:t>
            </a:r>
            <a:r>
              <a:rPr lang="en-US" altLang="zh-TW" sz="2400" b="1" dirty="0" smtClean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flexible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en-US" altLang="zh-TW" sz="2400" b="1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Most Popular in </a:t>
            </a:r>
            <a:r>
              <a:rPr lang="en-US" altLang="zh-TW" sz="24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machine </a:t>
            </a:r>
            <a:r>
              <a:rPr lang="en-US" altLang="zh-TW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learning </a:t>
            </a:r>
            <a:r>
              <a:rPr lang="en-US" altLang="zh-TW" sz="24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world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en-US" altLang="zh-TW" sz="24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Most mature package libraries around</a:t>
            </a:r>
            <a:endParaRPr lang="zh-TW" altLang="en-US" sz="2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532" y="1207910"/>
            <a:ext cx="935567" cy="140335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179732" y="1343377"/>
            <a:ext cx="3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Why </a:t>
            </a:r>
            <a:r>
              <a:rPr lang="en-US" altLang="zh-TW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NOT C? C++? JAVA? </a:t>
            </a:r>
            <a:endParaRPr lang="en-US" altLang="zh-TW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4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5FC2552A-7611-4E45-A309-AF601A9593A8}"/>
              </a:ext>
            </a:extLst>
          </p:cNvPr>
          <p:cNvGrpSpPr/>
          <p:nvPr/>
        </p:nvGrpSpPr>
        <p:grpSpPr>
          <a:xfrm>
            <a:off x="-1" y="0"/>
            <a:ext cx="4017406" cy="6858000"/>
            <a:chOff x="-1" y="0"/>
            <a:chExt cx="4017406" cy="6858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661350D-B904-4643-AF7E-4839F1D7CF15}"/>
                </a:ext>
              </a:extLst>
            </p:cNvPr>
            <p:cNvSpPr/>
            <p:nvPr/>
          </p:nvSpPr>
          <p:spPr>
            <a:xfrm>
              <a:off x="-1" y="0"/>
              <a:ext cx="4017406" cy="1299411"/>
            </a:xfrm>
            <a:prstGeom prst="rect">
              <a:avLst/>
            </a:prstGeom>
            <a:solidFill>
              <a:srgbClr val="252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94DC81D-C095-49F4-AF48-88D7F7FA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-775748" y="2064847"/>
              <a:ext cx="5568901" cy="4017405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32C162A4-3B86-4639-8BDE-1977B47AE43D}"/>
              </a:ext>
            </a:extLst>
          </p:cNvPr>
          <p:cNvSpPr/>
          <p:nvPr/>
        </p:nvSpPr>
        <p:spPr>
          <a:xfrm>
            <a:off x="4744523" y="1083967"/>
            <a:ext cx="6174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373739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244148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B8EA1813-3A60-491A-B3F6-BC3694183044}"/>
              </a:ext>
            </a:extLst>
          </p:cNvPr>
          <p:cNvSpPr/>
          <p:nvPr/>
        </p:nvSpPr>
        <p:spPr>
          <a:xfrm>
            <a:off x="-1" y="1227844"/>
            <a:ext cx="4017406" cy="1938803"/>
          </a:xfrm>
          <a:custGeom>
            <a:avLst/>
            <a:gdLst>
              <a:gd name="connsiteX0" fmla="*/ 0 w 4008235"/>
              <a:gd name="connsiteY0" fmla="*/ 1938803 h 1938803"/>
              <a:gd name="connsiteX1" fmla="*/ 4008235 w 4008235"/>
              <a:gd name="connsiteY1" fmla="*/ 226881 h 1938803"/>
              <a:gd name="connsiteX2" fmla="*/ 4008235 w 4008235"/>
              <a:gd name="connsiteY2" fmla="*/ 0 h 1938803"/>
              <a:gd name="connsiteX3" fmla="*/ 6875 w 4008235"/>
              <a:gd name="connsiteY3" fmla="*/ 13750 h 1938803"/>
              <a:gd name="connsiteX4" fmla="*/ 0 w 4008235"/>
              <a:gd name="connsiteY4" fmla="*/ 1938803 h 1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8235" h="1938803">
                <a:moveTo>
                  <a:pt x="0" y="1938803"/>
                </a:moveTo>
                <a:lnTo>
                  <a:pt x="4008235" y="226881"/>
                </a:lnTo>
                <a:lnTo>
                  <a:pt x="4008235" y="0"/>
                </a:lnTo>
                <a:lnTo>
                  <a:pt x="6875" y="13750"/>
                </a:lnTo>
                <a:cubicBezTo>
                  <a:pt x="11459" y="662310"/>
                  <a:pt x="16042" y="1310869"/>
                  <a:pt x="0" y="1938803"/>
                </a:cubicBezTo>
                <a:close/>
              </a:path>
            </a:pathLst>
          </a:custGeom>
          <a:solidFill>
            <a:srgbClr val="252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B1D7D9-EB2D-43A1-87C4-32B5A0FFCA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46" y="773338"/>
            <a:ext cx="2639514" cy="84775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DBC8863-A05E-42FF-94EE-CC016299FB79}"/>
              </a:ext>
            </a:extLst>
          </p:cNvPr>
          <p:cNvSpPr txBox="1"/>
          <p:nvPr/>
        </p:nvSpPr>
        <p:spPr>
          <a:xfrm>
            <a:off x="195774" y="3838536"/>
            <a:ext cx="3728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 is not just a device,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It’s a platform.</a:t>
            </a:r>
            <a:endParaRPr kumimoji="0" lang="zh-TW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48F78F6-8C5F-4255-A114-0081476D4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03"/>
          <a:stretch/>
        </p:blipFill>
        <p:spPr>
          <a:xfrm rot="16200000" flipH="1">
            <a:off x="2647914" y="1420298"/>
            <a:ext cx="6858000" cy="40174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0C2120B-9B08-4A01-A9E7-27EB4A183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03"/>
          <a:stretch/>
        </p:blipFill>
        <p:spPr>
          <a:xfrm rot="16200000" flipH="1">
            <a:off x="6715475" y="1420299"/>
            <a:ext cx="6858000" cy="401740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AF39CF-6439-457F-B598-9BFEF6FC4FC5}"/>
              </a:ext>
            </a:extLst>
          </p:cNvPr>
          <p:cNvSpPr/>
          <p:nvPr/>
        </p:nvSpPr>
        <p:spPr>
          <a:xfrm>
            <a:off x="4010511" y="0"/>
            <a:ext cx="45719" cy="6858000"/>
          </a:xfrm>
          <a:prstGeom prst="rect">
            <a:avLst/>
          </a:prstGeom>
          <a:solidFill>
            <a:srgbClr val="F4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46B38F6-FDE9-4C69-BF78-FBF34B81DF07}"/>
              </a:ext>
            </a:extLst>
          </p:cNvPr>
          <p:cNvSpPr txBox="1"/>
          <p:nvPr/>
        </p:nvSpPr>
        <p:spPr>
          <a:xfrm>
            <a:off x="4329423" y="341928"/>
            <a:ext cx="12747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IMU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5BA97AC-1CEB-4337-A238-12D5E048D06F}"/>
              </a:ext>
            </a:extLst>
          </p:cNvPr>
          <p:cNvSpPr txBox="1"/>
          <p:nvPr/>
        </p:nvSpPr>
        <p:spPr>
          <a:xfrm>
            <a:off x="4296860" y="2486501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Data Extractor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重力感測數據擷取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46E190A-5668-471C-9E66-E20A12C18C02}"/>
              </a:ext>
            </a:extLst>
          </p:cNvPr>
          <p:cNvSpPr txBox="1"/>
          <p:nvPr/>
        </p:nvSpPr>
        <p:spPr>
          <a:xfrm>
            <a:off x="4404215" y="4897525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API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應用程式介面 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7F5ACF7-4A76-44D5-AE40-FE7481FC2B77}"/>
              </a:ext>
            </a:extLst>
          </p:cNvPr>
          <p:cNvSpPr txBox="1"/>
          <p:nvPr/>
        </p:nvSpPr>
        <p:spPr>
          <a:xfrm>
            <a:off x="5841184" y="1046646"/>
            <a:ext cx="197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內建六軸重力感測器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(IMU: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Initial Measurement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Unit)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6212719-F171-4217-A690-724971F737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507" y="737530"/>
            <a:ext cx="2118719" cy="161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3E0CECD-0ADA-4FB3-92B1-6DB7AE9229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563" y="3049789"/>
            <a:ext cx="1656223" cy="136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7A95ADBA-3492-4E26-8DE5-A3D6B0D3B3C0}"/>
              </a:ext>
            </a:extLst>
          </p:cNvPr>
          <p:cNvSpPr txBox="1"/>
          <p:nvPr/>
        </p:nvSpPr>
        <p:spPr>
          <a:xfrm>
            <a:off x="6515601" y="3315316"/>
            <a:ext cx="104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Android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iOS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FA8C361-22DD-4269-9CC0-C7D42FF2FCEB}"/>
              </a:ext>
            </a:extLst>
          </p:cNvPr>
          <p:cNvSpPr txBox="1"/>
          <p:nvPr/>
        </p:nvSpPr>
        <p:spPr>
          <a:xfrm>
            <a:off x="4702563" y="5257823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Python, 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App Inventor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013EEB8-619C-424D-A747-692631F4D7CB}"/>
              </a:ext>
            </a:extLst>
          </p:cNvPr>
          <p:cNvSpPr txBox="1"/>
          <p:nvPr/>
        </p:nvSpPr>
        <p:spPr>
          <a:xfrm>
            <a:off x="8694416" y="4037993"/>
            <a:ext cx="197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Phone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Rasberry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Pie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1D0733B-5CFE-4153-837C-85B0757149D4}"/>
              </a:ext>
            </a:extLst>
          </p:cNvPr>
          <p:cNvSpPr txBox="1"/>
          <p:nvPr/>
        </p:nvSpPr>
        <p:spPr>
          <a:xfrm>
            <a:off x="8442069" y="200075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應用程式 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AEA7A94-9353-48F9-91CF-82779623ACE5}"/>
              </a:ext>
            </a:extLst>
          </p:cNvPr>
          <p:cNvSpPr txBox="1"/>
          <p:nvPr/>
        </p:nvSpPr>
        <p:spPr>
          <a:xfrm>
            <a:off x="8439721" y="375154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物聯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/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雲端介面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CCE02C9C-A7EA-47E4-A1BE-8A54695760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18"/>
          <a:stretch/>
        </p:blipFill>
        <p:spPr>
          <a:xfrm>
            <a:off x="10227469" y="2423382"/>
            <a:ext cx="1393859" cy="107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C66B27-D30F-44E7-BDA4-88090379BE3E}"/>
              </a:ext>
            </a:extLst>
          </p:cNvPr>
          <p:cNvSpPr txBox="1"/>
          <p:nvPr/>
        </p:nvSpPr>
        <p:spPr>
          <a:xfrm>
            <a:off x="8694416" y="2308530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Gaming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1D6AACB-D7CD-4A57-9DCA-F62B8D1C80BA}"/>
              </a:ext>
            </a:extLst>
          </p:cNvPr>
          <p:cNvSpPr txBox="1"/>
          <p:nvPr/>
        </p:nvSpPr>
        <p:spPr>
          <a:xfrm>
            <a:off x="8494167" y="525782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EDU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教育資源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B03127C-72F9-4BAF-B9AA-506986F257E1}"/>
              </a:ext>
            </a:extLst>
          </p:cNvPr>
          <p:cNvSpPr txBox="1"/>
          <p:nvPr/>
        </p:nvSpPr>
        <p:spPr>
          <a:xfrm>
            <a:off x="8722811" y="5622562"/>
            <a:ext cx="1620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企業社會責任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大學社會責任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縣市教育局處合作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E7B4501-C6F5-41D1-BCCD-E7331EBE2E51}"/>
              </a:ext>
            </a:extLst>
          </p:cNvPr>
          <p:cNvSpPr txBox="1"/>
          <p:nvPr/>
        </p:nvSpPr>
        <p:spPr>
          <a:xfrm>
            <a:off x="8389971" y="237133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Algorithm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演算法開發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92051E3-D54D-47EA-B05B-C16C4FDEBE8A}"/>
              </a:ext>
            </a:extLst>
          </p:cNvPr>
          <p:cNvSpPr txBox="1"/>
          <p:nvPr/>
        </p:nvSpPr>
        <p:spPr>
          <a:xfrm>
            <a:off x="8647064" y="649705"/>
            <a:ext cx="1977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行動偵測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姿態偵測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數據分析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訊號分析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74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027" y="8949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4810" y="1826117"/>
            <a:ext cx="4195762" cy="3535462"/>
          </a:xfrm>
        </p:spPr>
        <p:txBody>
          <a:bodyPr>
            <a:normAutofit/>
          </a:bodyPr>
          <a:lstStyle/>
          <a:p>
            <a:r>
              <a:rPr lang="en-US" altLang="zh-TW" sz="2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內建六軸重力感測器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(IMU: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Initial Measurement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Unit)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藍芽傳輸及運算元件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可即時傳輸感測讀值並提供取樣頻率及動態範圍之多樣選擇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配有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LED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燈，指示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運作狀態及電量顯示。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7B8269-494C-48CA-9020-7D2750C06D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992" y="4109340"/>
            <a:ext cx="2118719" cy="1619235"/>
          </a:xfrm>
          <a:prstGeom prst="rect">
            <a:avLst/>
          </a:prstGeom>
        </p:spPr>
      </p:pic>
      <p:sp>
        <p:nvSpPr>
          <p:cNvPr id="11" name="文字方塊 2">
            <a:extLst>
              <a:ext uri="{FF2B5EF4-FFF2-40B4-BE49-F238E27FC236}">
                <a16:creationId xmlns:a16="http://schemas.microsoft.com/office/drawing/2014/main" id="{333FEAE1-D91D-444E-AD3A-4274D16BD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419" y="5172050"/>
            <a:ext cx="93015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左側功能鍵</a:t>
            </a: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8FF01D9B-1844-4E1A-AB4C-C2AB0A51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884" y="4414601"/>
            <a:ext cx="919228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右側功能鍵</a:t>
            </a: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2B738E9E-293A-4943-8AF8-698CB7AB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929" y="4070391"/>
            <a:ext cx="92964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指示燈</a:t>
            </a:r>
            <a:endParaRPr kumimoji="0" lang="zh-TW" altLang="en-US" sz="1138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F714F36-41DD-4275-A052-7298FFE43648}"/>
              </a:ext>
            </a:extLst>
          </p:cNvPr>
          <p:cNvGrpSpPr/>
          <p:nvPr/>
        </p:nvGrpSpPr>
        <p:grpSpPr>
          <a:xfrm>
            <a:off x="7618081" y="4685783"/>
            <a:ext cx="206418" cy="210324"/>
            <a:chOff x="0" y="0"/>
            <a:chExt cx="257175" cy="257175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07BDA3E-56F5-4CEE-BE51-96CC09657139}"/>
                </a:ext>
              </a:extLst>
            </p:cNvPr>
            <p:cNvCxnSpPr/>
            <p:nvPr/>
          </p:nvCxnSpPr>
          <p:spPr>
            <a:xfrm flipH="1">
              <a:off x="0" y="257175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6C3DCDB6-CA16-457A-BCCB-78F153AF5DB0}"/>
                </a:ext>
              </a:extLst>
            </p:cNvPr>
            <p:cNvCxnSpPr/>
            <p:nvPr/>
          </p:nvCxnSpPr>
          <p:spPr>
            <a:xfrm rot="5400000" flipH="1">
              <a:off x="128587" y="12858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7F3A617-94A5-40F4-BE93-DD1136EACC1E}"/>
              </a:ext>
            </a:extLst>
          </p:cNvPr>
          <p:cNvGrpSpPr/>
          <p:nvPr/>
        </p:nvGrpSpPr>
        <p:grpSpPr>
          <a:xfrm rot="16200000">
            <a:off x="6621777" y="4026502"/>
            <a:ext cx="139820" cy="487008"/>
            <a:chOff x="5370" y="0"/>
            <a:chExt cx="257175" cy="606759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BEAA6CD-71AC-4385-A119-0628693BB473}"/>
                </a:ext>
              </a:extLst>
            </p:cNvPr>
            <p:cNvCxnSpPr/>
            <p:nvPr/>
          </p:nvCxnSpPr>
          <p:spPr>
            <a:xfrm flipH="1">
              <a:off x="5370" y="606759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9015E18D-BF24-42CD-BA80-428D341DCE2C}"/>
                </a:ext>
              </a:extLst>
            </p:cNvPr>
            <p:cNvCxnSpPr/>
            <p:nvPr/>
          </p:nvCxnSpPr>
          <p:spPr>
            <a:xfrm rot="5400000" flipH="1">
              <a:off x="-45682" y="302857"/>
              <a:ext cx="6057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1A640F9-EFDC-4F95-AA7A-5E4C5D22D107}"/>
              </a:ext>
            </a:extLst>
          </p:cNvPr>
          <p:cNvGrpSpPr/>
          <p:nvPr/>
        </p:nvGrpSpPr>
        <p:grpSpPr>
          <a:xfrm rot="10800000">
            <a:off x="6034805" y="4908618"/>
            <a:ext cx="206418" cy="210324"/>
            <a:chOff x="-37185" y="270453"/>
            <a:chExt cx="257175" cy="257175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7D93AAB-770E-43A0-9EDE-B91A3CB7F626}"/>
                </a:ext>
              </a:extLst>
            </p:cNvPr>
            <p:cNvCxnSpPr/>
            <p:nvPr/>
          </p:nvCxnSpPr>
          <p:spPr>
            <a:xfrm flipH="1">
              <a:off x="-37185" y="52762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ECE4AEA-5D9C-4B7D-94F3-A2F5615B807B}"/>
                </a:ext>
              </a:extLst>
            </p:cNvPr>
            <p:cNvCxnSpPr/>
            <p:nvPr/>
          </p:nvCxnSpPr>
          <p:spPr>
            <a:xfrm rot="5400000" flipH="1">
              <a:off x="91402" y="399041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CCF5954-31B4-4471-837C-A3DB96B4CCA6}"/>
              </a:ext>
            </a:extLst>
          </p:cNvPr>
          <p:cNvGrpSpPr/>
          <p:nvPr/>
        </p:nvGrpSpPr>
        <p:grpSpPr>
          <a:xfrm>
            <a:off x="8447847" y="4225159"/>
            <a:ext cx="2241387" cy="1162201"/>
            <a:chOff x="4627113" y="4090659"/>
            <a:chExt cx="2568135" cy="143398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2DB11841-0A54-44BA-9FFA-DB9FA9344BB2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31" t="8682" r="6904" b="10559"/>
            <a:stretch/>
          </p:blipFill>
          <p:spPr bwMode="auto">
            <a:xfrm>
              <a:off x="4627113" y="4090659"/>
              <a:ext cx="2101980" cy="14339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42587E01-79DE-44C1-B4E6-0375766DE919}"/>
                </a:ext>
              </a:extLst>
            </p:cNvPr>
            <p:cNvGrpSpPr/>
            <p:nvPr/>
          </p:nvGrpSpPr>
          <p:grpSpPr>
            <a:xfrm>
              <a:off x="5514826" y="4656591"/>
              <a:ext cx="1680422" cy="389463"/>
              <a:chOff x="0" y="0"/>
              <a:chExt cx="1680442" cy="390213"/>
            </a:xfrm>
          </p:grpSpPr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425F911-657A-4DE2-B386-7287A61878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7433" y="81763"/>
                <a:ext cx="603009" cy="30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背夾</a:t>
                </a:r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306EE57E-3D3C-483B-8E0B-3BD5DAC9EBF7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1057523" cy="260920"/>
                <a:chOff x="-392532" y="0"/>
                <a:chExt cx="661127" cy="260920"/>
              </a:xfrm>
            </p:grpSpPr>
            <p:cxnSp>
              <p:nvCxnSpPr>
                <p:cNvPr id="28" name="直線接點 27">
                  <a:extLst>
                    <a:ext uri="{FF2B5EF4-FFF2-40B4-BE49-F238E27FC236}">
                      <a16:creationId xmlns:a16="http://schemas.microsoft.com/office/drawing/2014/main" id="{3465447E-1D09-4B72-8739-3C22D9EC9021}"/>
                    </a:ext>
                  </a:extLst>
                </p:cNvPr>
                <p:cNvCxnSpPr/>
                <p:nvPr/>
              </p:nvCxnSpPr>
              <p:spPr>
                <a:xfrm flipH="1">
                  <a:off x="-392532" y="260920"/>
                  <a:ext cx="6611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接點 28">
                  <a:extLst>
                    <a:ext uri="{FF2B5EF4-FFF2-40B4-BE49-F238E27FC236}">
                      <a16:creationId xmlns:a16="http://schemas.microsoft.com/office/drawing/2014/main" id="{3E3D3B6B-523D-45FF-9384-D2D3009C9B1F}"/>
                    </a:ext>
                  </a:extLst>
                </p:cNvPr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30A733E-4C13-4FBA-BC93-104D30D0BD98}"/>
              </a:ext>
            </a:extLst>
          </p:cNvPr>
          <p:cNvGrpSpPr/>
          <p:nvPr/>
        </p:nvGrpSpPr>
        <p:grpSpPr>
          <a:xfrm>
            <a:off x="6643529" y="2133777"/>
            <a:ext cx="4806528" cy="1401580"/>
            <a:chOff x="6241223" y="1064302"/>
            <a:chExt cx="4806528" cy="1401580"/>
          </a:xfrm>
        </p:grpSpPr>
        <p:sp>
          <p:nvSpPr>
            <p:cNvPr id="31" name="矩形: 圓角 23">
              <a:hlinkClick r:id="rId4"/>
              <a:extLst>
                <a:ext uri="{FF2B5EF4-FFF2-40B4-BE49-F238E27FC236}">
                  <a16:creationId xmlns:a16="http://schemas.microsoft.com/office/drawing/2014/main" id="{D0EFF885-44F8-43CA-883B-88C8392A72F4}"/>
                </a:ext>
              </a:extLst>
            </p:cNvPr>
            <p:cNvSpPr/>
            <p:nvPr/>
          </p:nvSpPr>
          <p:spPr>
            <a:xfrm>
              <a:off x="6241223" y="1064302"/>
              <a:ext cx="4806528" cy="14015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6443FAFA-5F85-411E-B277-342517FD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848" y="1220180"/>
              <a:ext cx="1353375" cy="1051074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F52A5757-EA94-4B36-A167-EC7B42A0227F}"/>
                </a:ext>
              </a:extLst>
            </p:cNvPr>
            <p:cNvSpPr txBox="1"/>
            <p:nvPr/>
          </p:nvSpPr>
          <p:spPr>
            <a:xfrm>
              <a:off x="8447847" y="183114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直接看我操作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7944661" y="1162851"/>
            <a:ext cx="32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https://youtu.be/NlmG3MB7qoc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67819" y="1488284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rabboni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裝置介紹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8F79037A-AAA3-4DEE-874A-7E20659F7B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94030" y="4360437"/>
          <a:ext cx="4049071" cy="1874997"/>
        </p:xfrm>
        <a:graphic>
          <a:graphicData uri="http://schemas.openxmlformats.org/drawingml/2006/table">
            <a:tbl>
              <a:tblPr firstRow="1" firstCol="1" bandRow="1"/>
              <a:tblGrid>
                <a:gridCol w="1371512">
                  <a:extLst>
                    <a:ext uri="{9D8B030D-6E8A-4147-A177-3AD203B41FA5}">
                      <a16:colId xmlns:a16="http://schemas.microsoft.com/office/drawing/2014/main" val="3337537314"/>
                    </a:ext>
                  </a:extLst>
                </a:gridCol>
                <a:gridCol w="2677559">
                  <a:extLst>
                    <a:ext uri="{9D8B030D-6E8A-4147-A177-3AD203B41FA5}">
                      <a16:colId xmlns:a16="http://schemas.microsoft.com/office/drawing/2014/main" val="329402687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電池容量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充電方式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120mAh 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鋰離子充電電池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 mini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7802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無線傳輸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Bluetooth 4.0 BLE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299622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884935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待機時間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OFF)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133370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連續使用時間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58855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支援作業系統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藍芽：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Android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：系統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Windows 7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27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0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004" y="957474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感測參數及軸向介紹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6190969" y="3289345"/>
          <a:ext cx="4448628" cy="2400253"/>
        </p:xfrm>
        <a:graphic>
          <a:graphicData uri="http://schemas.openxmlformats.org/drawingml/2006/table">
            <a:tbl>
              <a:tblPr/>
              <a:tblGrid>
                <a:gridCol w="1482876">
                  <a:extLst>
                    <a:ext uri="{9D8B030D-6E8A-4147-A177-3AD203B41FA5}">
                      <a16:colId xmlns:a16="http://schemas.microsoft.com/office/drawing/2014/main" val="138733866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238497914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1988354021"/>
                    </a:ext>
                  </a:extLst>
                </a:gridCol>
              </a:tblGrid>
              <a:tr h="6970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Sensitivity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effectLst/>
                        </a:rPr>
                        <a:t>Accel</a:t>
                      </a:r>
                      <a:r>
                        <a:rPr lang="en-US" sz="1600" dirty="0">
                          <a:effectLst/>
                        </a:rPr>
                        <a:t>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85380"/>
                  </a:ext>
                </a:extLst>
              </a:tr>
              <a:tr h="388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(LSB/°/sec)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(g)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01615"/>
                  </a:ext>
                </a:extLst>
              </a:tr>
              <a:tr h="131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±250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±500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±1000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±2000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65.5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32.8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16.4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8.2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±16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86988"/>
                  </a:ext>
                </a:extLst>
              </a:tr>
            </a:tbl>
          </a:graphicData>
        </a:graphic>
      </p:graphicFrame>
      <p:pic>
        <p:nvPicPr>
          <p:cNvPr id="10" name="內容版面配置區 21">
            <a:extLst>
              <a:ext uri="{FF2B5EF4-FFF2-40B4-BE49-F238E27FC236}">
                <a16:creationId xmlns:a16="http://schemas.microsoft.com/office/drawing/2014/main" id="{4B384ED2-F094-4F77-9CD2-466FE9188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5" t="6112" r="30978" b="52342"/>
          <a:stretch/>
        </p:blipFill>
        <p:spPr>
          <a:xfrm>
            <a:off x="1908175" y="4336799"/>
            <a:ext cx="2773081" cy="22381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0F01981-5B43-47CF-9102-FF0B4D600A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486" y="2857133"/>
            <a:ext cx="3574144" cy="249843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39A48A-2A59-4467-A903-57BDFB873565}"/>
              </a:ext>
            </a:extLst>
          </p:cNvPr>
          <p:cNvSpPr txBox="1"/>
          <p:nvPr/>
        </p:nvSpPr>
        <p:spPr>
          <a:xfrm>
            <a:off x="766147" y="1803613"/>
            <a:ext cx="56006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直線軸：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加速度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(Acceleration)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環狀軸：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角速度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(Gyro)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1501720" y="804179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根據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r="45110" b="6384"/>
          <a:stretch/>
        </p:blipFill>
        <p:spPr>
          <a:xfrm>
            <a:off x="1284190" y="149613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685414" y="1117342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Z+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1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操作功能介紹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397863" y="1612119"/>
            <a:ext cx="2509235" cy="1438941"/>
            <a:chOff x="-635" y="0"/>
            <a:chExt cx="3268838" cy="202755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" y="47625"/>
              <a:ext cx="2639695" cy="1979930"/>
            </a:xfrm>
            <a:prstGeom prst="rect">
              <a:avLst/>
            </a:prstGeom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-635" y="1347060"/>
              <a:ext cx="1158874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左側功能鍵</a:t>
              </a:r>
            </a:p>
          </p:txBody>
        </p:sp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2122944" y="420885"/>
              <a:ext cx="1145259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右側功能鍵</a:t>
              </a:r>
            </a:p>
          </p:txBody>
        </p:sp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-1" y="0"/>
              <a:ext cx="1158238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LED</a:t>
              </a:r>
              <a:r>
                <a:rPr kumimoji="0" lang="zh-TW" alt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指示燈</a:t>
              </a:r>
              <a:endPara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2438400" y="752475"/>
              <a:ext cx="257175" cy="257175"/>
              <a:chOff x="0" y="0"/>
              <a:chExt cx="257175" cy="257175"/>
            </a:xfrm>
          </p:grpSpPr>
          <p:cxnSp>
            <p:nvCxnSpPr>
              <p:cNvPr id="26" name="直線接點 25"/>
              <p:cNvCxnSpPr/>
              <p:nvPr/>
            </p:nvCxnSpPr>
            <p:spPr>
              <a:xfrm flipH="1">
                <a:off x="0" y="257175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 rot="5400000" flipH="1">
                <a:off x="128587" y="12858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群組 16"/>
            <p:cNvGrpSpPr/>
            <p:nvPr/>
          </p:nvGrpSpPr>
          <p:grpSpPr>
            <a:xfrm rot="16200000">
              <a:off x="1198730" y="-59299"/>
              <a:ext cx="170966" cy="606759"/>
              <a:chOff x="5370" y="0"/>
              <a:chExt cx="257175" cy="606759"/>
            </a:xfrm>
          </p:grpSpPr>
          <p:cxnSp>
            <p:nvCxnSpPr>
              <p:cNvPr id="24" name="直線接點 23"/>
              <p:cNvCxnSpPr/>
              <p:nvPr/>
            </p:nvCxnSpPr>
            <p:spPr>
              <a:xfrm flipH="1">
                <a:off x="5370" y="606759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/>
              <p:cNvCxnSpPr/>
              <p:nvPr/>
            </p:nvCxnSpPr>
            <p:spPr>
              <a:xfrm rot="5400000" flipH="1">
                <a:off x="-45682" y="302857"/>
                <a:ext cx="605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群組 17"/>
            <p:cNvGrpSpPr/>
            <p:nvPr/>
          </p:nvGrpSpPr>
          <p:grpSpPr>
            <a:xfrm rot="10800000">
              <a:off x="465810" y="1024947"/>
              <a:ext cx="257175" cy="257175"/>
              <a:chOff x="-37185" y="270453"/>
              <a:chExt cx="257175" cy="257175"/>
            </a:xfrm>
          </p:grpSpPr>
          <p:cxnSp>
            <p:nvCxnSpPr>
              <p:cNvPr id="19" name="直線接點 18"/>
              <p:cNvCxnSpPr/>
              <p:nvPr/>
            </p:nvCxnSpPr>
            <p:spPr>
              <a:xfrm flipH="1">
                <a:off x="-37185" y="52762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 rot="5400000" flipH="1">
                <a:off x="91402" y="399041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群組 6"/>
          <p:cNvGrpSpPr/>
          <p:nvPr/>
        </p:nvGrpSpPr>
        <p:grpSpPr>
          <a:xfrm>
            <a:off x="7987198" y="1406140"/>
            <a:ext cx="2900362" cy="1083091"/>
            <a:chOff x="920734" y="3895871"/>
            <a:chExt cx="3580865" cy="1653648"/>
          </a:xfrm>
        </p:grpSpPr>
        <p:pic>
          <p:nvPicPr>
            <p:cNvPr id="38" name="圖片 37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23" t="6003" r="15446" b="14609"/>
            <a:stretch/>
          </p:blipFill>
          <p:spPr bwMode="auto">
            <a:xfrm>
              <a:off x="1664421" y="3895871"/>
              <a:ext cx="1765300" cy="1628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8" name="群組 27"/>
            <p:cNvGrpSpPr/>
            <p:nvPr/>
          </p:nvGrpSpPr>
          <p:grpSpPr>
            <a:xfrm>
              <a:off x="920734" y="4207080"/>
              <a:ext cx="3580865" cy="1342439"/>
              <a:chOff x="-111168" y="-85661"/>
              <a:chExt cx="3581012" cy="1342471"/>
            </a:xfrm>
          </p:grpSpPr>
          <p:sp>
            <p:nvSpPr>
              <p:cNvPr id="29" name="文字方塊 2"/>
              <p:cNvSpPr txBox="1">
                <a:spLocks noChangeArrowheads="1"/>
              </p:cNvSpPr>
              <p:nvPr/>
            </p:nvSpPr>
            <p:spPr bwMode="auto">
              <a:xfrm>
                <a:off x="1028700" y="874900"/>
                <a:ext cx="1158875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左側功能鍵</a:t>
                </a:r>
              </a:p>
            </p:txBody>
          </p:sp>
          <p:sp>
            <p:nvSpPr>
              <p:cNvPr id="30" name="文字方塊 2"/>
              <p:cNvSpPr txBox="1">
                <a:spLocks noChangeArrowheads="1"/>
              </p:cNvSpPr>
              <p:nvPr/>
            </p:nvSpPr>
            <p:spPr bwMode="auto">
              <a:xfrm>
                <a:off x="-111168" y="-85661"/>
                <a:ext cx="1313324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電源開關鍵</a:t>
                </a: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 flipH="1">
                <a:off x="572493" y="286247"/>
                <a:ext cx="338713" cy="261926"/>
                <a:chOff x="6588" y="0"/>
                <a:chExt cx="262007" cy="261926"/>
              </a:xfrm>
            </p:grpSpPr>
            <p:cxnSp>
              <p:nvCxnSpPr>
                <p:cNvPr id="36" name="直線接點 35"/>
                <p:cNvCxnSpPr/>
                <p:nvPr/>
              </p:nvCxnSpPr>
              <p:spPr>
                <a:xfrm flipH="1">
                  <a:off x="6588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群組 31"/>
              <p:cNvGrpSpPr/>
              <p:nvPr/>
            </p:nvGrpSpPr>
            <p:grpSpPr>
              <a:xfrm>
                <a:off x="2075290" y="326004"/>
                <a:ext cx="419100" cy="261926"/>
                <a:chOff x="1617" y="0"/>
                <a:chExt cx="262007" cy="261926"/>
              </a:xfrm>
            </p:grpSpPr>
            <p:cxnSp>
              <p:nvCxnSpPr>
                <p:cNvPr id="34" name="直線接點 33"/>
                <p:cNvCxnSpPr/>
                <p:nvPr/>
              </p:nvCxnSpPr>
              <p:spPr>
                <a:xfrm flipH="1">
                  <a:off x="1617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接點 34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2"/>
              <p:cNvSpPr txBox="1">
                <a:spLocks noChangeArrowheads="1"/>
              </p:cNvSpPr>
              <p:nvPr/>
            </p:nvSpPr>
            <p:spPr bwMode="auto">
              <a:xfrm>
                <a:off x="2172756" y="-83571"/>
                <a:ext cx="1297088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USB mini </a:t>
                </a: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接口</a:t>
                </a:r>
              </a:p>
            </p:txBody>
          </p:sp>
        </p:grpSp>
      </p:grpSp>
      <p:graphicFrame>
        <p:nvGraphicFramePr>
          <p:cNvPr id="51" name="表格 50"/>
          <p:cNvGraphicFramePr>
            <a:graphicFrameLocks noGrp="1"/>
          </p:cNvGraphicFramePr>
          <p:nvPr>
            <p:extLst/>
          </p:nvPr>
        </p:nvGraphicFramePr>
        <p:xfrm>
          <a:off x="1544037" y="1644579"/>
          <a:ext cx="3539440" cy="2956560"/>
        </p:xfrm>
        <a:graphic>
          <a:graphicData uri="http://schemas.openxmlformats.org/drawingml/2006/table">
            <a:tbl>
              <a:tblPr firstRow="1" firstCol="1" bandRow="1"/>
              <a:tblGrid>
                <a:gridCol w="1070686">
                  <a:extLst>
                    <a:ext uri="{9D8B030D-6E8A-4147-A177-3AD203B41FA5}">
                      <a16:colId xmlns:a16="http://schemas.microsoft.com/office/drawing/2014/main" val="1281995791"/>
                    </a:ext>
                  </a:extLst>
                </a:gridCol>
                <a:gridCol w="972539">
                  <a:extLst>
                    <a:ext uri="{9D8B030D-6E8A-4147-A177-3AD203B41FA5}">
                      <a16:colId xmlns:a16="http://schemas.microsoft.com/office/drawing/2014/main" val="4220115554"/>
                    </a:ext>
                  </a:extLst>
                </a:gridCol>
                <a:gridCol w="1496215">
                  <a:extLst>
                    <a:ext uri="{9D8B030D-6E8A-4147-A177-3AD203B41FA5}">
                      <a16:colId xmlns:a16="http://schemas.microsoft.com/office/drawing/2014/main" val="246310206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endParaRPr lang="en-US" altLang="zh-TW" sz="1400" kern="1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單刀開關</a:t>
                      </a:r>
                      <a:endParaRPr 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On/off </a:t>
                      </a: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標示</a:t>
                      </a:r>
                      <a:endParaRPr lang="zh-TW" alt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27793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左側功能鍵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計數紀錄開始與結束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7556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右側功能鍵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藍芽廣播開啟，與藍芽裝置配對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47875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長按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電量顯示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2509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電量指示燈號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錄影指示燈、電量小於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53954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橘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關機指示燈、電量小於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29256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配對指示燈、電量大於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78727"/>
                  </a:ext>
                </a:extLst>
              </a:tr>
            </a:tbl>
          </a:graphicData>
        </a:graphic>
      </p:graphicFrame>
      <p:pic>
        <p:nvPicPr>
          <p:cNvPr id="56" name="圖片 55">
            <a:extLst>
              <a:ext uri="{FF2B5EF4-FFF2-40B4-BE49-F238E27FC236}">
                <a16:creationId xmlns:a16="http://schemas.microsoft.com/office/drawing/2014/main" id="{E78ACC19-8523-4D85-844E-BEDEFA70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40" t="13546" r="13944" b="11553"/>
          <a:stretch/>
        </p:blipFill>
        <p:spPr bwMode="auto">
          <a:xfrm>
            <a:off x="6071400" y="4926387"/>
            <a:ext cx="1295919" cy="102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D6CAA16-C8FE-4062-967C-39872585DAE8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t="11115" r="14021" b="11137"/>
          <a:stretch/>
        </p:blipFill>
        <p:spPr bwMode="auto">
          <a:xfrm>
            <a:off x="7626420" y="4902513"/>
            <a:ext cx="1207810" cy="1023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AC0E7A46-8E93-40C3-8BE9-E4CF1CF074A3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8" t="10564" r="15239" b="11928"/>
          <a:stretch/>
        </p:blipFill>
        <p:spPr bwMode="auto">
          <a:xfrm>
            <a:off x="9148750" y="4902512"/>
            <a:ext cx="1218644" cy="1023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6C621A-8603-4975-BBF0-F7D3C837968E}"/>
              </a:ext>
            </a:extLst>
          </p:cNvPr>
          <p:cNvSpPr/>
          <p:nvPr/>
        </p:nvSpPr>
        <p:spPr>
          <a:xfrm>
            <a:off x="6024543" y="6022298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電量大於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</a:t>
            </a:r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3CFDCF6-03F9-4015-990C-22469190B346}"/>
              </a:ext>
            </a:extLst>
          </p:cNvPr>
          <p:cNvSpPr/>
          <p:nvPr/>
        </p:nvSpPr>
        <p:spPr>
          <a:xfrm>
            <a:off x="7442490" y="6040874"/>
            <a:ext cx="163378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電量介於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 </a:t>
            </a: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6DBBE6A-6FC1-48C3-86D6-7C2EFD880CDF}"/>
              </a:ext>
            </a:extLst>
          </p:cNvPr>
          <p:cNvSpPr/>
          <p:nvPr/>
        </p:nvSpPr>
        <p:spPr>
          <a:xfrm>
            <a:off x="9205056" y="6042351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電量小於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1C6AAC-DF17-48E3-B854-75CA0EDCB28B}"/>
              </a:ext>
            </a:extLst>
          </p:cNvPr>
          <p:cNvGrpSpPr/>
          <p:nvPr/>
        </p:nvGrpSpPr>
        <p:grpSpPr>
          <a:xfrm>
            <a:off x="3149822" y="4961766"/>
            <a:ext cx="2539478" cy="1407065"/>
            <a:chOff x="690324" y="4954264"/>
            <a:chExt cx="2735299" cy="1675137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D594E296-CA25-4A92-86BA-F4801B03DF7D}"/>
                </a:ext>
              </a:extLst>
            </p:cNvPr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46" t="26087" r="16374" b="25932"/>
            <a:stretch/>
          </p:blipFill>
          <p:spPr bwMode="auto">
            <a:xfrm>
              <a:off x="1011397" y="4954264"/>
              <a:ext cx="1785344" cy="9646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94EE46F-5194-40CF-B3E5-71AEBD613F6A}"/>
                </a:ext>
              </a:extLst>
            </p:cNvPr>
            <p:cNvSpPr/>
            <p:nvPr/>
          </p:nvSpPr>
          <p:spPr>
            <a:xfrm>
              <a:off x="690324" y="6281308"/>
              <a:ext cx="2735299" cy="348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長按右鍵</a:t>
              </a: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秒</a:t>
              </a: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可以確認</a:t>
              </a:r>
              <a:r>
                <a:rPr kumimoji="0" lang="zh-TW" altLang="zh-TW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電量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狀態</a:t>
              </a:r>
              <a:endPara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623C3FDB-738A-43DF-B59E-DCEA95614259}"/>
                </a:ext>
              </a:extLst>
            </p:cNvPr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2142717" y="5650338"/>
              <a:ext cx="506651" cy="6346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3EDFA6F-41D2-4E7F-A8D7-FBC666F146A9}"/>
              </a:ext>
            </a:extLst>
          </p:cNvPr>
          <p:cNvGrpSpPr/>
          <p:nvPr/>
        </p:nvGrpSpPr>
        <p:grpSpPr>
          <a:xfrm>
            <a:off x="5953330" y="3213404"/>
            <a:ext cx="4144031" cy="1449035"/>
            <a:chOff x="4283723" y="1876155"/>
            <a:chExt cx="4144031" cy="1594397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7CA3C3B7-0C6F-4B2D-AF3A-B54891FE0F58}"/>
                </a:ext>
              </a:extLst>
            </p:cNvPr>
            <p:cNvPicPr/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680" t="11360" r="14481" b="7826"/>
            <a:stretch/>
          </p:blipFill>
          <p:spPr bwMode="auto">
            <a:xfrm>
              <a:off x="4283723" y="1889054"/>
              <a:ext cx="1510665" cy="12403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D4A59E4-139B-4C8D-8248-8C86B666F1F9}"/>
                </a:ext>
              </a:extLst>
            </p:cNvPr>
            <p:cNvPicPr/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64" t="11360" r="16059" b="6143"/>
            <a:stretch/>
          </p:blipFill>
          <p:spPr bwMode="auto">
            <a:xfrm>
              <a:off x="6838065" y="1876155"/>
              <a:ext cx="1484868" cy="12661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DFC876B4-1842-4B68-B8A9-A73F7DFAF217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6470202" y="2474331"/>
              <a:ext cx="367863" cy="460732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94D63F3B-46DE-48DB-90E0-195CC55B8B07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5849383" y="2474330"/>
              <a:ext cx="367863" cy="4607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911EE3E-D4CF-4B7A-B740-D561671E77CD}"/>
                </a:ext>
              </a:extLst>
            </p:cNvPr>
            <p:cNvSpPr/>
            <p:nvPr/>
          </p:nvSpPr>
          <p:spPr>
            <a:xfrm>
              <a:off x="4297916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綠燈閃爍</a:t>
              </a: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kumimoji="0" lang="zh-TW" altLang="zh-TW" sz="113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藍芽廣播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kumimoji="0" lang="zh-TW" alt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E8881C9-117C-4710-BDA5-7F90BD8FB09D}"/>
                </a:ext>
              </a:extLst>
            </p:cNvPr>
            <p:cNvSpPr/>
            <p:nvPr/>
          </p:nvSpPr>
          <p:spPr>
            <a:xfrm>
              <a:off x="6840460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紅燈閃爍</a:t>
              </a: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kumimoji="0" lang="zh-TW" altLang="zh-TW" sz="113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計數記錄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kumimoji="0" lang="zh-TW" alt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AEA8A96-7F85-42C2-831D-A8E047FFD97C}"/>
              </a:ext>
            </a:extLst>
          </p:cNvPr>
          <p:cNvSpPr/>
          <p:nvPr/>
        </p:nvSpPr>
        <p:spPr>
          <a:xfrm>
            <a:off x="5202698" y="5310944"/>
            <a:ext cx="609600" cy="3179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4AB89FFE-1FDF-4E0E-8AD3-0D92BA002465}"/>
              </a:ext>
            </a:extLst>
          </p:cNvPr>
          <p:cNvSpPr/>
          <p:nvPr/>
        </p:nvSpPr>
        <p:spPr>
          <a:xfrm>
            <a:off x="6550216" y="5008051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76F5DE6E-18BD-4A3E-BB84-548C48E1ECFE}"/>
              </a:ext>
            </a:extLst>
          </p:cNvPr>
          <p:cNvSpPr/>
          <p:nvPr/>
        </p:nvSpPr>
        <p:spPr>
          <a:xfrm>
            <a:off x="6658921" y="3303368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C2CC1811-46D3-4637-9327-D897BE7A94DA}"/>
              </a:ext>
            </a:extLst>
          </p:cNvPr>
          <p:cNvSpPr/>
          <p:nvPr/>
        </p:nvSpPr>
        <p:spPr>
          <a:xfrm>
            <a:off x="8063608" y="5008050"/>
            <a:ext cx="76200" cy="45719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07AD10CF-AB43-48B7-865A-2EBD6CA08842}"/>
              </a:ext>
            </a:extLst>
          </p:cNvPr>
          <p:cNvSpPr/>
          <p:nvPr/>
        </p:nvSpPr>
        <p:spPr>
          <a:xfrm>
            <a:off x="9601200" y="5021271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8E174AEC-3297-42BE-8AEE-A94FD32205E4}"/>
              </a:ext>
            </a:extLst>
          </p:cNvPr>
          <p:cNvSpPr/>
          <p:nvPr/>
        </p:nvSpPr>
        <p:spPr>
          <a:xfrm>
            <a:off x="9227513" y="3280508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8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3EBB1AD-EBBF-4529-BEC3-F9F2B234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92" y="1117172"/>
            <a:ext cx="8039100" cy="35623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C42C-4BB7-4FC2-9C22-AFED7A8B101A}"/>
              </a:ext>
            </a:extLst>
          </p:cNvPr>
          <p:cNvSpPr txBox="1"/>
          <p:nvPr/>
        </p:nvSpPr>
        <p:spPr>
          <a:xfrm>
            <a:off x="1028765" y="905350"/>
            <a:ext cx="9306090" cy="39395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動機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張忠謀疾呼：留心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衝擊帶來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失業、貧富差距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問題 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3"/>
              </a:rPr>
              <a:t>[UDN]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張忠謀表示，「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改變的恐怕不是生活而已，將對整個社會結構做洗牌式的改變，甚至取代人的角色。」另有專家估計，未來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1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、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年，隨著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實現自動化，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台灣將新添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200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萬失業大軍！ </a:t>
            </a:r>
            <a:r>
              <a:rPr lang="en-US" altLang="zh-TW" sz="2000" u="sng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[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Yahoo news]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失業率增加、增大貧富差距</a:t>
            </a:r>
            <a:r>
              <a:rPr lang="en-US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...</a:t>
            </a:r>
            <a:r>
              <a:rPr lang="zh-TW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張忠謀預見</a:t>
            </a:r>
            <a:r>
              <a:rPr lang="en-US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lang="zh-TW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未來衝擊 </a:t>
            </a:r>
            <a:r>
              <a:rPr lang="en-US" altLang="zh-TW" sz="2000" b="1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[</a:t>
            </a:r>
            <a:r>
              <a:rPr lang="en-US" altLang="zh-TW" sz="2000" b="1" u="sng" dirty="0" err="1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自由時報</a:t>
            </a:r>
            <a:r>
              <a:rPr lang="en-US" altLang="zh-TW" sz="2000" b="1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如何不被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取代？張忠謀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給年輕人的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個建議 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[</a:t>
            </a:r>
            <a:r>
              <a:rPr lang="en-US" altLang="zh-TW" sz="2000" u="sng" dirty="0" err="1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天下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為此，張忠謀提出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大解方：數據收集、運算能力、具備創意的創業精神，以及終身學習。</a:t>
            </a: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本計畫即在解決此一迫在眉睫之社會問題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6259A1-6CF7-4B66-88B1-3FA45BCF81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617" y="4539897"/>
            <a:ext cx="2290736" cy="1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配件介紹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69" y="1803063"/>
            <a:ext cx="2228850" cy="167163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1" t="6769" r="6904" b="5892"/>
          <a:stretch/>
        </p:blipFill>
        <p:spPr bwMode="auto">
          <a:xfrm>
            <a:off x="1691297" y="3638356"/>
            <a:ext cx="1965794" cy="1451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973351" y="3349666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本體 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正面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973351" y="5128050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本體 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背面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9" t="19290" r="20166" b="14843"/>
          <a:stretch/>
        </p:blipFill>
        <p:spPr bwMode="auto">
          <a:xfrm>
            <a:off x="4436972" y="2826053"/>
            <a:ext cx="1485900" cy="1279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155246" y="4105060"/>
            <a:ext cx="2081019" cy="61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提供使用者跑步或行進間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主體與鞋面穩固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結合，確保動作的正確偵測。</a:t>
            </a:r>
          </a:p>
        </p:txBody>
      </p:sp>
      <p:pic>
        <p:nvPicPr>
          <p:cNvPr id="13" name="圖片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60" y="2152183"/>
            <a:ext cx="3450681" cy="35397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124245" y="1918730"/>
            <a:ext cx="263726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魔鬼氈手腕帶 ，寬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公分、長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27.5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059695" y="2612493"/>
            <a:ext cx="2279791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背夾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拆卸須將螺絲工具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124246" y="2619175"/>
            <a:ext cx="2810385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提供使用者跑步或行進間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主體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與鞋面穩固結合，確保動作的正確偵測。</a:t>
            </a:r>
          </a:p>
        </p:txBody>
      </p:sp>
      <p:pic>
        <p:nvPicPr>
          <p:cNvPr id="17" name="圖片 16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24" b="8526"/>
          <a:stretch/>
        </p:blipFill>
        <p:spPr bwMode="auto">
          <a:xfrm>
            <a:off x="6439699" y="3984515"/>
            <a:ext cx="2338647" cy="1268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7028654" y="3669471"/>
            <a:ext cx="1194558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USB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轉接線一條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586077" y="5293827"/>
            <a:ext cx="2226892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USB Type A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轉接 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USB mini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線，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可提供傳輸數據以及充電功能。</a:t>
            </a:r>
          </a:p>
        </p:txBody>
      </p:sp>
    </p:spTree>
    <p:extLst>
      <p:ext uri="{BB962C8B-B14F-4D97-AF65-F5344CB8AC3E}">
        <p14:creationId xmlns:p14="http://schemas.microsoft.com/office/powerpoint/2010/main" val="3350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7EC87EB3-16C2-4486-80A6-B30661CD470A}"/>
              </a:ext>
            </a:extLst>
          </p:cNvPr>
          <p:cNvSpPr/>
          <p:nvPr/>
        </p:nvSpPr>
        <p:spPr>
          <a:xfrm rot="5400000">
            <a:off x="-1533108" y="2886275"/>
            <a:ext cx="6143016" cy="168223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3B46E1-396D-4679-A407-405D7F6CAE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991" y="3534346"/>
            <a:ext cx="581449" cy="86849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2655424" y="1462126"/>
            <a:ext cx="5646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rabboni_pc_UI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下載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解壓縮資料夾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rabboni_PC_ui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：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2.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解壓縮檔中找到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建立捷徑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3.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執行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81DC092-B8A1-47F2-9B2B-D364C38B4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7" t="23335" r="20767" b="13183"/>
          <a:stretch/>
        </p:blipFill>
        <p:spPr>
          <a:xfrm>
            <a:off x="3607131" y="2975005"/>
            <a:ext cx="1276113" cy="22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0275BB6-E60F-4507-984B-902FD955E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604" y="3558519"/>
            <a:ext cx="2956003" cy="2852672"/>
          </a:xfrm>
          <a:prstGeom prst="rect">
            <a:avLst/>
          </a:prstGeom>
        </p:spPr>
      </p:pic>
      <p:cxnSp>
        <p:nvCxnSpPr>
          <p:cNvPr id="3" name="直線單箭頭接點 2"/>
          <p:cNvCxnSpPr/>
          <p:nvPr/>
        </p:nvCxnSpPr>
        <p:spPr>
          <a:xfrm>
            <a:off x="4996295" y="3089306"/>
            <a:ext cx="0" cy="41589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rot="16200000">
            <a:off x="5890043" y="2679543"/>
            <a:ext cx="0" cy="41589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009" y="2491264"/>
            <a:ext cx="1666875" cy="8191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/>
          <a:srcRect t="-11895" r="18618" b="8669"/>
          <a:stretch/>
        </p:blipFill>
        <p:spPr>
          <a:xfrm>
            <a:off x="8171133" y="2992453"/>
            <a:ext cx="1550324" cy="3048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8098607" y="260756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下載並解壓縮檔案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6583714" y="2900840"/>
            <a:ext cx="0" cy="60436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138" y="3642578"/>
            <a:ext cx="3274001" cy="2225104"/>
          </a:xfrm>
          <a:prstGeom prst="rect">
            <a:avLst/>
          </a:prstGeom>
        </p:spPr>
      </p:pic>
      <p:sp>
        <p:nvSpPr>
          <p:cNvPr id="21" name="橢圓 20"/>
          <p:cNvSpPr/>
          <p:nvPr/>
        </p:nvSpPr>
        <p:spPr>
          <a:xfrm>
            <a:off x="10129932" y="267354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E5957EE-2AC8-4ED9-8A5F-99652C750674}"/>
              </a:ext>
            </a:extLst>
          </p:cNvPr>
          <p:cNvSpPr/>
          <p:nvPr/>
        </p:nvSpPr>
        <p:spPr>
          <a:xfrm>
            <a:off x="2916382" y="1845700"/>
            <a:ext cx="244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https://reurl.cc/QprO60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2914650" y="645467"/>
            <a:ext cx="4299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PC UI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投影片編號版面配置區 4">
            <a:extLst>
              <a:ext uri="{FF2B5EF4-FFF2-40B4-BE49-F238E27FC236}">
                <a16:creationId xmlns:a16="http://schemas.microsoft.com/office/drawing/2014/main" id="{2C5FCE49-888E-4D93-893C-B22CFFC2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5423" y="6570807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8F60FD1-EDEC-4239-B7D6-52106467B6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" y="2419528"/>
            <a:ext cx="2156973" cy="1078487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7F1B1D27-46EA-4BD0-9A84-7889A0BF082D}"/>
              </a:ext>
            </a:extLst>
          </p:cNvPr>
          <p:cNvSpPr txBox="1"/>
          <p:nvPr/>
        </p:nvSpPr>
        <p:spPr>
          <a:xfrm rot="16200000">
            <a:off x="472980" y="1063372"/>
            <a:ext cx="1422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</a:rPr>
              <a:t>Install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6C10FA1-EEFE-42C7-8D00-ED3E83B5689F}"/>
              </a:ext>
            </a:extLst>
          </p:cNvPr>
          <p:cNvSpPr/>
          <p:nvPr/>
        </p:nvSpPr>
        <p:spPr>
          <a:xfrm>
            <a:off x="3009807" y="307466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5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4039" y="762000"/>
            <a:ext cx="8543925" cy="92869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Symbol" panose="05050102010706020507" pitchFamily="18" charset="2"/>
                <a:ea typeface="微軟正黑體" panose="020B0604030504040204" pitchFamily="34" charset="-120"/>
              </a:rPr>
              <a:t>如果</a:t>
            </a: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 UI 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連線程式無法開啟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4039" y="1600200"/>
            <a:ext cx="8543925" cy="4351338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zh-TW" altLang="en-US" sz="2000" dirty="0"/>
              <a:t>  </a:t>
            </a:r>
            <a:r>
              <a:rPr lang="zh-TW" altLang="en-US" sz="1800" dirty="0"/>
              <a:t>執行工作管理員 </a:t>
            </a:r>
            <a:r>
              <a:rPr lang="en-US" altLang="zh-TW" sz="1800" dirty="0"/>
              <a:t>(</a:t>
            </a:r>
            <a:r>
              <a:rPr lang="zh-TW" altLang="en-US" sz="1800" dirty="0"/>
              <a:t>在工作列上按右鍵或同時按下</a:t>
            </a:r>
            <a:r>
              <a:rPr lang="en-US" altLang="zh-TW" sz="1800" dirty="0" err="1"/>
              <a:t>Ctrl+Alt+Del</a:t>
            </a:r>
            <a:r>
              <a:rPr lang="zh-TW" altLang="en-US" sz="1800" dirty="0"/>
              <a:t>，選擇</a:t>
            </a:r>
            <a:r>
              <a:rPr lang="en-US" altLang="zh-TW" sz="1800" dirty="0"/>
              <a:t>”</a:t>
            </a:r>
            <a:r>
              <a:rPr lang="zh-TW" altLang="en-US" sz="1800" dirty="0"/>
              <a:t>工作管理員</a:t>
            </a:r>
            <a:r>
              <a:rPr lang="en-US" altLang="zh-TW" sz="1800" dirty="0"/>
              <a:t>”)</a:t>
            </a:r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點擊「更多詳細資訊」</a:t>
            </a: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找到仍在背景執行的</a:t>
            </a:r>
            <a:r>
              <a:rPr lang="en-US" altLang="zh-TW" sz="1800" dirty="0" err="1"/>
              <a:t>rabboni</a:t>
            </a:r>
            <a:r>
              <a:rPr lang="zh-TW" altLang="en-US" sz="1800" dirty="0"/>
              <a:t>程式</a:t>
            </a: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點擊右鍵選擇「結束工作」</a:t>
            </a:r>
            <a:endParaRPr lang="en-US" altLang="zh-TW" sz="1800" dirty="0"/>
          </a:p>
          <a:p>
            <a:endParaRPr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2362200" y="1942620"/>
            <a:ext cx="3048000" cy="846930"/>
            <a:chOff x="1219201" y="2667001"/>
            <a:chExt cx="3048000" cy="84693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222" t="86492"/>
            <a:stretch/>
          </p:blipFill>
          <p:spPr>
            <a:xfrm>
              <a:off x="1219201" y="2667001"/>
              <a:ext cx="3048000" cy="784266"/>
            </a:xfrm>
            <a:prstGeom prst="rect">
              <a:avLst/>
            </a:prstGeom>
          </p:spPr>
        </p:pic>
        <p:sp>
          <p:nvSpPr>
            <p:cNvPr id="7" name="橢圓 6"/>
            <p:cNvSpPr/>
            <p:nvPr/>
          </p:nvSpPr>
          <p:spPr>
            <a:xfrm>
              <a:off x="1447800" y="3209131"/>
              <a:ext cx="3048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752600" y="3144599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點擊滑鼠右鍵</a:t>
              </a:r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H="1">
              <a:off x="2369671" y="2819400"/>
              <a:ext cx="9906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4343401"/>
            <a:ext cx="4714875" cy="23812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67" t="48176" r="28666" b="31861"/>
          <a:stretch/>
        </p:blipFill>
        <p:spPr>
          <a:xfrm>
            <a:off x="5257801" y="4674574"/>
            <a:ext cx="2718033" cy="152889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086792"/>
            <a:ext cx="1905000" cy="1081916"/>
          </a:xfrm>
          <a:prstGeom prst="rect">
            <a:avLst/>
          </a:prstGeom>
        </p:spPr>
      </p:pic>
      <p:sp>
        <p:nvSpPr>
          <p:cNvPr id="20" name="橢圓 19"/>
          <p:cNvSpPr/>
          <p:nvPr/>
        </p:nvSpPr>
        <p:spPr>
          <a:xfrm>
            <a:off x="2285999" y="3886200"/>
            <a:ext cx="914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616817" y="4953000"/>
            <a:ext cx="914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1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F916994-30A1-4A7D-B79F-58B604304BE7}"/>
              </a:ext>
            </a:extLst>
          </p:cNvPr>
          <p:cNvSpPr/>
          <p:nvPr/>
        </p:nvSpPr>
        <p:spPr>
          <a:xfrm>
            <a:off x="1828800" y="914400"/>
            <a:ext cx="3514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PC UI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介紹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73CBCAD-46BE-4E88-BE1C-AB584DD9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"/>
          <a:stretch/>
        </p:blipFill>
        <p:spPr>
          <a:xfrm>
            <a:off x="1676400" y="1600200"/>
            <a:ext cx="4191000" cy="4118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C20D86-907F-4B24-B669-7729592D133C}"/>
                  </a:ext>
                </a:extLst>
              </p:cNvPr>
              <p:cNvSpPr/>
              <p:nvPr/>
            </p:nvSpPr>
            <p:spPr>
              <a:xfrm>
                <a:off x="6244748" y="1538163"/>
                <a:ext cx="4651853" cy="5324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USB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：點擊透過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USB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連線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2.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Bluetooth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：點擊透過藍芽連線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3.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MAC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：輸入裝置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MAC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的地方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4.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Scratch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：點擊可以連到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Scratch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5.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驅動門檻：設定內建加速度公式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zh-TW" alt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𝑧</m:t>
                            </m:r>
                          </m:e>
                          <m:sup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   並計算驅動次數結果的門檻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(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要大於多少算一次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6. 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裝置驅動記錄數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/Reset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：紀錄驅動次數在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7.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驅動：搖動超過門檻會回傳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8.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新驅動紀錄數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/Reset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：每次重新連線回重新計數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endParaRPr kumimoji="0" lang="zh-TW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9.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 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X/Y/Z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方向加速度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(1g=9.8m/sec</a:t>
                </a:r>
                <a:r>
                  <a:rPr kumimoji="0" lang="en-US" altLang="zh-TW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2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)</a:t>
                </a:r>
                <a:endParaRPr kumimoji="0" lang="zh-TW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10.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X/Y/X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方向角速度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(degree/sec)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11.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參數設定：設定</a:t>
                </a:r>
                <a:r>
                  <a:rPr kumimoji="0" lang="en-US" altLang="zh-TW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rabboni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內的加速度以及角速度偵測範圍及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sampling rate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。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C20D86-907F-4B24-B669-7729592D13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48" y="1538163"/>
                <a:ext cx="4651853" cy="5324599"/>
              </a:xfrm>
              <a:prstGeom prst="rect">
                <a:avLst/>
              </a:prstGeom>
              <a:blipFill>
                <a:blip r:embed="rId3"/>
                <a:stretch>
                  <a:fillRect l="-654" t="-3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流程圖: 接點 7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667001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9" name="流程圖: 接點 8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3501414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0" name="流程圖: 接點 9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4335827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1" name="流程圖: 接點 10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162844" y="32004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5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2" name="流程圖: 接點 11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504026" y="265129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3" name="流程圖: 接點 12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375388" y="35814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6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4" name="流程圖: 接點 13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364454" y="401877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7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5" name="流程圖: 接點 14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375388" y="444283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8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6" name="流程圖: 接點 15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5791336" y="3234437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9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495" y="4442833"/>
            <a:ext cx="341406" cy="3444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63227" y="2438400"/>
            <a:ext cx="638187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15444" y="2438400"/>
            <a:ext cx="638187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35826" y="2438400"/>
            <a:ext cx="1531574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54533" y="2946852"/>
            <a:ext cx="4216655" cy="19717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48639" y="3220290"/>
            <a:ext cx="599362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678996" y="3625059"/>
            <a:ext cx="13690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678996" y="4044325"/>
            <a:ext cx="13690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678996" y="4462722"/>
            <a:ext cx="14452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56660" y="3251652"/>
            <a:ext cx="2034540" cy="107192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756660" y="4442833"/>
            <a:ext cx="2034540" cy="1110793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23260" y="4862439"/>
            <a:ext cx="457200" cy="623962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273" y="4876521"/>
            <a:ext cx="338201" cy="3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3231" y="1901271"/>
            <a:ext cx="48983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打開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 UI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連結按鈕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即可開始與電腦連線傳輸數據。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4868" y="530799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32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  <p:pic>
        <p:nvPicPr>
          <p:cNvPr id="15" name="圖片 1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2" t="5302" r="5389"/>
          <a:stretch/>
        </p:blipFill>
        <p:spPr bwMode="auto">
          <a:xfrm rot="21238188">
            <a:off x="2804445" y="2103262"/>
            <a:ext cx="1509219" cy="1236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4667924" y="2546183"/>
            <a:ext cx="1428076" cy="765237"/>
            <a:chOff x="-163703" y="-763610"/>
            <a:chExt cx="3027972" cy="1684112"/>
          </a:xfrm>
        </p:grpSpPr>
        <p:sp>
          <p:nvSpPr>
            <p:cNvPr id="19" name="文字方塊 2"/>
            <p:cNvSpPr txBox="1">
              <a:spLocks noChangeArrowheads="1"/>
            </p:cNvSpPr>
            <p:nvPr/>
          </p:nvSpPr>
          <p:spPr bwMode="auto">
            <a:xfrm>
              <a:off x="0" y="546294"/>
              <a:ext cx="2864269" cy="37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9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63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接到電腦</a:t>
              </a:r>
              <a:r>
                <a:rPr kumimoji="0" lang="en-US" sz="1463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USB</a:t>
              </a:r>
              <a:endPara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61" t="20640" r="14327" b="13751"/>
            <a:stretch/>
          </p:blipFill>
          <p:spPr bwMode="auto">
            <a:xfrm>
              <a:off x="-163703" y="-763610"/>
              <a:ext cx="1927228" cy="13099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1" name="直線接點 20"/>
          <p:cNvCxnSpPr/>
          <p:nvPr/>
        </p:nvCxnSpPr>
        <p:spPr>
          <a:xfrm flipV="1">
            <a:off x="3176744" y="2633547"/>
            <a:ext cx="1491180" cy="677873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931" y="1856362"/>
            <a:ext cx="744921" cy="724829"/>
          </a:xfrm>
          <a:prstGeom prst="rect">
            <a:avLst/>
          </a:prstGeom>
        </p:spPr>
      </p:pic>
      <p:pic>
        <p:nvPicPr>
          <p:cNvPr id="23" name="圖片 22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23"/>
          <a:stretch/>
        </p:blipFill>
        <p:spPr>
          <a:xfrm>
            <a:off x="6351240" y="1066801"/>
            <a:ext cx="4565122" cy="3571609"/>
          </a:xfrm>
          <a:prstGeom prst="rect">
            <a:avLst/>
          </a:prstGeom>
        </p:spPr>
      </p:pic>
      <p:sp>
        <p:nvSpPr>
          <p:cNvPr id="24" name="橢圓 23"/>
          <p:cNvSpPr/>
          <p:nvPr/>
        </p:nvSpPr>
        <p:spPr>
          <a:xfrm>
            <a:off x="7642827" y="1639798"/>
            <a:ext cx="753648" cy="753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5005E272-4C1E-4B01-840D-4C74D8FD1D6A}"/>
              </a:ext>
            </a:extLst>
          </p:cNvPr>
          <p:cNvCxnSpPr>
            <a:cxnSpLocks/>
          </p:cNvCxnSpPr>
          <p:nvPr/>
        </p:nvCxnSpPr>
        <p:spPr>
          <a:xfrm flipV="1">
            <a:off x="5526465" y="2133602"/>
            <a:ext cx="2612648" cy="1523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4ABC27A-87BC-4DB8-9E25-A64F6C31FA85}"/>
              </a:ext>
            </a:extLst>
          </p:cNvPr>
          <p:cNvSpPr/>
          <p:nvPr/>
        </p:nvSpPr>
        <p:spPr>
          <a:xfrm>
            <a:off x="1605921" y="4866455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數字開始變動就是成功連線，變動數值就是三軸的加速度以及三軸的角速度。如果有問題的話就把檔案關起來重開。跳動值為量測值（含雜訊值），因此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Sensor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靜置仍會有跳動值。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6" name="Picture 4" descr="https://chart.googleapis.com/chart?chs=170x170&amp;cht=qr&amp;chl=https://drive.google.com/open?id=1ElCVAZngcWG5aF0fVIxYDxp0OeYrzqnm">
            <a:extLst>
              <a:ext uri="{FF2B5EF4-FFF2-40B4-BE49-F238E27FC236}">
                <a16:creationId xmlns:a16="http://schemas.microsoft.com/office/drawing/2014/main" id="{11A921E8-85C6-4D8D-B7BD-166E60BE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1465"/>
            <a:ext cx="890306" cy="8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1B185DA-7A5D-4D51-AC79-09269043C44F}"/>
              </a:ext>
            </a:extLst>
          </p:cNvPr>
          <p:cNvSpPr/>
          <p:nvPr/>
        </p:nvSpPr>
        <p:spPr>
          <a:xfrm>
            <a:off x="8534400" y="5562601"/>
            <a:ext cx="108262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Resource</a:t>
            </a:r>
            <a:endParaRPr kumimoji="0" lang="zh-TW" alt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E607D43-5CE3-4FA8-A38C-8865C2718236}"/>
              </a:ext>
            </a:extLst>
          </p:cNvPr>
          <p:cNvSpPr txBox="1"/>
          <p:nvPr/>
        </p:nvSpPr>
        <p:spPr>
          <a:xfrm>
            <a:off x="841663" y="792811"/>
            <a:ext cx="744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安裝安裝</a:t>
            </a:r>
            <a:r>
              <a:rPr lang="en-US" altLang="zh-TW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……</a:t>
            </a:r>
            <a:r>
              <a:rPr lang="zh-TW" altLang="en-US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再安裝  </a:t>
            </a:r>
            <a:r>
              <a:rPr lang="en-US" altLang="zh-TW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But for what ?</a:t>
            </a:r>
            <a:endParaRPr lang="zh-TW" altLang="en-US" sz="36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55F8DA-AFAD-4BE8-AAB9-F50F8746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92" y="1937906"/>
            <a:ext cx="6608616" cy="330430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2458D87-4516-4904-A871-0EE8708D2B8E}"/>
              </a:ext>
            </a:extLst>
          </p:cNvPr>
          <p:cNvGrpSpPr/>
          <p:nvPr/>
        </p:nvGrpSpPr>
        <p:grpSpPr>
          <a:xfrm rot="21371005">
            <a:off x="6827007" y="2400346"/>
            <a:ext cx="2295113" cy="589681"/>
            <a:chOff x="5064015" y="2883523"/>
            <a:chExt cx="2295113" cy="58968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4165A48-B2D8-4875-86A1-FC6BB1D0079D}"/>
                </a:ext>
              </a:extLst>
            </p:cNvPr>
            <p:cNvSpPr txBox="1"/>
            <p:nvPr/>
          </p:nvSpPr>
          <p:spPr>
            <a:xfrm rot="411318">
              <a:off x="5064015" y="2883523"/>
              <a:ext cx="108375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/>
                <a:t>python</a:t>
              </a:r>
              <a:endParaRPr lang="zh-TW" altLang="en-US" sz="2400" b="1" i="1" dirty="0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DDEB411-3D91-4848-9AAD-E32AFE70DC82}"/>
                </a:ext>
              </a:extLst>
            </p:cNvPr>
            <p:cNvSpPr txBox="1"/>
            <p:nvPr/>
          </p:nvSpPr>
          <p:spPr>
            <a:xfrm rot="354920">
              <a:off x="6116480" y="3011539"/>
              <a:ext cx="124264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/>
                <a:t>Rabboni</a:t>
              </a:r>
              <a:endParaRPr lang="zh-TW" altLang="en-US" sz="2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572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79FEE33-3928-40E4-8572-849FBEAC8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TW" dirty="0"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Stella </a:t>
            </a:r>
            <a:r>
              <a:rPr lang="en-US" altLang="zh-TW" dirty="0" err="1"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Kuei</a:t>
            </a:r>
            <a:r>
              <a:rPr lang="en-US" altLang="zh-TW" dirty="0"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 Ann Wen.</a:t>
            </a:r>
            <a:endParaRPr lang="en-US" altLang="ja-JP" sz="1600" dirty="0">
              <a:gradFill>
                <a:gsLst>
                  <a:gs pos="25000">
                    <a:srgbClr val="3333CC">
                      <a:satMod val="155000"/>
                    </a:srgbClr>
                  </a:gs>
                  <a:gs pos="100000">
                    <a:srgbClr val="3333CC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05858" name="Picture 2" descr="「break」的圖片搜尋結果">
            <a:hlinkClick r:id="rId3"/>
            <a:extLst>
              <a:ext uri="{FF2B5EF4-FFF2-40B4-BE49-F238E27FC236}">
                <a16:creationId xmlns:a16="http://schemas.microsoft.com/office/drawing/2014/main" id="{67889FE4-FFC3-4C0B-9A49-E0F8141A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648" y="384502"/>
            <a:ext cx="6048672" cy="60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id="{BDA3AF79-4933-4A04-B4E0-466A6FD6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5423" y="6570807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250C67-2657-4DEA-98B5-9BDE5E3CB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82" y="3727393"/>
            <a:ext cx="4211526" cy="2105763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46274C8A-204F-40A5-A8AA-7B94BCB37CB8}"/>
              </a:ext>
            </a:extLst>
          </p:cNvPr>
          <p:cNvSpPr/>
          <p:nvPr/>
        </p:nvSpPr>
        <p:spPr>
          <a:xfrm rot="5400000">
            <a:off x="-1028827" y="1757451"/>
            <a:ext cx="6143016" cy="302548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4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42026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8082844" y="2460978"/>
            <a:ext cx="643467" cy="282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B017F54-DBBD-4325-A527-B3D3F795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C0EB6A-B637-448D-9589-08050A17AB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329" y="1959252"/>
            <a:ext cx="3339062" cy="4513263"/>
          </a:xfrm>
        </p:spPr>
        <p:txBody>
          <a:bodyPr/>
          <a:lstStyle/>
          <a:p>
            <a:r>
              <a:rPr lang="en-US" altLang="zh-TW" sz="2400" dirty="0">
                <a:ea typeface="微軟正黑體" panose="020B0604030504040204" pitchFamily="34" charset="-120"/>
                <a:hlinkClick r:id="rId2"/>
              </a:rPr>
              <a:t>https://www.python.org/downloads/</a:t>
            </a:r>
            <a:endParaRPr lang="en-US" altLang="zh-TW" sz="2400" dirty="0">
              <a:ea typeface="微軟正黑體" panose="020B0604030504040204" pitchFamily="34" charset="-120"/>
            </a:endParaRPr>
          </a:p>
          <a:p>
            <a:endParaRPr lang="en-US" altLang="zh-TW" sz="2400" dirty="0">
              <a:ea typeface="微軟正黑體" panose="020B0604030504040204" pitchFamily="34" charset="-120"/>
            </a:endParaRPr>
          </a:p>
          <a:p>
            <a:r>
              <a:rPr lang="zh-TW" altLang="en-US" dirty="0"/>
              <a:t>配合</a:t>
            </a:r>
            <a:r>
              <a:rPr lang="en-US" altLang="zh-TW" dirty="0"/>
              <a:t>AIOT</a:t>
            </a:r>
            <a:r>
              <a:rPr lang="zh-TW" altLang="en-US" dirty="0"/>
              <a:t> 應用請下載</a:t>
            </a:r>
            <a:r>
              <a:rPr lang="en-US" altLang="zh-TW" dirty="0"/>
              <a:t>3.7.5</a:t>
            </a:r>
          </a:p>
          <a:p>
            <a:r>
              <a:rPr lang="zh-TW" altLang="en-US" dirty="0">
                <a:ea typeface="微軟正黑體" panose="020B0604030504040204" pitchFamily="34" charset="-120"/>
              </a:rPr>
              <a:t>額外的</a:t>
            </a:r>
            <a:r>
              <a:rPr lang="en-US" altLang="zh-TW" dirty="0">
                <a:ea typeface="微軟正黑體" panose="020B0604030504040204" pitchFamily="34" charset="-120"/>
              </a:rPr>
              <a:t>library</a:t>
            </a:r>
            <a:r>
              <a:rPr lang="zh-TW" altLang="en-US" dirty="0">
                <a:ea typeface="微軟正黑體" panose="020B0604030504040204" pitchFamily="34" charset="-120"/>
              </a:rPr>
              <a:t> 需要</a:t>
            </a:r>
            <a:r>
              <a:rPr lang="en-US" altLang="zh-TW" dirty="0">
                <a:ea typeface="微軟正黑體" panose="020B0604030504040204" pitchFamily="34" charset="-120"/>
              </a:rPr>
              <a:t>PIP</a:t>
            </a:r>
            <a:r>
              <a:rPr lang="zh-TW" altLang="en-US" dirty="0">
                <a:ea typeface="微軟正黑體" panose="020B0604030504040204" pitchFamily="34" charset="-120"/>
              </a:rPr>
              <a:t> 安裝</a:t>
            </a:r>
            <a:endParaRPr lang="en-US" altLang="zh-TW" dirty="0">
              <a:ea typeface="微軟正黑體" panose="020B0604030504040204" pitchFamily="34" charset="-120"/>
            </a:endParaRPr>
          </a:p>
          <a:p>
            <a:endParaRPr lang="zh-TW" altLang="en-US" dirty="0"/>
          </a:p>
          <a:p>
            <a:pPr lvl="1"/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7" name="Picture 2" descr="「Python png」的圖片搜尋結果">
            <a:extLst>
              <a:ext uri="{FF2B5EF4-FFF2-40B4-BE49-F238E27FC236}">
                <a16:creationId xmlns:a16="http://schemas.microsoft.com/office/drawing/2014/main" id="{A1691F19-A36F-4A77-B10A-1CE974B0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599" y="657334"/>
            <a:ext cx="3000880" cy="10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投影片編號版面配置區 4">
            <a:extLst>
              <a:ext uri="{FF2B5EF4-FFF2-40B4-BE49-F238E27FC236}">
                <a16:creationId xmlns:a16="http://schemas.microsoft.com/office/drawing/2014/main" id="{3002F6D4-1EE2-4DA0-87F4-95AFF6E1188E}"/>
              </a:ext>
            </a:extLst>
          </p:cNvPr>
          <p:cNvSpPr txBox="1">
            <a:spLocks/>
          </p:cNvSpPr>
          <p:nvPr/>
        </p:nvSpPr>
        <p:spPr>
          <a:xfrm>
            <a:off x="8610599" y="6223550"/>
            <a:ext cx="2866887" cy="49793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1A30AB0-1216-442B-B522-1E1790816BEC}" type="slidenum">
              <a:rPr lang="zh-TW" altLang="en-US" sz="2000" smtClean="0">
                <a:solidFill>
                  <a:prstClr val="black"/>
                </a:solidFill>
                <a:latin typeface="Calibri"/>
                <a:ea typeface="微軟正黑體"/>
              </a:rPr>
              <a:pPr algn="r">
                <a:defRPr/>
              </a:pPr>
              <a:t>49</a:t>
            </a:fld>
            <a:endParaRPr lang="zh-TW" altLang="en-US" sz="2000">
              <a:solidFill>
                <a:prstClr val="black"/>
              </a:solidFill>
              <a:latin typeface="Calibri"/>
              <a:ea typeface="微軟正黑體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D50E6D3-3AD7-4328-B0C6-9EC6E27CC7E6}"/>
              </a:ext>
            </a:extLst>
          </p:cNvPr>
          <p:cNvSpPr txBox="1">
            <a:spLocks/>
          </p:cNvSpPr>
          <p:nvPr/>
        </p:nvSpPr>
        <p:spPr>
          <a:xfrm>
            <a:off x="1304117" y="3107774"/>
            <a:ext cx="10730919" cy="6154845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9315EE46-FC64-434A-BCD3-A4463AF9894C}"/>
              </a:ext>
            </a:extLst>
          </p:cNvPr>
          <p:cNvSpPr txBox="1">
            <a:spLocks/>
          </p:cNvSpPr>
          <p:nvPr/>
        </p:nvSpPr>
        <p:spPr>
          <a:xfrm>
            <a:off x="679207" y="922028"/>
            <a:ext cx="10730919" cy="1255717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(1/4)</a:t>
            </a:r>
            <a:endParaRPr lang="zh-TW" altLang="en-US" sz="3600" b="1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343A193-14D7-4946-81C4-D3E723EA84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870" y="1935305"/>
            <a:ext cx="6651252" cy="3894543"/>
          </a:xfrm>
          <a:prstGeom prst="rect">
            <a:avLst/>
          </a:prstGeom>
        </p:spPr>
      </p:pic>
      <p:sp>
        <p:nvSpPr>
          <p:cNvPr id="13" name="圓角矩形 6">
            <a:extLst>
              <a:ext uri="{FF2B5EF4-FFF2-40B4-BE49-F238E27FC236}">
                <a16:creationId xmlns:a16="http://schemas.microsoft.com/office/drawing/2014/main" id="{4419674B-E6FE-4A7D-9B74-92CDDAE89C09}"/>
              </a:ext>
            </a:extLst>
          </p:cNvPr>
          <p:cNvSpPr/>
          <p:nvPr/>
        </p:nvSpPr>
        <p:spPr>
          <a:xfrm>
            <a:off x="4950702" y="4862405"/>
            <a:ext cx="6349420" cy="2757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9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6E8AE403-E01B-4336-950F-F208EAF71517}"/>
              </a:ext>
            </a:extLst>
          </p:cNvPr>
          <p:cNvGrpSpPr/>
          <p:nvPr/>
        </p:nvGrpSpPr>
        <p:grpSpPr>
          <a:xfrm>
            <a:off x="0" y="4704428"/>
            <a:ext cx="12192000" cy="2097643"/>
            <a:chOff x="15529" y="5415740"/>
            <a:chExt cx="12192000" cy="142910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63E944E-294E-4B7B-AFD5-561640AD202E}"/>
                </a:ext>
              </a:extLst>
            </p:cNvPr>
            <p:cNvSpPr/>
            <p:nvPr/>
          </p:nvSpPr>
          <p:spPr>
            <a:xfrm>
              <a:off x="15529" y="5415740"/>
              <a:ext cx="12192000" cy="14291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E964753-FD8E-4E88-B788-724BC794DE35}"/>
                </a:ext>
              </a:extLst>
            </p:cNvPr>
            <p:cNvSpPr txBox="1"/>
            <p:nvPr/>
          </p:nvSpPr>
          <p:spPr>
            <a:xfrm>
              <a:off x="939597" y="6227525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應用創意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: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物理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數學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美學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體健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運動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長照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環保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海洋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...</a:t>
              </a:r>
              <a:endPara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4" name="箭號: 向右 23">
              <a:extLst>
                <a:ext uri="{FF2B5EF4-FFF2-40B4-BE49-F238E27FC236}">
                  <a16:creationId xmlns:a16="http://schemas.microsoft.com/office/drawing/2014/main" id="{F02E408A-A36D-4737-9DCF-FAC8916142F8}"/>
                </a:ext>
              </a:extLst>
            </p:cNvPr>
            <p:cNvSpPr/>
            <p:nvPr/>
          </p:nvSpPr>
          <p:spPr>
            <a:xfrm flipV="1">
              <a:off x="7394096" y="6253134"/>
              <a:ext cx="4027814" cy="318114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6" name="Picture 2" descr="Crown, Crown, gold, crown Png, 3D Rendering png | PNGWing">
              <a:hlinkClick r:id="rId2"/>
              <a:extLst>
                <a:ext uri="{FF2B5EF4-FFF2-40B4-BE49-F238E27FC236}">
                  <a16:creationId xmlns:a16="http://schemas.microsoft.com/office/drawing/2014/main" id="{F7133380-C377-4F4A-8EBC-E1DADD421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618" y="5684297"/>
              <a:ext cx="1199143" cy="70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BF370FD8-0AF0-4C9D-B4E8-B888E786CE80}"/>
              </a:ext>
            </a:extLst>
          </p:cNvPr>
          <p:cNvSpPr/>
          <p:nvPr/>
        </p:nvSpPr>
        <p:spPr>
          <a:xfrm>
            <a:off x="0" y="2701362"/>
            <a:ext cx="12192000" cy="2112253"/>
          </a:xfrm>
          <a:prstGeom prst="rect">
            <a:avLst/>
          </a:prstGeom>
          <a:solidFill>
            <a:srgbClr val="9CAE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F72E920-035B-41A9-8E38-7EF8BA5FD0D6}"/>
              </a:ext>
            </a:extLst>
          </p:cNvPr>
          <p:cNvSpPr txBox="1"/>
          <p:nvPr/>
        </p:nvSpPr>
        <p:spPr>
          <a:xfrm>
            <a:off x="837757" y="3303572"/>
            <a:ext cx="5032052" cy="3149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邏輯訓練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Flow Chart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(option)</a:t>
            </a:r>
            <a:endParaRPr lang="zh-TW" altLang="en-US" dirty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AFFFD9-01D5-4A95-89A9-73078B8F95B0}"/>
              </a:ext>
            </a:extLst>
          </p:cNvPr>
          <p:cNvSpPr txBox="1"/>
          <p:nvPr/>
        </p:nvSpPr>
        <p:spPr>
          <a:xfrm>
            <a:off x="820923" y="4210194"/>
            <a:ext cx="50320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實作</a:t>
            </a:r>
            <a:r>
              <a:rPr lang="en-US" altLang="zh-TW" dirty="0" smtClean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 smtClean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動手實作</a:t>
            </a:r>
            <a:r>
              <a:rPr lang="zh-TW" altLang="en-US" dirty="0" smtClean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8" name="箭號: 燕尾形向右 17">
            <a:extLst>
              <a:ext uri="{FF2B5EF4-FFF2-40B4-BE49-F238E27FC236}">
                <a16:creationId xmlns:a16="http://schemas.microsoft.com/office/drawing/2014/main" id="{8C46099E-9AA2-4A12-900E-C2FCFB59A179}"/>
              </a:ext>
            </a:extLst>
          </p:cNvPr>
          <p:cNvSpPr/>
          <p:nvPr/>
        </p:nvSpPr>
        <p:spPr>
          <a:xfrm>
            <a:off x="6649754" y="3812909"/>
            <a:ext cx="3825995" cy="345223"/>
          </a:xfrm>
          <a:prstGeom prst="notchedRightArrow">
            <a:avLst>
              <a:gd name="adj1" fmla="val 50000"/>
              <a:gd name="adj2" fmla="val 20450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42D95A8-F58B-4725-AA22-AC8EABEB6170}"/>
              </a:ext>
            </a:extLst>
          </p:cNvPr>
          <p:cNvSpPr txBox="1"/>
          <p:nvPr/>
        </p:nvSpPr>
        <p:spPr>
          <a:xfrm>
            <a:off x="6649335" y="4262856"/>
            <a:ext cx="4721742" cy="3739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zh-TW" sz="2000" i="1" dirty="0"/>
              <a:t> Scratch, Python, APP inventor, Unity,  Java..</a:t>
            </a:r>
            <a:endParaRPr lang="zh-TW" altLang="en-US" sz="2000" i="1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0E9CFDCF-B418-41EB-BE44-7332F12EC5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4113">
            <a:off x="8809825" y="2781900"/>
            <a:ext cx="1271660" cy="15138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71F4354-7542-4406-9005-EB59C295BF54}"/>
              </a:ext>
            </a:extLst>
          </p:cNvPr>
          <p:cNvSpPr txBox="1"/>
          <p:nvPr/>
        </p:nvSpPr>
        <p:spPr>
          <a:xfrm>
            <a:off x="3946628" y="5142572"/>
            <a:ext cx="5032053" cy="3452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程式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設計自己的程式  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</a:t>
            </a:r>
            <a:endParaRPr lang="zh-TW" altLang="en-US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C60EFC4-5D69-4EA5-AEFB-105A609C2C6E}"/>
              </a:ext>
            </a:extLst>
          </p:cNvPr>
          <p:cNvGrpSpPr/>
          <p:nvPr/>
        </p:nvGrpSpPr>
        <p:grpSpPr>
          <a:xfrm>
            <a:off x="0" y="13704"/>
            <a:ext cx="12192000" cy="2679308"/>
            <a:chOff x="0" y="1"/>
            <a:chExt cx="12192000" cy="293039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5796A52-9571-4260-A61E-48C32175E822}"/>
                </a:ext>
              </a:extLst>
            </p:cNvPr>
            <p:cNvSpPr/>
            <p:nvPr/>
          </p:nvSpPr>
          <p:spPr>
            <a:xfrm>
              <a:off x="0" y="1"/>
              <a:ext cx="12192000" cy="2930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909E96FE-21A8-4882-809F-4BA5F3A5BF9F}"/>
                </a:ext>
              </a:extLst>
            </p:cNvPr>
            <p:cNvSpPr txBox="1"/>
            <p:nvPr/>
          </p:nvSpPr>
          <p:spPr>
            <a:xfrm>
              <a:off x="790455" y="164035"/>
              <a:ext cx="2497607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/>
                <a:t>Lecture Part 1: 2~3hrs</a:t>
              </a: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07F630A-FA6F-499A-A268-406A55A698C5}"/>
                </a:ext>
              </a:extLst>
            </p:cNvPr>
            <p:cNvSpPr txBox="1"/>
            <p:nvPr/>
          </p:nvSpPr>
          <p:spPr>
            <a:xfrm>
              <a:off x="837760" y="74905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A1ED461-2820-479E-9F8D-6ED9973180F7}"/>
                </a:ext>
              </a:extLst>
            </p:cNvPr>
            <p:cNvSpPr txBox="1"/>
            <p:nvPr/>
          </p:nvSpPr>
          <p:spPr>
            <a:xfrm>
              <a:off x="837757" y="1203064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IOT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開始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DDA6DF1-9017-4D6A-881D-D0B92EA6A26E}"/>
                </a:ext>
              </a:extLst>
            </p:cNvPr>
            <p:cNvSpPr txBox="1"/>
            <p:nvPr/>
          </p:nvSpPr>
          <p:spPr>
            <a:xfrm>
              <a:off x="837757" y="2119311"/>
              <a:ext cx="5032050" cy="40394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AIOT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+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Python</a:t>
              </a: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開始</a:t>
              </a:r>
              <a:endPara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23BA561-9551-4AFA-BD77-D2FAFCA8BAF0}"/>
                </a:ext>
              </a:extLst>
            </p:cNvPr>
            <p:cNvSpPr txBox="1"/>
            <p:nvPr/>
          </p:nvSpPr>
          <p:spPr>
            <a:xfrm>
              <a:off x="837757" y="165719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Sensor /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聊聊半導體</a:t>
              </a:r>
            </a:p>
          </p:txBody>
        </p:sp>
        <p:sp>
          <p:nvSpPr>
            <p:cNvPr id="15" name="箭號: 向右 14">
              <a:extLst>
                <a:ext uri="{FF2B5EF4-FFF2-40B4-BE49-F238E27FC236}">
                  <a16:creationId xmlns:a16="http://schemas.microsoft.com/office/drawing/2014/main" id="{07638B8D-96EA-41BD-BDFD-649D4A75B388}"/>
                </a:ext>
              </a:extLst>
            </p:cNvPr>
            <p:cNvSpPr/>
            <p:nvPr/>
          </p:nvSpPr>
          <p:spPr>
            <a:xfrm flipV="1">
              <a:off x="6491169" y="1814446"/>
              <a:ext cx="4930741" cy="356989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1A7CD0B-28B1-4067-97DD-B18F1D19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188" y="283226"/>
              <a:ext cx="2020435" cy="1613806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4E1767D-58A3-442D-AFED-B80D82AF5CB1}"/>
                </a:ext>
              </a:extLst>
            </p:cNvPr>
            <p:cNvSpPr txBox="1"/>
            <p:nvPr/>
          </p:nvSpPr>
          <p:spPr>
            <a:xfrm>
              <a:off x="8508937" y="2168471"/>
              <a:ext cx="2440861" cy="437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i="1" dirty="0"/>
                <a:t>New Technology Talks</a:t>
              </a:r>
              <a:endParaRPr lang="zh-TW" altLang="en-US" sz="2000" i="1" dirty="0"/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F7008F-6F52-4C37-8074-55791DE43FC2}"/>
              </a:ext>
            </a:extLst>
          </p:cNvPr>
          <p:cNvSpPr txBox="1"/>
          <p:nvPr/>
        </p:nvSpPr>
        <p:spPr>
          <a:xfrm>
            <a:off x="831328" y="2756139"/>
            <a:ext cx="2505622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i="1" dirty="0"/>
              <a:t>Lecture Part II: 2~3hrs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F2F7B2B-5BDD-4B85-BCC3-3654D0AFD01A}"/>
              </a:ext>
            </a:extLst>
          </p:cNvPr>
          <p:cNvSpPr txBox="1"/>
          <p:nvPr/>
        </p:nvSpPr>
        <p:spPr>
          <a:xfrm>
            <a:off x="848159" y="5036742"/>
            <a:ext cx="298209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i="1" dirty="0"/>
              <a:t>Project:  </a:t>
            </a:r>
            <a:r>
              <a:rPr lang="en-US" altLang="zh-TW" sz="2000" b="1" i="1" dirty="0">
                <a:sym typeface="Wingdings" panose="05000000000000000000" pitchFamily="2" charset="2"/>
              </a:rPr>
              <a:t> </a:t>
            </a:r>
            <a:r>
              <a:rPr lang="en-US" altLang="zh-TW" sz="2000" b="1" i="1" dirty="0" smtClean="0">
                <a:sym typeface="Wingdings" panose="05000000000000000000" pitchFamily="2" charset="2"/>
              </a:rPr>
              <a:t>Question Time</a:t>
            </a:r>
            <a:endParaRPr lang="en-US" altLang="zh-TW" sz="2000" b="1" i="1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6D911CF-996D-4909-AD97-9843B4BAE5D6}"/>
              </a:ext>
            </a:extLst>
          </p:cNvPr>
          <p:cNvSpPr txBox="1"/>
          <p:nvPr/>
        </p:nvSpPr>
        <p:spPr>
          <a:xfrm>
            <a:off x="11702135" y="169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/>
              <a:t>5</a:t>
            </a:fld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C8F7A62-0E34-4F8E-92CB-6CF1A13D0C48}"/>
              </a:ext>
            </a:extLst>
          </p:cNvPr>
          <p:cNvSpPr txBox="1"/>
          <p:nvPr/>
        </p:nvSpPr>
        <p:spPr>
          <a:xfrm>
            <a:off x="831328" y="3702545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再聊聊半導體</a:t>
            </a:r>
          </a:p>
        </p:txBody>
      </p:sp>
    </p:spTree>
    <p:extLst>
      <p:ext uri="{BB962C8B-B14F-4D97-AF65-F5344CB8AC3E}">
        <p14:creationId xmlns:p14="http://schemas.microsoft.com/office/powerpoint/2010/main" val="9613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71558" y="1464086"/>
            <a:ext cx="10267950" cy="4513263"/>
          </a:xfrm>
        </p:spPr>
        <p:txBody>
          <a:bodyPr/>
          <a:lstStyle/>
          <a:p>
            <a:r>
              <a:rPr lang="zh-TW" altLang="en-US" dirty="0"/>
              <a:t>下載</a:t>
            </a:r>
            <a:r>
              <a:rPr lang="en-US" altLang="zh-TW" dirty="0"/>
              <a:t>window</a:t>
            </a:r>
            <a:r>
              <a:rPr lang="zh-TW" altLang="en-US" dirty="0"/>
              <a:t>安裝版本</a:t>
            </a:r>
            <a:endParaRPr lang="en-US" altLang="zh-TW" dirty="0"/>
          </a:p>
          <a:p>
            <a:pPr marL="457200" lvl="1" indent="0">
              <a:buNone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1558" y="711826"/>
            <a:ext cx="10267950" cy="920800"/>
          </a:xfrm>
        </p:spPr>
        <p:txBody>
          <a:bodyPr/>
          <a:lstStyle/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(3/4)</a:t>
            </a:r>
            <a:endParaRPr lang="zh-TW" altLang="en-US" sz="36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44" y="1825626"/>
            <a:ext cx="7191356" cy="4094162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4695092" y="4448908"/>
            <a:ext cx="1626577" cy="211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ADC82D4-219E-45EB-B738-D39FC8B55E89}"/>
              </a:ext>
            </a:extLst>
          </p:cNvPr>
          <p:cNvSpPr/>
          <p:nvPr/>
        </p:nvSpPr>
        <p:spPr>
          <a:xfrm>
            <a:off x="869278" y="3354086"/>
            <a:ext cx="3674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請先注意電腦中是否已安裝過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b="1" u="sng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若有其他版本請先卸載</a:t>
            </a:r>
            <a:endParaRPr lang="en-US" altLang="zh-TW" b="1" u="sng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b="1" u="sng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建議只安裝一個版本</a:t>
            </a:r>
            <a:endParaRPr lang="en-US" altLang="zh-TW" b="1" u="sng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多版本的操作較複雜</a:t>
            </a:r>
          </a:p>
        </p:txBody>
      </p:sp>
    </p:spTree>
    <p:extLst>
      <p:ext uri="{BB962C8B-B14F-4D97-AF65-F5344CB8AC3E}">
        <p14:creationId xmlns:p14="http://schemas.microsoft.com/office/powerpoint/2010/main" val="11857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打勾</a:t>
            </a:r>
            <a:r>
              <a:rPr lang="en-US" altLang="zh-TW" dirty="0"/>
              <a:t>Add</a:t>
            </a:r>
            <a:r>
              <a:rPr lang="zh-TW" altLang="en-US" dirty="0"/>
              <a:t> </a:t>
            </a:r>
            <a:r>
              <a:rPr lang="en-US" altLang="zh-TW" dirty="0"/>
              <a:t>Python</a:t>
            </a:r>
            <a:r>
              <a:rPr lang="zh-TW" altLang="en-US" dirty="0"/>
              <a:t> </a:t>
            </a:r>
            <a:r>
              <a:rPr lang="en-US" altLang="zh-TW" dirty="0"/>
              <a:t>3.7…</a:t>
            </a:r>
          </a:p>
          <a:p>
            <a:r>
              <a:rPr lang="zh-TW" altLang="en-US" dirty="0"/>
              <a:t>點擊</a:t>
            </a:r>
            <a:r>
              <a:rPr lang="en-US" altLang="zh-TW" dirty="0"/>
              <a:t>Install</a:t>
            </a:r>
            <a:r>
              <a:rPr lang="zh-TW" altLang="en-US" dirty="0"/>
              <a:t> </a:t>
            </a:r>
            <a:r>
              <a:rPr lang="en-US" altLang="zh-TW" dirty="0"/>
              <a:t>Now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(4/4)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690" y="2048669"/>
            <a:ext cx="6343650" cy="390525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6576646" y="5618285"/>
            <a:ext cx="1767254" cy="1934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500445" y="5025909"/>
            <a:ext cx="184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注意</a:t>
            </a:r>
            <a:r>
              <a:rPr lang="en-US" altLang="zh-TW" b="1" dirty="0">
                <a:solidFill>
                  <a:srgbClr val="FF0000"/>
                </a:solidFill>
              </a:rPr>
              <a:t>!</a:t>
            </a:r>
            <a:r>
              <a:rPr lang="zh-TW" altLang="en-US" b="1" dirty="0">
                <a:solidFill>
                  <a:srgbClr val="FF0000"/>
                </a:solidFill>
              </a:rPr>
              <a:t> 記得打勾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576646" y="3138854"/>
            <a:ext cx="3842239" cy="11517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6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跑完進度後</a:t>
            </a:r>
            <a:endParaRPr lang="en-US" altLang="zh-TW" dirty="0"/>
          </a:p>
          <a:p>
            <a:r>
              <a:rPr lang="zh-TW" altLang="en-US" dirty="0"/>
              <a:t>若有右圖的按鍵，請按下</a:t>
            </a:r>
            <a:endParaRPr lang="en-US" altLang="zh-TW" dirty="0"/>
          </a:p>
          <a:p>
            <a:pPr lvl="1"/>
            <a:r>
              <a:rPr lang="zh-TW" altLang="en-US" dirty="0"/>
              <a:t>有的電腦安裝不會有此要求</a:t>
            </a:r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(2/2)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214"/>
          <a:stretch/>
        </p:blipFill>
        <p:spPr>
          <a:xfrm>
            <a:off x="5345363" y="1956571"/>
            <a:ext cx="6353175" cy="3867256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7148146" y="4396154"/>
            <a:ext cx="4448907" cy="7121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9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3101D3-41B8-4D6E-A74C-E65195D90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" t="28183" r="81228" b="51694"/>
          <a:stretch/>
        </p:blipFill>
        <p:spPr>
          <a:xfrm>
            <a:off x="7720258" y="1402279"/>
            <a:ext cx="3698577" cy="21527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29D6052-22E3-4A37-9828-ADB1D42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91" y="750396"/>
            <a:ext cx="10267950" cy="920800"/>
          </a:xfrm>
        </p:spPr>
        <p:txBody>
          <a:bodyPr/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編譯器 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「Python png」的圖片搜尋結果">
            <a:extLst>
              <a:ext uri="{FF2B5EF4-FFF2-40B4-BE49-F238E27FC236}">
                <a16:creationId xmlns:a16="http://schemas.microsoft.com/office/drawing/2014/main" id="{A1691F19-A36F-4A77-B10A-1CE974B0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7866" y="622028"/>
            <a:ext cx="2723743" cy="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E118EBA-807F-483F-BC5A-E66C076000DD}"/>
              </a:ext>
            </a:extLst>
          </p:cNvPr>
          <p:cNvSpPr txBox="1">
            <a:spLocks/>
          </p:cNvSpPr>
          <p:nvPr/>
        </p:nvSpPr>
        <p:spPr>
          <a:xfrm>
            <a:off x="1270975" y="1487679"/>
            <a:ext cx="6859776" cy="4937760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下載安裝後從 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[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開始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]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        可看見新增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點擊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Python 3.7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可於命令列模式下執行，</a:t>
            </a:r>
            <a:endParaRPr lang="en-US" altLang="zh-TW" sz="20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</a:t>
            </a:r>
            <a:endParaRPr lang="en-US" altLang="zh-TW" sz="20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&gt;&gt;&gt;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print(“Good Day!”)    </a:t>
            </a:r>
            <a:r>
              <a:rPr lang="en-US" altLang="zh-TW" sz="2000" u="sng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Enter  ( </a:t>
            </a:r>
            <a:r>
              <a:rPr lang="en-US" altLang="zh-TW" sz="1600" u="sng" dirty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sym typeface="Wingdings" panose="05000000000000000000" pitchFamily="2" charset="2"/>
              </a:rPr>
              <a:t></a:t>
            </a:r>
            <a:r>
              <a:rPr lang="en-US" altLang="zh-TW" sz="1600" u="sng" dirty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print </a:t>
            </a:r>
            <a:r>
              <a:rPr lang="zh-TW" altLang="en-US" sz="1600" u="sng" dirty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要小寫</a:t>
            </a:r>
            <a:r>
              <a:rPr lang="en-US" altLang="zh-TW" sz="2000" u="sng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)</a:t>
            </a:r>
          </a:p>
          <a:p>
            <a:pPr marL="422041" lvl="1" indent="0">
              <a:buNone/>
            </a:pPr>
            <a:endParaRPr lang="en-US" altLang="zh-TW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CE8E2D-A5D7-40AA-AC3E-462E2073396E}"/>
              </a:ext>
            </a:extLst>
          </p:cNvPr>
          <p:cNvSpPr txBox="1"/>
          <p:nvPr/>
        </p:nvSpPr>
        <p:spPr>
          <a:xfrm>
            <a:off x="7339051" y="70042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圖示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7E11BFA-7ACA-43DD-8A6F-3C8CA16E89AE}"/>
              </a:ext>
            </a:extLst>
          </p:cNvPr>
          <p:cNvCxnSpPr>
            <a:cxnSpLocks/>
          </p:cNvCxnSpPr>
          <p:nvPr/>
        </p:nvCxnSpPr>
        <p:spPr>
          <a:xfrm>
            <a:off x="6022994" y="1689343"/>
            <a:ext cx="2435206" cy="813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EB51764-C8CA-4050-BFC9-FD6C29FAC616}"/>
              </a:ext>
            </a:extLst>
          </p:cNvPr>
          <p:cNvSpPr txBox="1"/>
          <p:nvPr/>
        </p:nvSpPr>
        <p:spPr>
          <a:xfrm>
            <a:off x="1318011" y="5907549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這就完成第一個程式啦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!</a:t>
            </a:r>
            <a:endParaRPr lang="zh-TW" altLang="en-US" sz="20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7957B65-5780-4202-8B33-B10EAD8E24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6" t="14484" r="17607" b="17175"/>
          <a:stretch/>
        </p:blipFill>
        <p:spPr>
          <a:xfrm>
            <a:off x="4017284" y="1439889"/>
            <a:ext cx="404969" cy="359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2650C8C-99B4-4EEC-9775-3103139954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3" t="28539" r="81227" b="48224"/>
          <a:stretch/>
        </p:blipFill>
        <p:spPr>
          <a:xfrm>
            <a:off x="7785304" y="4133858"/>
            <a:ext cx="3666305" cy="211754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1C8C536-0553-45CD-B754-152040FDEA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907" y="3328010"/>
            <a:ext cx="436260" cy="25296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5E59BEE-45C2-4CC0-AB6A-62E8AC7C81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92"/>
          <a:stretch/>
        </p:blipFill>
        <p:spPr>
          <a:xfrm>
            <a:off x="1071358" y="3555061"/>
            <a:ext cx="6317934" cy="1717952"/>
          </a:xfrm>
          <a:prstGeom prst="rect">
            <a:avLst/>
          </a:prstGeom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B2E05D37-09FC-4A61-A730-5218595E56FA}"/>
              </a:ext>
            </a:extLst>
          </p:cNvPr>
          <p:cNvSpPr/>
          <p:nvPr/>
        </p:nvSpPr>
        <p:spPr>
          <a:xfrm rot="10800000">
            <a:off x="2956743" y="4133858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A7DF2F71-A88B-44B5-A3DE-A40DF8D34E57}"/>
              </a:ext>
            </a:extLst>
          </p:cNvPr>
          <p:cNvSpPr/>
          <p:nvPr/>
        </p:nvSpPr>
        <p:spPr>
          <a:xfrm rot="10800000">
            <a:off x="1902986" y="4324974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3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66A19-06C2-4244-A86A-1601910950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541" y="3221095"/>
            <a:ext cx="3217960" cy="110834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979C15A-6797-496C-BB6B-65A0E98C6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" t="28183" r="81228" b="60043"/>
          <a:stretch/>
        </p:blipFill>
        <p:spPr>
          <a:xfrm>
            <a:off x="6692554" y="627322"/>
            <a:ext cx="3698577" cy="125959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981C04-3914-41E9-9DF3-C572E4CCF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46" t="344" r="68659" b="85737"/>
          <a:stretch/>
        </p:blipFill>
        <p:spPr bwMode="auto">
          <a:xfrm>
            <a:off x="3190300" y="2069830"/>
            <a:ext cx="3553402" cy="110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28D128-A3C0-4032-8893-767AFAE62ABC}"/>
              </a:ext>
            </a:extLst>
          </p:cNvPr>
          <p:cNvSpPr txBox="1"/>
          <p:nvPr/>
        </p:nvSpPr>
        <p:spPr>
          <a:xfrm>
            <a:off x="1298116" y="2276789"/>
            <a:ext cx="26990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開新檔案 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File new</a:t>
            </a:r>
            <a:endPara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96FC9C4-FA05-4577-88FD-81B0A388A6D0}"/>
              </a:ext>
            </a:extLst>
          </p:cNvPr>
          <p:cNvSpPr txBox="1"/>
          <p:nvPr/>
        </p:nvSpPr>
        <p:spPr>
          <a:xfrm>
            <a:off x="1376904" y="4741521"/>
            <a:ext cx="5517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3. save as </a:t>
            </a:r>
            <a:b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設定檔名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( </a:t>
            </a:r>
            <a:r>
              <a:rPr lang="en-US" altLang="zh-TW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myprint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) </a:t>
            </a:r>
            <a:r>
              <a:rPr lang="en-US" altLang="zh-TW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pyhon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自動加上副檔名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.</a:t>
            </a:r>
            <a:r>
              <a:rPr lang="en-US" altLang="zh-TW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</a:t>
            </a:r>
            <a:endPara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75F295D6-A560-46E1-B79A-4EED7CA1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925" y="825864"/>
            <a:ext cx="4992950" cy="69448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點擊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IDLE </a:t>
            </a: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編譯器可開始編輯程式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坊間有許多編譯器可依喜好選擇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endParaRPr lang="en-US" altLang="zh-TW" sz="24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0D979CD-E4D7-441B-945F-F8926B07660A}"/>
              </a:ext>
            </a:extLst>
          </p:cNvPr>
          <p:cNvGrpSpPr/>
          <p:nvPr/>
        </p:nvGrpSpPr>
        <p:grpSpPr>
          <a:xfrm>
            <a:off x="7418639" y="4584207"/>
            <a:ext cx="2719228" cy="1646471"/>
            <a:chOff x="7232234" y="4650908"/>
            <a:chExt cx="2719228" cy="164647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F4C6B75-0A0A-4451-96E4-8F2987ED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08" t="13806" r="78757" b="62822"/>
            <a:stretch/>
          </p:blipFill>
          <p:spPr>
            <a:xfrm>
              <a:off x="7232234" y="4722408"/>
              <a:ext cx="2719228" cy="1574971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C4F68BE-9EAC-46C8-8FD1-768DB1BD886F}"/>
                </a:ext>
              </a:extLst>
            </p:cNvPr>
            <p:cNvSpPr/>
            <p:nvPr/>
          </p:nvSpPr>
          <p:spPr>
            <a:xfrm>
              <a:off x="7333359" y="4650908"/>
              <a:ext cx="998546" cy="2833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dobe 黑体 Std R" panose="020B0400000000000000" pitchFamily="34" charset="-128"/>
                <a:ea typeface="Adobe 黑体 Std R" panose="020B0400000000000000" pitchFamily="34" charset="-128"/>
              </a:endParaRPr>
            </a:p>
          </p:txBody>
        </p:sp>
      </p:grp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8CA9064-C135-485C-BC7C-EC853A780054}"/>
              </a:ext>
            </a:extLst>
          </p:cNvPr>
          <p:cNvSpPr/>
          <p:nvPr/>
        </p:nvSpPr>
        <p:spPr>
          <a:xfrm>
            <a:off x="6892996" y="1176512"/>
            <a:ext cx="525643" cy="317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9E0135B-215D-452D-8AAA-25E32E862CE1}"/>
              </a:ext>
            </a:extLst>
          </p:cNvPr>
          <p:cNvSpPr txBox="1"/>
          <p:nvPr/>
        </p:nvSpPr>
        <p:spPr>
          <a:xfrm>
            <a:off x="1324712" y="3679830"/>
            <a:ext cx="535610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2. 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打上指令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: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print(“Good Day! My Print.”) </a:t>
            </a:r>
          </a:p>
        </p:txBody>
      </p:sp>
    </p:spTree>
    <p:extLst>
      <p:ext uri="{BB962C8B-B14F-4D97-AF65-F5344CB8AC3E}">
        <p14:creationId xmlns:p14="http://schemas.microsoft.com/office/powerpoint/2010/main" val="290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A0A5F83-180F-485F-9224-FA4209D0BB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859" y="2920454"/>
            <a:ext cx="5862936" cy="278292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7697419-3A2D-48BD-A520-0576A9E31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4" t="12089" r="68656" b="73531"/>
          <a:stretch/>
        </p:blipFill>
        <p:spPr>
          <a:xfrm>
            <a:off x="3541795" y="963187"/>
            <a:ext cx="4600486" cy="15828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23ABBE8-6EFD-450E-ACDE-F7ADFA838FFF}"/>
              </a:ext>
            </a:extLst>
          </p:cNvPr>
          <p:cNvSpPr txBox="1"/>
          <p:nvPr/>
        </p:nvSpPr>
        <p:spPr>
          <a:xfrm>
            <a:off x="1048670" y="1299355"/>
            <a:ext cx="230169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3. Run Module</a:t>
            </a:r>
            <a:endPara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8C7556-060E-4E1E-BB4C-65FCF97F8070}"/>
              </a:ext>
            </a:extLst>
          </p:cNvPr>
          <p:cNvSpPr txBox="1"/>
          <p:nvPr/>
        </p:nvSpPr>
        <p:spPr>
          <a:xfrm>
            <a:off x="9351525" y="4226357"/>
            <a:ext cx="250917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Close 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回到編輯畫面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384E7B5-A28E-4C32-8FCD-EC7FCD65D0B4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021533" y="3111911"/>
            <a:ext cx="1329992" cy="1299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0251475-2D7F-4C7B-AC03-C65F52E106BC}"/>
              </a:ext>
            </a:extLst>
          </p:cNvPr>
          <p:cNvSpPr txBox="1"/>
          <p:nvPr/>
        </p:nvSpPr>
        <p:spPr>
          <a:xfrm>
            <a:off x="10032953" y="6153333"/>
            <a:ext cx="2784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這就完成第一個程式檔啦</a:t>
            </a:r>
            <a:r>
              <a:rPr lang="en-US" altLang="zh-TW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!</a:t>
            </a:r>
            <a:endParaRPr lang="zh-TW" altLang="en-US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3E8BD71D-DE13-4DAC-9018-0F9462217CA4}"/>
              </a:ext>
            </a:extLst>
          </p:cNvPr>
          <p:cNvSpPr/>
          <p:nvPr/>
        </p:nvSpPr>
        <p:spPr>
          <a:xfrm rot="5400000">
            <a:off x="7033675" y="2191189"/>
            <a:ext cx="748491" cy="518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1" name="爆炸: 八角 10">
            <a:extLst>
              <a:ext uri="{FF2B5EF4-FFF2-40B4-BE49-F238E27FC236}">
                <a16:creationId xmlns:a16="http://schemas.microsoft.com/office/drawing/2014/main" id="{4C9DB594-F1E7-4025-98B1-350BA90DAAC0}"/>
              </a:ext>
            </a:extLst>
          </p:cNvPr>
          <p:cNvSpPr/>
          <p:nvPr/>
        </p:nvSpPr>
        <p:spPr>
          <a:xfrm>
            <a:off x="6175945" y="4790347"/>
            <a:ext cx="1231976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正確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32F65B63-7899-4F45-AF42-F2CF8C447D54}"/>
              </a:ext>
            </a:extLst>
          </p:cNvPr>
          <p:cNvSpPr/>
          <p:nvPr/>
        </p:nvSpPr>
        <p:spPr>
          <a:xfrm rot="10800000">
            <a:off x="4407124" y="4814738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98B732A-5457-4AF3-8979-3F78F23BCF40}"/>
              </a:ext>
            </a:extLst>
          </p:cNvPr>
          <p:cNvSpPr/>
          <p:nvPr/>
        </p:nvSpPr>
        <p:spPr>
          <a:xfrm rot="10800000">
            <a:off x="4284192" y="4461771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0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3063731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4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C44A45-70A2-43A0-80EC-1E5FC12D5910}"/>
              </a:ext>
            </a:extLst>
          </p:cNvPr>
          <p:cNvSpPr txBox="1"/>
          <p:nvPr/>
        </p:nvSpPr>
        <p:spPr>
          <a:xfrm>
            <a:off x="692285" y="2253839"/>
            <a:ext cx="56412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電腦怎麼想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它只會一步一步作，遇到狀況，判別，下決策，執行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有哪些控制變數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紀錄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</a:t>
            </a:r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force_record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=9</a:t>
            </a:r>
          </a:p>
          <a:p>
            <a:pPr lvl="1"/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可玩次數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 </a:t>
            </a:r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try_count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=3</a:t>
            </a:r>
          </a:p>
          <a:p>
            <a:pPr marL="800100" lvl="1" indent="-342900">
              <a:buFont typeface="+mj-lt"/>
              <a:buAutoNum type="arabicPeriod"/>
            </a:pP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劃出流程圖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可玩次數歸零沒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還沒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輸入嘗試力氣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         如果大於紀錄就贏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如果輸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,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可玩次數就減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可玩次數歸零就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game over</a:t>
            </a:r>
          </a:p>
          <a:p>
            <a:pPr marL="342900" indent="-342900">
              <a:buAutoNum type="arabicPeriod"/>
            </a:pP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607276" y="669136"/>
            <a:ext cx="5190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第一個遊戲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鍵盤版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]:</a:t>
            </a: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比紀錄高就贏，否則輸，最多試三次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  <a:endParaRPr lang="zh-TW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2AF5626F-E8C8-4F5E-A5D8-37E6BD0DC467}"/>
              </a:ext>
            </a:extLst>
          </p:cNvPr>
          <p:cNvGrpSpPr/>
          <p:nvPr/>
        </p:nvGrpSpPr>
        <p:grpSpPr>
          <a:xfrm>
            <a:off x="4477064" y="2934648"/>
            <a:ext cx="2948363" cy="3438443"/>
            <a:chOff x="3559401" y="2805491"/>
            <a:chExt cx="2948363" cy="34384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C6437BF-3F38-4F79-A0AE-70841EC9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151" y="3531629"/>
              <a:ext cx="1885127" cy="1295161"/>
            </a:xfrm>
            <a:prstGeom prst="rect">
              <a:avLst/>
            </a:prstGeom>
          </p:spPr>
        </p:pic>
        <p:sp>
          <p:nvSpPr>
            <p:cNvPr id="48" name="流程圖: 準備作業 47">
              <a:extLst>
                <a:ext uri="{FF2B5EF4-FFF2-40B4-BE49-F238E27FC236}">
                  <a16:creationId xmlns:a16="http://schemas.microsoft.com/office/drawing/2014/main" id="{8E987125-0901-4D96-AB99-122BE56B5574}"/>
                </a:ext>
              </a:extLst>
            </p:cNvPr>
            <p:cNvSpPr/>
            <p:nvPr/>
          </p:nvSpPr>
          <p:spPr>
            <a:xfrm>
              <a:off x="4060022" y="5062157"/>
              <a:ext cx="678233" cy="285347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顯示</a:t>
              </a:r>
              <a:endParaRPr lang="en-US" altLang="zh-TW" sz="1400" b="1" dirty="0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F4DA055E-1FF3-45CD-A67B-0689DEC4EECB}"/>
                </a:ext>
              </a:extLst>
            </p:cNvPr>
            <p:cNvSpPr/>
            <p:nvPr/>
          </p:nvSpPr>
          <p:spPr>
            <a:xfrm>
              <a:off x="3559401" y="2805491"/>
              <a:ext cx="2948363" cy="34384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5723FFF2-59DC-4808-888F-5F8BF764BC7F}"/>
              </a:ext>
            </a:extLst>
          </p:cNvPr>
          <p:cNvSpPr/>
          <p:nvPr/>
        </p:nvSpPr>
        <p:spPr>
          <a:xfrm>
            <a:off x="5657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流程圖</a:t>
            </a:r>
            <a:endParaRPr lang="zh-TW" alt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539E5C0-F36E-4CE1-937F-4DE9C76E64D6}"/>
              </a:ext>
            </a:extLst>
          </p:cNvPr>
          <p:cNvGrpSpPr/>
          <p:nvPr/>
        </p:nvGrpSpPr>
        <p:grpSpPr>
          <a:xfrm>
            <a:off x="7285562" y="529529"/>
            <a:ext cx="3843027" cy="5624858"/>
            <a:chOff x="7285562" y="529529"/>
            <a:chExt cx="3843027" cy="5624858"/>
          </a:xfrm>
        </p:grpSpPr>
        <p:sp>
          <p:nvSpPr>
            <p:cNvPr id="49" name="流程圖: 資料 48">
              <a:extLst>
                <a:ext uri="{FF2B5EF4-FFF2-40B4-BE49-F238E27FC236}">
                  <a16:creationId xmlns:a16="http://schemas.microsoft.com/office/drawing/2014/main" id="{74F5A4CD-F47F-4858-BEEF-35395149C7D1}"/>
                </a:ext>
              </a:extLst>
            </p:cNvPr>
            <p:cNvSpPr/>
            <p:nvPr/>
          </p:nvSpPr>
          <p:spPr>
            <a:xfrm>
              <a:off x="8250538" y="2313504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輸入力氣值</a:t>
              </a:r>
            </a:p>
          </p:txBody>
        </p:sp>
        <p:sp>
          <p:nvSpPr>
            <p:cNvPr id="50" name="流程圖: 決策 49">
              <a:extLst>
                <a:ext uri="{FF2B5EF4-FFF2-40B4-BE49-F238E27FC236}">
                  <a16:creationId xmlns:a16="http://schemas.microsoft.com/office/drawing/2014/main" id="{CA288910-FD9A-432A-8356-5F1F5A2A2B80}"/>
                </a:ext>
              </a:extLst>
            </p:cNvPr>
            <p:cNvSpPr/>
            <p:nvPr/>
          </p:nvSpPr>
          <p:spPr>
            <a:xfrm>
              <a:off x="8163003" y="4155908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力氣值</a:t>
              </a:r>
              <a:r>
                <a:rPr lang="en-US" altLang="zh-TW" sz="1400" b="1" dirty="0"/>
                <a:t>&gt;</a:t>
              </a:r>
              <a:r>
                <a:rPr lang="zh-TW" altLang="en-US" sz="1400" b="1" dirty="0"/>
                <a:t>紀錄</a:t>
              </a:r>
              <a:r>
                <a:rPr lang="en-US" altLang="zh-TW" sz="1400" b="1" dirty="0"/>
                <a:t>?</a:t>
              </a:r>
            </a:p>
          </p:txBody>
        </p:sp>
        <p:sp>
          <p:nvSpPr>
            <p:cNvPr id="51" name="流程圖: 程序 50">
              <a:extLst>
                <a:ext uri="{FF2B5EF4-FFF2-40B4-BE49-F238E27FC236}">
                  <a16:creationId xmlns:a16="http://schemas.microsoft.com/office/drawing/2014/main" id="{D2AFD5AC-E5DE-45FA-ADB8-88F696A12311}"/>
                </a:ext>
              </a:extLst>
            </p:cNvPr>
            <p:cNvSpPr/>
            <p:nvPr/>
          </p:nvSpPr>
          <p:spPr>
            <a:xfrm>
              <a:off x="7914072" y="529529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force_record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=9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可玩次數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 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try_count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=3</a:t>
              </a:r>
            </a:p>
          </p:txBody>
        </p:sp>
        <p:sp>
          <p:nvSpPr>
            <p:cNvPr id="52" name="流程圖: 準備作業 51">
              <a:extLst>
                <a:ext uri="{FF2B5EF4-FFF2-40B4-BE49-F238E27FC236}">
                  <a16:creationId xmlns:a16="http://schemas.microsoft.com/office/drawing/2014/main" id="{3E9B0347-1CEC-4F19-B8DC-AAA81D1D3DE1}"/>
                </a:ext>
              </a:extLst>
            </p:cNvPr>
            <p:cNvSpPr/>
            <p:nvPr/>
          </p:nvSpPr>
          <p:spPr>
            <a:xfrm>
              <a:off x="8361467" y="5074411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53" name="流程圖: 準備作業 52">
              <a:extLst>
                <a:ext uri="{FF2B5EF4-FFF2-40B4-BE49-F238E27FC236}">
                  <a16:creationId xmlns:a16="http://schemas.microsoft.com/office/drawing/2014/main" id="{B2AFFF03-278C-4CA8-A226-C2D568B8C49D}"/>
                </a:ext>
              </a:extLst>
            </p:cNvPr>
            <p:cNvSpPr/>
            <p:nvPr/>
          </p:nvSpPr>
          <p:spPr>
            <a:xfrm>
              <a:off x="10184954" y="4183580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54" name="流程圖: 結束點 53">
              <a:extLst>
                <a:ext uri="{FF2B5EF4-FFF2-40B4-BE49-F238E27FC236}">
                  <a16:creationId xmlns:a16="http://schemas.microsoft.com/office/drawing/2014/main" id="{B05A51B0-B6C9-4BE9-8C5A-EB078A4380B2}"/>
                </a:ext>
              </a:extLst>
            </p:cNvPr>
            <p:cNvSpPr/>
            <p:nvPr/>
          </p:nvSpPr>
          <p:spPr>
            <a:xfrm>
              <a:off x="8575891" y="5771105"/>
              <a:ext cx="642099" cy="38328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stop</a:t>
              </a:r>
              <a:endParaRPr lang="zh-TW" altLang="en-US" sz="1400" b="1" dirty="0"/>
            </a:p>
          </p:txBody>
        </p:sp>
        <p:sp>
          <p:nvSpPr>
            <p:cNvPr id="55" name="流程圖: 決策 54">
              <a:extLst>
                <a:ext uri="{FF2B5EF4-FFF2-40B4-BE49-F238E27FC236}">
                  <a16:creationId xmlns:a16="http://schemas.microsoft.com/office/drawing/2014/main" id="{03605628-0221-4CF7-921B-0665B162AD4D}"/>
                </a:ext>
              </a:extLst>
            </p:cNvPr>
            <p:cNvSpPr/>
            <p:nvPr/>
          </p:nvSpPr>
          <p:spPr>
            <a:xfrm>
              <a:off x="8163005" y="1457394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次數</a:t>
              </a:r>
              <a:r>
                <a:rPr lang="en-US" altLang="zh-TW" sz="1400" b="1" dirty="0"/>
                <a:t>&gt;0</a:t>
              </a:r>
              <a:endParaRPr lang="zh-TW" altLang="en-US" sz="1400" b="1" dirty="0"/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8A9D08D2-96A9-48BB-A476-B45FF2F17D64}"/>
                </a:ext>
              </a:extLst>
            </p:cNvPr>
            <p:cNvCxnSpPr>
              <a:cxnSpLocks/>
              <a:stCxn id="50" idx="3"/>
              <a:endCxn id="53" idx="1"/>
            </p:cNvCxnSpPr>
            <p:nvPr/>
          </p:nvCxnSpPr>
          <p:spPr>
            <a:xfrm>
              <a:off x="9630879" y="4468927"/>
              <a:ext cx="554075" cy="1270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D9145A0F-7F3D-4FB1-B1B6-3B109C3BA91F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>
              <a:off x="8896941" y="5560399"/>
              <a:ext cx="0" cy="2107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2CEAB06B-7DAC-4EE4-99F2-D5817D118452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>
              <a:off x="8896941" y="4781946"/>
              <a:ext cx="0" cy="2924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B11486F0-39F2-441A-9DC3-76358F1B9E65}"/>
                </a:ext>
              </a:extLst>
            </p:cNvPr>
            <p:cNvCxnSpPr>
              <a:cxnSpLocks/>
              <a:stCxn id="49" idx="4"/>
              <a:endCxn id="61" idx="0"/>
            </p:cNvCxnSpPr>
            <p:nvPr/>
          </p:nvCxnSpPr>
          <p:spPr>
            <a:xfrm flipH="1">
              <a:off x="8896942" y="2725566"/>
              <a:ext cx="1" cy="44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F8CEFB61-886E-430F-A6BD-C5905B950D0F}"/>
                </a:ext>
              </a:extLst>
            </p:cNvPr>
            <p:cNvCxnSpPr>
              <a:stCxn id="55" idx="2"/>
              <a:endCxn id="49" idx="1"/>
            </p:cNvCxnSpPr>
            <p:nvPr/>
          </p:nvCxnSpPr>
          <p:spPr>
            <a:xfrm>
              <a:off x="8896943" y="2083432"/>
              <a:ext cx="0" cy="23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1" name="流程圖: 程序 60">
              <a:extLst>
                <a:ext uri="{FF2B5EF4-FFF2-40B4-BE49-F238E27FC236}">
                  <a16:creationId xmlns:a16="http://schemas.microsoft.com/office/drawing/2014/main" id="{1BFCDED8-FFA2-4B0B-9EDB-5E5D0AD06ADC}"/>
                </a:ext>
              </a:extLst>
            </p:cNvPr>
            <p:cNvSpPr/>
            <p:nvPr/>
          </p:nvSpPr>
          <p:spPr>
            <a:xfrm>
              <a:off x="8425124" y="3174904"/>
              <a:ext cx="943635" cy="5706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 </a:t>
              </a:r>
              <a:r>
                <a:rPr lang="zh-TW" altLang="en-US" sz="1400" b="1" dirty="0"/>
                <a:t>次數</a:t>
              </a:r>
              <a:r>
                <a:rPr lang="en-US" altLang="zh-TW" sz="1400" b="1" dirty="0"/>
                <a:t>-1</a:t>
              </a:r>
              <a:endParaRPr lang="zh-TW" altLang="en-US" sz="1400" b="1" dirty="0"/>
            </a:p>
          </p:txBody>
        </p: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49D57426-0078-4D02-B3AE-04054B0CDCA6}"/>
                </a:ext>
              </a:extLst>
            </p:cNvPr>
            <p:cNvCxnSpPr>
              <a:cxnSpLocks/>
              <a:stCxn id="61" idx="2"/>
              <a:endCxn id="50" idx="0"/>
            </p:cNvCxnSpPr>
            <p:nvPr/>
          </p:nvCxnSpPr>
          <p:spPr>
            <a:xfrm flipH="1">
              <a:off x="8896941" y="3745597"/>
              <a:ext cx="1" cy="4103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76FA329C-E475-4E0A-9B97-D26DA7537A89}"/>
                </a:ext>
              </a:extLst>
            </p:cNvPr>
            <p:cNvCxnSpPr>
              <a:stCxn id="55" idx="1"/>
              <a:endCxn id="54" idx="1"/>
            </p:cNvCxnSpPr>
            <p:nvPr/>
          </p:nvCxnSpPr>
          <p:spPr>
            <a:xfrm rot="10800000" flipH="1" flipV="1">
              <a:off x="8163005" y="1770412"/>
              <a:ext cx="412886" cy="4192333"/>
            </a:xfrm>
            <a:prstGeom prst="bentConnector3">
              <a:avLst>
                <a:gd name="adj1" fmla="val -55366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4" name="流程圖: 準備作業 63">
              <a:extLst>
                <a:ext uri="{FF2B5EF4-FFF2-40B4-BE49-F238E27FC236}">
                  <a16:creationId xmlns:a16="http://schemas.microsoft.com/office/drawing/2014/main" id="{8B31D364-2AA3-4921-8B20-E3F7F73730E5}"/>
                </a:ext>
              </a:extLst>
            </p:cNvPr>
            <p:cNvSpPr/>
            <p:nvPr/>
          </p:nvSpPr>
          <p:spPr>
            <a:xfrm>
              <a:off x="7285562" y="3200371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Game over</a:t>
              </a: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4573BC68-8339-44A3-BD06-91FBB014A926}"/>
                </a:ext>
              </a:extLst>
            </p:cNvPr>
            <p:cNvSpPr txBox="1"/>
            <p:nvPr/>
          </p:nvSpPr>
          <p:spPr>
            <a:xfrm>
              <a:off x="7887097" y="144180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AAD2FCDD-9BA5-4AF6-837E-8D1ABFC952C2}"/>
                </a:ext>
              </a:extLst>
            </p:cNvPr>
            <p:cNvSpPr txBox="1"/>
            <p:nvPr/>
          </p:nvSpPr>
          <p:spPr>
            <a:xfrm>
              <a:off x="9041598" y="47050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9C0DBAC-E2AD-4790-91FE-26143DD11677}"/>
                </a:ext>
              </a:extLst>
            </p:cNvPr>
            <p:cNvSpPr txBox="1"/>
            <p:nvPr/>
          </p:nvSpPr>
          <p:spPr>
            <a:xfrm>
              <a:off x="9916620" y="4090358"/>
              <a:ext cx="268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2481F972-093F-4E3A-8A33-B53F71E053D4}"/>
                </a:ext>
              </a:extLst>
            </p:cNvPr>
            <p:cNvSpPr txBox="1"/>
            <p:nvPr/>
          </p:nvSpPr>
          <p:spPr>
            <a:xfrm>
              <a:off x="8916151" y="1990978"/>
              <a:ext cx="29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cxnSp>
          <p:nvCxnSpPr>
            <p:cNvPr id="30" name="接點: 肘形 29">
              <a:extLst>
                <a:ext uri="{FF2B5EF4-FFF2-40B4-BE49-F238E27FC236}">
                  <a16:creationId xmlns:a16="http://schemas.microsoft.com/office/drawing/2014/main" id="{632BCFD4-FCC8-4DE5-A4BB-E4081ECDA771}"/>
                </a:ext>
              </a:extLst>
            </p:cNvPr>
            <p:cNvCxnSpPr>
              <a:cxnSpLocks/>
              <a:stCxn id="53" idx="3"/>
              <a:endCxn id="55" idx="3"/>
            </p:cNvCxnSpPr>
            <p:nvPr/>
          </p:nvCxnSpPr>
          <p:spPr>
            <a:xfrm flipH="1" flipV="1">
              <a:off x="9630881" y="1770413"/>
              <a:ext cx="1497708" cy="2698514"/>
            </a:xfrm>
            <a:prstGeom prst="bentConnector3">
              <a:avLst>
                <a:gd name="adj1" fmla="val -1526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70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Solution:</a:t>
            </a:r>
            <a:endParaRPr lang="zh-TW" altLang="en-US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CB39E1-32B7-4E44-BD03-0623E3E0C8B9}"/>
              </a:ext>
            </a:extLst>
          </p:cNvPr>
          <p:cNvSpPr/>
          <p:nvPr/>
        </p:nvSpPr>
        <p:spPr>
          <a:xfrm>
            <a:off x="1105155" y="1655742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000" dirty="0" err="1"/>
              <a:t>force_record</a:t>
            </a:r>
            <a:r>
              <a:rPr lang="en-US" altLang="zh-TW" sz="2000" dirty="0"/>
              <a:t>=9</a:t>
            </a:r>
          </a:p>
          <a:p>
            <a:r>
              <a:rPr lang="en-US" altLang="zh-TW" sz="2000" dirty="0" err="1"/>
              <a:t>try_count</a:t>
            </a:r>
            <a:r>
              <a:rPr lang="en-US" altLang="zh-TW" sz="2000" dirty="0"/>
              <a:t>=3</a:t>
            </a:r>
          </a:p>
          <a:p>
            <a:endParaRPr lang="en-US" altLang="zh-TW" sz="2000" dirty="0"/>
          </a:p>
          <a:p>
            <a:r>
              <a:rPr lang="en-US" altLang="zh-TW" sz="2000" dirty="0"/>
              <a:t>while </a:t>
            </a:r>
            <a:r>
              <a:rPr lang="en-US" altLang="zh-TW" sz="2000" dirty="0" err="1"/>
              <a:t>try_count</a:t>
            </a:r>
            <a:r>
              <a:rPr lang="en-US" altLang="zh-TW" sz="2000" dirty="0"/>
              <a:t> &gt; 0:</a:t>
            </a:r>
          </a:p>
          <a:p>
            <a:r>
              <a:rPr lang="en-US" altLang="zh-TW" sz="2000" dirty="0"/>
              <a:t>    </a:t>
            </a:r>
          </a:p>
          <a:p>
            <a:r>
              <a:rPr lang="en-US" altLang="zh-TW" sz="2000" dirty="0"/>
              <a:t>    </a:t>
            </a:r>
            <a:r>
              <a:rPr lang="en-US" altLang="zh-TW" sz="2000" dirty="0" err="1"/>
              <a:t>your_force</a:t>
            </a:r>
            <a:r>
              <a:rPr lang="en-US" altLang="zh-TW" sz="2000" dirty="0"/>
              <a:t>=int(input('try to break the force record:'))</a:t>
            </a:r>
          </a:p>
          <a:p>
            <a:r>
              <a:rPr lang="en-US" altLang="zh-TW" sz="2000" dirty="0"/>
              <a:t>    </a:t>
            </a:r>
            <a:r>
              <a:rPr lang="en-US" altLang="zh-TW" sz="2000" dirty="0" err="1"/>
              <a:t>try_count</a:t>
            </a:r>
            <a:r>
              <a:rPr lang="en-US" altLang="zh-TW" sz="2000" dirty="0"/>
              <a:t>=try_count-1</a:t>
            </a:r>
          </a:p>
          <a:p>
            <a:r>
              <a:rPr lang="en-US" altLang="zh-TW" sz="2000" dirty="0"/>
              <a:t>    if </a:t>
            </a:r>
            <a:r>
              <a:rPr lang="en-US" altLang="zh-TW" sz="2000" dirty="0" err="1"/>
              <a:t>your_force</a:t>
            </a:r>
            <a:r>
              <a:rPr lang="en-US" altLang="zh-TW" sz="2000" dirty="0"/>
              <a:t>&gt;</a:t>
            </a:r>
            <a:r>
              <a:rPr lang="en-US" altLang="zh-TW" sz="2000" dirty="0" err="1"/>
              <a:t>force_record</a:t>
            </a:r>
            <a:r>
              <a:rPr lang="en-US" altLang="zh-TW" sz="2000" dirty="0"/>
              <a:t>:</a:t>
            </a:r>
          </a:p>
          <a:p>
            <a:r>
              <a:rPr lang="en-US" altLang="zh-TW" sz="2000" dirty="0"/>
              <a:t>        print('You won')</a:t>
            </a:r>
          </a:p>
          <a:p>
            <a:r>
              <a:rPr lang="en-US" altLang="zh-TW" sz="2000" dirty="0"/>
              <a:t>        break</a:t>
            </a:r>
          </a:p>
          <a:p>
            <a:r>
              <a:rPr lang="en-US" altLang="zh-TW" sz="2000" dirty="0"/>
              <a:t>    else:</a:t>
            </a:r>
          </a:p>
          <a:p>
            <a:r>
              <a:rPr lang="en-US" altLang="zh-TW" sz="2000" dirty="0"/>
              <a:t>        print('Sorry, you fail!')</a:t>
            </a:r>
          </a:p>
          <a:p>
            <a:r>
              <a:rPr lang="en-US" altLang="zh-TW" sz="2000" dirty="0"/>
              <a:t>else: print('game over')</a:t>
            </a:r>
            <a:endParaRPr lang="zh-TW" altLang="en-US" sz="2000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498A59F-9458-4AFA-AA14-FD0D875A989E}"/>
              </a:ext>
            </a:extLst>
          </p:cNvPr>
          <p:cNvGrpSpPr/>
          <p:nvPr/>
        </p:nvGrpSpPr>
        <p:grpSpPr>
          <a:xfrm>
            <a:off x="7494259" y="560701"/>
            <a:ext cx="3843027" cy="5624858"/>
            <a:chOff x="7285562" y="529529"/>
            <a:chExt cx="3843027" cy="5624858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B9A1A390-9F40-40B8-B6D7-CEF114AF9CD1}"/>
                </a:ext>
              </a:extLst>
            </p:cNvPr>
            <p:cNvSpPr/>
            <p:nvPr/>
          </p:nvSpPr>
          <p:spPr>
            <a:xfrm>
              <a:off x="8250538" y="2313504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輸入力氣值</a:t>
              </a:r>
            </a:p>
          </p:txBody>
        </p:sp>
        <p:sp>
          <p:nvSpPr>
            <p:cNvPr id="22" name="流程圖: 決策 21">
              <a:extLst>
                <a:ext uri="{FF2B5EF4-FFF2-40B4-BE49-F238E27FC236}">
                  <a16:creationId xmlns:a16="http://schemas.microsoft.com/office/drawing/2014/main" id="{93D6F38A-B212-445E-A506-45C5CEFD9E81}"/>
                </a:ext>
              </a:extLst>
            </p:cNvPr>
            <p:cNvSpPr/>
            <p:nvPr/>
          </p:nvSpPr>
          <p:spPr>
            <a:xfrm>
              <a:off x="8163003" y="4155908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力氣值</a:t>
              </a:r>
              <a:r>
                <a:rPr lang="en-US" altLang="zh-TW" sz="1400" b="1" dirty="0"/>
                <a:t>&gt;</a:t>
              </a:r>
              <a:r>
                <a:rPr lang="zh-TW" altLang="en-US" sz="1400" b="1" dirty="0"/>
                <a:t>紀錄</a:t>
              </a:r>
              <a:r>
                <a:rPr lang="en-US" altLang="zh-TW" sz="1400" b="1" dirty="0"/>
                <a:t>?</a:t>
              </a:r>
            </a:p>
          </p:txBody>
        </p:sp>
        <p:sp>
          <p:nvSpPr>
            <p:cNvPr id="23" name="流程圖: 程序 22">
              <a:extLst>
                <a:ext uri="{FF2B5EF4-FFF2-40B4-BE49-F238E27FC236}">
                  <a16:creationId xmlns:a16="http://schemas.microsoft.com/office/drawing/2014/main" id="{8EADE5A8-BB0D-4C5D-BDBD-C0EAD45EB3AA}"/>
                </a:ext>
              </a:extLst>
            </p:cNvPr>
            <p:cNvSpPr/>
            <p:nvPr/>
          </p:nvSpPr>
          <p:spPr>
            <a:xfrm>
              <a:off x="7914072" y="529529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force_record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=9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可玩次數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 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try_count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=3</a:t>
              </a:r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339FD73-0C0B-4AE5-86CF-64CCB6704841}"/>
                </a:ext>
              </a:extLst>
            </p:cNvPr>
            <p:cNvSpPr/>
            <p:nvPr/>
          </p:nvSpPr>
          <p:spPr>
            <a:xfrm>
              <a:off x="8361467" y="5074411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5" name="流程圖: 準備作業 24">
              <a:extLst>
                <a:ext uri="{FF2B5EF4-FFF2-40B4-BE49-F238E27FC236}">
                  <a16:creationId xmlns:a16="http://schemas.microsoft.com/office/drawing/2014/main" id="{7D19C032-A9E4-4A75-841C-C0F3BBA48A51}"/>
                </a:ext>
              </a:extLst>
            </p:cNvPr>
            <p:cNvSpPr/>
            <p:nvPr/>
          </p:nvSpPr>
          <p:spPr>
            <a:xfrm>
              <a:off x="10184954" y="4183580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6" name="流程圖: 結束點 25">
              <a:extLst>
                <a:ext uri="{FF2B5EF4-FFF2-40B4-BE49-F238E27FC236}">
                  <a16:creationId xmlns:a16="http://schemas.microsoft.com/office/drawing/2014/main" id="{DE8F9BA1-75DA-4632-A7C4-5291B907B52A}"/>
                </a:ext>
              </a:extLst>
            </p:cNvPr>
            <p:cNvSpPr/>
            <p:nvPr/>
          </p:nvSpPr>
          <p:spPr>
            <a:xfrm>
              <a:off x="8575891" y="5771105"/>
              <a:ext cx="642099" cy="38328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stop</a:t>
              </a:r>
              <a:endParaRPr lang="zh-TW" altLang="en-US" sz="1400" b="1" dirty="0"/>
            </a:p>
          </p:txBody>
        </p:sp>
        <p:sp>
          <p:nvSpPr>
            <p:cNvPr id="27" name="流程圖: 決策 26">
              <a:extLst>
                <a:ext uri="{FF2B5EF4-FFF2-40B4-BE49-F238E27FC236}">
                  <a16:creationId xmlns:a16="http://schemas.microsoft.com/office/drawing/2014/main" id="{28A1E361-EA9F-4C06-8DCF-B74E9F0F3220}"/>
                </a:ext>
              </a:extLst>
            </p:cNvPr>
            <p:cNvSpPr/>
            <p:nvPr/>
          </p:nvSpPr>
          <p:spPr>
            <a:xfrm>
              <a:off x="8163005" y="1457394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次數</a:t>
              </a:r>
              <a:r>
                <a:rPr lang="en-US" altLang="zh-TW" sz="1400" b="1" dirty="0"/>
                <a:t>&gt;0</a:t>
              </a:r>
              <a:endParaRPr lang="zh-TW" altLang="en-US" sz="1400" b="1" dirty="0"/>
            </a:p>
          </p:txBody>
        </p: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48A138CB-07F0-4A67-9332-4B6391D719BA}"/>
                </a:ext>
              </a:extLst>
            </p:cNvPr>
            <p:cNvCxnSpPr>
              <a:cxnSpLocks/>
              <a:stCxn id="22" idx="3"/>
              <a:endCxn id="25" idx="1"/>
            </p:cNvCxnSpPr>
            <p:nvPr/>
          </p:nvCxnSpPr>
          <p:spPr>
            <a:xfrm>
              <a:off x="9630879" y="4468927"/>
              <a:ext cx="554075" cy="1270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D32CD0B7-F6F9-487A-86F1-9A3DEA4C546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896941" y="5560399"/>
              <a:ext cx="0" cy="2107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D46D6BB4-AFBE-42F0-8BEF-9F53A930D92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8896941" y="4781946"/>
              <a:ext cx="0" cy="2924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979238FA-157E-4912-91E1-A2B712307B8A}"/>
                </a:ext>
              </a:extLst>
            </p:cNvPr>
            <p:cNvCxnSpPr>
              <a:cxnSpLocks/>
              <a:stCxn id="21" idx="4"/>
              <a:endCxn id="35" idx="0"/>
            </p:cNvCxnSpPr>
            <p:nvPr/>
          </p:nvCxnSpPr>
          <p:spPr>
            <a:xfrm flipH="1">
              <a:off x="8896942" y="2725566"/>
              <a:ext cx="1" cy="44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4C8456E9-9D5B-4283-A54D-F04CC03937E4}"/>
                </a:ext>
              </a:extLst>
            </p:cNvPr>
            <p:cNvCxnSpPr>
              <a:stCxn id="27" idx="2"/>
              <a:endCxn id="21" idx="1"/>
            </p:cNvCxnSpPr>
            <p:nvPr/>
          </p:nvCxnSpPr>
          <p:spPr>
            <a:xfrm>
              <a:off x="8896943" y="2083432"/>
              <a:ext cx="0" cy="23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5" name="流程圖: 程序 34">
              <a:extLst>
                <a:ext uri="{FF2B5EF4-FFF2-40B4-BE49-F238E27FC236}">
                  <a16:creationId xmlns:a16="http://schemas.microsoft.com/office/drawing/2014/main" id="{9836D3B4-F23A-4E53-82F7-886E7D5E6319}"/>
                </a:ext>
              </a:extLst>
            </p:cNvPr>
            <p:cNvSpPr/>
            <p:nvPr/>
          </p:nvSpPr>
          <p:spPr>
            <a:xfrm>
              <a:off x="8425124" y="3174904"/>
              <a:ext cx="943635" cy="5706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 </a:t>
              </a:r>
              <a:r>
                <a:rPr lang="zh-TW" altLang="en-US" sz="1400" b="1" dirty="0"/>
                <a:t>次數</a:t>
              </a:r>
              <a:r>
                <a:rPr lang="en-US" altLang="zh-TW" sz="1400" b="1" dirty="0"/>
                <a:t>-1</a:t>
              </a:r>
              <a:endParaRPr lang="zh-TW" altLang="en-US" sz="1400" b="1" dirty="0"/>
            </a:p>
          </p:txBody>
        </p: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CE06C989-0E7A-4C3B-AC42-F0BE8639E973}"/>
                </a:ext>
              </a:extLst>
            </p:cNvPr>
            <p:cNvCxnSpPr>
              <a:cxnSpLocks/>
              <a:stCxn id="35" idx="2"/>
              <a:endCxn id="22" idx="0"/>
            </p:cNvCxnSpPr>
            <p:nvPr/>
          </p:nvCxnSpPr>
          <p:spPr>
            <a:xfrm flipH="1">
              <a:off x="8896941" y="3745597"/>
              <a:ext cx="1" cy="4103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8358F169-4E13-4F8A-8DC5-6DE14EF33BF7}"/>
                </a:ext>
              </a:extLst>
            </p:cNvPr>
            <p:cNvCxnSpPr>
              <a:stCxn id="27" idx="1"/>
              <a:endCxn id="26" idx="1"/>
            </p:cNvCxnSpPr>
            <p:nvPr/>
          </p:nvCxnSpPr>
          <p:spPr>
            <a:xfrm rot="10800000" flipH="1" flipV="1">
              <a:off x="8163005" y="1770412"/>
              <a:ext cx="412886" cy="4192333"/>
            </a:xfrm>
            <a:prstGeom prst="bentConnector3">
              <a:avLst>
                <a:gd name="adj1" fmla="val -55366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流程圖: 準備作業 37">
              <a:extLst>
                <a:ext uri="{FF2B5EF4-FFF2-40B4-BE49-F238E27FC236}">
                  <a16:creationId xmlns:a16="http://schemas.microsoft.com/office/drawing/2014/main" id="{A22BF2AC-EDEB-4BF1-8646-A65A2D85E4D1}"/>
                </a:ext>
              </a:extLst>
            </p:cNvPr>
            <p:cNvSpPr/>
            <p:nvPr/>
          </p:nvSpPr>
          <p:spPr>
            <a:xfrm>
              <a:off x="7285562" y="3200371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Game over</a:t>
              </a: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DC874BF7-6A34-46B4-980B-31376760F519}"/>
                </a:ext>
              </a:extLst>
            </p:cNvPr>
            <p:cNvSpPr txBox="1"/>
            <p:nvPr/>
          </p:nvSpPr>
          <p:spPr>
            <a:xfrm>
              <a:off x="7887097" y="144180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63E86BB4-FDA0-42F3-A809-04F50BD9362C}"/>
                </a:ext>
              </a:extLst>
            </p:cNvPr>
            <p:cNvSpPr txBox="1"/>
            <p:nvPr/>
          </p:nvSpPr>
          <p:spPr>
            <a:xfrm>
              <a:off x="9041598" y="47050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7B77CB5A-182B-4A57-BF45-3692EF631A2C}"/>
                </a:ext>
              </a:extLst>
            </p:cNvPr>
            <p:cNvSpPr txBox="1"/>
            <p:nvPr/>
          </p:nvSpPr>
          <p:spPr>
            <a:xfrm>
              <a:off x="9916620" y="4090358"/>
              <a:ext cx="268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472B07EF-E69B-4F87-84C5-A43047A3881F}"/>
                </a:ext>
              </a:extLst>
            </p:cNvPr>
            <p:cNvSpPr txBox="1"/>
            <p:nvPr/>
          </p:nvSpPr>
          <p:spPr>
            <a:xfrm>
              <a:off x="8916151" y="1990978"/>
              <a:ext cx="29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cxnSp>
          <p:nvCxnSpPr>
            <p:cNvPr id="43" name="接點: 肘形 42">
              <a:extLst>
                <a:ext uri="{FF2B5EF4-FFF2-40B4-BE49-F238E27FC236}">
                  <a16:creationId xmlns:a16="http://schemas.microsoft.com/office/drawing/2014/main" id="{BDF43C09-BC8B-4B3C-A81B-87504EC93DB0}"/>
                </a:ext>
              </a:extLst>
            </p:cNvPr>
            <p:cNvCxnSpPr>
              <a:cxnSpLocks/>
              <a:stCxn id="25" idx="3"/>
              <a:endCxn id="27" idx="3"/>
            </p:cNvCxnSpPr>
            <p:nvPr/>
          </p:nvCxnSpPr>
          <p:spPr>
            <a:xfrm flipH="1" flipV="1">
              <a:off x="9630881" y="1770413"/>
              <a:ext cx="1497708" cy="2698514"/>
            </a:xfrm>
            <a:prstGeom prst="bentConnector3">
              <a:avLst>
                <a:gd name="adj1" fmla="val -1526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id="{3B519647-E259-41B6-8EAC-DAFE1060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798" y="4121530"/>
            <a:ext cx="2757358" cy="21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42026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7168444" y="2460978"/>
            <a:ext cx="1557867" cy="282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89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1257506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95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3CE3E1E-4158-4C1D-9FB1-A5E1ED36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AE24F2-4236-4BBE-8BE0-F399B8DB67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0487" y="1729331"/>
            <a:ext cx="7188782" cy="45132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zh-TW" dirty="0"/>
              <a:t>Windows </a:t>
            </a:r>
            <a:r>
              <a:rPr lang="zh-TW" altLang="en-US" dirty="0"/>
              <a:t>左下角          按右鍵選擇系統管理員</a:t>
            </a:r>
            <a:endParaRPr lang="en-US" altLang="zh-TW" dirty="0"/>
          </a:p>
          <a:p>
            <a:pPr marL="514350" indent="-514350">
              <a:buAutoNum type="arabicPeriod"/>
            </a:pPr>
            <a:r>
              <a:rPr lang="zh-TW" altLang="en-US" dirty="0"/>
              <a:t>出現如下視窗</a:t>
            </a:r>
            <a:endParaRPr lang="en-US" altLang="zh-TW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TW" altLang="en-US" dirty="0"/>
              <a:t>輸入 </a:t>
            </a:r>
            <a:r>
              <a:rPr lang="en-US" altLang="zh-TW" dirty="0"/>
              <a:t>pip install </a:t>
            </a:r>
            <a:r>
              <a:rPr lang="en-US" altLang="zh-TW" dirty="0" err="1"/>
              <a:t>rabboni</a:t>
            </a:r>
            <a:r>
              <a:rPr lang="en-US" altLang="zh-TW" dirty="0"/>
              <a:t>==1.73</a:t>
            </a:r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32F5487-F633-4467-B618-0FD2A675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87" y="807695"/>
            <a:ext cx="10267950" cy="920800"/>
          </a:xfrm>
        </p:spPr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Rabboni-python API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 descr="C:\Users\Sui\Desktop\raboni\圖片2.png">
            <a:extLst>
              <a:ext uri="{FF2B5EF4-FFF2-40B4-BE49-F238E27FC236}">
                <a16:creationId xmlns:a16="http://schemas.microsoft.com/office/drawing/2014/main" id="{505378D6-A857-46AE-A0E3-29A9BD08CC7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6926" y="786951"/>
            <a:ext cx="1983869" cy="16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277" y="2768286"/>
            <a:ext cx="6095183" cy="31971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C6397DA-48F2-434D-A055-0BA98EE5F6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063" y="1635314"/>
            <a:ext cx="455999" cy="4150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7828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48016" y="1585816"/>
            <a:ext cx="10267950" cy="451326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等待下載與安裝</a:t>
            </a:r>
            <a:endParaRPr lang="en-US" altLang="zh-TW" sz="2400" dirty="0"/>
          </a:p>
          <a:p>
            <a:r>
              <a:rPr lang="zh-TW" altLang="en-US" sz="2400" dirty="0"/>
              <a:t>最後出現此行代表安裝完成</a:t>
            </a:r>
            <a:endParaRPr lang="en-US" altLang="zh-TW" sz="2400" dirty="0"/>
          </a:p>
          <a:p>
            <a:pPr lvl="1"/>
            <a:r>
              <a:rPr lang="en-US" altLang="zh-TW" sz="2000" dirty="0"/>
              <a:t>Successfully installed rabboni-1.73</a:t>
            </a:r>
            <a:endParaRPr lang="zh-TW" altLang="en-US" sz="20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924" y="665016"/>
            <a:ext cx="10267950" cy="920800"/>
          </a:xfrm>
        </p:spPr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007" y="1956571"/>
            <a:ext cx="6899435" cy="4404499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5178669" y="5530361"/>
            <a:ext cx="2277208" cy="2022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DE53B0E-EF1B-4FC0-89B4-6B62A9051A79}"/>
              </a:ext>
            </a:extLst>
          </p:cNvPr>
          <p:cNvSpPr txBox="1">
            <a:spLocks/>
          </p:cNvSpPr>
          <p:nvPr/>
        </p:nvSpPr>
        <p:spPr>
          <a:xfrm>
            <a:off x="857108" y="706084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Rabboni-python API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50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3492712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0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>
            <a:extLst>
              <a:ext uri="{FF2B5EF4-FFF2-40B4-BE49-F238E27FC236}">
                <a16:creationId xmlns:a16="http://schemas.microsoft.com/office/drawing/2014/main" id="{9389C8EF-6E78-4B03-8F70-3BF10156B118}"/>
              </a:ext>
            </a:extLst>
          </p:cNvPr>
          <p:cNvSpPr/>
          <p:nvPr/>
        </p:nvSpPr>
        <p:spPr>
          <a:xfrm>
            <a:off x="8072230" y="3220713"/>
            <a:ext cx="3061628" cy="23327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545302-3D96-4FB1-99A9-7A88D74784B4}"/>
              </a:ext>
            </a:extLst>
          </p:cNvPr>
          <p:cNvSpPr/>
          <p:nvPr/>
        </p:nvSpPr>
        <p:spPr>
          <a:xfrm>
            <a:off x="993201" y="895989"/>
            <a:ext cx="436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第二個遊戲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endParaRPr lang="zh-TW" altLang="en-US" sz="240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21318F-FEFE-4B44-BD56-613B7EAA3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11" y="28378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A4799E-2F1C-42AF-BF6A-216FF3D4E959}"/>
              </a:ext>
            </a:extLst>
          </p:cNvPr>
          <p:cNvSpPr/>
          <p:nvPr/>
        </p:nvSpPr>
        <p:spPr>
          <a:xfrm>
            <a:off x="3072470" y="4454065"/>
            <a:ext cx="4999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內含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6 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軸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3-axis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加速度與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3-axis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陀螺儀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在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code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中用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藍芽與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USB API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將值讀出來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868792-D8A5-4406-BEA3-E855534F905B}"/>
              </a:ext>
            </a:extLst>
          </p:cNvPr>
          <p:cNvSpPr/>
          <p:nvPr/>
        </p:nvSpPr>
        <p:spPr>
          <a:xfrm>
            <a:off x="2757711" y="3065325"/>
            <a:ext cx="177721" cy="2035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C:\Users\Sui\Desktop\raboni\圖片2.png">
            <a:extLst>
              <a:ext uri="{FF2B5EF4-FFF2-40B4-BE49-F238E27FC236}">
                <a16:creationId xmlns:a16="http://schemas.microsoft.com/office/drawing/2014/main" id="{3DCDA430-FC36-4414-95C3-F05BF101894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26" y="2881196"/>
            <a:ext cx="1631218" cy="14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 descr="C:\Users\Sui\Desktop\raboni\ico\icon.png">
            <a:extLst>
              <a:ext uri="{FF2B5EF4-FFF2-40B4-BE49-F238E27FC236}">
                <a16:creationId xmlns:a16="http://schemas.microsoft.com/office/drawing/2014/main" id="{76770673-031F-40D7-9652-44B5B6D53A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003" y="1298189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51BEDBC-0106-441B-9911-D6DDAFC10D6A}"/>
              </a:ext>
            </a:extLst>
          </p:cNvPr>
          <p:cNvSpPr txBox="1"/>
          <p:nvPr/>
        </p:nvSpPr>
        <p:spPr>
          <a:xfrm>
            <a:off x="5371648" y="791663"/>
            <a:ext cx="5147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與外部裝置連結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/IOT</a:t>
            </a: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Machine Learning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真人版力氣判別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/AI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315EC1-1F6D-455A-8922-8FABA1D413D7}"/>
              </a:ext>
            </a:extLst>
          </p:cNvPr>
          <p:cNvSpPr/>
          <p:nvPr/>
        </p:nvSpPr>
        <p:spPr>
          <a:xfrm>
            <a:off x="8477248" y="3844017"/>
            <a:ext cx="3446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</a:rPr>
              <a:t>Badminton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  <a:hlinkClick r:id="rId4"/>
              </a:rPr>
              <a:t>https://youtu.be/523RuVc7gYY</a:t>
            </a:r>
            <a:endParaRPr lang="en-US" altLang="zh-TW" sz="12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</a:rPr>
              <a:t>Sub4 Demo: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  <a:hlinkClick r:id="rId5"/>
              </a:rPr>
              <a:t>https://youtu.be/Tu9z_I1q_jg</a:t>
            </a:r>
            <a:endParaRPr lang="en-US" altLang="zh-TW" sz="12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</a:rPr>
              <a:t>(MTK x NCTU)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  <a:hlinkClick r:id="rId6"/>
              </a:rPr>
              <a:t>https://youtu.be/se3hj-MeNnM</a:t>
            </a:r>
            <a:endParaRPr lang="en-US" altLang="zh-TW" sz="1200" dirty="0">
              <a:latin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8036CC1-77FA-45D7-9047-89C2738FA351}"/>
              </a:ext>
            </a:extLst>
          </p:cNvPr>
          <p:cNvSpPr/>
          <p:nvPr/>
        </p:nvSpPr>
        <p:spPr>
          <a:xfrm>
            <a:off x="8430489" y="3504078"/>
            <a:ext cx="1593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7"/>
              </a:rPr>
              <a:t>Motion Demo</a:t>
            </a:r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ADD72D2-25F1-4762-BE3A-AACEF0D544F7}"/>
              </a:ext>
            </a:extLst>
          </p:cNvPr>
          <p:cNvSpPr/>
          <p:nvPr/>
        </p:nvSpPr>
        <p:spPr>
          <a:xfrm>
            <a:off x="3073107" y="3805518"/>
            <a:ext cx="1750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endParaRPr lang="zh-TW" altLang="en-US" sz="3200" dirty="0"/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AFC94686-BF50-4920-BD13-9E2B2FE3A5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05924" y="5147796"/>
            <a:ext cx="1069398" cy="10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C44A45-70A2-43A0-80EC-1E5FC12D5910}"/>
              </a:ext>
            </a:extLst>
          </p:cNvPr>
          <p:cNvSpPr txBox="1"/>
          <p:nvPr/>
        </p:nvSpPr>
        <p:spPr>
          <a:xfrm>
            <a:off x="692285" y="2253839"/>
            <a:ext cx="56412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電腦怎麼想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它只會一步一步作，遇到狀況，判別，下決策，執行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有哪些控制變數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紀錄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</a:t>
            </a:r>
            <a:r>
              <a:rPr lang="en-US" altLang="zh-TW" dirty="0"/>
              <a:t> power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劃出流程圖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是否超過三秒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還沒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紀錄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Power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的大小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	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比較是否比前一次還大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		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大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更新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power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變數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		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小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保持不變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超過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結算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ea typeface="Adobe 繁黑體 Std B" panose="020B0700000000000000" pitchFamily="34" charset="-120"/>
              </a:rPr>
              <a:t>	</a:t>
            </a:r>
            <a:r>
              <a:rPr lang="zh-TW" altLang="en-US" dirty="0">
                <a:ea typeface="Adobe 繁黑體 Std B" panose="020B0700000000000000" pitchFamily="34" charset="-120"/>
              </a:rPr>
              <a:t>  如果比門檻高就贏，否則輸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607276" y="669136"/>
            <a:ext cx="4525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第一個遊戲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]:</a:t>
            </a: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測量三秒內的最大力量</a:t>
            </a:r>
            <a:endParaRPr lang="en-US" altLang="zh-TW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比設定的門檻高就贏，否則輸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  <a:endParaRPr lang="zh-TW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8F88DAEC-7457-422C-8A63-FF6B2B91EAC1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49" name="流程圖: 資料 48">
              <a:extLst>
                <a:ext uri="{FF2B5EF4-FFF2-40B4-BE49-F238E27FC236}">
                  <a16:creationId xmlns:a16="http://schemas.microsoft.com/office/drawing/2014/main" id="{74F5A4CD-F47F-4858-BEEF-35395149C7D1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51" name="流程圖: 程序 50">
              <a:extLst>
                <a:ext uri="{FF2B5EF4-FFF2-40B4-BE49-F238E27FC236}">
                  <a16:creationId xmlns:a16="http://schemas.microsoft.com/office/drawing/2014/main" id="{D2AFD5AC-E5DE-45FA-ADB8-88F696A12311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2" name="流程圖: 準備作業 51">
              <a:extLst>
                <a:ext uri="{FF2B5EF4-FFF2-40B4-BE49-F238E27FC236}">
                  <a16:creationId xmlns:a16="http://schemas.microsoft.com/office/drawing/2014/main" id="{3E9B0347-1CEC-4F19-B8DC-AAA81D1D3DE1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53" name="流程圖: 準備作業 52">
              <a:extLst>
                <a:ext uri="{FF2B5EF4-FFF2-40B4-BE49-F238E27FC236}">
                  <a16:creationId xmlns:a16="http://schemas.microsoft.com/office/drawing/2014/main" id="{B2AFFF03-278C-4CA8-A226-C2D568B8C49D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55" name="流程圖: 決策 54">
              <a:extLst>
                <a:ext uri="{FF2B5EF4-FFF2-40B4-BE49-F238E27FC236}">
                  <a16:creationId xmlns:a16="http://schemas.microsoft.com/office/drawing/2014/main" id="{03605628-0221-4CF7-921B-0665B162AD4D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8A9D08D2-96A9-48BB-A476-B45FF2F17D64}"/>
                </a:ext>
              </a:extLst>
            </p:cNvPr>
            <p:cNvCxnSpPr>
              <a:cxnSpLocks/>
              <a:stCxn id="55" idx="3"/>
              <a:endCxn id="78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F8CEFB61-886E-430F-A6BD-C5905B950D0F}"/>
                </a:ext>
              </a:extLst>
            </p:cNvPr>
            <p:cNvCxnSpPr>
              <a:cxnSpLocks/>
              <a:stCxn id="55" idx="2"/>
              <a:endCxn id="45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76FA329C-E475-4E0A-9B97-D26DA7537A89}"/>
                </a:ext>
              </a:extLst>
            </p:cNvPr>
            <p:cNvCxnSpPr>
              <a:cxnSpLocks/>
              <a:stCxn id="49" idx="4"/>
              <a:endCxn id="5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2AF5626F-E8C8-4F5E-A5D8-37E6BD0DC467}"/>
              </a:ext>
            </a:extLst>
          </p:cNvPr>
          <p:cNvGrpSpPr/>
          <p:nvPr/>
        </p:nvGrpSpPr>
        <p:grpSpPr>
          <a:xfrm>
            <a:off x="4477064" y="2934648"/>
            <a:ext cx="2948363" cy="3438443"/>
            <a:chOff x="3559401" y="2805491"/>
            <a:chExt cx="2948363" cy="34384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C6437BF-3F38-4F79-A0AE-70841EC9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151" y="3531629"/>
              <a:ext cx="1885127" cy="1295161"/>
            </a:xfrm>
            <a:prstGeom prst="rect">
              <a:avLst/>
            </a:prstGeom>
          </p:spPr>
        </p:pic>
        <p:sp>
          <p:nvSpPr>
            <p:cNvPr id="48" name="流程圖: 準備作業 47">
              <a:extLst>
                <a:ext uri="{FF2B5EF4-FFF2-40B4-BE49-F238E27FC236}">
                  <a16:creationId xmlns:a16="http://schemas.microsoft.com/office/drawing/2014/main" id="{8E987125-0901-4D96-AB99-122BE56B5574}"/>
                </a:ext>
              </a:extLst>
            </p:cNvPr>
            <p:cNvSpPr/>
            <p:nvPr/>
          </p:nvSpPr>
          <p:spPr>
            <a:xfrm>
              <a:off x="4060022" y="5062157"/>
              <a:ext cx="678233" cy="285347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顯示</a:t>
              </a:r>
              <a:endParaRPr lang="en-US" altLang="zh-TW" sz="1400" b="1" dirty="0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F4DA055E-1FF3-45CD-A67B-0689DEC4EECB}"/>
                </a:ext>
              </a:extLst>
            </p:cNvPr>
            <p:cNvSpPr/>
            <p:nvPr/>
          </p:nvSpPr>
          <p:spPr>
            <a:xfrm>
              <a:off x="3559401" y="2805491"/>
              <a:ext cx="2948363" cy="34384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5723FFF2-59DC-4808-888F-5F8BF764BC7F}"/>
              </a:ext>
            </a:extLst>
          </p:cNvPr>
          <p:cNvSpPr/>
          <p:nvPr/>
        </p:nvSpPr>
        <p:spPr>
          <a:xfrm>
            <a:off x="5657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流程圖</a:t>
            </a:r>
            <a:endParaRPr lang="zh-TW" altLang="en-US" dirty="0"/>
          </a:p>
        </p:txBody>
      </p:sp>
      <p:sp>
        <p:nvSpPr>
          <p:cNvPr id="45" name="流程圖: 資料 44">
            <a:extLst>
              <a:ext uri="{FF2B5EF4-FFF2-40B4-BE49-F238E27FC236}">
                <a16:creationId xmlns:a16="http://schemas.microsoft.com/office/drawing/2014/main" id="{46FA5AB4-C907-4E7F-B69D-718DB0448A51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E2279E02-A4F1-4578-A6A8-1B1E80590E32}"/>
              </a:ext>
            </a:extLst>
          </p:cNvPr>
          <p:cNvCxnSpPr>
            <a:cxnSpLocks/>
            <a:stCxn id="45" idx="4"/>
            <a:endCxn id="49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7C8EDBC1-B415-404E-A377-885F6CABF382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91FA0D0C-29DE-4C1A-86BE-805E36B066E5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78" name="流程圖: 決策 77">
            <a:extLst>
              <a:ext uri="{FF2B5EF4-FFF2-40B4-BE49-F238E27FC236}">
                <a16:creationId xmlns:a16="http://schemas.microsoft.com/office/drawing/2014/main" id="{4E327E35-245E-4A9E-9AA0-0CF0D0519236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DD091D2A-9584-4AC2-B483-6E73075F879F}"/>
              </a:ext>
            </a:extLst>
          </p:cNvPr>
          <p:cNvCxnSpPr>
            <a:cxnSpLocks/>
            <a:stCxn id="78" idx="2"/>
            <a:endCxn id="52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B0DDCB2F-19B2-4C1E-92D3-FAFD3268EC13}"/>
              </a:ext>
            </a:extLst>
          </p:cNvPr>
          <p:cNvCxnSpPr>
            <a:cxnSpLocks/>
            <a:stCxn id="78" idx="2"/>
            <a:endCxn id="53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5ADB9553-D7B3-4D4D-8CB7-06B35006C0C7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4EA4367-2A68-49B0-8E32-CD0B7BB62837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43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Solution Part1 </a:t>
            </a:r>
            <a:r>
              <a:rPr lang="zh-TW" altLang="en-US" b="1" dirty="0"/>
              <a:t>連接</a:t>
            </a:r>
            <a:r>
              <a:rPr lang="en-US" altLang="zh-TW" b="1" dirty="0"/>
              <a:t>:</a:t>
            </a:r>
            <a:endParaRPr lang="zh-TW" altLang="en-US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2D480124-5E20-46AA-B0F6-F3FDFBA19CF9}"/>
              </a:ext>
            </a:extLst>
          </p:cNvPr>
          <p:cNvSpPr/>
          <p:nvPr/>
        </p:nvSpPr>
        <p:spPr>
          <a:xfrm>
            <a:off x="1105155" y="1655742"/>
            <a:ext cx="63854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from </a:t>
            </a:r>
            <a:r>
              <a:rPr lang="en-US" altLang="zh-TW" dirty="0" err="1"/>
              <a:t>rabboni</a:t>
            </a:r>
            <a:r>
              <a:rPr lang="en-US" altLang="zh-TW" dirty="0"/>
              <a:t> import *</a:t>
            </a:r>
          </a:p>
          <a:p>
            <a:r>
              <a:rPr lang="en-US" altLang="zh-TW" dirty="0"/>
              <a:t>import time</a:t>
            </a:r>
          </a:p>
          <a:p>
            <a:r>
              <a:rPr lang="en-US" altLang="zh-TW" dirty="0"/>
              <a:t>import random</a:t>
            </a:r>
          </a:p>
          <a:p>
            <a:endParaRPr lang="en-US" altLang="zh-TW" dirty="0"/>
          </a:p>
          <a:p>
            <a:r>
              <a:rPr lang="en-US" altLang="zh-TW" dirty="0"/>
              <a:t>print ("</a:t>
            </a:r>
            <a:r>
              <a:rPr lang="zh-TW" altLang="en-US" sz="14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測量三秒內的最大力量，比設定的門檻高就贏，否則輸</a:t>
            </a:r>
            <a:r>
              <a:rPr lang="en-US" altLang="zh-TW" sz="14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!”)</a:t>
            </a:r>
          </a:p>
          <a:p>
            <a:r>
              <a:rPr lang="en-US" altLang="zh-TW" dirty="0"/>
              <a:t>Print (“ </a:t>
            </a:r>
            <a:r>
              <a:rPr lang="zh-TW" altLang="en-US" dirty="0"/>
              <a:t>等 </a:t>
            </a:r>
            <a:r>
              <a:rPr lang="en-US" altLang="zh-TW" dirty="0"/>
              <a:t>Ready Go ! </a:t>
            </a:r>
            <a:r>
              <a:rPr lang="zh-TW" altLang="en-US" dirty="0"/>
              <a:t>出現趕快甩</a:t>
            </a:r>
            <a:r>
              <a:rPr lang="en-US" altLang="zh-TW" dirty="0"/>
              <a:t>")</a:t>
            </a:r>
          </a:p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##########USB</a:t>
            </a:r>
            <a:r>
              <a:rPr lang="zh-TW" altLang="en-US" dirty="0"/>
              <a:t>連接</a:t>
            </a:r>
          </a:p>
          <a:p>
            <a:r>
              <a:rPr lang="en-US" altLang="zh-TW" dirty="0" err="1"/>
              <a:t>rabbo</a:t>
            </a:r>
            <a:r>
              <a:rPr lang="en-US" altLang="zh-TW" dirty="0"/>
              <a:t> = Rabboni(mode = "USB") 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先宣告一個物件</a:t>
            </a:r>
          </a:p>
          <a:p>
            <a:r>
              <a:rPr lang="en-US" altLang="zh-TW" dirty="0" err="1"/>
              <a:t>rabbo.connect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()#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連結上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</a:rPr>
              <a:t>rabboni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，若沒插上會報錯</a:t>
            </a:r>
          </a:p>
          <a:p>
            <a:r>
              <a:rPr lang="en-US" altLang="zh-TW" dirty="0"/>
              <a:t>print ("Status(0-&gt;unconnected,1-&gt;connected):",</a:t>
            </a:r>
            <a:r>
              <a:rPr lang="en-US" altLang="zh-TW" dirty="0" err="1"/>
              <a:t>rabbo.Status</a:t>
            </a:r>
            <a:r>
              <a:rPr lang="en-US" altLang="zh-TW" dirty="0"/>
              <a:t>) </a:t>
            </a:r>
          </a:p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##1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代表有連接上 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代表沒連接上</a:t>
            </a:r>
          </a:p>
          <a:p>
            <a:r>
              <a:rPr lang="en-US" altLang="zh-TW" dirty="0" err="1"/>
              <a:t>rabbo.read_data</a:t>
            </a:r>
            <a:r>
              <a:rPr lang="en-US" altLang="zh-TW" dirty="0"/>
              <a:t>()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61DD597-1DF8-4BBA-9EEF-BD79AE6AEA4F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A186781-E8F2-4B73-BC29-6C8439F6B3EC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98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Solution Part2 </a:t>
            </a:r>
            <a:r>
              <a:rPr lang="zh-TW" altLang="en-US" b="1" dirty="0"/>
              <a:t>設定</a:t>
            </a:r>
            <a:r>
              <a:rPr lang="en-US" altLang="zh-TW" b="1" dirty="0"/>
              <a:t>:</a:t>
            </a:r>
            <a:endParaRPr lang="zh-TW" altLang="en-US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2D480124-5E20-46AA-B0F6-F3FDFBA19CF9}"/>
              </a:ext>
            </a:extLst>
          </p:cNvPr>
          <p:cNvSpPr/>
          <p:nvPr/>
        </p:nvSpPr>
        <p:spPr>
          <a:xfrm>
            <a:off x="1105155" y="1655742"/>
            <a:ext cx="6440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/>
              <a:t>rabbo.read_sensor_char</a:t>
            </a:r>
            <a:r>
              <a:rPr lang="en-US" altLang="zh-TW" dirty="0"/>
              <a:t>()</a:t>
            </a:r>
          </a:p>
          <a:p>
            <a:r>
              <a:rPr lang="en-US" altLang="zh-TW" dirty="0" err="1"/>
              <a:t>rabbo.read_data</a:t>
            </a:r>
            <a:r>
              <a:rPr lang="en-US" altLang="zh-TW" dirty="0"/>
              <a:t>()#</a:t>
            </a:r>
          </a:p>
          <a:p>
            <a:r>
              <a:rPr lang="en-US" altLang="zh-TW" dirty="0"/>
              <a:t>max = </a:t>
            </a:r>
            <a:r>
              <a:rPr lang="en-US" altLang="zh-TW" dirty="0" err="1"/>
              <a:t>rabbo.Acc_char</a:t>
            </a:r>
            <a:r>
              <a:rPr lang="en-US" altLang="zh-TW" dirty="0"/>
              <a:t>**2*3</a:t>
            </a:r>
          </a:p>
          <a:p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##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找出加速度值目前測量最大範圍，三軸做平方相加</a:t>
            </a:r>
            <a:endParaRPr lang="en-US" altLang="zh-TW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dirty="0"/>
              <a:t>threshold = </a:t>
            </a:r>
            <a:r>
              <a:rPr lang="en-US" altLang="zh-TW" dirty="0" err="1"/>
              <a:t>random.randint</a:t>
            </a:r>
            <a:r>
              <a:rPr lang="en-US" altLang="zh-TW" dirty="0"/>
              <a:t>(int(max*0.5),max)</a:t>
            </a:r>
          </a:p>
          <a:p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##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在 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max*0.5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與 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max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間 隨機取值 當作要超越目標</a:t>
            </a:r>
          </a:p>
          <a:p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##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設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max*0.5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是因為太小則太容易贏，若要調整難度上升則 將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0.5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加大</a:t>
            </a:r>
            <a:endParaRPr lang="en-US" altLang="zh-TW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dirty="0"/>
              <a:t>print ("Power threshold : ",threshold)</a:t>
            </a:r>
          </a:p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print("You have 3 seconds!")</a:t>
            </a:r>
          </a:p>
          <a:p>
            <a:r>
              <a:rPr lang="en-US" altLang="zh-TW" dirty="0"/>
              <a:t>print("</a:t>
            </a:r>
            <a:r>
              <a:rPr lang="en-US" altLang="zh-TW" dirty="0" err="1"/>
              <a:t>Ready..Go</a:t>
            </a:r>
            <a:r>
              <a:rPr lang="en-US" altLang="zh-TW" dirty="0"/>
              <a:t>!")</a:t>
            </a:r>
          </a:p>
          <a:p>
            <a:r>
              <a:rPr lang="en-US" altLang="zh-TW" dirty="0" err="1"/>
              <a:t>time.sleep</a:t>
            </a:r>
            <a:r>
              <a:rPr lang="en-US" altLang="zh-TW" dirty="0"/>
              <a:t>(3)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##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暫停三秒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dirty="0"/>
              <a:t>print("GO!")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## 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開始甩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</a:rPr>
              <a:t>Rabboni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dirty="0" err="1"/>
              <a:t>tStart</a:t>
            </a:r>
            <a:r>
              <a:rPr lang="en-US" altLang="zh-TW" dirty="0"/>
              <a:t> = </a:t>
            </a:r>
            <a:r>
              <a:rPr lang="en-US" altLang="zh-TW" dirty="0" err="1"/>
              <a:t>time.time</a:t>
            </a:r>
            <a:r>
              <a:rPr lang="en-US" altLang="zh-TW" dirty="0"/>
              <a:t>()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計時開始 會存下目前的時間給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</a:rPr>
              <a:t>tStart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dirty="0"/>
              <a:t>power = 0</a:t>
            </a:r>
          </a:p>
          <a:p>
            <a:r>
              <a:rPr lang="en-US" altLang="zh-TW" dirty="0" err="1"/>
              <a:t>one_cnt</a:t>
            </a:r>
            <a:r>
              <a:rPr lang="en-US" altLang="zh-TW" dirty="0"/>
              <a:t> = 0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 ##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為了倒數秒數時只顯示一次，下段會用到</a:t>
            </a:r>
          </a:p>
          <a:p>
            <a:r>
              <a:rPr lang="en-US" altLang="zh-TW" dirty="0" err="1"/>
              <a:t>two_cnt</a:t>
            </a:r>
            <a:r>
              <a:rPr lang="en-US" altLang="zh-TW" dirty="0"/>
              <a:t> = 0 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##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為了倒數秒數時只顯示一次，下段會用到</a:t>
            </a:r>
          </a:p>
          <a:p>
            <a:r>
              <a:rPr lang="en-US" altLang="zh-TW" dirty="0" err="1"/>
              <a:t>three_cnt</a:t>
            </a:r>
            <a:r>
              <a:rPr lang="en-US" altLang="zh-TW" dirty="0"/>
              <a:t> = 0 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##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為了倒數秒數時只顯示一次，下段會用到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D8F5D05-9582-4D5F-BD46-EB98CDD75DC3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4969412-DED1-4855-A8CF-098382ADC965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7898863" y="5743341"/>
            <a:ext cx="265029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time.time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()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會回傳程式碼執行到此行的時間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4325579" y="1863168"/>
            <a:ext cx="206822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**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平方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*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有三個軸所有乘三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1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43" y="746029"/>
            <a:ext cx="10267950" cy="920800"/>
          </a:xfrm>
        </p:spPr>
        <p:txBody>
          <a:bodyPr/>
          <a:lstStyle/>
          <a:p>
            <a:r>
              <a:rPr lang="en-US" altLang="zh-TW" sz="3600" b="1" dirty="0"/>
              <a:t>Solution Part3 Python Code:</a:t>
            </a:r>
            <a:endParaRPr lang="zh-TW" altLang="en-US" sz="3600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2D480124-5E20-46AA-B0F6-F3FDFBA19CF9}"/>
              </a:ext>
            </a:extLst>
          </p:cNvPr>
          <p:cNvSpPr/>
          <p:nvPr/>
        </p:nvSpPr>
        <p:spPr>
          <a:xfrm>
            <a:off x="1223101" y="1304902"/>
            <a:ext cx="66600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try:</a:t>
            </a:r>
          </a:p>
          <a:p>
            <a:r>
              <a:rPr lang="en-US" altLang="zh-TW" sz="1400" dirty="0"/>
              <a:t>    while True:</a:t>
            </a:r>
          </a:p>
          <a:p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        ##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以下的 </a:t>
            </a:r>
            <a:r>
              <a:rPr lang="en-US" altLang="zh-TW" sz="1400" dirty="0" err="1">
                <a:solidFill>
                  <a:schemeClr val="accent6">
                    <a:lumMod val="75000"/>
                  </a:schemeClr>
                </a:solidFill>
              </a:rPr>
              <a:t>time.time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()- </a:t>
            </a:r>
            <a:r>
              <a:rPr lang="en-US" altLang="zh-TW" sz="1400" dirty="0" err="1">
                <a:solidFill>
                  <a:schemeClr val="accent6">
                    <a:lumMod val="75000"/>
                  </a:schemeClr>
                </a:solidFill>
              </a:rPr>
              <a:t>tStart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代表 目前時間與開始時間相減 </a:t>
            </a:r>
          </a:p>
          <a:p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        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##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判斷是否超過三秒遊戲時間</a:t>
            </a:r>
            <a:endParaRPr lang="en-US" altLang="zh-TW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sz="1400" dirty="0"/>
              <a:t>        if (</a:t>
            </a:r>
            <a:r>
              <a:rPr lang="en-US" altLang="zh-TW" sz="1400" dirty="0" err="1"/>
              <a:t>time.time</a:t>
            </a:r>
            <a:r>
              <a:rPr lang="en-US" altLang="zh-TW" sz="1400" dirty="0"/>
              <a:t>()- </a:t>
            </a:r>
            <a:r>
              <a:rPr lang="en-US" altLang="zh-TW" sz="1400" dirty="0" err="1"/>
              <a:t>tStart</a:t>
            </a:r>
            <a:r>
              <a:rPr lang="en-US" altLang="zh-TW" sz="1400" dirty="0"/>
              <a:t>&gt;=3): 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##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超過三秒</a:t>
            </a:r>
            <a:endParaRPr lang="en-US" altLang="zh-TW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sz="1400" dirty="0"/>
              <a:t>            print("Time's Up!")</a:t>
            </a:r>
          </a:p>
          <a:p>
            <a:r>
              <a:rPr lang="en-US" altLang="zh-TW" sz="1400" dirty="0"/>
              <a:t>            </a:t>
            </a:r>
            <a:r>
              <a:rPr lang="en-US" altLang="zh-TW" sz="1400" dirty="0" err="1"/>
              <a:t>rabbo.stop</a:t>
            </a:r>
            <a:r>
              <a:rPr lang="en-US" altLang="zh-TW" sz="1400" dirty="0"/>
              <a:t>()#</a:t>
            </a:r>
            <a:r>
              <a:rPr lang="zh-TW" altLang="en-US" sz="1400" dirty="0"/>
              <a:t>停止運作</a:t>
            </a:r>
          </a:p>
          <a:p>
            <a:r>
              <a:rPr lang="zh-TW" altLang="en-US" sz="1400" dirty="0"/>
              <a:t>            </a:t>
            </a:r>
            <a:r>
              <a:rPr lang="en-US" altLang="zh-TW" sz="1400" dirty="0"/>
              <a:t>break</a:t>
            </a:r>
          </a:p>
          <a:p>
            <a:r>
              <a:rPr lang="en-US" altLang="zh-TW" sz="1400" dirty="0"/>
              <a:t>        </a:t>
            </a:r>
            <a:r>
              <a:rPr lang="en-US" altLang="zh-TW" sz="1400" dirty="0" err="1"/>
              <a:t>elif</a:t>
            </a:r>
            <a:r>
              <a:rPr lang="en-US" altLang="zh-TW" sz="1400" dirty="0"/>
              <a:t> (</a:t>
            </a:r>
            <a:r>
              <a:rPr lang="en-US" altLang="zh-TW" sz="1400" dirty="0" err="1"/>
              <a:t>time.time</a:t>
            </a:r>
            <a:r>
              <a:rPr lang="en-US" altLang="zh-TW" sz="1400" dirty="0"/>
              <a:t>()- </a:t>
            </a:r>
            <a:r>
              <a:rPr lang="en-US" altLang="zh-TW" sz="1400" dirty="0" err="1"/>
              <a:t>tStart</a:t>
            </a:r>
            <a:r>
              <a:rPr lang="en-US" altLang="zh-TW" sz="1400" dirty="0"/>
              <a:t>&gt;=2 and </a:t>
            </a:r>
            <a:r>
              <a:rPr lang="en-US" altLang="zh-TW" sz="1400" dirty="0" err="1"/>
              <a:t>one_cnt</a:t>
            </a:r>
            <a:r>
              <a:rPr lang="en-US" altLang="zh-TW" sz="1400" dirty="0"/>
              <a:t> == 0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): ##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超過兩秒</a:t>
            </a:r>
            <a:endParaRPr lang="en-US" altLang="zh-TW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sz="1400" dirty="0"/>
              <a:t>            print("1!")</a:t>
            </a:r>
          </a:p>
          <a:p>
            <a:r>
              <a:rPr lang="en-US" altLang="zh-TW" sz="1400" dirty="0"/>
              <a:t>            </a:t>
            </a:r>
            <a:r>
              <a:rPr lang="en-US" altLang="zh-TW" sz="1400" dirty="0" err="1"/>
              <a:t>one_cnt</a:t>
            </a:r>
            <a:r>
              <a:rPr lang="en-US" altLang="zh-TW" sz="1400" dirty="0"/>
              <a:t> = 1</a:t>
            </a:r>
          </a:p>
          <a:p>
            <a:r>
              <a:rPr lang="en-US" altLang="zh-TW" sz="1400" dirty="0"/>
              <a:t>        </a:t>
            </a:r>
            <a:r>
              <a:rPr lang="en-US" altLang="zh-TW" sz="1400" dirty="0" err="1"/>
              <a:t>elif</a:t>
            </a:r>
            <a:r>
              <a:rPr lang="en-US" altLang="zh-TW" sz="1400" dirty="0"/>
              <a:t> (</a:t>
            </a:r>
            <a:r>
              <a:rPr lang="en-US" altLang="zh-TW" sz="1400" dirty="0" err="1"/>
              <a:t>time.time</a:t>
            </a:r>
            <a:r>
              <a:rPr lang="en-US" altLang="zh-TW" sz="1400" dirty="0"/>
              <a:t>()- </a:t>
            </a:r>
            <a:r>
              <a:rPr lang="en-US" altLang="zh-TW" sz="1400" dirty="0" err="1"/>
              <a:t>tStart</a:t>
            </a:r>
            <a:r>
              <a:rPr lang="en-US" altLang="zh-TW" sz="1400" dirty="0"/>
              <a:t>&gt;=1 and </a:t>
            </a:r>
            <a:r>
              <a:rPr lang="en-US" altLang="zh-TW" sz="1400" dirty="0" err="1"/>
              <a:t>two_cnt</a:t>
            </a:r>
            <a:r>
              <a:rPr lang="en-US" altLang="zh-TW" sz="1400" dirty="0"/>
              <a:t> == 0): 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##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超過一秒</a:t>
            </a:r>
            <a:endParaRPr lang="en-US" altLang="zh-TW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sz="1400" dirty="0"/>
              <a:t>            </a:t>
            </a:r>
            <a:r>
              <a:rPr lang="en-US" altLang="zh-TW" sz="1400" dirty="0" err="1"/>
              <a:t>two_cnt</a:t>
            </a:r>
            <a:r>
              <a:rPr lang="en-US" altLang="zh-TW" sz="1400" dirty="0"/>
              <a:t> = 1</a:t>
            </a:r>
          </a:p>
          <a:p>
            <a:r>
              <a:rPr lang="en-US" altLang="zh-TW" sz="1400" dirty="0"/>
              <a:t>            print("2!")</a:t>
            </a:r>
          </a:p>
          <a:p>
            <a:r>
              <a:rPr lang="en-US" altLang="zh-TW" sz="1400" dirty="0"/>
              <a:t>        else :</a:t>
            </a:r>
          </a:p>
          <a:p>
            <a:r>
              <a:rPr lang="en-US" altLang="zh-TW" sz="1400" dirty="0"/>
              <a:t>            if (</a:t>
            </a:r>
            <a:r>
              <a:rPr lang="en-US" altLang="zh-TW" sz="1400" dirty="0" err="1"/>
              <a:t>three_cnt</a:t>
            </a:r>
            <a:r>
              <a:rPr lang="en-US" altLang="zh-TW" sz="1400" dirty="0"/>
              <a:t> == 0):</a:t>
            </a:r>
          </a:p>
          <a:p>
            <a:r>
              <a:rPr lang="en-US" altLang="zh-TW" sz="1400" dirty="0"/>
              <a:t>                print("3!")</a:t>
            </a:r>
          </a:p>
          <a:p>
            <a:r>
              <a:rPr lang="en-US" altLang="zh-TW" sz="1400" dirty="0"/>
              <a:t>                </a:t>
            </a:r>
            <a:r>
              <a:rPr lang="en-US" altLang="zh-TW" sz="1400" dirty="0" err="1"/>
              <a:t>three_cnt</a:t>
            </a:r>
            <a:r>
              <a:rPr lang="en-US" altLang="zh-TW" sz="1400" dirty="0"/>
              <a:t> = 1</a:t>
            </a:r>
          </a:p>
          <a:p>
            <a:r>
              <a:rPr lang="en-US" altLang="zh-TW" sz="1400" dirty="0"/>
              <a:t>        </a:t>
            </a:r>
            <a:r>
              <a:rPr lang="en-US" altLang="zh-TW" sz="1400" dirty="0" err="1"/>
              <a:t>power_temp</a:t>
            </a:r>
            <a:r>
              <a:rPr lang="en-US" altLang="zh-TW" sz="1400" dirty="0"/>
              <a:t> = </a:t>
            </a:r>
            <a:r>
              <a:rPr lang="en-US" altLang="zh-TW" sz="1400" dirty="0" err="1"/>
              <a:t>rabbo.Accx</a:t>
            </a:r>
            <a:r>
              <a:rPr lang="en-US" altLang="zh-TW" sz="1400" dirty="0"/>
              <a:t>**2 + </a:t>
            </a:r>
            <a:r>
              <a:rPr lang="en-US" altLang="zh-TW" sz="1400" dirty="0" err="1"/>
              <a:t>rabbo.Accy</a:t>
            </a:r>
            <a:r>
              <a:rPr lang="en-US" altLang="zh-TW" sz="1400" dirty="0"/>
              <a:t>**2 + </a:t>
            </a:r>
            <a:r>
              <a:rPr lang="en-US" altLang="zh-TW" sz="1400" dirty="0" err="1"/>
              <a:t>rabbo.Accz</a:t>
            </a:r>
            <a:r>
              <a:rPr lang="en-US" altLang="zh-TW" sz="1400" dirty="0"/>
              <a:t>**2 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##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將三軸平方相加</a:t>
            </a:r>
            <a:endParaRPr lang="en-US" altLang="zh-TW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sz="1400" dirty="0"/>
              <a:t>        if (</a:t>
            </a:r>
            <a:r>
              <a:rPr lang="en-US" altLang="zh-TW" sz="1400" dirty="0" err="1"/>
              <a:t>power_temp</a:t>
            </a:r>
            <a:r>
              <a:rPr lang="en-US" altLang="zh-TW" sz="1400" dirty="0"/>
              <a:t>&gt;=power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):# 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更新紀錄的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power</a:t>
            </a:r>
          </a:p>
          <a:p>
            <a:r>
              <a:rPr lang="en-US" altLang="zh-TW" sz="1400" dirty="0"/>
              <a:t>            power = </a:t>
            </a:r>
            <a:r>
              <a:rPr lang="en-US" altLang="zh-TW" sz="1400" dirty="0" err="1"/>
              <a:t>power_temp</a:t>
            </a:r>
            <a:endParaRPr lang="en-US" altLang="zh-TW" sz="1400" dirty="0"/>
          </a:p>
          <a:p>
            <a:r>
              <a:rPr lang="en-US" altLang="zh-TW" sz="1400" dirty="0"/>
              <a:t>except </a:t>
            </a:r>
            <a:r>
              <a:rPr lang="en-US" altLang="zh-TW" sz="1400" dirty="0" err="1"/>
              <a:t>KeyboardInterrupt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:#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結束程式</a:t>
            </a:r>
          </a:p>
          <a:p>
            <a:r>
              <a:rPr lang="zh-TW" altLang="en-US" sz="1400" dirty="0"/>
              <a:t>    </a:t>
            </a:r>
            <a:r>
              <a:rPr lang="en-US" altLang="zh-TW" sz="1400" dirty="0"/>
              <a:t>print('Shut done!')</a:t>
            </a:r>
          </a:p>
          <a:p>
            <a:r>
              <a:rPr lang="en-US" altLang="zh-TW" sz="1400" dirty="0"/>
              <a:t>    </a:t>
            </a:r>
            <a:r>
              <a:rPr lang="en-US" altLang="zh-TW" sz="1400" dirty="0" err="1"/>
              <a:t>rabbo.stop</a:t>
            </a:r>
            <a:r>
              <a:rPr lang="en-US" altLang="zh-TW" sz="1400" dirty="0">
                <a:solidFill>
                  <a:schemeClr val="accent6">
                    <a:lumMod val="75000"/>
                  </a:schemeClr>
                </a:solidFill>
              </a:rPr>
              <a:t>()#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停止運作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86DA8A8-16BF-497A-BFEC-530D64071A13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B69FEB6-80DD-4D6D-BB2B-D138C7756F88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581150" y="2225702"/>
            <a:ext cx="4114800" cy="8603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/>
          <p:cNvCxnSpPr>
            <a:endCxn id="39" idx="1"/>
          </p:cNvCxnSpPr>
          <p:nvPr/>
        </p:nvCxnSpPr>
        <p:spPr>
          <a:xfrm flipV="1">
            <a:off x="5705475" y="2133267"/>
            <a:ext cx="1795906" cy="505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圓角矩形 38"/>
          <p:cNvSpPr/>
          <p:nvPr/>
        </p:nvSpPr>
        <p:spPr>
          <a:xfrm>
            <a:off x="7501381" y="1703068"/>
            <a:ext cx="3711702" cy="8603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1571625" y="3086100"/>
            <a:ext cx="4514850" cy="20764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1571625" y="5186592"/>
            <a:ext cx="6229350" cy="242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1571625" y="5429586"/>
            <a:ext cx="3448050" cy="437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56091" y="2993665"/>
            <a:ext cx="2212257" cy="8369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4" name="直線單箭頭接點 43"/>
          <p:cNvCxnSpPr>
            <a:endCxn id="43" idx="1"/>
          </p:cNvCxnSpPr>
          <p:nvPr/>
        </p:nvCxnSpPr>
        <p:spPr>
          <a:xfrm flipV="1">
            <a:off x="6603428" y="3412141"/>
            <a:ext cx="852663" cy="1774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42" idx="3"/>
          </p:cNvCxnSpPr>
          <p:nvPr/>
        </p:nvCxnSpPr>
        <p:spPr>
          <a:xfrm flipV="1">
            <a:off x="5019675" y="5581026"/>
            <a:ext cx="2996156" cy="67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圓角矩形 45"/>
          <p:cNvSpPr/>
          <p:nvPr/>
        </p:nvSpPr>
        <p:spPr>
          <a:xfrm>
            <a:off x="8009146" y="4185854"/>
            <a:ext cx="1525380" cy="16622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401227" y="4011953"/>
            <a:ext cx="312290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此部份是顯示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(print)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倒數剩餘秒數，只顯示一次，因此用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當門閂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=0(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還沒顯示過秒數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=1(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已顯示過秒數，不再顯示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43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4" y="720412"/>
            <a:ext cx="10267950" cy="920800"/>
          </a:xfrm>
        </p:spPr>
        <p:txBody>
          <a:bodyPr/>
          <a:lstStyle/>
          <a:p>
            <a:r>
              <a:rPr lang="en-US" altLang="zh-TW" sz="3600" b="1" dirty="0"/>
              <a:t>Solution Part4</a:t>
            </a:r>
            <a:r>
              <a:rPr lang="zh-TW" altLang="en-US" sz="3600" b="1" dirty="0"/>
              <a:t> 結束評分</a:t>
            </a:r>
            <a:r>
              <a:rPr lang="en-US" altLang="zh-TW" sz="3600" b="1" dirty="0"/>
              <a:t>:</a:t>
            </a:r>
            <a:endParaRPr lang="zh-TW" altLang="en-US" sz="3600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2D480124-5E20-46AA-B0F6-F3FDFBA19CF9}"/>
              </a:ext>
            </a:extLst>
          </p:cNvPr>
          <p:cNvSpPr/>
          <p:nvPr/>
        </p:nvSpPr>
        <p:spPr>
          <a:xfrm>
            <a:off x="1105155" y="165574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print ("Power threshold : ",threshold)</a:t>
            </a:r>
          </a:p>
          <a:p>
            <a:r>
              <a:rPr lang="en-US" altLang="zh-TW" dirty="0"/>
              <a:t>print ("Your Power : ",power)</a:t>
            </a:r>
          </a:p>
          <a:p>
            <a:r>
              <a:rPr lang="en-US" altLang="zh-TW" dirty="0"/>
              <a:t>if (power&gt;threshold):</a:t>
            </a:r>
          </a:p>
          <a:p>
            <a:r>
              <a:rPr lang="en-US" altLang="zh-TW" dirty="0"/>
              <a:t>    print ("You win!")</a:t>
            </a:r>
          </a:p>
          <a:p>
            <a:r>
              <a:rPr lang="en-US" altLang="zh-TW" dirty="0"/>
              <a:t>else :</a:t>
            </a:r>
          </a:p>
          <a:p>
            <a:r>
              <a:rPr lang="en-US" altLang="zh-TW" dirty="0"/>
              <a:t>    print ("You Loss!")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18A8F2-3966-4189-8934-125514A8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36" y="3772804"/>
            <a:ext cx="3473800" cy="253458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5B3D07-7F87-4A96-962C-F167A41D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49" y="2222648"/>
            <a:ext cx="2997200" cy="31496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394152" y="3772804"/>
            <a:ext cx="3448050" cy="218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399536" y="3995035"/>
            <a:ext cx="3448050" cy="80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1412411" y="4801555"/>
            <a:ext cx="3448050" cy="80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1412411" y="5608075"/>
            <a:ext cx="3448050" cy="6993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818595" y="3646013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Part1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3832468" y="4250855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Part2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3818595" y="5004682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Part3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4685370" y="5786145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473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7E9780-795B-4B89-8039-65A4047770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判斷</a:t>
            </a:r>
            <a:r>
              <a:rPr lang="en-US" altLang="zh-TW" dirty="0"/>
              <a:t>4</a:t>
            </a:r>
            <a:r>
              <a:rPr lang="zh-TW" altLang="en-US" dirty="0"/>
              <a:t>個方向，並秀出以下文字</a:t>
            </a:r>
            <a:endParaRPr lang="en-US" altLang="zh-TW" dirty="0"/>
          </a:p>
          <a:p>
            <a:pPr lvl="1"/>
            <a:r>
              <a:rPr lang="zh-TW" altLang="en-US" dirty="0"/>
              <a:t>平放</a:t>
            </a:r>
            <a:endParaRPr lang="en-US" altLang="zh-TW" dirty="0"/>
          </a:p>
          <a:p>
            <a:pPr lvl="1"/>
            <a:r>
              <a:rPr lang="zh-TW" altLang="en-US" dirty="0"/>
              <a:t>直放</a:t>
            </a:r>
            <a:endParaRPr lang="en-US" altLang="zh-TW" dirty="0"/>
          </a:p>
          <a:p>
            <a:pPr lvl="1"/>
            <a:r>
              <a:rPr lang="zh-TW" altLang="en-US" dirty="0"/>
              <a:t>橫放</a:t>
            </a:r>
            <a:endParaRPr lang="en-US" altLang="zh-TW" dirty="0"/>
          </a:p>
          <a:p>
            <a:pPr lvl="1"/>
            <a:r>
              <a:rPr lang="zh-TW" altLang="en-US" dirty="0"/>
              <a:t>倒平放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D1063BB-086A-40F8-AEF2-34E9A379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B2D8E25-9700-4B60-AADD-92225F2F0932}"/>
              </a:ext>
            </a:extLst>
          </p:cNvPr>
          <p:cNvGrpSpPr/>
          <p:nvPr/>
        </p:nvGrpSpPr>
        <p:grpSpPr>
          <a:xfrm>
            <a:off x="8165402" y="1418359"/>
            <a:ext cx="2906111" cy="4426623"/>
            <a:chOff x="7292566" y="802244"/>
            <a:chExt cx="3554583" cy="528173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C242653-82FF-432F-9C1D-D0D50D3F2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1634" y="802244"/>
              <a:ext cx="1538590" cy="1531467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BAC7821-DAA4-4CDC-B700-8673FC186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380330" y="2498575"/>
              <a:ext cx="1538590" cy="1531467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1724AD2-B6FD-4FCA-8879-42F65E1F8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3892" y="4291251"/>
              <a:ext cx="1538590" cy="1531467"/>
            </a:xfrm>
            <a:prstGeom prst="rect">
              <a:avLst/>
            </a:prstGeom>
          </p:spPr>
        </p:pic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A6C7FA15-920F-4E79-A986-BA7E8157D68A}"/>
                </a:ext>
              </a:extLst>
            </p:cNvPr>
            <p:cNvSpPr/>
            <p:nvPr/>
          </p:nvSpPr>
          <p:spPr>
            <a:xfrm>
              <a:off x="7868560" y="4039523"/>
              <a:ext cx="2562130" cy="2193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/>
                <a:t>地面</a:t>
              </a:r>
              <a:endParaRPr lang="zh-TW" altLang="en-US" dirty="0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128E1FEA-A341-4E28-8F1D-58C62F809C32}"/>
                </a:ext>
              </a:extLst>
            </p:cNvPr>
            <p:cNvSpPr/>
            <p:nvPr/>
          </p:nvSpPr>
          <p:spPr>
            <a:xfrm>
              <a:off x="7868560" y="5864666"/>
              <a:ext cx="2562130" cy="2193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地面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19123F4-82CE-479B-A437-87F4390C7CFD}"/>
                </a:ext>
              </a:extLst>
            </p:cNvPr>
            <p:cNvSpPr txBox="1"/>
            <p:nvPr/>
          </p:nvSpPr>
          <p:spPr>
            <a:xfrm>
              <a:off x="10014230" y="1423873"/>
              <a:ext cx="832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地面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9C450C89-1406-409C-9395-27422B3858C3}"/>
                </a:ext>
              </a:extLst>
            </p:cNvPr>
            <p:cNvSpPr txBox="1"/>
            <p:nvPr/>
          </p:nvSpPr>
          <p:spPr>
            <a:xfrm>
              <a:off x="7292566" y="1435319"/>
              <a:ext cx="1421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平放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6FA7D2B-2AA7-472D-BD1D-861CE8CC559C}"/>
                </a:ext>
              </a:extLst>
            </p:cNvPr>
            <p:cNvSpPr txBox="1"/>
            <p:nvPr/>
          </p:nvSpPr>
          <p:spPr>
            <a:xfrm>
              <a:off x="7292566" y="3054257"/>
              <a:ext cx="1421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直放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56E40C4A-90D4-4D3F-8B24-D4868BAD07D3}"/>
                </a:ext>
              </a:extLst>
            </p:cNvPr>
            <p:cNvSpPr txBox="1"/>
            <p:nvPr/>
          </p:nvSpPr>
          <p:spPr>
            <a:xfrm>
              <a:off x="7292566" y="4935954"/>
              <a:ext cx="1421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橫</a:t>
              </a:r>
              <a:r>
                <a:rPr lang="zh-TW" altLang="en-US"/>
                <a:t>放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86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249847" y="543983"/>
            <a:ext cx="804579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5G/AI/IOT </a:t>
            </a:r>
          </a:p>
          <a:p>
            <a:pPr>
              <a:spcBef>
                <a:spcPts val="600"/>
              </a:spcBef>
            </a:pP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AI: Collect Data -  Establish Model – Decision - Action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C8ADD2-93A0-4D79-874D-B0BA746C1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84" y="2432603"/>
            <a:ext cx="6267796" cy="356615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2C12AE7-0D3A-48A7-9C3F-6564E928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61"/>
          <a:stretch/>
        </p:blipFill>
        <p:spPr>
          <a:xfrm>
            <a:off x="8916786" y="3807375"/>
            <a:ext cx="2669044" cy="250664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1B7B625-00CC-46E8-9179-C6B4633E86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30"/>
          <a:stretch/>
        </p:blipFill>
        <p:spPr>
          <a:xfrm>
            <a:off x="7559589" y="1670868"/>
            <a:ext cx="4166259" cy="250664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C89D906-D1DD-4A9A-8A4D-CF41FED00328}"/>
              </a:ext>
            </a:extLst>
          </p:cNvPr>
          <p:cNvSpPr txBox="1"/>
          <p:nvPr/>
        </p:nvSpPr>
        <p:spPr>
          <a:xfrm>
            <a:off x="7961395" y="403101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CNN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F297DA7-EED2-4781-8DAC-90251EF025F7}"/>
              </a:ext>
            </a:extLst>
          </p:cNvPr>
          <p:cNvSpPr txBox="1"/>
          <p:nvPr/>
        </p:nvSpPr>
        <p:spPr>
          <a:xfrm>
            <a:off x="8085354" y="475605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RNN</a:t>
            </a:r>
            <a:endParaRPr lang="zh-TW" altLang="en-US" dirty="0"/>
          </a:p>
        </p:txBody>
      </p:sp>
      <p:sp>
        <p:nvSpPr>
          <p:cNvPr id="26" name="箭號: 左-上雙向 25">
            <a:extLst>
              <a:ext uri="{FF2B5EF4-FFF2-40B4-BE49-F238E27FC236}">
                <a16:creationId xmlns:a16="http://schemas.microsoft.com/office/drawing/2014/main" id="{EB972CD8-A9A4-4171-BB3D-9043AFCA5AD8}"/>
              </a:ext>
            </a:extLst>
          </p:cNvPr>
          <p:cNvSpPr/>
          <p:nvPr/>
        </p:nvSpPr>
        <p:spPr>
          <a:xfrm rot="7763996">
            <a:off x="7399968" y="4233951"/>
            <a:ext cx="724505" cy="748145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9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87A8BB8-50AB-4862-8FA6-BFCE6E294718}"/>
              </a:ext>
            </a:extLst>
          </p:cNvPr>
          <p:cNvSpPr/>
          <p:nvPr/>
        </p:nvSpPr>
        <p:spPr>
          <a:xfrm>
            <a:off x="590974" y="1499712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dirty="0"/>
              <a:t># -*- coding: UTF-8 -*-</a:t>
            </a:r>
          </a:p>
          <a:p>
            <a:r>
              <a:rPr lang="zh-TW" altLang="en-US" sz="1600" dirty="0"/>
              <a:t>from rabboni import *</a:t>
            </a:r>
          </a:p>
          <a:p>
            <a:endParaRPr lang="zh-TW" altLang="en-US" sz="1600" dirty="0"/>
          </a:p>
          <a:p>
            <a:r>
              <a:rPr lang="zh-TW" altLang="en-US" sz="1600" dirty="0"/>
              <a:t>mac_add=input('Rabboni MAC:')</a:t>
            </a:r>
          </a:p>
          <a:p>
            <a:r>
              <a:rPr lang="zh-TW" altLang="en-US" sz="1600" dirty="0"/>
              <a:t>print ("Your rabboni mac = ", mac_add)</a:t>
            </a:r>
          </a:p>
          <a:p>
            <a:r>
              <a:rPr lang="zh-TW" altLang="en-US" sz="1600" dirty="0"/>
              <a:t>rabo = Rabboni(mode = "BLE") #先宣告一個物件</a:t>
            </a:r>
          </a:p>
          <a:p>
            <a:r>
              <a:rPr lang="zh-TW" altLang="en-US" sz="1600" dirty="0"/>
              <a:t>rabo.scan() #掃描所有藍芽Device</a:t>
            </a:r>
          </a:p>
          <a:p>
            <a:r>
              <a:rPr lang="zh-TW" altLang="en-US" sz="1600" dirty="0"/>
              <a:t>rabo.print_device() # 列出所有藍芽Device</a:t>
            </a:r>
          </a:p>
          <a:p>
            <a:r>
              <a:rPr lang="zh-TW" altLang="en-US" sz="1600" dirty="0"/>
              <a:t>rabo.connect(mac_add)#依照MAC連接</a:t>
            </a:r>
          </a:p>
          <a:p>
            <a:r>
              <a:rPr lang="zh-TW" altLang="en-US" sz="1600" dirty="0"/>
              <a:t>rabo.discover_characteristics()#掃描所有服務 可略過</a:t>
            </a:r>
          </a:p>
          <a:p>
            <a:r>
              <a:rPr lang="zh-TW" altLang="en-US" sz="1600" dirty="0"/>
              <a:t>rabo.print_char()#列出所有服務 可略過</a:t>
            </a:r>
          </a:p>
          <a:p>
            <a:r>
              <a:rPr lang="zh-TW" altLang="en-US" sz="1600" dirty="0"/>
              <a:t># print (rabo.characteristics)</a:t>
            </a:r>
          </a:p>
          <a:p>
            <a:r>
              <a:rPr lang="zh-TW" altLang="en-US" sz="1600" dirty="0"/>
              <a:t># print (rabo.Status)</a:t>
            </a:r>
          </a:p>
          <a:p>
            <a:endParaRPr lang="zh-TW" altLang="en-US" sz="1600" dirty="0"/>
          </a:p>
          <a:p>
            <a:r>
              <a:rPr lang="zh-TW" altLang="en-US" sz="1600" dirty="0"/>
              <a:t># rabo.read_sensor_char()</a:t>
            </a:r>
          </a:p>
          <a:p>
            <a:r>
              <a:rPr lang="zh-TW" altLang="en-US" sz="1600" dirty="0"/>
              <a:t>rabo.set_sensor_scale(acc_scale = 4, gyr_scale = 1000)</a:t>
            </a:r>
          </a:p>
          <a:p>
            <a:r>
              <a:rPr lang="zh-TW" altLang="en-US" sz="1600" dirty="0"/>
              <a:t># rabo.read_sensor_char()</a:t>
            </a:r>
          </a:p>
          <a:p>
            <a:r>
              <a:rPr lang="zh-TW" altLang="en-US" sz="1600" dirty="0"/>
              <a:t>rabo.read_data()#</a:t>
            </a:r>
          </a:p>
          <a:p>
            <a:r>
              <a:rPr lang="zh-TW" altLang="en-US" sz="1600" dirty="0"/>
              <a:t># 讀取資料 必跑</a:t>
            </a:r>
          </a:p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A1E049-375B-4238-9A6C-EB77ECF5E9D3}"/>
              </a:ext>
            </a:extLst>
          </p:cNvPr>
          <p:cNvSpPr/>
          <p:nvPr/>
        </p:nvSpPr>
        <p:spPr>
          <a:xfrm>
            <a:off x="5771882" y="711211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dirty="0"/>
              <a:t>try:</a:t>
            </a:r>
          </a:p>
          <a:p>
            <a:r>
              <a:rPr lang="zh-TW" altLang="en-US" sz="1600" dirty="0"/>
              <a:t>    while True:#一直打印資料 直到結束程式</a:t>
            </a:r>
          </a:p>
          <a:p>
            <a:r>
              <a:rPr lang="zh-TW" altLang="en-US" sz="1600" dirty="0"/>
              <a:t>        # rabo.print_data()#print資料</a:t>
            </a:r>
          </a:p>
          <a:p>
            <a:r>
              <a:rPr lang="zh-TW" altLang="en-US" sz="1600" dirty="0"/>
              <a:t>        if rabo.Accz &gt; 0.9 :</a:t>
            </a:r>
          </a:p>
          <a:p>
            <a:r>
              <a:rPr lang="zh-TW" altLang="en-US" sz="1600" dirty="0"/>
              <a:t>            print ("平放")</a:t>
            </a:r>
          </a:p>
          <a:p>
            <a:r>
              <a:rPr lang="zh-TW" altLang="en-US" sz="1600" dirty="0"/>
              <a:t>        elif rabo.Accx &gt;0.9 :</a:t>
            </a:r>
          </a:p>
          <a:p>
            <a:r>
              <a:rPr lang="zh-TW" altLang="en-US" sz="1600" dirty="0"/>
              <a:t>            print ("直放")</a:t>
            </a:r>
          </a:p>
          <a:p>
            <a:r>
              <a:rPr lang="zh-TW" altLang="en-US" sz="1600" dirty="0"/>
              <a:t>        elif rabo.Accy &gt;0.9 :</a:t>
            </a:r>
          </a:p>
          <a:p>
            <a:r>
              <a:rPr lang="zh-TW" altLang="en-US" sz="1600" dirty="0"/>
              <a:t>            print ("橫放")</a:t>
            </a:r>
          </a:p>
          <a:p>
            <a:r>
              <a:rPr lang="zh-TW" altLang="en-US" sz="1600" dirty="0"/>
              <a:t>        elif rabo.Accz &lt;-0.9 :</a:t>
            </a:r>
          </a:p>
          <a:p>
            <a:r>
              <a:rPr lang="zh-TW" altLang="en-US" sz="1600" dirty="0"/>
              <a:t>            print ("倒平放")</a:t>
            </a:r>
          </a:p>
          <a:p>
            <a:r>
              <a:rPr lang="zh-TW" altLang="en-US" sz="1600" dirty="0"/>
              <a:t>except KeyboardInterrupt:#結束程式</a:t>
            </a:r>
          </a:p>
          <a:p>
            <a:r>
              <a:rPr lang="zh-TW" altLang="en-US" sz="1600" dirty="0"/>
              <a:t>    print('Shut done!')</a:t>
            </a:r>
          </a:p>
          <a:p>
            <a:r>
              <a:rPr lang="zh-TW" altLang="en-US" sz="1600" dirty="0"/>
              <a:t>    # print (rabo.Accx_list)#印出到結束程式時的所有Accx值</a:t>
            </a:r>
          </a:p>
          <a:p>
            <a:endParaRPr lang="zh-TW" altLang="en-US" sz="1600" dirty="0"/>
          </a:p>
          <a:p>
            <a:r>
              <a:rPr lang="zh-TW" altLang="en-US" sz="1600" dirty="0"/>
              <a:t>    rabo.stop()#停止dongle</a:t>
            </a:r>
          </a:p>
          <a:p>
            <a:r>
              <a:rPr lang="zh-TW" altLang="en-US" sz="1600" dirty="0"/>
              <a:t>    # rabo.write_csv(data = rabo.Accx_list,file_name ="AccX")#將Accx寫出csv檔</a:t>
            </a:r>
          </a:p>
          <a:p>
            <a:r>
              <a:rPr lang="zh-TW" altLang="en-US" sz="1600" dirty="0"/>
              <a:t>    # rabo.plot_pic(data = rabo.Accx_list,file_name = "AccX",show = True)#將Accx畫出圖案並存檔</a:t>
            </a:r>
          </a:p>
          <a:p>
            <a:r>
              <a:rPr lang="zh-TW" altLang="en-US" sz="1600" dirty="0"/>
              <a:t>finally:</a:t>
            </a:r>
          </a:p>
          <a:p>
            <a:r>
              <a:rPr lang="zh-TW" altLang="en-US" sz="1600" dirty="0"/>
              <a:t>    rabo.stop()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0FC8FBF-81C2-491D-AEE1-373AEB541DA8}"/>
              </a:ext>
            </a:extLst>
          </p:cNvPr>
          <p:cNvSpPr txBox="1"/>
          <p:nvPr/>
        </p:nvSpPr>
        <p:spPr>
          <a:xfrm>
            <a:off x="590974" y="808407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BLE Solution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35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70C88F6-FC4D-4196-81B4-365A5F0410E1}"/>
              </a:ext>
            </a:extLst>
          </p:cNvPr>
          <p:cNvSpPr/>
          <p:nvPr/>
        </p:nvSpPr>
        <p:spPr>
          <a:xfrm>
            <a:off x="1122608" y="1289953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dirty="0"/>
              <a:t># -*- coding: UTF-8 -*-</a:t>
            </a:r>
          </a:p>
          <a:p>
            <a:r>
              <a:rPr lang="zh-TW" altLang="en-US" sz="1600" dirty="0"/>
              <a:t>from rabboni import *</a:t>
            </a:r>
          </a:p>
          <a:p>
            <a:endParaRPr lang="zh-TW" altLang="en-US" sz="1600" dirty="0"/>
          </a:p>
          <a:p>
            <a:r>
              <a:rPr lang="zh-TW" altLang="en-US" sz="1600" dirty="0"/>
              <a:t>rabo = Rabboni(mode = "USB") #先宣告一個物件</a:t>
            </a:r>
          </a:p>
          <a:p>
            <a:r>
              <a:rPr lang="zh-TW" altLang="en-US" sz="1600" dirty="0"/>
              <a:t>rabo.connect()#依照MAC連接</a:t>
            </a:r>
          </a:p>
          <a:p>
            <a:endParaRPr lang="zh-TW" altLang="en-US" sz="1600" dirty="0"/>
          </a:p>
          <a:p>
            <a:r>
              <a:rPr lang="zh-TW" altLang="en-US" sz="1600" dirty="0"/>
              <a:t>rabo.read_data()#</a:t>
            </a:r>
          </a:p>
          <a:p>
            <a:r>
              <a:rPr lang="zh-TW" altLang="en-US" sz="1600" dirty="0"/>
              <a:t># 讀取資料 必跑</a:t>
            </a:r>
          </a:p>
          <a:p>
            <a:r>
              <a:rPr lang="zh-TW" altLang="en-US" sz="1600" dirty="0"/>
              <a:t>try:</a:t>
            </a:r>
          </a:p>
          <a:p>
            <a:r>
              <a:rPr lang="zh-TW" altLang="en-US" sz="1600" dirty="0"/>
              <a:t>    while True:#一直打印資料 直到結束程式</a:t>
            </a:r>
          </a:p>
          <a:p>
            <a:r>
              <a:rPr lang="zh-TW" altLang="en-US" sz="1600" dirty="0"/>
              <a:t>        # rabo.print_data()#print資料</a:t>
            </a:r>
          </a:p>
          <a:p>
            <a:r>
              <a:rPr lang="zh-TW" altLang="en-US" sz="1600" dirty="0"/>
              <a:t>        if rabo.Accz &gt; 0.9 :</a:t>
            </a:r>
          </a:p>
          <a:p>
            <a:r>
              <a:rPr lang="zh-TW" altLang="en-US" sz="1600" dirty="0"/>
              <a:t>            print ("平放")</a:t>
            </a:r>
          </a:p>
          <a:p>
            <a:r>
              <a:rPr lang="zh-TW" altLang="en-US" sz="1600" dirty="0"/>
              <a:t>        elif rabo.Accx &gt;0.9 :</a:t>
            </a:r>
          </a:p>
          <a:p>
            <a:r>
              <a:rPr lang="zh-TW" altLang="en-US" sz="1600" dirty="0"/>
              <a:t>            print ("直放")</a:t>
            </a:r>
          </a:p>
          <a:p>
            <a:r>
              <a:rPr lang="zh-TW" altLang="en-US" sz="1600" dirty="0"/>
              <a:t>        elif rabo.Accy &gt;0.9 :</a:t>
            </a:r>
          </a:p>
          <a:p>
            <a:r>
              <a:rPr lang="zh-TW" altLang="en-US" sz="1600" dirty="0"/>
              <a:t>            print ("橫放")</a:t>
            </a:r>
          </a:p>
          <a:p>
            <a:r>
              <a:rPr lang="zh-TW" altLang="en-US" sz="1600" dirty="0"/>
              <a:t>        elif rabo.Accz &lt;-0.9 :</a:t>
            </a:r>
          </a:p>
          <a:p>
            <a:r>
              <a:rPr lang="zh-TW" altLang="en-US" sz="1600" dirty="0"/>
              <a:t>            print ("倒平放")</a:t>
            </a:r>
          </a:p>
          <a:p>
            <a:endParaRPr lang="zh-TW" altLang="en-US" sz="16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0526370-9411-4DE4-B5B1-D9F2F0D1A8FE}"/>
              </a:ext>
            </a:extLst>
          </p:cNvPr>
          <p:cNvSpPr/>
          <p:nvPr/>
        </p:nvSpPr>
        <p:spPr>
          <a:xfrm>
            <a:off x="5791200" y="213623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except KeyboardInterrupt:#結束程式</a:t>
            </a:r>
          </a:p>
          <a:p>
            <a:r>
              <a:rPr lang="zh-TW" altLang="en-US" dirty="0"/>
              <a:t>    print('Shut done!')</a:t>
            </a:r>
          </a:p>
          <a:p>
            <a:r>
              <a:rPr lang="zh-TW" altLang="en-US" dirty="0"/>
              <a:t>    # print (rabo.Accx_list)#印出到結束程式時的所有Accx值</a:t>
            </a:r>
          </a:p>
          <a:p>
            <a:endParaRPr lang="zh-TW" altLang="en-US" dirty="0"/>
          </a:p>
          <a:p>
            <a:r>
              <a:rPr lang="zh-TW" altLang="en-US" dirty="0"/>
              <a:t>    rabo.stop()#停止dongle</a:t>
            </a:r>
          </a:p>
          <a:p>
            <a:r>
              <a:rPr lang="zh-TW" altLang="en-US" dirty="0"/>
              <a:t>    # rabo.write_csv(data = rabo.Accx_list,file_name ="AccX")#將Accx寫出csv檔</a:t>
            </a:r>
          </a:p>
          <a:p>
            <a:r>
              <a:rPr lang="zh-TW" altLang="en-US" dirty="0"/>
              <a:t>    # rabo.plot_pic(data = rabo.Accx_list,file_name = "AccX",show = True)#將Accx畫出圖案並存檔</a:t>
            </a:r>
          </a:p>
          <a:p>
            <a:r>
              <a:rPr lang="zh-TW" altLang="en-US" dirty="0"/>
              <a:t>finally:</a:t>
            </a:r>
          </a:p>
          <a:p>
            <a:r>
              <a:rPr lang="zh-TW" altLang="en-US" dirty="0"/>
              <a:t>    rabo.stop()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F8AF2F2-D26D-46F3-8C36-5949641C7583}"/>
              </a:ext>
            </a:extLst>
          </p:cNvPr>
          <p:cNvSpPr txBox="1"/>
          <p:nvPr/>
        </p:nvSpPr>
        <p:spPr>
          <a:xfrm>
            <a:off x="942996" y="551289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USB Solution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27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常見問題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DD76BE9-23E3-4F11-A298-6BF18FB8E7CC}"/>
              </a:ext>
            </a:extLst>
          </p:cNvPr>
          <p:cNvSpPr txBox="1"/>
          <p:nvPr/>
        </p:nvSpPr>
        <p:spPr>
          <a:xfrm>
            <a:off x="1833995" y="2270414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連結指令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請點擊參考 </a:t>
            </a:r>
          </a:p>
        </p:txBody>
      </p:sp>
      <p:pic>
        <p:nvPicPr>
          <p:cNvPr id="11" name="圖形 10" descr="手背向前食指朝右指索引">
            <a:extLst>
              <a:ext uri="{FF2B5EF4-FFF2-40B4-BE49-F238E27FC236}">
                <a16:creationId xmlns:a16="http://schemas.microsoft.com/office/drawing/2014/main" id="{2F3044A5-B4BB-4C2A-86E8-BFBEABC7F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94820" y="2557131"/>
            <a:ext cx="914400" cy="914400"/>
          </a:xfrm>
          <a:prstGeom prst="rect">
            <a:avLst/>
          </a:prstGeom>
        </p:spPr>
      </p:pic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A0A7C4F8-9BF0-461E-A064-160431C7A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340342"/>
              </p:ext>
            </p:extLst>
          </p:nvPr>
        </p:nvGraphicFramePr>
        <p:xfrm>
          <a:off x="5893385" y="1466518"/>
          <a:ext cx="2833687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5" imgW="2833533" imgH="4009715" progId="Acrobat.Document.11">
                  <p:embed/>
                </p:oleObj>
              </mc:Choice>
              <mc:Fallback>
                <p:oleObj name="Acrobat Document" r:id="rId5" imgW="2833533" imgH="400971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3385" y="1466518"/>
                        <a:ext cx="2833687" cy="4010025"/>
                      </a:xfrm>
                      <a:prstGeom prst="rect">
                        <a:avLst/>
                      </a:prstGeom>
                      <a:ln w="571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85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Q: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在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CMD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視窗輸入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python, pip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無反應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輸入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python, pip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顯示 </a:t>
            </a:r>
            <a:r>
              <a:rPr lang="en-US" altLang="zh-TW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“python”</a:t>
            </a:r>
            <a:r>
              <a:rPr lang="zh-TW" altLang="en-US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不是外部或內部命令</a:t>
            </a:r>
            <a:r>
              <a:rPr lang="en-US" altLang="zh-TW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….</a:t>
            </a:r>
          </a:p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A:</a:t>
            </a: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沒安裝好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，卸載再安裝一次或是執行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1~5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步驟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先找到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安裝的地方，並複製位置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2"/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通常會在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C:\Users\</a:t>
            </a:r>
            <a:r>
              <a:rPr lang="en-US" altLang="zh-TW" sz="1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Username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\AppData\Local\Programs\Python\Python37</a:t>
            </a:r>
          </a:p>
          <a:p>
            <a:pPr lvl="2"/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Username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是自己電腦帳戶名稱</a:t>
            </a:r>
            <a:endParaRPr lang="en-US" altLang="zh-TW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開啟電腦「控制台」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「系統」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「進階系統設定」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「環境變數」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系統變數的視窗中尋找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Path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變數打開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4.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的位置跟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script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按確定退出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</p:spTree>
    <p:extLst>
      <p:ext uri="{BB962C8B-B14F-4D97-AF65-F5344CB8AC3E}">
        <p14:creationId xmlns:p14="http://schemas.microsoft.com/office/powerpoint/2010/main" val="15036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9873" y="745921"/>
            <a:ext cx="10267950" cy="920800"/>
          </a:xfrm>
        </p:spPr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42" y="2215661"/>
            <a:ext cx="3369606" cy="375651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52" y="2245334"/>
            <a:ext cx="3892084" cy="369716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40" y="2215661"/>
            <a:ext cx="4017120" cy="3834177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373923" y="5205046"/>
            <a:ext cx="1084947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047392" y="4001294"/>
            <a:ext cx="2423746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1148646" y="2544701"/>
            <a:ext cx="742912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373923" y="483571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1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812994" y="3683687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1223101" y="221566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3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script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按確定退出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13" y="1610519"/>
            <a:ext cx="5038725" cy="478155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6567854" y="3894992"/>
            <a:ext cx="3657600" cy="4396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9398977" y="5862053"/>
            <a:ext cx="1075592" cy="4396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774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Q: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from 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import * 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顯示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No module named ‘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’</a:t>
            </a:r>
          </a:p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A: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原因有幾種可能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先確定是否有安裝好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，重新進行第九頁內容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若確定有安裝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，可能是 該電腦存在多個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</a:p>
          <a:p>
            <a:pPr lvl="2"/>
            <a:r>
              <a:rPr lang="en-US" altLang="zh-TW" sz="16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安裝到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python1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但執行時是用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python2</a:t>
            </a:r>
          </a:p>
          <a:p>
            <a:pPr lvl="2"/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解決方法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卸載用不到的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再重新安裝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檢查上頁的環境變數，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跟 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Python/Script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是否都是在同個資料夾，若非，將其改成同一個資料夾，再重新安裝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endParaRPr lang="zh-TW" altLang="en-US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安裝好</a:t>
            </a:r>
            <a:r>
              <a:rPr lang="en-US" altLang="zh-TW" sz="36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但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卻說找不到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151" y="1956571"/>
            <a:ext cx="36576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095C923-8062-4F44-8175-7745C5BDF6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919" y="2688305"/>
            <a:ext cx="4848354" cy="1828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「circle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361">
            <a:off x="2765762" y="1879024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A8E58CA8-3265-4872-9AD1-9BBDA552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88201">
            <a:off x="2115310" y="3069555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371F4F56-9B5F-444C-A3EA-076DBDF3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15533">
            <a:off x="3490548" y="3033350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8F2F3C5-874A-4376-998D-5A3DEE0059BB}"/>
              </a:ext>
            </a:extLst>
          </p:cNvPr>
          <p:cNvSpPr txBox="1"/>
          <p:nvPr/>
        </p:nvSpPr>
        <p:spPr>
          <a:xfrm>
            <a:off x="3138988" y="2222756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AI</a:t>
            </a:r>
            <a:endParaRPr lang="zh-TW" altLang="en-US" sz="320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5365FE-0DF9-40BE-A3FC-66163CABD1B9}"/>
              </a:ext>
            </a:extLst>
          </p:cNvPr>
          <p:cNvSpPr txBox="1"/>
          <p:nvPr/>
        </p:nvSpPr>
        <p:spPr>
          <a:xfrm>
            <a:off x="2328754" y="3488649"/>
            <a:ext cx="87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IOT</a:t>
            </a:r>
            <a:endParaRPr lang="zh-TW" altLang="en-US" sz="280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A55EEE7-0BB8-4D78-B399-AF91D5931FAF}"/>
              </a:ext>
            </a:extLst>
          </p:cNvPr>
          <p:cNvSpPr txBox="1"/>
          <p:nvPr/>
        </p:nvSpPr>
        <p:spPr>
          <a:xfrm>
            <a:off x="3544477" y="354393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Coding</a:t>
            </a:r>
            <a:endParaRPr lang="zh-TW" altLang="en-US" sz="240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3F9E3B7-5721-4EDA-A0F2-B8CEA64D2B81}"/>
              </a:ext>
            </a:extLst>
          </p:cNvPr>
          <p:cNvSpPr txBox="1"/>
          <p:nvPr/>
        </p:nvSpPr>
        <p:spPr>
          <a:xfrm>
            <a:off x="4998411" y="3296356"/>
            <a:ext cx="5593389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altLang="zh-TW" dirty="0">
                <a:gradFill flip="none" rotWithShape="1">
                  <a:gsLst>
                    <a:gs pos="61000">
                      <a:schemeClr val="accent5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Arial Black" panose="020B0A04020102090204" pitchFamily="34" charset="0"/>
              </a:rPr>
              <a:t>WITH  </a:t>
            </a:r>
            <a:r>
              <a:rPr lang="en-US" altLang="zh-TW" sz="3600" dirty="0">
                <a:gradFill flip="none" rotWithShape="1">
                  <a:gsLst>
                    <a:gs pos="61000">
                      <a:schemeClr val="accent5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Arial Black" panose="020B0A04020102090204" pitchFamily="34" charset="0"/>
              </a:rPr>
              <a:t>FUN !</a:t>
            </a:r>
            <a:endParaRPr lang="zh-TW" altLang="en-US" dirty="0">
              <a:gradFill flip="none" rotWithShape="1">
                <a:gsLst>
                  <a:gs pos="61000">
                    <a:schemeClr val="accent5">
                      <a:lumMod val="5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atin typeface="Arial Black" panose="020B0A0402010209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18F48BF-D0D8-490C-A7A3-76BEF99B6877}"/>
              </a:ext>
            </a:extLst>
          </p:cNvPr>
          <p:cNvSpPr/>
          <p:nvPr/>
        </p:nvSpPr>
        <p:spPr>
          <a:xfrm>
            <a:off x="8529016" y="5105929"/>
            <a:ext cx="297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6"/>
              </a:rPr>
              <a:t>https://youtu.be/_uQrJ0TkZlc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402" y="1987843"/>
            <a:ext cx="2975106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3910400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 smtClean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2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F16847-4C39-4695-9D41-0633D50BC150}"/>
              </a:ext>
            </a:extLst>
          </p:cNvPr>
          <p:cNvSpPr txBox="1"/>
          <p:nvPr/>
        </p:nvSpPr>
        <p:spPr>
          <a:xfrm>
            <a:off x="1415290" y="1640202"/>
            <a:ext cx="4532010" cy="457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以校為單位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以教師為主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數字融入校本課程及生活議題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數據收集</a:t>
            </a:r>
            <a:r>
              <a:rPr lang="en-US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+</a:t>
            </a: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運算能力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團隊参賽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跨域合作</a:t>
            </a:r>
            <a:endParaRPr lang="en-US" altLang="zh-TW" sz="2400" b="1" kern="1800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1BE1F4-E4CE-487E-9B89-EEA86AEDA427}"/>
              </a:ext>
            </a:extLst>
          </p:cNvPr>
          <p:cNvSpPr/>
          <p:nvPr/>
        </p:nvSpPr>
        <p:spPr>
          <a:xfrm>
            <a:off x="1325349" y="1122882"/>
            <a:ext cx="5030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縣市合作成功案例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活動資料參考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Appendix)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F8BC92-88F5-4D25-A8D8-6D9139AAC11E}"/>
              </a:ext>
            </a:extLst>
          </p:cNvPr>
          <p:cNvSpPr/>
          <p:nvPr/>
        </p:nvSpPr>
        <p:spPr>
          <a:xfrm>
            <a:off x="6748007" y="4771211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Seed Schools</a:t>
            </a:r>
            <a:endParaRPr lang="zh-TW" altLang="en-US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A6EB96-4CF4-4EED-8E8F-8DD78F91B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254" y="3998961"/>
            <a:ext cx="1048763" cy="3780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176D0B-750F-41C9-AB30-99AD9D67D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46" y="835886"/>
            <a:ext cx="4440271" cy="243689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7762362-274A-4136-8CFC-DBD552E1289F}"/>
              </a:ext>
            </a:extLst>
          </p:cNvPr>
          <p:cNvSpPr/>
          <p:nvPr/>
        </p:nvSpPr>
        <p:spPr>
          <a:xfrm>
            <a:off x="6771379" y="3585218"/>
            <a:ext cx="2323585" cy="29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有過體驗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才能懂得分享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CDA5168-C757-41E1-B1CD-FACD83357F40}"/>
              </a:ext>
            </a:extLst>
          </p:cNvPr>
          <p:cNvSpPr/>
          <p:nvPr/>
        </p:nvSpPr>
        <p:spPr>
          <a:xfrm>
            <a:off x="6748007" y="3898616"/>
            <a:ext cx="3344976" cy="507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hlinkClick r:id="rId5"/>
              </a:rPr>
              <a:t>https://www.youtube.com/watch?v=BZXr73d2Qsw&amp;feature=youtu.be</a:t>
            </a:r>
            <a:endParaRPr lang="zh-TW" altLang="en-US" sz="16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89DFEE1-6FEF-4097-A2D5-BF9AC3399288}"/>
              </a:ext>
            </a:extLst>
          </p:cNvPr>
          <p:cNvSpPr/>
          <p:nvPr/>
        </p:nvSpPr>
        <p:spPr>
          <a:xfrm>
            <a:off x="6771379" y="51405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hlinkClick r:id="rId6"/>
              </a:rPr>
              <a:t>https://youtu.be/fzsPGx_sQdY</a:t>
            </a:r>
            <a:endParaRPr lang="zh-TW" altLang="en-US" dirty="0"/>
          </a:p>
          <a:p>
            <a:r>
              <a:rPr lang="zh-TW" altLang="en-US" dirty="0">
                <a:hlinkClick r:id="rId7"/>
              </a:rPr>
              <a:t>https://youtu.be/pxUh809oRzg</a:t>
            </a:r>
            <a:endParaRPr lang="zh-TW" altLang="en-US" dirty="0"/>
          </a:p>
          <a:p>
            <a:r>
              <a:rPr lang="zh-TW" altLang="en-US" dirty="0">
                <a:hlinkClick r:id="rId8"/>
              </a:rPr>
              <a:t>https://youtu.be/bZKyTvg0dvA</a:t>
            </a:r>
            <a:endParaRPr lang="zh-TW" altLang="en-US" dirty="0"/>
          </a:p>
          <a:p>
            <a:r>
              <a:rPr lang="zh-TW" altLang="en-US" dirty="0">
                <a:hlinkClick r:id="rId9"/>
              </a:rPr>
              <a:t>https://youtu.be/0iSiXR6wh90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31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924050" y="865188"/>
            <a:ext cx="10267950" cy="920750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發展史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EAC60CE1-F723-47F7-B87D-10755C4EAE11}"/>
              </a:ext>
            </a:extLst>
          </p:cNvPr>
          <p:cNvGrpSpPr/>
          <p:nvPr/>
        </p:nvGrpSpPr>
        <p:grpSpPr>
          <a:xfrm>
            <a:off x="1131757" y="1554104"/>
            <a:ext cx="10965174" cy="4909518"/>
            <a:chOff x="152858" y="1366276"/>
            <a:chExt cx="12303837" cy="5414747"/>
          </a:xfrm>
        </p:grpSpPr>
        <p:sp>
          <p:nvSpPr>
            <p:cNvPr id="4" name="向右箭號 3"/>
            <p:cNvSpPr/>
            <p:nvPr/>
          </p:nvSpPr>
          <p:spPr>
            <a:xfrm>
              <a:off x="414959" y="3737114"/>
              <a:ext cx="11381962" cy="52677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52858" y="2686336"/>
              <a:ext cx="1441174" cy="712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1950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圖靈測試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188698" y="4382317"/>
              <a:ext cx="1978919" cy="101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1956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達特茅斯會議：</a:t>
              </a: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AI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的誕生</a:t>
              </a:r>
            </a:p>
          </p:txBody>
        </p:sp>
        <p:pic>
          <p:nvPicPr>
            <p:cNvPr id="2050" name="Picture 2" descr="ãåé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26" y="1615760"/>
              <a:ext cx="836339" cy="1139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bject 9"/>
            <p:cNvSpPr txBox="1"/>
            <p:nvPr/>
          </p:nvSpPr>
          <p:spPr>
            <a:xfrm>
              <a:off x="3183191" y="4548897"/>
              <a:ext cx="2186253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9</a:t>
              </a:r>
              <a:r>
                <a:rPr kumimoji="0" lang="en-US" altLang="zh-TW" b="1" i="0" u="none" strike="noStrike" kern="1200" cap="none" spc="-3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74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0" i="0" u="none" strike="noStrike" kern="1200" cap="none" spc="-2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Bac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k</a:t>
              </a:r>
              <a:r>
                <a:rPr kumimoji="0" b="0" i="0" u="none" strike="noStrike" kern="1200" cap="none" spc="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r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o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-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a</a:t>
              </a:r>
              <a:r>
                <a:rPr kumimoji="0" b="0" i="0" u="none" strike="noStrike" kern="1200" cap="none" spc="-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g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ation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</a:endParaRPr>
            </a:p>
          </p:txBody>
        </p:sp>
        <p:sp>
          <p:nvSpPr>
            <p:cNvPr id="9" name="object 24"/>
            <p:cNvSpPr txBox="1"/>
            <p:nvPr/>
          </p:nvSpPr>
          <p:spPr>
            <a:xfrm>
              <a:off x="2036898" y="2867451"/>
              <a:ext cx="175019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9</a:t>
              </a:r>
              <a:r>
                <a:rPr kumimoji="0" b="1" i="0" u="none" strike="noStrike" kern="1200" cap="none" spc="-3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5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8</a:t>
              </a:r>
              <a:r>
                <a:rPr kumimoji="0" b="1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 </a:t>
              </a:r>
              <a:r>
                <a:rPr kumimoji="0" b="1" i="0" u="none" strike="noStrike" kern="1200" cap="none" spc="-16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 </a:t>
              </a:r>
              <a:r>
                <a:rPr kumimoji="0" b="0" i="0" u="none" strike="noStrike" kern="1200" cap="none" spc="-5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-5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e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r</a:t>
              </a:r>
              <a:r>
                <a:rPr kumimoji="0" b="0" i="0" u="none" strike="noStrike" kern="1200" cap="none" spc="2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c</a:t>
              </a:r>
              <a:r>
                <a:rPr kumimoji="0" b="0" i="0" u="none" strike="noStrike" kern="1200" cap="none" spc="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eptr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o</a:t>
              </a:r>
              <a:r>
                <a:rPr kumimoji="0" b="0" i="0" u="none" strike="noStrike" kern="1200" cap="none" spc="-1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</a:endParaRPr>
            </a:p>
          </p:txBody>
        </p:sp>
        <p:sp>
          <p:nvSpPr>
            <p:cNvPr id="10" name="object 25"/>
            <p:cNvSpPr/>
            <p:nvPr/>
          </p:nvSpPr>
          <p:spPr>
            <a:xfrm>
              <a:off x="2057473" y="1662951"/>
              <a:ext cx="1681076" cy="1078875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1" name="object 18"/>
            <p:cNvSpPr txBox="1"/>
            <p:nvPr/>
          </p:nvSpPr>
          <p:spPr>
            <a:xfrm>
              <a:off x="5931614" y="2528775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1998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卷積神經網路，手寫辨識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12" name="object 17"/>
            <p:cNvSpPr/>
            <p:nvPr/>
          </p:nvSpPr>
          <p:spPr>
            <a:xfrm>
              <a:off x="6926496" y="1366276"/>
              <a:ext cx="1509063" cy="13476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7" name="向上箭號 6"/>
            <p:cNvSpPr/>
            <p:nvPr/>
          </p:nvSpPr>
          <p:spPr>
            <a:xfrm>
              <a:off x="632110" y="3483003"/>
              <a:ext cx="206089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4" name="向上箭號 13"/>
            <p:cNvSpPr/>
            <p:nvPr/>
          </p:nvSpPr>
          <p:spPr>
            <a:xfrm>
              <a:off x="2346183" y="3479964"/>
              <a:ext cx="218264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5" name="向上箭號 14"/>
            <p:cNvSpPr/>
            <p:nvPr/>
          </p:nvSpPr>
          <p:spPr>
            <a:xfrm>
              <a:off x="6275795" y="3480248"/>
              <a:ext cx="211291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3" name="向下箭號 12"/>
            <p:cNvSpPr/>
            <p:nvPr/>
          </p:nvSpPr>
          <p:spPr>
            <a:xfrm>
              <a:off x="1012896" y="4124241"/>
              <a:ext cx="220003" cy="347591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7" name="向下箭號 16"/>
            <p:cNvSpPr/>
            <p:nvPr/>
          </p:nvSpPr>
          <p:spPr>
            <a:xfrm>
              <a:off x="3425611" y="4124241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4276317" y="3495612"/>
              <a:ext cx="1126217" cy="712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winter</a:t>
              </a:r>
              <a:endPara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9" name="object 18"/>
            <p:cNvSpPr txBox="1"/>
            <p:nvPr/>
          </p:nvSpPr>
          <p:spPr>
            <a:xfrm>
              <a:off x="5627438" y="4575201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1997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Deep Blue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打敗西洋棋世界冠軍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0" name="向下箭號 19"/>
            <p:cNvSpPr/>
            <p:nvPr/>
          </p:nvSpPr>
          <p:spPr>
            <a:xfrm>
              <a:off x="5809218" y="4124240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1" name="object 18"/>
            <p:cNvSpPr txBox="1"/>
            <p:nvPr/>
          </p:nvSpPr>
          <p:spPr>
            <a:xfrm>
              <a:off x="7939021" y="4585439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2009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Google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第一部自駕車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2" name="object 18"/>
            <p:cNvSpPr txBox="1"/>
            <p:nvPr/>
          </p:nvSpPr>
          <p:spPr>
            <a:xfrm>
              <a:off x="8775236" y="2561005"/>
              <a:ext cx="205358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2011-2014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個人助理</a:t>
              </a: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:</a:t>
              </a:r>
              <a:r>
                <a:rPr kumimoji="0" lang="en-US" altLang="zh-TW" b="1" i="0" u="none" strike="noStrike" kern="1200" cap="none" spc="-3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siri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等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3" name="object 18"/>
            <p:cNvSpPr txBox="1"/>
            <p:nvPr/>
          </p:nvSpPr>
          <p:spPr>
            <a:xfrm>
              <a:off x="10403106" y="4606132"/>
              <a:ext cx="205358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2016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AlphaGo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4" name="向下箭號 23"/>
            <p:cNvSpPr/>
            <p:nvPr/>
          </p:nvSpPr>
          <p:spPr>
            <a:xfrm>
              <a:off x="8092241" y="4124239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5" name="向下箭號 24"/>
            <p:cNvSpPr/>
            <p:nvPr/>
          </p:nvSpPr>
          <p:spPr>
            <a:xfrm>
              <a:off x="10578595" y="4124238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6" name="向上箭號 25"/>
            <p:cNvSpPr/>
            <p:nvPr/>
          </p:nvSpPr>
          <p:spPr>
            <a:xfrm>
              <a:off x="9543460" y="3498109"/>
              <a:ext cx="211291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pic>
          <p:nvPicPr>
            <p:cNvPr id="1026" name="Picture 2" descr="ãDeepblueãçåçæå°çµæ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386" y="5508769"/>
              <a:ext cx="1039308" cy="8426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ãAlphagoãçåçæå°çµæ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4227" y="5413086"/>
              <a:ext cx="2421127" cy="1367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55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147563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市及新竹縣</a:t>
            </a:r>
            <a:r>
              <a:rPr lang="en-US" altLang="zh-TW" dirty="0" err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AIoT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Sensor(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智聯感測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全國聯賽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3405183"/>
            <a:ext cx="2163061" cy="14694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3405183"/>
            <a:ext cx="2557917" cy="143581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4961610"/>
            <a:ext cx="2163061" cy="14694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6" y="637522"/>
            <a:ext cx="10170413" cy="215380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4950336"/>
            <a:ext cx="2557917" cy="14694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20BD88-135E-4FE8-9234-B30857FAF606}"/>
              </a:ext>
            </a:extLst>
          </p:cNvPr>
          <p:cNvSpPr/>
          <p:nvPr/>
        </p:nvSpPr>
        <p:spPr>
          <a:xfrm>
            <a:off x="532856" y="3018092"/>
            <a:ext cx="5734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本競賽以「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」為感測元件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，鼓勵教師與學生善用工具，進行跨域學習，並發揮團隊合作，以想像力及創造力，創想具有價值之創意應用。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69E2B7-FE5E-4E36-9C09-CBB7F84D4C93}"/>
              </a:ext>
            </a:extLst>
          </p:cNvPr>
          <p:cNvSpPr txBox="1"/>
          <p:nvPr/>
        </p:nvSpPr>
        <p:spPr>
          <a:xfrm>
            <a:off x="1243358" y="5326993"/>
            <a:ext cx="24240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/>
              <a:t>2020/9/28 ~ 2021/1/28</a:t>
            </a:r>
            <a:endParaRPr lang="zh-TW" altLang="en-US" b="1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388F385-9B27-4CC4-9CD6-8938DE3E04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03176" y="3929015"/>
          <a:ext cx="1992824" cy="247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412">
                  <a:extLst>
                    <a:ext uri="{9D8B030D-6E8A-4147-A177-3AD203B41FA5}">
                      <a16:colId xmlns:a16="http://schemas.microsoft.com/office/drawing/2014/main" val="2328317519"/>
                    </a:ext>
                  </a:extLst>
                </a:gridCol>
                <a:gridCol w="996412">
                  <a:extLst>
                    <a:ext uri="{9D8B030D-6E8A-4147-A177-3AD203B41FA5}">
                      <a16:colId xmlns:a16="http://schemas.microsoft.com/office/drawing/2014/main" val="234733742"/>
                    </a:ext>
                  </a:extLst>
                </a:gridCol>
              </a:tblGrid>
              <a:tr h="5352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初選報名統計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015258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814800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617293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07275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國小組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84526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1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0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609228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新竹市陽光國小用感測器環遊世界程式教育向下扎根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691180" y="1233906"/>
            <a:ext cx="3238978" cy="5243453"/>
            <a:chOff x="441107" y="1123163"/>
            <a:chExt cx="3026329" cy="514506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281" y="4762293"/>
              <a:ext cx="2946155" cy="1505934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07" y="1123163"/>
              <a:ext cx="2999604" cy="170871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32" y="2990524"/>
              <a:ext cx="2999604" cy="1613122"/>
            </a:xfrm>
            <a:prstGeom prst="rect">
              <a:avLst/>
            </a:prstGeom>
          </p:spPr>
        </p:pic>
      </p:grpSp>
      <p:pic>
        <p:nvPicPr>
          <p:cNvPr id="21" name="圖片 20" descr="https://newsimgs.sina.tw/article/images/news-1591093995331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6623" y="1439764"/>
            <a:ext cx="2530111" cy="47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16" y="1240393"/>
            <a:ext cx="1961984" cy="2615241"/>
          </a:xfrm>
          <a:prstGeom prst="rect">
            <a:avLst/>
          </a:prstGeom>
        </p:spPr>
      </p:pic>
      <p:pic>
        <p:nvPicPr>
          <p:cNvPr id="14" name="圖片 13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39" y="4025669"/>
            <a:ext cx="4101685" cy="240840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40" y="1240393"/>
            <a:ext cx="1961984" cy="2615240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9A350BAE-7E7E-4233-829F-E469216FA33A}"/>
              </a:ext>
            </a:extLst>
          </p:cNvPr>
          <p:cNvSpPr/>
          <p:nvPr/>
        </p:nvSpPr>
        <p:spPr>
          <a:xfrm>
            <a:off x="4991724" y="2746696"/>
            <a:ext cx="55463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877985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新竹市培英國中資訊教育及體育融入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528" y="506461"/>
            <a:ext cx="4405148" cy="31406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78" y="824922"/>
            <a:ext cx="4405148" cy="560469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0" t="-8727" r="-1181" b="8727"/>
          <a:stretch/>
        </p:blipFill>
        <p:spPr>
          <a:xfrm>
            <a:off x="5293053" y="3622536"/>
            <a:ext cx="4405149" cy="27290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50B8B9C-4162-4CCF-B085-03AC2A4255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294" y="4782312"/>
            <a:ext cx="1969628" cy="1462299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4C54738B-AF75-4D47-8F13-BCC903764F26}"/>
              </a:ext>
            </a:extLst>
          </p:cNvPr>
          <p:cNvSpPr/>
          <p:nvPr/>
        </p:nvSpPr>
        <p:spPr>
          <a:xfrm>
            <a:off x="6045060" y="5837465"/>
            <a:ext cx="55463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4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台北市南港高中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物理融入程式教育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1" name="圖片 10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3796293"/>
            <a:ext cx="3564306" cy="2082655"/>
          </a:xfrm>
          <a:prstGeom prst="rect">
            <a:avLst/>
          </a:prstGeom>
        </p:spPr>
      </p:pic>
      <p:pic>
        <p:nvPicPr>
          <p:cNvPr id="12" name="圖片 11">
            <a:hlinkClick r:id="rId2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1568540"/>
            <a:ext cx="3571052" cy="20700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26" y="1568540"/>
            <a:ext cx="3600074" cy="2070010"/>
          </a:xfrm>
          <a:prstGeom prst="rect">
            <a:avLst/>
          </a:prstGeom>
        </p:spPr>
      </p:pic>
      <p:pic>
        <p:nvPicPr>
          <p:cNvPr id="5" name="圖片 4">
            <a:hlinkClick r:id="rId6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" t="7063" b="5471"/>
          <a:stretch/>
        </p:blipFill>
        <p:spPr>
          <a:xfrm>
            <a:off x="4283846" y="3822864"/>
            <a:ext cx="3564307" cy="20370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058" y="1587590"/>
            <a:ext cx="3554621" cy="2060485"/>
          </a:xfrm>
          <a:prstGeom prst="rect">
            <a:avLst/>
          </a:prstGeom>
        </p:spPr>
      </p:pic>
      <p:pic>
        <p:nvPicPr>
          <p:cNvPr id="10" name="圖片 9">
            <a:hlinkClick r:id="rId9"/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70" b="-1"/>
          <a:stretch/>
        </p:blipFill>
        <p:spPr>
          <a:xfrm>
            <a:off x="8006946" y="3813339"/>
            <a:ext cx="3564308" cy="20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台北市南港高中物理融入程式教育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44" y="1190625"/>
            <a:ext cx="3489457" cy="1971675"/>
          </a:xfrm>
          <a:prstGeom prst="rect">
            <a:avLst/>
          </a:prstGeom>
        </p:spPr>
      </p:pic>
      <p:pic>
        <p:nvPicPr>
          <p:cNvPr id="14" name="圖片 1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44" y="3254908"/>
            <a:ext cx="3489457" cy="21011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815" y="1190625"/>
            <a:ext cx="3403885" cy="1971675"/>
          </a:xfrm>
          <a:prstGeom prst="rect">
            <a:avLst/>
          </a:prstGeom>
        </p:spPr>
      </p:pic>
      <p:pic>
        <p:nvPicPr>
          <p:cNvPr id="3" name="圖片 2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815" y="3254908"/>
            <a:ext cx="3403885" cy="2101189"/>
          </a:xfrm>
          <a:prstGeom prst="rect">
            <a:avLst/>
          </a:prstGeom>
        </p:spPr>
      </p:pic>
      <p:pic>
        <p:nvPicPr>
          <p:cNvPr id="7" name="圖片 4116" descr="S__47669427">
            <a:extLst>
              <a:ext uri="{FF2B5EF4-FFF2-40B4-BE49-F238E27FC236}">
                <a16:creationId xmlns:a16="http://schemas.microsoft.com/office/drawing/2014/main" id="{44089FAE-B1AE-42CC-8720-AEBF9A46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247" y="3500993"/>
            <a:ext cx="3376758" cy="263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4115" descr="S__47669425">
            <a:extLst>
              <a:ext uri="{FF2B5EF4-FFF2-40B4-BE49-F238E27FC236}">
                <a16:creationId xmlns:a16="http://schemas.microsoft.com/office/drawing/2014/main" id="{5FF0277B-D72D-4024-A955-0E80BFCF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1400" y="724371"/>
            <a:ext cx="3376758" cy="25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4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基隆市政府海洋吸塵器體驗營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71549"/>
            <a:ext cx="5010149" cy="22224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626" y="3410701"/>
            <a:ext cx="2506323" cy="1491282"/>
          </a:xfrm>
          <a:prstGeom prst="rect">
            <a:avLst/>
          </a:prstGeom>
        </p:spPr>
      </p:pic>
      <p:pic>
        <p:nvPicPr>
          <p:cNvPr id="7" name="圖片 6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50" y="815105"/>
            <a:ext cx="5295900" cy="27567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5" y="3362326"/>
            <a:ext cx="2541443" cy="30793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920" y="3942001"/>
            <a:ext cx="2940080" cy="218531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795" y="3912143"/>
            <a:ext cx="2917805" cy="2215171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B2400A7C-5A13-4574-B532-93AD8CD8C3A8}"/>
              </a:ext>
            </a:extLst>
          </p:cNvPr>
          <p:cNvSpPr/>
          <p:nvPr/>
        </p:nvSpPr>
        <p:spPr>
          <a:xfrm>
            <a:off x="7416660" y="1535288"/>
            <a:ext cx="640553" cy="555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9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新竹市程式教育校本課程融入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1023602"/>
            <a:ext cx="3483800" cy="22031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1067238"/>
            <a:ext cx="3764445" cy="21595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1052867"/>
            <a:ext cx="3850928" cy="2173911"/>
          </a:xfrm>
          <a:prstGeom prst="rect">
            <a:avLst/>
          </a:prstGeom>
        </p:spPr>
      </p:pic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67" y="3392529"/>
            <a:ext cx="3850928" cy="27510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3392529"/>
            <a:ext cx="3764445" cy="2751096"/>
          </a:xfrm>
          <a:prstGeom prst="rect">
            <a:avLst/>
          </a:prstGeom>
        </p:spPr>
      </p:pic>
      <p:pic>
        <p:nvPicPr>
          <p:cNvPr id="4" name="圖片 3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3392529"/>
            <a:ext cx="3483800" cy="27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2723823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新竹市程式教育增能計畫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900706"/>
            <a:ext cx="3850928" cy="24981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938804"/>
            <a:ext cx="3540933" cy="24981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26" y="910228"/>
            <a:ext cx="3842302" cy="24981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3553597"/>
            <a:ext cx="3850928" cy="24999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27" y="3553597"/>
            <a:ext cx="3842302" cy="2424661"/>
          </a:xfrm>
          <a:prstGeom prst="rect">
            <a:avLst/>
          </a:prstGeom>
        </p:spPr>
      </p:pic>
      <p:pic>
        <p:nvPicPr>
          <p:cNvPr id="4" name="圖片 3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86" y="3553597"/>
            <a:ext cx="3520224" cy="23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3E7055-1844-4D4B-91D4-82AB5B487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1" y="2829960"/>
            <a:ext cx="9677400" cy="38174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EA5E63E-B73D-4DB5-AE6D-888BB1D2F4DF}"/>
              </a:ext>
            </a:extLst>
          </p:cNvPr>
          <p:cNvSpPr/>
          <p:nvPr/>
        </p:nvSpPr>
        <p:spPr>
          <a:xfrm>
            <a:off x="2551895" y="470235"/>
            <a:ext cx="373380" cy="289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08DE13-A0F0-475D-9780-69084235289A}"/>
              </a:ext>
            </a:extLst>
          </p:cNvPr>
          <p:cNvSpPr txBox="1"/>
          <p:nvPr/>
        </p:nvSpPr>
        <p:spPr>
          <a:xfrm>
            <a:off x="3088471" y="40642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Sensor</a:t>
            </a:r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0FE28F76-2E45-444B-BDAE-A648449C973F}"/>
              </a:ext>
            </a:extLst>
          </p:cNvPr>
          <p:cNvCxnSpPr>
            <a:cxnSpLocks/>
          </p:cNvCxnSpPr>
          <p:nvPr/>
        </p:nvCxnSpPr>
        <p:spPr>
          <a:xfrm flipH="1">
            <a:off x="1798631" y="668220"/>
            <a:ext cx="777240" cy="548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C5AC10-E368-4119-99FF-8DA33D3A0A50}"/>
              </a:ext>
            </a:extLst>
          </p:cNvPr>
          <p:cNvSpPr txBox="1"/>
          <p:nvPr/>
        </p:nvSpPr>
        <p:spPr>
          <a:xfrm>
            <a:off x="3893585" y="413143"/>
            <a:ext cx="12115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穿戴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感測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761D63E6-C98C-4379-BD11-4E21A46EC051}"/>
              </a:ext>
            </a:extLst>
          </p:cNvPr>
          <p:cNvCxnSpPr>
            <a:cxnSpLocks/>
            <a:stCxn id="9" idx="3"/>
            <a:endCxn id="4" idx="0"/>
          </p:cNvCxnSpPr>
          <p:nvPr/>
        </p:nvCxnSpPr>
        <p:spPr>
          <a:xfrm>
            <a:off x="2925275" y="615015"/>
            <a:ext cx="2271566" cy="22149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EB543F-049D-44A1-8515-03870303B9A4}"/>
              </a:ext>
            </a:extLst>
          </p:cNvPr>
          <p:cNvSpPr txBox="1"/>
          <p:nvPr/>
        </p:nvSpPr>
        <p:spPr>
          <a:xfrm>
            <a:off x="2257163" y="5021284"/>
            <a:ext cx="120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蝶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47C4EB0-CB5C-44FA-BA62-69767E218F46}"/>
              </a:ext>
            </a:extLst>
          </p:cNvPr>
          <p:cNvSpPr txBox="1"/>
          <p:nvPr/>
        </p:nvSpPr>
        <p:spPr>
          <a:xfrm>
            <a:off x="4204975" y="4871860"/>
            <a:ext cx="11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蛙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8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AAD189F-9BC6-47F7-A117-820FEED88674}"/>
              </a:ext>
            </a:extLst>
          </p:cNvPr>
          <p:cNvSpPr txBox="1"/>
          <p:nvPr/>
        </p:nvSpPr>
        <p:spPr>
          <a:xfrm>
            <a:off x="6127520" y="4842375"/>
            <a:ext cx="11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捷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AC66C2B-64AE-478D-8D03-2BFB2FDDF3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63" y="1216860"/>
            <a:ext cx="3207012" cy="16035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01413372-79BE-44C1-B9A9-F9D4E23D4BC9}"/>
              </a:ext>
            </a:extLst>
          </p:cNvPr>
          <p:cNvSpPr txBox="1"/>
          <p:nvPr/>
        </p:nvSpPr>
        <p:spPr>
          <a:xfrm>
            <a:off x="4468874" y="20685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讀出訊號</a:t>
            </a: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82B8C598-E019-48D6-8988-FDF94FAF694D}"/>
              </a:ext>
            </a:extLst>
          </p:cNvPr>
          <p:cNvSpPr/>
          <p:nvPr/>
        </p:nvSpPr>
        <p:spPr>
          <a:xfrm>
            <a:off x="5651249" y="3234015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D3FD2DB4-0AB4-42E0-92F1-9B972AB02EF2}"/>
              </a:ext>
            </a:extLst>
          </p:cNvPr>
          <p:cNvSpPr/>
          <p:nvPr/>
        </p:nvSpPr>
        <p:spPr>
          <a:xfrm>
            <a:off x="3894947" y="3201486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DC23383B-3BF8-43E6-876B-09A5009D73B5}"/>
              </a:ext>
            </a:extLst>
          </p:cNvPr>
          <p:cNvSpPr/>
          <p:nvPr/>
        </p:nvSpPr>
        <p:spPr>
          <a:xfrm>
            <a:off x="1980273" y="3201485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082DDD3-BECA-4C1E-A0AB-3585A7B15856}"/>
              </a:ext>
            </a:extLst>
          </p:cNvPr>
          <p:cNvSpPr txBox="1"/>
          <p:nvPr/>
        </p:nvSpPr>
        <p:spPr>
          <a:xfrm>
            <a:off x="5541477" y="975303"/>
            <a:ext cx="27238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工人智慧作出判別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工人智慧寫出程式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(APP)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藍芽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WiFi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傳給手機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31C6CE0-B55E-439E-B71F-EB608945B177}"/>
              </a:ext>
            </a:extLst>
          </p:cNvPr>
          <p:cNvSpPr txBox="1"/>
          <p:nvPr/>
        </p:nvSpPr>
        <p:spPr>
          <a:xfrm>
            <a:off x="8704214" y="395201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AI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智慧教練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B6F61F8-C720-471B-8139-02373E41F812}"/>
              </a:ext>
            </a:extLst>
          </p:cNvPr>
          <p:cNvSpPr txBox="1"/>
          <p:nvPr/>
        </p:nvSpPr>
        <p:spPr>
          <a:xfrm>
            <a:off x="5546245" y="400849"/>
            <a:ext cx="271905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AIOT</a:t>
            </a:r>
            <a:endParaRPr lang="zh-TW" altLang="en-US" dirty="0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59827C03-FA49-48A4-AF30-114F233DD9C0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 flipV="1">
            <a:off x="5105165" y="585515"/>
            <a:ext cx="441080" cy="122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5D501687-BAD9-470A-8274-5F15A252D523}"/>
              </a:ext>
            </a:extLst>
          </p:cNvPr>
          <p:cNvCxnSpPr>
            <a:cxnSpLocks/>
            <a:stCxn id="34" idx="3"/>
            <a:endCxn id="33" idx="1"/>
          </p:cNvCxnSpPr>
          <p:nvPr/>
        </p:nvCxnSpPr>
        <p:spPr>
          <a:xfrm flipV="1">
            <a:off x="8265300" y="579867"/>
            <a:ext cx="438914" cy="5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07FCF928-B83C-461C-8EF3-E8438F89A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34" t="13222" r="25533" b="6615"/>
          <a:stretch/>
        </p:blipFill>
        <p:spPr>
          <a:xfrm>
            <a:off x="10326773" y="23604"/>
            <a:ext cx="1902625" cy="1616564"/>
          </a:xfrm>
          <a:prstGeom prst="rect">
            <a:avLst/>
          </a:prstGeom>
        </p:spPr>
      </p:pic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72736EE6-A64A-41E0-A943-30FEEBB96F87}"/>
              </a:ext>
            </a:extLst>
          </p:cNvPr>
          <p:cNvSpPr/>
          <p:nvPr/>
        </p:nvSpPr>
        <p:spPr>
          <a:xfrm rot="1855621">
            <a:off x="10175425" y="1255510"/>
            <a:ext cx="905691" cy="7949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564A658-3806-4C04-9F01-B56CA7F6D759}"/>
              </a:ext>
            </a:extLst>
          </p:cNvPr>
          <p:cNvSpPr txBox="1"/>
          <p:nvPr/>
        </p:nvSpPr>
        <p:spPr>
          <a:xfrm rot="1992973">
            <a:off x="9526394" y="1969831"/>
            <a:ext cx="16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Semiconductor</a:t>
            </a:r>
            <a:endParaRPr lang="zh-TW" altLang="en-US" dirty="0"/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D0827235-6BD7-4DD0-B43D-A9C7F2D13BBC}"/>
              </a:ext>
            </a:extLst>
          </p:cNvPr>
          <p:cNvGrpSpPr/>
          <p:nvPr/>
        </p:nvGrpSpPr>
        <p:grpSpPr>
          <a:xfrm>
            <a:off x="6924361" y="2518797"/>
            <a:ext cx="3678112" cy="3714153"/>
            <a:chOff x="6924361" y="2518797"/>
            <a:chExt cx="3678112" cy="3714153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2C2DA83-C47E-41FD-80FB-692C146C0D82}"/>
                </a:ext>
              </a:extLst>
            </p:cNvPr>
            <p:cNvSpPr txBox="1"/>
            <p:nvPr/>
          </p:nvSpPr>
          <p:spPr>
            <a:xfrm>
              <a:off x="7812420" y="4918173"/>
              <a:ext cx="1100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捷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/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換氣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6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FC5D1F33-D81E-4609-9056-6EDEBACFABE4}"/>
                </a:ext>
              </a:extLst>
            </p:cNvPr>
            <p:cNvSpPr/>
            <p:nvPr/>
          </p:nvSpPr>
          <p:spPr>
            <a:xfrm>
              <a:off x="7418124" y="3201485"/>
              <a:ext cx="1600977" cy="1280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3D74CE09-6C02-4716-B912-CF927E56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4361" y="2518797"/>
              <a:ext cx="3565587" cy="3714153"/>
            </a:xfrm>
            <a:prstGeom prst="rect">
              <a:avLst/>
            </a:prstGeom>
          </p:spPr>
        </p:pic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E3C54F7E-8E6A-47FC-A886-8158C5A5E45F}"/>
                </a:ext>
              </a:extLst>
            </p:cNvPr>
            <p:cNvSpPr/>
            <p:nvPr/>
          </p:nvSpPr>
          <p:spPr>
            <a:xfrm>
              <a:off x="9642979" y="4038766"/>
              <a:ext cx="619765" cy="61285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056CA986-9C38-45A5-83E4-3BB86EC6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2225" y="3897434"/>
              <a:ext cx="1280248" cy="853362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592F6F38-FFA3-4E1D-8A77-5CE5291C429D}"/>
              </a:ext>
            </a:extLst>
          </p:cNvPr>
          <p:cNvSpPr txBox="1"/>
          <p:nvPr/>
        </p:nvSpPr>
        <p:spPr>
          <a:xfrm>
            <a:off x="11683016" y="62781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538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22" grpId="0"/>
      <p:bldP spid="23" grpId="0"/>
      <p:bldP spid="17" grpId="0"/>
      <p:bldP spid="25" grpId="0" animBg="1"/>
      <p:bldP spid="26" grpId="0" animBg="1"/>
      <p:bldP spid="28" grpId="0" animBg="1"/>
      <p:bldP spid="32" grpId="0" animBg="1"/>
      <p:bldP spid="33" grpId="0"/>
      <p:bldP spid="34" grpId="0" animBg="1"/>
    </p:bldLst>
  </p:timing>
</p:sld>
</file>

<file path=ppt/theme/theme1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Words>5035</Words>
  <Application>Microsoft Office PowerPoint</Application>
  <PresentationFormat>寬螢幕</PresentationFormat>
  <Paragraphs>972</Paragraphs>
  <Slides>87</Slides>
  <Notes>11</Notes>
  <HiddenSlides>0</HiddenSlides>
  <MMClips>0</MMClips>
  <ScaleCrop>false</ScaleCrop>
  <HeadingPairs>
    <vt:vector size="8" baseType="variant">
      <vt:variant>
        <vt:lpstr>使用字型</vt:lpstr>
      </vt:variant>
      <vt:variant>
        <vt:i4>28</vt:i4>
      </vt:variant>
      <vt:variant>
        <vt:lpstr>佈景主題</vt:lpstr>
      </vt:variant>
      <vt:variant>
        <vt:i4>6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87</vt:i4>
      </vt:variant>
    </vt:vector>
  </HeadingPairs>
  <TitlesOfParts>
    <vt:vector size="122" baseType="lpstr">
      <vt:lpstr>Adobe Gothic Std B</vt:lpstr>
      <vt:lpstr>Adobe 黑体 Std R</vt:lpstr>
      <vt:lpstr>Adobe 繁黑體 Std B</vt:lpstr>
      <vt:lpstr>Arial Unicode MS</vt:lpstr>
      <vt:lpstr>等线</vt:lpstr>
      <vt:lpstr>等线 Light</vt:lpstr>
      <vt:lpstr>FontAwesome</vt:lpstr>
      <vt:lpstr>맑은 고딕</vt:lpstr>
      <vt:lpstr>Microsoft YaHei</vt:lpstr>
      <vt:lpstr>黑体</vt:lpstr>
      <vt:lpstr>Tekton Pro Ext</vt:lpstr>
      <vt:lpstr>游ゴシック</vt:lpstr>
      <vt:lpstr>全真行書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Calisto MT</vt:lpstr>
      <vt:lpstr>Cambria Math</vt:lpstr>
      <vt:lpstr>Corbel</vt:lpstr>
      <vt:lpstr>Symbol</vt:lpstr>
      <vt:lpstr>Tahoma</vt:lpstr>
      <vt:lpstr>Times New Roman</vt:lpstr>
      <vt:lpstr>Trebuchet MS</vt:lpstr>
      <vt:lpstr>Wingdings</vt:lpstr>
      <vt:lpstr>1_Office 佈景主題</vt:lpstr>
      <vt:lpstr>3_Office 佈景主題</vt:lpstr>
      <vt:lpstr>Office 佈景主題</vt:lpstr>
      <vt:lpstr>4_Office 佈景主題</vt:lpstr>
      <vt:lpstr>5_Office 佈景主題</vt:lpstr>
      <vt:lpstr>2_Office 佈景主題</vt:lpstr>
      <vt:lpstr>Acrobat 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AI 發展史</vt:lpstr>
      <vt:lpstr>PowerPoint 簡報</vt:lpstr>
      <vt:lpstr>AI 三大應用領域</vt:lpstr>
      <vt:lpstr>NN類神經原理</vt:lpstr>
      <vt:lpstr>NN類神經原理</vt:lpstr>
      <vt:lpstr>PowerPoint 簡報</vt:lpstr>
      <vt:lpstr>Rabboni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gabboni-介紹</vt:lpstr>
      <vt:lpstr>gabboni-感測參數及軸向介紹</vt:lpstr>
      <vt:lpstr>PowerPoint 簡報</vt:lpstr>
      <vt:lpstr>gabboni-操作功能介紹</vt:lpstr>
      <vt:lpstr>gabboni-配件介紹</vt:lpstr>
      <vt:lpstr>PowerPoint 簡報</vt:lpstr>
      <vt:lpstr>如果gabboni PC UI 連線程式無法開啟</vt:lpstr>
      <vt:lpstr>PowerPoint 簡報</vt:lpstr>
      <vt:lpstr>gabboni-USB連線</vt:lpstr>
      <vt:lpstr>PowerPoint 簡報</vt:lpstr>
      <vt:lpstr>PowerPoint 簡報</vt:lpstr>
      <vt:lpstr>PowerPoint 簡報</vt:lpstr>
      <vt:lpstr>PowerPoint 簡報</vt:lpstr>
      <vt:lpstr>PowerPoint 簡報</vt:lpstr>
      <vt:lpstr>Python安裝(3/4)</vt:lpstr>
      <vt:lpstr>Python 安裝 (4/4)</vt:lpstr>
      <vt:lpstr>Python 安裝 (2/2)</vt:lpstr>
      <vt:lpstr>編譯器 </vt:lpstr>
      <vt:lpstr>點擊 IDLE 編譯器可開始編輯程式 坊間有許多編譯器可依喜好選擇 </vt:lpstr>
      <vt:lpstr>PowerPoint 簡報</vt:lpstr>
      <vt:lpstr>PowerPoint 簡報</vt:lpstr>
      <vt:lpstr>PowerPoint 簡報</vt:lpstr>
      <vt:lpstr>Solution:</vt:lpstr>
      <vt:lpstr>PowerPoint 簡報</vt:lpstr>
      <vt:lpstr>安裝Rabboni-python API</vt:lpstr>
      <vt:lpstr> </vt:lpstr>
      <vt:lpstr>PowerPoint 簡報</vt:lpstr>
      <vt:lpstr>PowerPoint 簡報</vt:lpstr>
      <vt:lpstr>PowerPoint 簡報</vt:lpstr>
      <vt:lpstr>Solution Part1 連接:</vt:lpstr>
      <vt:lpstr>Solution Part2 設定:</vt:lpstr>
      <vt:lpstr>Solution Part3 Python Code:</vt:lpstr>
      <vt:lpstr>Solution Part4 結束評分:</vt:lpstr>
      <vt:lpstr>練習</vt:lpstr>
      <vt:lpstr>PowerPoint 簡報</vt:lpstr>
      <vt:lpstr>PowerPoint 簡報</vt:lpstr>
      <vt:lpstr>常見問題</vt:lpstr>
      <vt:lpstr>尋找不到python、pip指令</vt:lpstr>
      <vt:lpstr>尋找不到python、pip指令</vt:lpstr>
      <vt:lpstr>尋找不到python、pip指令</vt:lpstr>
      <vt:lpstr>安裝好Rabboni但Python卻說找不到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user</cp:lastModifiedBy>
  <cp:revision>116</cp:revision>
  <dcterms:created xsi:type="dcterms:W3CDTF">2020-01-14T06:45:51Z</dcterms:created>
  <dcterms:modified xsi:type="dcterms:W3CDTF">2021-10-21T04:44:02Z</dcterms:modified>
</cp:coreProperties>
</file>