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  <p:sldMasterId id="2147483809" r:id="rId2"/>
    <p:sldMasterId id="2147483831" r:id="rId3"/>
  </p:sldMasterIdLst>
  <p:notesMasterIdLst>
    <p:notesMasterId r:id="rId56"/>
  </p:notesMasterIdLst>
  <p:handoutMasterIdLst>
    <p:handoutMasterId r:id="rId57"/>
  </p:handoutMasterIdLst>
  <p:sldIdLst>
    <p:sldId id="301" r:id="rId4"/>
    <p:sldId id="381" r:id="rId5"/>
    <p:sldId id="339" r:id="rId6"/>
    <p:sldId id="302" r:id="rId7"/>
    <p:sldId id="305" r:id="rId8"/>
    <p:sldId id="304" r:id="rId9"/>
    <p:sldId id="306" r:id="rId10"/>
    <p:sldId id="308" r:id="rId11"/>
    <p:sldId id="4139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48" r:id="rId22"/>
    <p:sldId id="346" r:id="rId23"/>
    <p:sldId id="347" r:id="rId24"/>
    <p:sldId id="311" r:id="rId25"/>
    <p:sldId id="310" r:id="rId26"/>
    <p:sldId id="382" r:id="rId27"/>
    <p:sldId id="380" r:id="rId28"/>
    <p:sldId id="260" r:id="rId29"/>
    <p:sldId id="261" r:id="rId30"/>
    <p:sldId id="262" r:id="rId31"/>
    <p:sldId id="263" r:id="rId32"/>
    <p:sldId id="259" r:id="rId33"/>
    <p:sldId id="264" r:id="rId34"/>
    <p:sldId id="266" r:id="rId35"/>
    <p:sldId id="267" r:id="rId36"/>
    <p:sldId id="268" r:id="rId37"/>
    <p:sldId id="274" r:id="rId38"/>
    <p:sldId id="269" r:id="rId39"/>
    <p:sldId id="4142" r:id="rId40"/>
    <p:sldId id="270" r:id="rId41"/>
    <p:sldId id="271" r:id="rId42"/>
    <p:sldId id="272" r:id="rId43"/>
    <p:sldId id="273" r:id="rId44"/>
    <p:sldId id="4140" r:id="rId45"/>
    <p:sldId id="4141" r:id="rId46"/>
    <p:sldId id="4143" r:id="rId47"/>
    <p:sldId id="4144" r:id="rId48"/>
    <p:sldId id="275" r:id="rId49"/>
    <p:sldId id="325" r:id="rId50"/>
    <p:sldId id="326" r:id="rId51"/>
    <p:sldId id="384" r:id="rId52"/>
    <p:sldId id="330" r:id="rId53"/>
    <p:sldId id="373" r:id="rId54"/>
    <p:sldId id="299" r:id="rId5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1D72D7C9-9CDF-4AAD-B819-4829DDE15FCA}">
          <p14:sldIdLst>
            <p14:sldId id="301"/>
            <p14:sldId id="381"/>
            <p14:sldId id="339"/>
            <p14:sldId id="302"/>
            <p14:sldId id="305"/>
            <p14:sldId id="304"/>
            <p14:sldId id="306"/>
            <p14:sldId id="308"/>
            <p14:sldId id="4139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48"/>
            <p14:sldId id="346"/>
            <p14:sldId id="347"/>
            <p14:sldId id="311"/>
            <p14:sldId id="310"/>
            <p14:sldId id="382"/>
            <p14:sldId id="380"/>
            <p14:sldId id="260"/>
            <p14:sldId id="261"/>
            <p14:sldId id="262"/>
            <p14:sldId id="263"/>
            <p14:sldId id="259"/>
            <p14:sldId id="264"/>
            <p14:sldId id="266"/>
            <p14:sldId id="267"/>
            <p14:sldId id="268"/>
            <p14:sldId id="274"/>
            <p14:sldId id="269"/>
            <p14:sldId id="4142"/>
            <p14:sldId id="270"/>
            <p14:sldId id="271"/>
            <p14:sldId id="272"/>
            <p14:sldId id="273"/>
            <p14:sldId id="4140"/>
            <p14:sldId id="4141"/>
            <p14:sldId id="4143"/>
            <p14:sldId id="4144"/>
            <p14:sldId id="275"/>
          </p14:sldIdLst>
        </p14:section>
        <p14:section name="未命名的章節" id="{2684C858-96C8-46B9-AA2A-4275EEC103E4}">
          <p14:sldIdLst>
            <p14:sldId id="325"/>
            <p14:sldId id="326"/>
            <p14:sldId id="384"/>
            <p14:sldId id="330"/>
            <p14:sldId id="373"/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>
      <p:cViewPr varScale="1">
        <p:scale>
          <a:sx n="87" d="100"/>
          <a:sy n="87" d="100"/>
        </p:scale>
        <p:origin x="1152" y="77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620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BD204-D5D7-407F-A0F3-2031843DB105}" type="datetimeFigureOut">
              <a:rPr lang="zh-TW" altLang="en-US" smtClean="0"/>
              <a:t>2021/10/25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F1EA3-577B-42F5-8C04-D1327594C0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8159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6B77B-F767-4D01-A469-C82699964FD8}" type="datetimeFigureOut">
              <a:rPr lang="en-PH" smtClean="0"/>
              <a:t>25/10/2021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8B0A3-ECAD-435F-8F70-D5F6A4CF0E3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76362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802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675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093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095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271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04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209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756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256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016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934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0374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553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357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368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311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382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439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936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AEF20-8040-4861-AE3B-16115F61F4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43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487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6" y="762000"/>
            <a:ext cx="5394903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74751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79543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02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95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9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1038" y="731487"/>
            <a:ext cx="8543925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681038" y="1789472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392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828338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02419" lvl="0" indent="-30181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04838" lvl="1" indent="-279458">
              <a:spcBef>
                <a:spcPts val="1408"/>
              </a:spcBef>
              <a:spcAft>
                <a:spcPts val="0"/>
              </a:spcAft>
              <a:buSzPts val="1400"/>
              <a:buChar char="○"/>
              <a:defRPr/>
            </a:lvl2pPr>
            <a:lvl3pPr marL="1207256" lvl="2" indent="-279458">
              <a:spcBef>
                <a:spcPts val="1408"/>
              </a:spcBef>
              <a:spcAft>
                <a:spcPts val="0"/>
              </a:spcAft>
              <a:buSzPts val="1400"/>
              <a:buChar char="■"/>
              <a:defRPr/>
            </a:lvl3pPr>
            <a:lvl4pPr marL="1609675" lvl="3" indent="-279458">
              <a:spcBef>
                <a:spcPts val="1408"/>
              </a:spcBef>
              <a:spcAft>
                <a:spcPts val="0"/>
              </a:spcAft>
              <a:buSzPts val="1400"/>
              <a:buChar char="●"/>
              <a:defRPr/>
            </a:lvl4pPr>
            <a:lvl5pPr marL="2012095" lvl="4" indent="-279458">
              <a:spcBef>
                <a:spcPts val="1408"/>
              </a:spcBef>
              <a:spcAft>
                <a:spcPts val="0"/>
              </a:spcAft>
              <a:buSzPts val="1400"/>
              <a:buChar char="○"/>
              <a:defRPr/>
            </a:lvl5pPr>
            <a:lvl6pPr marL="2414514" lvl="5" indent="-279458">
              <a:spcBef>
                <a:spcPts val="1408"/>
              </a:spcBef>
              <a:spcAft>
                <a:spcPts val="0"/>
              </a:spcAft>
              <a:buSzPts val="1400"/>
              <a:buChar char="■"/>
              <a:defRPr/>
            </a:lvl6pPr>
            <a:lvl7pPr marL="2816932" lvl="6" indent="-279458">
              <a:spcBef>
                <a:spcPts val="1408"/>
              </a:spcBef>
              <a:spcAft>
                <a:spcPts val="0"/>
              </a:spcAft>
              <a:buSzPts val="1400"/>
              <a:buChar char="●"/>
              <a:defRPr/>
            </a:lvl7pPr>
            <a:lvl8pPr marL="3219351" lvl="7" indent="-279458">
              <a:spcBef>
                <a:spcPts val="1408"/>
              </a:spcBef>
              <a:spcAft>
                <a:spcPts val="0"/>
              </a:spcAft>
              <a:buSzPts val="1400"/>
              <a:buChar char="○"/>
              <a:defRPr/>
            </a:lvl8pPr>
            <a:lvl9pPr marL="3621770" lvl="8" indent="-279458">
              <a:spcBef>
                <a:spcPts val="1408"/>
              </a:spcBef>
              <a:spcAft>
                <a:spcPts val="1408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646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84"/>
          <a:stretch/>
        </p:blipFill>
        <p:spPr>
          <a:xfrm>
            <a:off x="137584" y="182828"/>
            <a:ext cx="3267605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1360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9BF5-A9DE-4AA2-880F-958E8770B2B4}"/>
              </a:ext>
            </a:extLst>
          </p:cNvPr>
          <p:cNvSpPr txBox="1">
            <a:spLocks/>
          </p:cNvSpPr>
          <p:nvPr userDrawn="1"/>
        </p:nvSpPr>
        <p:spPr>
          <a:xfrm>
            <a:off x="742953" y="2840042"/>
            <a:ext cx="8422680" cy="23082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03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  <a:t/>
            </a:r>
            <a:br>
              <a:rPr kumimoji="0" lang="en-US" altLang="zh-TW" sz="303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</a:br>
            <a:endParaRPr kumimoji="0" lang="en-US" altLang="zh-TW" sz="303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ontAwesome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88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9417497" y="6453345"/>
            <a:ext cx="33054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4623E7-4F79-4CC0-9A6A-DFA5E395F465}" type="slidenum">
              <a:rPr kumimoji="0" lang="zh-TW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9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168231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42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67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/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2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5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234" y="833438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43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727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5048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468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6552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29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1127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26555" y="5718972"/>
            <a:ext cx="222885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966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9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2329" y="762006"/>
            <a:ext cx="8543925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681038" y="1789472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49301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1627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440937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1038" y="3108636"/>
            <a:ext cx="8543925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96237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5092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04" y="0"/>
            <a:ext cx="9885296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9224961" y="6272785"/>
            <a:ext cx="40588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DA3A9DE-6155-4CEB-A33F-8DD521EB4256}" type="slidenum">
              <a:rPr lang="zh-TW" altLang="en-US" sz="1463" smtClean="0">
                <a:solidFill>
                  <a:schemeClr val="bg1"/>
                </a:solidFill>
              </a:rPr>
              <a:t>‹#›</a:t>
            </a:fld>
            <a:endParaRPr lang="zh-TW" altLang="en-US" sz="14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69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194339" y="737508"/>
            <a:ext cx="95207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097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9906000" cy="571504"/>
          </a:xfrm>
          <a:prstGeom prst="rect">
            <a:avLst/>
          </a:prstGeom>
        </p:spPr>
        <p:txBody>
          <a:bodyPr/>
          <a:lstStyle>
            <a:lvl1pPr>
              <a:defRPr sz="1828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05266" y="935562"/>
            <a:ext cx="9259889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463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097" b="1">
                <a:latin typeface="+mj-lt"/>
              </a:defRPr>
            </a:lvl2pPr>
            <a:lvl3pPr>
              <a:defRPr sz="853" b="1">
                <a:latin typeface="+mj-lt"/>
              </a:defRPr>
            </a:lvl3pPr>
            <a:lvl4pPr>
              <a:defRPr sz="853" b="1">
                <a:latin typeface="+mj-lt"/>
              </a:defRPr>
            </a:lvl4pPr>
            <a:lvl5pPr>
              <a:defRPr sz="731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7620482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9907238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49264" y="215906"/>
            <a:ext cx="9049005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276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13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9417497" y="6453345"/>
            <a:ext cx="33054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975" smtClean="0"/>
              <a:pPr/>
              <a:t>‹#›</a:t>
            </a:fld>
            <a:endParaRPr lang="zh-TW" altLang="en-US" sz="975" dirty="0"/>
          </a:p>
        </p:txBody>
      </p:sp>
    </p:spTree>
    <p:extLst>
      <p:ext uri="{BB962C8B-B14F-4D97-AF65-F5344CB8AC3E}">
        <p14:creationId xmlns:p14="http://schemas.microsoft.com/office/powerpoint/2010/main" val="21144116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4675738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8"/>
            <a:ext cx="6747199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4751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58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1364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9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2329" y="762006"/>
            <a:ext cx="8543925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681038" y="1789472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281189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440937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1038" y="3108636"/>
            <a:ext cx="8543925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905566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03683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75546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194339" y="737508"/>
            <a:ext cx="95207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097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9906000" cy="571504"/>
          </a:xfrm>
          <a:prstGeom prst="rect">
            <a:avLst/>
          </a:prstGeom>
        </p:spPr>
        <p:txBody>
          <a:bodyPr/>
          <a:lstStyle>
            <a:lvl1pPr>
              <a:defRPr sz="1828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05266" y="935562"/>
            <a:ext cx="9259889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463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097" b="1">
                <a:latin typeface="+mj-lt"/>
              </a:defRPr>
            </a:lvl2pPr>
            <a:lvl3pPr>
              <a:defRPr sz="853" b="1">
                <a:latin typeface="+mj-lt"/>
              </a:defRPr>
            </a:lvl3pPr>
            <a:lvl4pPr>
              <a:defRPr sz="853" b="1">
                <a:latin typeface="+mj-lt"/>
              </a:defRPr>
            </a:lvl4pPr>
            <a:lvl5pPr>
              <a:defRPr sz="731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4547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867152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1082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9907238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49264" y="215906"/>
            <a:ext cx="9049005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276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315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9417497" y="6453345"/>
            <a:ext cx="33054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975" smtClean="0"/>
              <a:pPr/>
              <a:t>‹#›</a:t>
            </a:fld>
            <a:endParaRPr lang="zh-TW" altLang="en-US" sz="975" dirty="0"/>
          </a:p>
        </p:txBody>
      </p:sp>
    </p:spTree>
    <p:extLst>
      <p:ext uri="{BB962C8B-B14F-4D97-AF65-F5344CB8AC3E}">
        <p14:creationId xmlns:p14="http://schemas.microsoft.com/office/powerpoint/2010/main" val="19280309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440937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1038" y="3108636"/>
            <a:ext cx="8543925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820936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200780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533030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9907238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49264" y="215906"/>
            <a:ext cx="9049005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276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1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9417497" y="6453345"/>
            <a:ext cx="33054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975" smtClean="0"/>
              <a:pPr/>
              <a:t>‹#›</a:t>
            </a:fld>
            <a:endParaRPr lang="zh-TW" altLang="en-US" sz="975" dirty="0"/>
          </a:p>
        </p:txBody>
      </p:sp>
    </p:spTree>
    <p:extLst>
      <p:ext uri="{BB962C8B-B14F-4D97-AF65-F5344CB8AC3E}">
        <p14:creationId xmlns:p14="http://schemas.microsoft.com/office/powerpoint/2010/main" val="16542585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440937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1038" y="3108636"/>
            <a:ext cx="8543925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91396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8367741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3443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76755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719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9907238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49264" y="215906"/>
            <a:ext cx="9049005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276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245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9417497" y="6453345"/>
            <a:ext cx="33054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975" smtClean="0"/>
              <a:pPr/>
              <a:t>‹#›</a:t>
            </a:fld>
            <a:endParaRPr lang="zh-TW" altLang="en-US" sz="975" dirty="0"/>
          </a:p>
        </p:txBody>
      </p:sp>
    </p:spTree>
    <p:extLst>
      <p:ext uri="{BB962C8B-B14F-4D97-AF65-F5344CB8AC3E}">
        <p14:creationId xmlns:p14="http://schemas.microsoft.com/office/powerpoint/2010/main" val="6263647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8"/>
            <a:ext cx="6747199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4751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58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9299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234432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487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742950"/>
            <a:fld id="{48F63A3B-78C7-47BE-AE5E-E10140E04643}" type="slidenum">
              <a:rPr lang="en-US" sz="1463" smtClean="0">
                <a:solidFill>
                  <a:prstClr val="black"/>
                </a:solidFill>
              </a:rPr>
              <a:pPr defTabSz="742950"/>
              <a:t>‹#›</a:t>
            </a:fld>
            <a:endParaRPr lang="en-US" sz="1463" dirty="0">
              <a:solidFill>
                <a:prstClr val="black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6" y="762000"/>
            <a:ext cx="5394903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5673422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234" y="833438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42950"/>
              <a:t>10/25/2021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742950"/>
            <a:fld id="{48F63A3B-78C7-47BE-AE5E-E10140E04643}" type="slidenum">
              <a:rPr lang="en-US" sz="1463" smtClean="0">
                <a:solidFill>
                  <a:prstClr val="black"/>
                </a:solidFill>
              </a:rPr>
              <a:pPr defTabSz="742950"/>
              <a:t>‹#›</a:t>
            </a:fld>
            <a:endParaRPr lang="en-US" sz="1463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0307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5092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4" y="0"/>
            <a:ext cx="9885296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9224961" y="6272785"/>
            <a:ext cx="40588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A3A9DE-6155-4CEB-A33F-8DD521EB4256}" type="slidenum">
              <a:rPr kumimoji="0" lang="zh-TW" altLang="en-US" sz="1463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187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867152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42950"/>
              <a:t>10/25/2021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742950"/>
            <a:fld id="{48F63A3B-78C7-47BE-AE5E-E10140E04643}" type="slidenum">
              <a:rPr lang="en-US" sz="1463" smtClean="0">
                <a:solidFill>
                  <a:prstClr val="black"/>
                </a:solidFill>
              </a:rPr>
              <a:pPr defTabSz="742950"/>
              <a:t>‹#›</a:t>
            </a:fld>
            <a:endParaRPr lang="en-US" sz="1463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3765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76755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42950"/>
              <a:t>10/25/2021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742950"/>
            <a:fld id="{48F63A3B-78C7-47BE-AE5E-E10140E04643}" type="slidenum">
              <a:rPr lang="en-US" sz="1463" smtClean="0">
                <a:solidFill>
                  <a:prstClr val="black"/>
                </a:solidFill>
              </a:rPr>
              <a:pPr defTabSz="742950"/>
              <a:t>‹#›</a:t>
            </a:fld>
            <a:endParaRPr lang="en-US" sz="1463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339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633" y="885082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5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633" y="885082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4591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897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9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791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9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086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79543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6552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7735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9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1038" y="731487"/>
            <a:ext cx="8543925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681038" y="1789472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0159911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7186717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37584" y="182828"/>
            <a:ext cx="3267605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9520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9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2329" y="762006"/>
            <a:ext cx="8543925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681038" y="1789472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3576922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440937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1038" y="3108636"/>
            <a:ext cx="8543925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0657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300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194339" y="737508"/>
            <a:ext cx="95207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9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9906000" cy="571504"/>
          </a:xfrm>
          <a:prstGeom prst="rect">
            <a:avLst/>
          </a:prstGeom>
        </p:spPr>
        <p:txBody>
          <a:bodyPr/>
          <a:lstStyle>
            <a:lvl1pPr>
              <a:defRPr sz="1828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05266" y="935562"/>
            <a:ext cx="9259889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463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097" b="1">
                <a:latin typeface="+mj-lt"/>
              </a:defRPr>
            </a:lvl2pPr>
            <a:lvl3pPr>
              <a:defRPr sz="853" b="1">
                <a:latin typeface="+mj-lt"/>
              </a:defRPr>
            </a:lvl3pPr>
            <a:lvl4pPr>
              <a:defRPr sz="853" b="1">
                <a:latin typeface="+mj-lt"/>
              </a:defRPr>
            </a:lvl4pPr>
            <a:lvl5pPr>
              <a:defRPr sz="731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530926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9907238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49264" y="215906"/>
            <a:ext cx="9049005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276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fld id="{3A9AF36A-3C57-294C-843B-6C57D4323415}" type="slidenum">
              <a:rPr kumimoji="1" lang="zh-TW" altLang="en-US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kumimoji="1"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9417497" y="6453345"/>
            <a:ext cx="33054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4623E7-4F79-4CC0-9A6A-DFA5E395F465}" type="slidenum">
              <a:rPr kumimoji="0" lang="zh-TW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9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4980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8"/>
            <a:ext cx="6747199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4751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58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4928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140332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487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6" y="762000"/>
            <a:ext cx="5394903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5398777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234" y="833438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8689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5092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4" y="0"/>
            <a:ext cx="9885296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9224961" y="6272785"/>
            <a:ext cx="40588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DA3A9DE-6155-4CEB-A33F-8DD521EB4256}" type="slidenum">
              <a:rPr lang="zh-TW" altLang="en-US" sz="1463" smtClean="0">
                <a:solidFill>
                  <a:schemeClr val="bg1"/>
                </a:solidFill>
              </a:rPr>
              <a:t>‹#›</a:t>
            </a:fld>
            <a:endParaRPr lang="zh-TW" altLang="en-US" sz="14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5603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867152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108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76755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85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9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163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633" y="885082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250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88915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9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848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9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632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79543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15968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662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9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1038" y="731487"/>
            <a:ext cx="8543925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681038" y="1789472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7435865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784350" y="3681415"/>
            <a:ext cx="4724400" cy="990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15108" y="1814516"/>
            <a:ext cx="8342709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15108" y="865139"/>
            <a:ext cx="8342709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251373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37584" y="182828"/>
            <a:ext cx="3267605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59198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9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9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2329" y="762006"/>
            <a:ext cx="8543925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681038" y="1789472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04399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9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78613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2021/10/25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78613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82240" y="5038094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278613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278613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6153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440937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A8FB9ADB-B728-4B8C-B73B-EBC6605E773E}" type="datetimeFigureOut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2021/10/25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algn="l" defTabSz="342908">
              <a:defRPr/>
            </a:pPr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>
              <a:defRPr/>
            </a:pPr>
            <a:fld id="{8EEFC59B-14C5-4696-89E3-DBA912C0011C}" type="slidenum">
              <a:rPr lang="zh-TW" altLang="en-US" sz="1463" smtClean="0">
                <a:solidFill>
                  <a:prstClr val="black">
                    <a:tint val="75000"/>
                  </a:prstClr>
                </a:solidFill>
              </a:rPr>
              <a:pPr defTabSz="342908">
                <a:defRPr/>
              </a:pPr>
              <a:t>‹#›</a:t>
            </a:fld>
            <a:endParaRPr lang="zh-TW" altLang="en-US" sz="146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1038" y="3108636"/>
            <a:ext cx="8543925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0826728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194339" y="737508"/>
            <a:ext cx="95207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097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9906000" cy="571504"/>
          </a:xfrm>
          <a:prstGeom prst="rect">
            <a:avLst/>
          </a:prstGeom>
        </p:spPr>
        <p:txBody>
          <a:bodyPr/>
          <a:lstStyle>
            <a:lvl1pPr>
              <a:defRPr sz="1828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05266" y="935562"/>
            <a:ext cx="9259889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463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097" b="1">
                <a:latin typeface="+mj-lt"/>
              </a:defRPr>
            </a:lvl2pPr>
            <a:lvl3pPr>
              <a:defRPr sz="853" b="1">
                <a:latin typeface="+mj-lt"/>
              </a:defRPr>
            </a:lvl3pPr>
            <a:lvl4pPr>
              <a:defRPr sz="853" b="1">
                <a:latin typeface="+mj-lt"/>
              </a:defRPr>
            </a:lvl4pPr>
            <a:lvl5pPr>
              <a:defRPr sz="731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66439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9907238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49264" y="215906"/>
            <a:ext cx="9049005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276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711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9417497" y="6453345"/>
            <a:ext cx="33054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975" smtClean="0"/>
              <a:pPr/>
              <a:t>‹#›</a:t>
            </a:fld>
            <a:endParaRPr lang="zh-TW" altLang="en-US" sz="975" dirty="0"/>
          </a:p>
        </p:txBody>
      </p:sp>
    </p:spTree>
    <p:extLst>
      <p:ext uri="{BB962C8B-B14F-4D97-AF65-F5344CB8AC3E}">
        <p14:creationId xmlns:p14="http://schemas.microsoft.com/office/powerpoint/2010/main" val="16172006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8"/>
            <a:ext cx="6747199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4751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58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86284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2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5"/>
            <a:ext cx="3343275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5"/>
            <a:ext cx="222885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4" y="762000"/>
            <a:ext cx="586105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69517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2.jpe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image" Target="../media/image8.jpeg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image" Target="../media/image8.jpeg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4353687" y="363991"/>
            <a:ext cx="5061551" cy="12210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468311" y="6537068"/>
            <a:ext cx="7253803" cy="10424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306136" y="6586343"/>
            <a:ext cx="1083951" cy="223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85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853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50FF350-981B-49AE-8906-A6EC690A2896}"/>
              </a:ext>
            </a:extLst>
          </p:cNvPr>
          <p:cNvPicPr>
            <a:picLocks noChangeAspect="1"/>
          </p:cNvPicPr>
          <p:nvPr userDrawn="1"/>
        </p:nvPicPr>
        <p:blipFill>
          <a:blip r:embed="rId5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3" y="135722"/>
            <a:ext cx="679165" cy="64722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01E154F-77D5-4926-A8C9-76BF5441DB94}"/>
              </a:ext>
            </a:extLst>
          </p:cNvPr>
          <p:cNvSpPr txBox="1"/>
          <p:nvPr userDrawn="1"/>
        </p:nvSpPr>
        <p:spPr>
          <a:xfrm>
            <a:off x="1048527" y="218065"/>
            <a:ext cx="2936573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63" dirty="0">
                <a:solidFill>
                  <a:schemeClr val="accent1">
                    <a:lumMod val="75000"/>
                  </a:schemeClr>
                </a:solidFill>
              </a:rPr>
              <a:t>Semiconductor &amp;</a:t>
            </a:r>
            <a:r>
              <a:rPr lang="zh-TW" altLang="en-US" sz="1463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1463" dirty="0">
                <a:solidFill>
                  <a:schemeClr val="accent1">
                    <a:lumMod val="75000"/>
                  </a:schemeClr>
                </a:solidFill>
              </a:rPr>
              <a:t>AIOT</a:t>
            </a:r>
            <a:r>
              <a:rPr lang="zh-TW" altLang="en-US" sz="1463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1463" dirty="0">
                <a:solidFill>
                  <a:schemeClr val="accent1">
                    <a:lumMod val="75000"/>
                  </a:schemeClr>
                </a:solidFill>
              </a:rPr>
              <a:t>Coding  2021</a:t>
            </a:r>
            <a:endParaRPr lang="zh-TW" altLang="en-US" sz="1463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C4FA6B-4156-4E59-B1D8-9E20193978A8}"/>
              </a:ext>
            </a:extLst>
          </p:cNvPr>
          <p:cNvSpPr txBox="1"/>
          <p:nvPr userDrawn="1"/>
        </p:nvSpPr>
        <p:spPr>
          <a:xfrm>
            <a:off x="7692894" y="6398568"/>
            <a:ext cx="2247731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75" b="1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國立陽明交通大學社會責任推展計畫 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1E2AB9B-F4C4-4312-8B1A-669E11D65E54}"/>
              </a:ext>
            </a:extLst>
          </p:cNvPr>
          <p:cNvSpPr txBox="1"/>
          <p:nvPr userDrawn="1"/>
        </p:nvSpPr>
        <p:spPr>
          <a:xfrm>
            <a:off x="4767272" y="6398569"/>
            <a:ext cx="405880" cy="31745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fld id="{FF7AEE15-E4AE-4B42-A6A6-87178D781BA7}" type="slidenum">
              <a:rPr lang="zh-TW" altLang="en-US" sz="1463" smtClean="0"/>
              <a:t>‹#›</a:t>
            </a:fld>
            <a:endParaRPr lang="zh-TW" altLang="en-US" sz="1463" dirty="0"/>
          </a:p>
        </p:txBody>
      </p:sp>
    </p:spTree>
    <p:extLst>
      <p:ext uri="{BB962C8B-B14F-4D97-AF65-F5344CB8AC3E}">
        <p14:creationId xmlns:p14="http://schemas.microsoft.com/office/powerpoint/2010/main" val="336754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776" r:id="rId21"/>
    <p:sldLayoutId id="2147483777" r:id="rId22"/>
    <p:sldLayoutId id="2147483778" r:id="rId23"/>
    <p:sldLayoutId id="2147483779" r:id="rId24"/>
    <p:sldLayoutId id="2147483780" r:id="rId25"/>
    <p:sldLayoutId id="2147483781" r:id="rId26"/>
    <p:sldLayoutId id="2147483782" r:id="rId27"/>
    <p:sldLayoutId id="2147483783" r:id="rId28"/>
    <p:sldLayoutId id="2147483784" r:id="rId29"/>
    <p:sldLayoutId id="2147483785" r:id="rId30"/>
    <p:sldLayoutId id="2147483786" r:id="rId31"/>
    <p:sldLayoutId id="2147483787" r:id="rId32"/>
    <p:sldLayoutId id="2147483788" r:id="rId33"/>
    <p:sldLayoutId id="2147483789" r:id="rId34"/>
    <p:sldLayoutId id="2147483790" r:id="rId35"/>
    <p:sldLayoutId id="2147483791" r:id="rId36"/>
    <p:sldLayoutId id="2147483792" r:id="rId37"/>
    <p:sldLayoutId id="2147483793" r:id="rId38"/>
    <p:sldLayoutId id="2147483794" r:id="rId39"/>
    <p:sldLayoutId id="2147483795" r:id="rId40"/>
    <p:sldLayoutId id="2147483796" r:id="rId41"/>
    <p:sldLayoutId id="2147483797" r:id="rId42"/>
    <p:sldLayoutId id="2147483798" r:id="rId43"/>
    <p:sldLayoutId id="2147483799" r:id="rId44"/>
    <p:sldLayoutId id="2147483800" r:id="rId45"/>
    <p:sldLayoutId id="2147483801" r:id="rId46"/>
    <p:sldLayoutId id="2147483802" r:id="rId47"/>
    <p:sldLayoutId id="2147483803" r:id="rId48"/>
    <p:sldLayoutId id="2147483804" r:id="rId49"/>
    <p:sldLayoutId id="2147483805" r:id="rId50"/>
    <p:sldLayoutId id="2147483806" r:id="rId51"/>
    <p:sldLayoutId id="2147483807" r:id="rId52"/>
    <p:sldLayoutId id="2147483808" r:id="rId53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42950"/>
              <a:t>10/25/2021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4353687" y="363991"/>
            <a:ext cx="5061551" cy="12210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468311" y="6537068"/>
            <a:ext cx="7253803" cy="10424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306136" y="6586343"/>
            <a:ext cx="1083951" cy="223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5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85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50FF350-981B-49AE-8906-A6EC690A289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13" y="135722"/>
            <a:ext cx="679165" cy="64722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01E154F-77D5-4926-A8C9-76BF5441DB94}"/>
              </a:ext>
            </a:extLst>
          </p:cNvPr>
          <p:cNvSpPr txBox="1"/>
          <p:nvPr userDrawn="1"/>
        </p:nvSpPr>
        <p:spPr>
          <a:xfrm>
            <a:off x="1048526" y="218065"/>
            <a:ext cx="3140924" cy="342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63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Semiconductor &amp;</a:t>
            </a:r>
            <a:r>
              <a:rPr kumimoji="0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463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AIOT</a:t>
            </a:r>
            <a:r>
              <a:rPr kumimoji="0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463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Coding Part </a:t>
            </a:r>
            <a:r>
              <a:rPr kumimoji="0" lang="en-US" altLang="zh-TW" sz="1625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</a:t>
            </a:r>
            <a:r>
              <a:rPr kumimoji="0" lang="en-US" altLang="zh-TW" sz="1463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/2</a:t>
            </a:r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C4FA6B-4156-4E59-B1D8-9E20193978A8}"/>
              </a:ext>
            </a:extLst>
          </p:cNvPr>
          <p:cNvSpPr txBox="1"/>
          <p:nvPr userDrawn="1"/>
        </p:nvSpPr>
        <p:spPr>
          <a:xfrm>
            <a:off x="7692894" y="6398568"/>
            <a:ext cx="2247731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75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國立陽明交通大學社會責任推展計畫 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1E2AB9B-F4C4-4312-8B1A-669E11D65E54}"/>
              </a:ext>
            </a:extLst>
          </p:cNvPr>
          <p:cNvSpPr txBox="1"/>
          <p:nvPr userDrawn="1"/>
        </p:nvSpPr>
        <p:spPr>
          <a:xfrm>
            <a:off x="4767272" y="6398569"/>
            <a:ext cx="405880" cy="31745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AEE15-E4AE-4B42-A6A6-87178D781BA7}" type="slidenum">
              <a:rPr kumimoji="0" lang="zh-TW" altLang="en-US" sz="146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95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  <p:sldLayoutId id="2147483828" r:id="rId19"/>
    <p:sldLayoutId id="2147483829" r:id="rId20"/>
    <p:sldLayoutId id="2147483830" r:id="rId2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4353687" y="363991"/>
            <a:ext cx="5061551" cy="12210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468311" y="6537068"/>
            <a:ext cx="7253803" cy="10424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306136" y="6586343"/>
            <a:ext cx="1083951" cy="223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85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853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50FF350-981B-49AE-8906-A6EC690A289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13" y="135722"/>
            <a:ext cx="679165" cy="64722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01E154F-77D5-4926-A8C9-76BF5441DB94}"/>
              </a:ext>
            </a:extLst>
          </p:cNvPr>
          <p:cNvSpPr txBox="1"/>
          <p:nvPr userDrawn="1"/>
        </p:nvSpPr>
        <p:spPr>
          <a:xfrm>
            <a:off x="1048526" y="218065"/>
            <a:ext cx="3140924" cy="342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63" dirty="0">
                <a:solidFill>
                  <a:schemeClr val="accent1">
                    <a:lumMod val="75000"/>
                  </a:schemeClr>
                </a:solidFill>
              </a:rPr>
              <a:t>Semiconductor &amp;</a:t>
            </a:r>
            <a:r>
              <a:rPr lang="zh-TW" altLang="en-US" sz="1463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1463" dirty="0">
                <a:solidFill>
                  <a:schemeClr val="accent1">
                    <a:lumMod val="75000"/>
                  </a:schemeClr>
                </a:solidFill>
              </a:rPr>
              <a:t>AIOT</a:t>
            </a:r>
            <a:r>
              <a:rPr lang="zh-TW" altLang="en-US" sz="1463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1463" dirty="0">
                <a:solidFill>
                  <a:schemeClr val="accent1">
                    <a:lumMod val="75000"/>
                  </a:schemeClr>
                </a:solidFill>
              </a:rPr>
              <a:t>Coding Part </a:t>
            </a:r>
            <a:r>
              <a:rPr lang="en-US" altLang="zh-TW" sz="1625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en-US" altLang="zh-TW" sz="1463" dirty="0">
                <a:solidFill>
                  <a:schemeClr val="accent1">
                    <a:lumMod val="75000"/>
                  </a:schemeClr>
                </a:solidFill>
              </a:rPr>
              <a:t>/2</a:t>
            </a:r>
            <a:endParaRPr lang="zh-TW" altLang="en-US" sz="1463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C4FA6B-4156-4E59-B1D8-9E20193978A8}"/>
              </a:ext>
            </a:extLst>
          </p:cNvPr>
          <p:cNvSpPr txBox="1"/>
          <p:nvPr userDrawn="1"/>
        </p:nvSpPr>
        <p:spPr>
          <a:xfrm>
            <a:off x="7692894" y="6398568"/>
            <a:ext cx="2247731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75" b="1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國立陽明交通大學社會責任推展計畫 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1E2AB9B-F4C4-4312-8B1A-669E11D65E54}"/>
              </a:ext>
            </a:extLst>
          </p:cNvPr>
          <p:cNvSpPr txBox="1"/>
          <p:nvPr userDrawn="1"/>
        </p:nvSpPr>
        <p:spPr>
          <a:xfrm>
            <a:off x="4767272" y="6398569"/>
            <a:ext cx="405880" cy="31745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fld id="{FF7AEE15-E4AE-4B42-A6A6-87178D781BA7}" type="slidenum">
              <a:rPr lang="zh-TW" altLang="en-US" sz="1463" smtClean="0"/>
              <a:t>‹#›</a:t>
            </a:fld>
            <a:endParaRPr lang="zh-TW" altLang="en-US" sz="1463" dirty="0"/>
          </a:p>
        </p:txBody>
      </p:sp>
    </p:spTree>
    <p:extLst>
      <p:ext uri="{BB962C8B-B14F-4D97-AF65-F5344CB8AC3E}">
        <p14:creationId xmlns:p14="http://schemas.microsoft.com/office/powerpoint/2010/main" val="267765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  <p:sldLayoutId id="2147483852" r:id="rId2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4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reurl.cc/QprO60" TargetMode="External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ctutwtlab.github.io/scratch-gui/rabboni/" TargetMode="Externa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s://reurl.cc/q1nAr3" TargetMode="External"/><Relationship Id="rId4" Type="http://schemas.openxmlformats.org/officeDocument/2006/relationships/hyperlink" Target="https://12u10.lab.nycu.edu.tw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jpeg"/><Relationship Id="rId7" Type="http://schemas.openxmlformats.org/officeDocument/2006/relationships/image" Target="../media/image11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hyperlink" Target="http://iot.appinventor.mit.edu/#/bluetoothle/bluetoothleintro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hyperlink" Target="https://youtu.be/pizErn00TlA" TargetMode="External"/><Relationship Id="rId7" Type="http://schemas.openxmlformats.org/officeDocument/2006/relationships/image" Target="../media/image137.png"/><Relationship Id="rId2" Type="http://schemas.openxmlformats.org/officeDocument/2006/relationships/hyperlink" Target="https://youtu.be/b8XSZO6kvbc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NuMpi2LE0aY" TargetMode="External"/><Relationship Id="rId5" Type="http://schemas.openxmlformats.org/officeDocument/2006/relationships/hyperlink" Target="https://youtu.be/0oRvezZ4ap4" TargetMode="External"/><Relationship Id="rId10" Type="http://schemas.openxmlformats.org/officeDocument/2006/relationships/image" Target="../media/image140.png"/><Relationship Id="rId4" Type="http://schemas.openxmlformats.org/officeDocument/2006/relationships/hyperlink" Target="https://youtu.be/mWAisna1U7Q" TargetMode="External"/><Relationship Id="rId9" Type="http://schemas.openxmlformats.org/officeDocument/2006/relationships/image" Target="../media/image13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48.png"/><Relationship Id="rId3" Type="http://schemas.microsoft.com/office/2007/relationships/hdphoto" Target="../media/hdphoto1.wdp"/><Relationship Id="rId7" Type="http://schemas.openxmlformats.org/officeDocument/2006/relationships/image" Target="../media/image80.png"/><Relationship Id="rId12" Type="http://schemas.openxmlformats.org/officeDocument/2006/relationships/image" Target="../media/image14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11" Type="http://schemas.openxmlformats.org/officeDocument/2006/relationships/image" Target="../media/image146.png"/><Relationship Id="rId5" Type="http://schemas.openxmlformats.org/officeDocument/2006/relationships/image" Target="../media/image142.png"/><Relationship Id="rId10" Type="http://schemas.openxmlformats.org/officeDocument/2006/relationships/image" Target="../media/image145.png"/><Relationship Id="rId4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9" Type="http://schemas.openxmlformats.org/officeDocument/2006/relationships/image" Target="../media/image1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66800" y="1139731"/>
            <a:ext cx="8420100" cy="23876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zh-TW" dirty="0">
                <a:latin typeface="Symbol" panose="05050102010706020507" pitchFamily="18" charset="2"/>
                <a:ea typeface="微軟正黑體" panose="020B0604030504040204" pitchFamily="34" charset="-120"/>
              </a:rPr>
              <a:t/>
            </a:r>
            <a:br>
              <a:rPr lang="en-US" altLang="zh-TW" dirty="0">
                <a:latin typeface="Symbol" panose="05050102010706020507" pitchFamily="18" charset="2"/>
                <a:ea typeface="微軟正黑體" panose="020B0604030504040204" pitchFamily="34" charset="-120"/>
              </a:rPr>
            </a:br>
            <a:r>
              <a:rPr lang="en-US" altLang="zh-TW" sz="44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Semi &amp; </a:t>
            </a:r>
            <a:r>
              <a:rPr lang="en-US" altLang="zh-TW" sz="3600" b="1" dirty="0">
                <a:latin typeface="Times New Roman" panose="02020603050405020304" pitchFamily="18" charset="0"/>
                <a:ea typeface="Adobe 繁黑體 Std B" panose="020B0700000000000000" pitchFamily="34" charset="-120"/>
                <a:cs typeface="Times New Roman" panose="02020603050405020304" pitchFamily="18" charset="0"/>
              </a:rPr>
              <a:t>AIOT Coding </a:t>
            </a:r>
            <a:r>
              <a:rPr lang="zh-TW" altLang="en-US" sz="3600" b="1" dirty="0">
                <a:latin typeface="Times New Roman" panose="02020603050405020304" pitchFamily="18" charset="0"/>
                <a:ea typeface="Adobe 繁黑體 Std B" panose="020B0700000000000000" pitchFamily="34" charset="-120"/>
                <a:cs typeface="Times New Roman" panose="02020603050405020304" pitchFamily="18" charset="0"/>
              </a:rPr>
              <a:t>智慧物聯</a:t>
            </a:r>
            <a:r>
              <a:rPr lang="en-US" altLang="zh-TW" sz="3600" b="1" dirty="0">
                <a:latin typeface="Times New Roman" panose="02020603050405020304" pitchFamily="18" charset="0"/>
                <a:ea typeface="Adobe 繁黑體 Std B" panose="020B0700000000000000" pitchFamily="34" charset="-120"/>
                <a:cs typeface="Times New Roman" panose="02020603050405020304" pitchFamily="18" charset="0"/>
              </a:rPr>
              <a:t>- Scratch Fun</a:t>
            </a:r>
            <a:endParaRPr lang="zh-TW" altLang="en-US" sz="3819" b="1" dirty="0">
              <a:latin typeface="Times New Roman" panose="02020603050405020304" pitchFamily="18" charset="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zh-TW" altLang="en-US" sz="1625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以</a:t>
            </a:r>
            <a:r>
              <a:rPr lang="en-US" altLang="zh-TW" sz="1625" b="1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Scrath</a:t>
            </a:r>
            <a:r>
              <a:rPr lang="en-US" altLang="zh-TW" sz="1625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1625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聯結 </a:t>
            </a:r>
            <a:r>
              <a:rPr lang="en-US" altLang="zh-TW" sz="4100" b="1" dirty="0" err="1">
                <a:latin typeface="Symbol" panose="05050102010706020507" pitchFamily="18" charset="2"/>
                <a:ea typeface="Adobe 繁黑體 Std B" panose="020B0700000000000000" pitchFamily="34" charset="-120"/>
              </a:rPr>
              <a:t>g</a:t>
            </a:r>
            <a:r>
              <a:rPr lang="en-US" altLang="zh-TW" sz="2600" b="1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abboni</a:t>
            </a:r>
            <a:r>
              <a:rPr lang="zh-TW" altLang="en-US" sz="2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1625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介紹與操作 </a:t>
            </a:r>
            <a:endParaRPr lang="en-US" altLang="zh-TW" sz="1625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/>
            <a:endParaRPr lang="en-US" altLang="zh-TW" sz="1625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/>
            <a:r>
              <a:rPr lang="en-US" altLang="zh-TW" sz="1625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Date</a:t>
            </a:r>
            <a:r>
              <a:rPr lang="en-US" altLang="zh-TW" sz="1625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1625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625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2021/10/13</a:t>
            </a:r>
            <a:endParaRPr lang="en-US" altLang="zh-TW" sz="1625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/>
            <a:r>
              <a:rPr lang="en-US" altLang="zh-TW" sz="1625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Speaker:</a:t>
            </a:r>
            <a:r>
              <a:rPr lang="zh-TW" altLang="en-US" sz="1625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1463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1463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游天維</a:t>
            </a:r>
            <a:endParaRPr lang="en-US" altLang="zh-TW" sz="1463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/>
            <a:endParaRPr lang="en-US" altLang="zh-TW" sz="1625" b="1" dirty="0"/>
          </a:p>
          <a:p>
            <a:endParaRPr lang="zh-TW" altLang="en-US" dirty="0"/>
          </a:p>
        </p:txBody>
      </p:sp>
      <p:pic>
        <p:nvPicPr>
          <p:cNvPr id="6" name="Picture 2" descr="「circle」的圖片搜尋結果">
            <a:hlinkClick r:id="rId2"/>
            <a:extLst>
              <a:ext uri="{FF2B5EF4-FFF2-40B4-BE49-F238E27FC236}">
                <a16:creationId xmlns:a16="http://schemas.microsoft.com/office/drawing/2014/main" id="{BFD0266C-D532-428A-B310-E8F831D37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970118"/>
            <a:ext cx="55721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A1A5DFD-096D-46D1-B401-4D0E30E01076}"/>
              </a:ext>
            </a:extLst>
          </p:cNvPr>
          <p:cNvSpPr txBox="1"/>
          <p:nvPr/>
        </p:nvSpPr>
        <p:spPr>
          <a:xfrm>
            <a:off x="7696200" y="1491975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一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6583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1695520" y="3166428"/>
            <a:ext cx="6548075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9182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429551" y="818706"/>
            <a:ext cx="6548075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84" y="2856314"/>
            <a:ext cx="4208437" cy="30148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091" y="3600399"/>
            <a:ext cx="1857375" cy="147816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肘形接點 8"/>
          <p:cNvCxnSpPr/>
          <p:nvPr/>
        </p:nvCxnSpPr>
        <p:spPr>
          <a:xfrm>
            <a:off x="3290650" y="3237437"/>
            <a:ext cx="2118955" cy="1089442"/>
          </a:xfrm>
          <a:prstGeom prst="bentConnector3">
            <a:avLst/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3267902" y="2920748"/>
            <a:ext cx="1452642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3.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點擊新增裝置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7427952" y="3398302"/>
            <a:ext cx="2155970" cy="76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71475">
              <a:defRPr/>
            </a:pP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4.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出現選擇連線方式視窗，可以選擇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USB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或藍芽連線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7427951" y="4125543"/>
            <a:ext cx="2155971" cy="76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71475">
              <a:defRPr/>
            </a:pPr>
            <a:r>
              <a:rPr lang="zh-TW" altLang="en-US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注意</a:t>
            </a:r>
            <a:r>
              <a:rPr lang="en-US" altLang="zh-TW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!!!USB</a:t>
            </a:r>
            <a:r>
              <a:rPr lang="zh-TW" altLang="en-US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最多只能連線一個</a:t>
            </a:r>
            <a:r>
              <a:rPr lang="en-US" altLang="zh-TW" sz="1463" dirty="0" err="1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rabboni</a:t>
            </a:r>
            <a:r>
              <a:rPr lang="zh-TW" altLang="en-US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，藍芽最多同時</a:t>
            </a:r>
            <a:r>
              <a:rPr lang="en-US" altLang="zh-TW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4</a:t>
            </a:r>
            <a:r>
              <a:rPr lang="zh-TW" altLang="en-US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個裝置</a:t>
            </a:r>
            <a:endParaRPr lang="en-US" altLang="zh-TW" sz="1463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4"/>
          <a:srcRect t="5976"/>
          <a:stretch/>
        </p:blipFill>
        <p:spPr>
          <a:xfrm>
            <a:off x="429551" y="2016086"/>
            <a:ext cx="2518665" cy="325041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28641" y="1663577"/>
            <a:ext cx="3932487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1.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zh-TW" altLang="en-US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解壓縮後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，打開資料夾，點擊應用程式開啟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>
            <a:off x="3043470" y="2178606"/>
            <a:ext cx="448866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335" y="2020333"/>
            <a:ext cx="831415" cy="323328"/>
          </a:xfrm>
          <a:prstGeom prst="rect">
            <a:avLst/>
          </a:prstGeom>
        </p:spPr>
      </p:pic>
      <p:cxnSp>
        <p:nvCxnSpPr>
          <p:cNvPr id="21" name="直線單箭頭接點 20"/>
          <p:cNvCxnSpPr/>
          <p:nvPr/>
        </p:nvCxnSpPr>
        <p:spPr>
          <a:xfrm>
            <a:off x="4236352" y="2178606"/>
            <a:ext cx="448866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2617" y="2031501"/>
            <a:ext cx="1682883" cy="294210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28641" y="2379898"/>
            <a:ext cx="1688283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2.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應用程式開啟後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7222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42" t="5302" r="5389"/>
          <a:stretch/>
        </p:blipFill>
        <p:spPr bwMode="auto">
          <a:xfrm rot="21238188">
            <a:off x="908797" y="2057754"/>
            <a:ext cx="1226240" cy="1004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群組 13"/>
          <p:cNvGrpSpPr/>
          <p:nvPr/>
        </p:nvGrpSpPr>
        <p:grpSpPr>
          <a:xfrm>
            <a:off x="2422873" y="2417627"/>
            <a:ext cx="1160312" cy="621755"/>
            <a:chOff x="-163703" y="-763610"/>
            <a:chExt cx="3027972" cy="1684112"/>
          </a:xfrm>
        </p:grpSpPr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0" y="546294"/>
              <a:ext cx="2864269" cy="374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60365" tIns="30183" rIns="60365" bIns="30183" anchor="t" anchorCtr="0">
              <a:noAutofit/>
            </a:bodyPr>
            <a:lstStyle/>
            <a:p>
              <a:pPr defTabSz="371475">
                <a:lnSpc>
                  <a:spcPts val="792"/>
                </a:lnSpc>
              </a:pPr>
              <a:r>
                <a:rPr lang="zh-TW" altLang="en-US" sz="1189" kern="1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接到電腦</a:t>
              </a:r>
              <a:r>
                <a:rPr lang="en-US" sz="1189" kern="1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USB</a:t>
              </a:r>
              <a:endParaRPr lang="zh-TW" altLang="en-US" sz="1189" kern="1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261" t="20640" r="14327" b="13751"/>
            <a:stretch/>
          </p:blipFill>
          <p:spPr bwMode="auto">
            <a:xfrm>
              <a:off x="-163703" y="-763610"/>
              <a:ext cx="1927228" cy="13099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cxnSp>
        <p:nvCxnSpPr>
          <p:cNvPr id="17" name="直線接點 16"/>
          <p:cNvCxnSpPr/>
          <p:nvPr/>
        </p:nvCxnSpPr>
        <p:spPr>
          <a:xfrm flipV="1">
            <a:off x="1211290" y="2488610"/>
            <a:ext cx="1211584" cy="550772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9505" y="1857147"/>
            <a:ext cx="605248" cy="58892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73907" y="1625386"/>
            <a:ext cx="208180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與電腦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6657" y="3900001"/>
            <a:ext cx="1857375" cy="15013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矩形 18"/>
          <p:cNvSpPr/>
          <p:nvPr/>
        </p:nvSpPr>
        <p:spPr>
          <a:xfrm>
            <a:off x="759793" y="3452484"/>
            <a:ext cx="208180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的選項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5157" y="2041110"/>
            <a:ext cx="1857375" cy="15013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矩形 20"/>
          <p:cNvSpPr/>
          <p:nvPr/>
        </p:nvSpPr>
        <p:spPr>
          <a:xfrm>
            <a:off x="3888293" y="1593594"/>
            <a:ext cx="208180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選擇裝置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>
            <a:off x="4626024" y="2888944"/>
            <a:ext cx="379214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5030391" y="2804071"/>
            <a:ext cx="843558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23" name="直線單箭頭接點 22"/>
          <p:cNvCxnSpPr/>
          <p:nvPr/>
        </p:nvCxnSpPr>
        <p:spPr>
          <a:xfrm rot="5400000">
            <a:off x="5262562" y="3847507"/>
            <a:ext cx="379214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6"/>
          <a:srcRect l="1072" t="1250" r="592" b="1431"/>
          <a:stretch/>
        </p:blipFill>
        <p:spPr>
          <a:xfrm>
            <a:off x="4535091" y="4442817"/>
            <a:ext cx="1826419" cy="15129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矩形 25"/>
          <p:cNvSpPr/>
          <p:nvPr/>
        </p:nvSpPr>
        <p:spPr>
          <a:xfrm>
            <a:off x="4888274" y="5435224"/>
            <a:ext cx="985675" cy="33097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srgbClr val="4472C4">
                  <a:lumMod val="75000"/>
                </a:srgb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888293" y="4072341"/>
            <a:ext cx="3288605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</a:t>
            </a:r>
            <a:r>
              <a:rPr lang="en-US" altLang="zh-TW" sz="1463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–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 HID UART Bridge</a:t>
            </a: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7"/>
          <a:srcRect l="632" t="829" r="752" b="986"/>
          <a:stretch/>
        </p:blipFill>
        <p:spPr>
          <a:xfrm>
            <a:off x="7448847" y="2041110"/>
            <a:ext cx="1796608" cy="15013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矩形 28"/>
          <p:cNvSpPr/>
          <p:nvPr/>
        </p:nvSpPr>
        <p:spPr>
          <a:xfrm>
            <a:off x="7301219" y="1593594"/>
            <a:ext cx="1688476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「確認」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851847" y="3090055"/>
            <a:ext cx="525689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429551" y="818706"/>
            <a:ext cx="6548075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</p:spTree>
    <p:extLst>
      <p:ext uri="{BB962C8B-B14F-4D97-AF65-F5344CB8AC3E}">
        <p14:creationId xmlns:p14="http://schemas.microsoft.com/office/powerpoint/2010/main" val="1700916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73906" y="1625386"/>
            <a:ext cx="243563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數字跳動代表連線成功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51" y="1996122"/>
            <a:ext cx="5410229" cy="37624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矩形 23"/>
          <p:cNvSpPr/>
          <p:nvPr/>
        </p:nvSpPr>
        <p:spPr>
          <a:xfrm>
            <a:off x="1459896" y="2662911"/>
            <a:ext cx="3027522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304383" y="2131617"/>
            <a:ext cx="474251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32" name="肘形接點 31"/>
          <p:cNvCxnSpPr/>
          <p:nvPr/>
        </p:nvCxnSpPr>
        <p:spPr>
          <a:xfrm>
            <a:off x="2839559" y="2221519"/>
            <a:ext cx="3928716" cy="977167"/>
          </a:xfrm>
          <a:prstGeom prst="bentConnector3">
            <a:avLst>
              <a:gd name="adj1" fmla="val 50000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806911" y="1958946"/>
            <a:ext cx="2435638" cy="542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11.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可以編輯裝置在電腦上的名稱，會對應到</a:t>
            </a:r>
            <a:r>
              <a:rPr lang="en-US" altLang="zh-TW" sz="1463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Scartch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裡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947" t="1369" r="2052" b="3760"/>
          <a:stretch/>
        </p:blipFill>
        <p:spPr>
          <a:xfrm>
            <a:off x="6897425" y="2574607"/>
            <a:ext cx="2124837" cy="12481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4135" y="4410614"/>
            <a:ext cx="2832485" cy="1347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矩形 33"/>
          <p:cNvSpPr/>
          <p:nvPr/>
        </p:nvSpPr>
        <p:spPr>
          <a:xfrm>
            <a:off x="6514135" y="4110532"/>
            <a:ext cx="2728414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12.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按下「確認」後，名稱改變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429551" y="818706"/>
            <a:ext cx="6548075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</p:spTree>
    <p:extLst>
      <p:ext uri="{BB962C8B-B14F-4D97-AF65-F5344CB8AC3E}">
        <p14:creationId xmlns:p14="http://schemas.microsoft.com/office/powerpoint/2010/main" val="2458897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1695519" y="3166428"/>
            <a:ext cx="6552884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806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/>
          <p:cNvPicPr>
            <a:picLocks noChangeAspect="1"/>
          </p:cNvPicPr>
          <p:nvPr/>
        </p:nvPicPr>
        <p:blipFill rotWithShape="1">
          <a:blip r:embed="rId2"/>
          <a:srcRect r="1235" b="2523"/>
          <a:stretch/>
        </p:blipFill>
        <p:spPr>
          <a:xfrm>
            <a:off x="4230998" y="4393000"/>
            <a:ext cx="1868861" cy="14877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46423" y="783154"/>
            <a:ext cx="6552884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18" name="圖片 1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979" y="2434623"/>
            <a:ext cx="673316" cy="6551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52934" y="1602223"/>
            <a:ext cx="2970562" cy="76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連結藍芽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dongle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與電腦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若電腦沒有藍芽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，筆電有藍芽功能的，請確認藍芽在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4.0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5.1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以下。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88293" y="1602309"/>
            <a:ext cx="208180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點擊「藍芽」的選項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888293" y="4013533"/>
            <a:ext cx="208180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選擇裝置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 rotWithShape="1">
          <a:blip r:embed="rId4"/>
          <a:srcRect l="534" t="537" r="1073" b="1230"/>
          <a:stretch/>
        </p:blipFill>
        <p:spPr>
          <a:xfrm>
            <a:off x="7248157" y="1902391"/>
            <a:ext cx="1794602" cy="149388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線單箭頭接點 7"/>
          <p:cNvCxnSpPr/>
          <p:nvPr/>
        </p:nvCxnSpPr>
        <p:spPr>
          <a:xfrm>
            <a:off x="4341866" y="5248868"/>
            <a:ext cx="379214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4746233" y="5163995"/>
            <a:ext cx="843558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 rotWithShape="1">
          <a:blip r:embed="rId5"/>
          <a:srcRect l="1357" t="908" r="1583" b="1827"/>
          <a:stretch/>
        </p:blipFill>
        <p:spPr>
          <a:xfrm>
            <a:off x="7248156" y="4393000"/>
            <a:ext cx="1767885" cy="14877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矩形 25"/>
          <p:cNvSpPr/>
          <p:nvPr/>
        </p:nvSpPr>
        <p:spPr>
          <a:xfrm>
            <a:off x="7621855" y="2858471"/>
            <a:ext cx="985675" cy="54945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srgbClr val="4472C4">
                  <a:lumMod val="75000"/>
                </a:srgb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606406" y="1587686"/>
            <a:ext cx="3078103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選擇欲連結</a:t>
            </a:r>
            <a:r>
              <a:rPr lang="en-US" altLang="zh-TW" sz="1463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裝置的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MAC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碼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7301219" y="4013533"/>
            <a:ext cx="1688476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「確認」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665352" y="5456763"/>
            <a:ext cx="525689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1026" name="Picture 2" descr="Device/Module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700" y="2399922"/>
            <a:ext cx="913309" cy="72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線單箭頭接點 23"/>
          <p:cNvCxnSpPr/>
          <p:nvPr/>
        </p:nvCxnSpPr>
        <p:spPr>
          <a:xfrm>
            <a:off x="1796485" y="2762201"/>
            <a:ext cx="379214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圖片 2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t="26086" r="16374" b="25932"/>
          <a:stretch>
            <a:fillRect/>
          </a:stretch>
        </p:blipFill>
        <p:spPr bwMode="auto">
          <a:xfrm>
            <a:off x="639340" y="4519217"/>
            <a:ext cx="1625203" cy="87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圖片 3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2" t="26241" r="29208" b="21742"/>
          <a:stretch>
            <a:fillRect/>
          </a:stretch>
        </p:blipFill>
        <p:spPr bwMode="auto">
          <a:xfrm>
            <a:off x="831518" y="5181562"/>
            <a:ext cx="428228" cy="53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33056" y="3509558"/>
            <a:ext cx="3170849" cy="76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2.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短按右鍵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1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秒，開始藍芽連線，綠燈會閃爍直到配對成功。若無配對到手機，會自動於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30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秒後停止廣播。</a:t>
            </a:r>
          </a:p>
        </p:txBody>
      </p:sp>
      <p:pic>
        <p:nvPicPr>
          <p:cNvPr id="33" name="圖片 32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0" t="11360" r="14481" b="7826"/>
          <a:stretch/>
        </p:blipFill>
        <p:spPr bwMode="auto">
          <a:xfrm>
            <a:off x="2438629" y="4541261"/>
            <a:ext cx="1208609" cy="992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矩形 12"/>
          <p:cNvSpPr/>
          <p:nvPr/>
        </p:nvSpPr>
        <p:spPr>
          <a:xfrm>
            <a:off x="1958714" y="5552499"/>
            <a:ext cx="1929579" cy="542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藍芽連線手機成功後，綠燈每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10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秒閃爍一次</a:t>
            </a:r>
          </a:p>
        </p:txBody>
      </p:sp>
      <p:sp>
        <p:nvSpPr>
          <p:cNvPr id="32" name="太陽 31"/>
          <p:cNvSpPr/>
          <p:nvPr/>
        </p:nvSpPr>
        <p:spPr>
          <a:xfrm>
            <a:off x="3210912" y="4401112"/>
            <a:ext cx="357875" cy="357875"/>
          </a:xfrm>
          <a:prstGeom prst="sun">
            <a:avLst/>
          </a:prstGeom>
          <a:solidFill>
            <a:srgbClr val="B0FC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2"/>
          <a:srcRect r="1235" b="2523"/>
          <a:stretch/>
        </p:blipFill>
        <p:spPr>
          <a:xfrm>
            <a:off x="4230998" y="1905025"/>
            <a:ext cx="1868861" cy="14877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矩形 35"/>
          <p:cNvSpPr/>
          <p:nvPr/>
        </p:nvSpPr>
        <p:spPr>
          <a:xfrm>
            <a:off x="6884433" y="3410899"/>
            <a:ext cx="2452531" cy="317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MAC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碼在</a:t>
            </a:r>
            <a:r>
              <a:rPr lang="en-US" altLang="zh-TW" sz="1463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的本體背面</a:t>
            </a:r>
            <a:endParaRPr lang="zh-TW" altLang="en-US" sz="1463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0252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" r="345" b="322"/>
          <a:stretch/>
        </p:blipFill>
        <p:spPr>
          <a:xfrm>
            <a:off x="357172" y="2002876"/>
            <a:ext cx="5542643" cy="38461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773906" y="1625386"/>
            <a:ext cx="243563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數字跳動代表連線成功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459896" y="2662911"/>
            <a:ext cx="3027522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304383" y="2131617"/>
            <a:ext cx="474251" cy="179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32" name="肘形接點 31"/>
          <p:cNvCxnSpPr/>
          <p:nvPr/>
        </p:nvCxnSpPr>
        <p:spPr>
          <a:xfrm>
            <a:off x="2839559" y="2221519"/>
            <a:ext cx="3928716" cy="977167"/>
          </a:xfrm>
          <a:prstGeom prst="bentConnector3">
            <a:avLst>
              <a:gd name="adj1" fmla="val 50000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806911" y="1958946"/>
            <a:ext cx="2435638" cy="542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可以編輯裝置在電腦上的名稱，會對應到</a:t>
            </a:r>
            <a:r>
              <a:rPr lang="en-US" altLang="zh-TW" sz="1463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Scartch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裡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947" t="1369" r="2052" b="3760"/>
          <a:stretch/>
        </p:blipFill>
        <p:spPr>
          <a:xfrm>
            <a:off x="6897425" y="2574607"/>
            <a:ext cx="2124837" cy="12481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4135" y="4410614"/>
            <a:ext cx="2832485" cy="1347990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6514135" y="4110532"/>
            <a:ext cx="2728414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按下「確認」後，名稱改變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46423" y="783154"/>
            <a:ext cx="6552884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6789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73906" y="1625386"/>
            <a:ext cx="243563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新增其他裝置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60" y="1996121"/>
            <a:ext cx="4556338" cy="2014786"/>
          </a:xfrm>
          <a:prstGeom prst="rect">
            <a:avLst/>
          </a:prstGeom>
        </p:spPr>
      </p:pic>
      <p:cxnSp>
        <p:nvCxnSpPr>
          <p:cNvPr id="13" name="肘形接點 12"/>
          <p:cNvCxnSpPr/>
          <p:nvPr/>
        </p:nvCxnSpPr>
        <p:spPr>
          <a:xfrm>
            <a:off x="3115044" y="3494092"/>
            <a:ext cx="2118955" cy="1089442"/>
          </a:xfrm>
          <a:prstGeom prst="bentConnector3">
            <a:avLst/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3092296" y="3177403"/>
            <a:ext cx="2765501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3.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點擊新增第二個、第三個裝置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143" y="3560704"/>
            <a:ext cx="4074695" cy="25745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46423" y="783154"/>
            <a:ext cx="6552884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9263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9551" y="1615518"/>
            <a:ext cx="2435638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點擊左邊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ICON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" r="375" b="503"/>
          <a:stretch/>
        </p:blipFill>
        <p:spPr>
          <a:xfrm>
            <a:off x="429551" y="1941464"/>
            <a:ext cx="5297355" cy="36741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00616" y="3327591"/>
            <a:ext cx="474251" cy="33774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TW" altLang="en-US" sz="1463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10" name="肘形接點 9"/>
          <p:cNvCxnSpPr/>
          <p:nvPr/>
        </p:nvCxnSpPr>
        <p:spPr>
          <a:xfrm flipV="1">
            <a:off x="1161730" y="2312200"/>
            <a:ext cx="5328764" cy="1183023"/>
          </a:xfrm>
          <a:prstGeom prst="bentConnector3">
            <a:avLst>
              <a:gd name="adj1" fmla="val 60844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/>
          <a:srcRect l="1" t="8985" r="1886" b="13259"/>
          <a:stretch/>
        </p:blipFill>
        <p:spPr>
          <a:xfrm>
            <a:off x="6649969" y="1941464"/>
            <a:ext cx="2549197" cy="10189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矩形 16"/>
          <p:cNvSpPr/>
          <p:nvPr/>
        </p:nvSpPr>
        <p:spPr>
          <a:xfrm>
            <a:off x="6324897" y="3069608"/>
            <a:ext cx="3183801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1475"/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en-US" altLang="zh-TW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ICON</a:t>
            </a:r>
            <a:r>
              <a:rPr lang="zh-TW" altLang="en-US" sz="1463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，跳轉到瀏覽器</a:t>
            </a:r>
            <a:endParaRPr lang="en-US" altLang="zh-TW" sz="1463" dirty="0">
              <a:solidFill>
                <a:srgbClr val="4472C4">
                  <a:lumMod val="75000"/>
                </a:srgb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4"/>
          <a:srcRect t="351" r="277" b="585"/>
          <a:stretch/>
        </p:blipFill>
        <p:spPr>
          <a:xfrm>
            <a:off x="6332666" y="3422176"/>
            <a:ext cx="3176032" cy="21367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矩形 18"/>
          <p:cNvSpPr/>
          <p:nvPr/>
        </p:nvSpPr>
        <p:spPr>
          <a:xfrm>
            <a:off x="5851222" y="5611379"/>
            <a:ext cx="3949543" cy="317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/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https://nctutwtlab.github.io/scratch-gui/rabboni/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46423" y="783154"/>
            <a:ext cx="6552884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桌面板多連使用說明</a:t>
            </a: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6445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C3B46E1-396D-4679-A407-405D7F6CA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695" y="3534345"/>
            <a:ext cx="581449" cy="86849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675842" y="1752600"/>
            <a:ext cx="56461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rabboni_pc_UI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下載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解壓縮資料夾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rabboni_PC_ui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)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：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2.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解壓縮檔中找到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建立捷徑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3.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執行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81DC092-B8A1-47F2-9B2B-D364C38B4B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27" t="23335" r="20767" b="13183"/>
          <a:stretch/>
        </p:blipFill>
        <p:spPr>
          <a:xfrm>
            <a:off x="1658835" y="2975005"/>
            <a:ext cx="1276113" cy="228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0275BB6-E60F-4507-984B-902FD955E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10" y="3558519"/>
            <a:ext cx="2765164" cy="2668504"/>
          </a:xfrm>
          <a:prstGeom prst="rect">
            <a:avLst/>
          </a:prstGeom>
        </p:spPr>
      </p:pic>
      <p:cxnSp>
        <p:nvCxnSpPr>
          <p:cNvPr id="3" name="直線單箭頭接點 2"/>
          <p:cNvCxnSpPr/>
          <p:nvPr/>
        </p:nvCxnSpPr>
        <p:spPr>
          <a:xfrm>
            <a:off x="3048000" y="3089305"/>
            <a:ext cx="0" cy="41589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rot="16200000">
            <a:off x="3941748" y="2679542"/>
            <a:ext cx="0" cy="41589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5713" y="2491264"/>
            <a:ext cx="1666875" cy="81915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/>
          <a:srcRect t="-11895" r="18618" b="8669"/>
          <a:stretch/>
        </p:blipFill>
        <p:spPr>
          <a:xfrm>
            <a:off x="7888821" y="5154144"/>
            <a:ext cx="1550324" cy="3048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989727" y="5121878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下載並解壓縮檔案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>
            <a:off x="4635419" y="2900839"/>
            <a:ext cx="0" cy="604361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2588" y="2467626"/>
            <a:ext cx="3717620" cy="2526600"/>
          </a:xfrm>
          <a:prstGeom prst="rect">
            <a:avLst/>
          </a:prstGeom>
        </p:spPr>
      </p:pic>
      <p:sp>
        <p:nvSpPr>
          <p:cNvPr id="19" name="橢圓 18"/>
          <p:cNvSpPr/>
          <p:nvPr/>
        </p:nvSpPr>
        <p:spPr>
          <a:xfrm>
            <a:off x="8911790" y="2966886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8277182" y="4317917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2" name="直線單箭頭接點 21"/>
          <p:cNvCxnSpPr/>
          <p:nvPr/>
        </p:nvCxnSpPr>
        <p:spPr>
          <a:xfrm flipV="1">
            <a:off x="9064190" y="2747324"/>
            <a:ext cx="0" cy="187296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8E5957EE-2AC8-4ED9-8A5F-99652C750674}"/>
              </a:ext>
            </a:extLst>
          </p:cNvPr>
          <p:cNvSpPr/>
          <p:nvPr/>
        </p:nvSpPr>
        <p:spPr>
          <a:xfrm>
            <a:off x="1041146" y="2128792"/>
            <a:ext cx="2441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8"/>
              </a:rPr>
              <a:t>https://reurl.cc/QprO60</a:t>
            </a:r>
            <a:endParaRPr lang="zh-TW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85800" y="605271"/>
            <a:ext cx="6538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altLang="zh-TW" sz="3600" b="1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 USB (Single) 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endParaRPr lang="zh-TW" altLang="en-US" sz="16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835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淘宝网Chenying0907出品 5"/>
          <p:cNvSpPr>
            <a:spLocks/>
          </p:cNvSpPr>
          <p:nvPr/>
        </p:nvSpPr>
        <p:spPr bwMode="auto">
          <a:xfrm rot="5400000">
            <a:off x="3219142" y="2162642"/>
            <a:ext cx="670497" cy="59425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6" name="淘宝网Chenying0907出品 5"/>
          <p:cNvSpPr>
            <a:spLocks/>
          </p:cNvSpPr>
          <p:nvPr/>
        </p:nvSpPr>
        <p:spPr bwMode="auto">
          <a:xfrm rot="5754146">
            <a:off x="2043874" y="2253130"/>
            <a:ext cx="1041089" cy="922711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7" name="淘宝网Chenying0907出品 5"/>
          <p:cNvSpPr>
            <a:spLocks/>
          </p:cNvSpPr>
          <p:nvPr/>
        </p:nvSpPr>
        <p:spPr bwMode="auto">
          <a:xfrm rot="1839916">
            <a:off x="571390" y="4323264"/>
            <a:ext cx="1258346" cy="1115264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r>
              <a:rPr lang="en-US" altLang="zh-TW" sz="1463" dirty="0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S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8" name="淘宝网Chenying0907出品 5"/>
          <p:cNvSpPr>
            <a:spLocks/>
          </p:cNvSpPr>
          <p:nvPr/>
        </p:nvSpPr>
        <p:spPr bwMode="auto">
          <a:xfrm rot="5400000">
            <a:off x="804658" y="2842200"/>
            <a:ext cx="2048170" cy="1815279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4505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淘宝网Chenying0907出品 3"/>
          <p:cNvSpPr txBox="1">
            <a:spLocks noChangeArrowheads="1"/>
          </p:cNvSpPr>
          <p:nvPr/>
        </p:nvSpPr>
        <p:spPr bwMode="auto">
          <a:xfrm>
            <a:off x="4018754" y="3245292"/>
            <a:ext cx="5562329" cy="9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742950"/>
            <a:r>
              <a:rPr lang="zh-TW" altLang="en-US" sz="39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TW" sz="39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Scratch</a:t>
            </a:r>
            <a:r>
              <a:rPr lang="zh-TW" altLang="en-US" sz="39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TW" sz="3900" b="1" dirty="0" err="1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Rabboni</a:t>
            </a:r>
            <a:endParaRPr lang="en-US" altLang="zh-TW" sz="39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742950"/>
            <a:r>
              <a:rPr lang="en-US" altLang="zh-CN" sz="3900" b="1" dirty="0" smtClean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en-US" altLang="zh-CN" sz="3900" b="1" dirty="0" smtClean="0">
                <a:solidFill>
                  <a:srgbClr val="FF5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Dungeon</a:t>
            </a:r>
            <a:endParaRPr lang="zh-CN" altLang="en-US" sz="3900" b="1" dirty="0">
              <a:solidFill>
                <a:srgbClr val="FF5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淘宝网Chenying0907出品 4"/>
          <p:cNvSpPr txBox="1">
            <a:spLocks noChangeArrowheads="1"/>
          </p:cNvSpPr>
          <p:nvPr/>
        </p:nvSpPr>
        <p:spPr bwMode="auto">
          <a:xfrm>
            <a:off x="3960262" y="4352663"/>
            <a:ext cx="5503838" cy="30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 defTabSz="742950"/>
            <a:endParaRPr lang="en-US" altLang="zh-CN" sz="1300" b="0" dirty="0">
              <a:solidFill>
                <a:prstClr val="black">
                  <a:lumMod val="50000"/>
                  <a:lumOff val="50000"/>
                </a:prstClr>
              </a:solidFill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</p:txBody>
      </p:sp>
      <p:sp>
        <p:nvSpPr>
          <p:cNvPr id="15" name="六边形 14"/>
          <p:cNvSpPr/>
          <p:nvPr/>
        </p:nvSpPr>
        <p:spPr>
          <a:xfrm flipH="1">
            <a:off x="4018754" y="4811294"/>
            <a:ext cx="1637755" cy="350948"/>
          </a:xfrm>
          <a:prstGeom prst="hexagon">
            <a:avLst/>
          </a:prstGeom>
          <a:solidFill>
            <a:srgbClr val="01ACBE"/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6" name="淘宝网Chenying0907出品 4"/>
          <p:cNvSpPr txBox="1">
            <a:spLocks noChangeArrowheads="1"/>
          </p:cNvSpPr>
          <p:nvPr/>
        </p:nvSpPr>
        <p:spPr bwMode="auto">
          <a:xfrm>
            <a:off x="3960262" y="4790822"/>
            <a:ext cx="1754738" cy="39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742950"/>
            <a:r>
              <a:rPr lang="zh-TW" altLang="en-US" sz="1300" b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報告人</a:t>
            </a:r>
            <a:r>
              <a:rPr lang="zh-CN" altLang="en-US" sz="1300" b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TW" altLang="en-US" sz="1300" b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游天維</a:t>
            </a:r>
            <a:endParaRPr lang="zh-CN" altLang="zh-CN" sz="1300" b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六边形 16"/>
          <p:cNvSpPr/>
          <p:nvPr/>
        </p:nvSpPr>
        <p:spPr>
          <a:xfrm flipH="1">
            <a:off x="5773493" y="4811294"/>
            <a:ext cx="1637755" cy="350948"/>
          </a:xfrm>
          <a:prstGeom prst="hexagon">
            <a:avLst/>
          </a:prstGeom>
          <a:solidFill>
            <a:srgbClr val="F8353D"/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8" name="淘宝网Chenying0907出品 4"/>
          <p:cNvSpPr txBox="1">
            <a:spLocks noChangeArrowheads="1"/>
          </p:cNvSpPr>
          <p:nvPr/>
        </p:nvSpPr>
        <p:spPr bwMode="auto">
          <a:xfrm>
            <a:off x="5715000" y="4800600"/>
            <a:ext cx="1754738" cy="39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742950"/>
            <a:r>
              <a:rPr lang="zh-TW" altLang="en-US" sz="1300" b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光電所</a:t>
            </a:r>
            <a:endParaRPr lang="zh-CN" altLang="zh-CN" sz="1300" b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淘宝网Chenying0907出品 5"/>
          <p:cNvSpPr>
            <a:spLocks/>
          </p:cNvSpPr>
          <p:nvPr/>
        </p:nvSpPr>
        <p:spPr bwMode="auto">
          <a:xfrm rot="5400000">
            <a:off x="446681" y="5788031"/>
            <a:ext cx="685349" cy="60742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3" name="淘宝网Chenying0907出品 5"/>
          <p:cNvSpPr>
            <a:spLocks/>
          </p:cNvSpPr>
          <p:nvPr/>
        </p:nvSpPr>
        <p:spPr bwMode="auto">
          <a:xfrm rot="5400000">
            <a:off x="2893067" y="3991771"/>
            <a:ext cx="463167" cy="41050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4" name="淘宝网Chenying0907出品 5"/>
          <p:cNvSpPr>
            <a:spLocks/>
          </p:cNvSpPr>
          <p:nvPr/>
        </p:nvSpPr>
        <p:spPr bwMode="auto">
          <a:xfrm rot="5400000">
            <a:off x="519450" y="1543367"/>
            <a:ext cx="1139779" cy="101017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83672" y="3406832"/>
            <a:ext cx="1726334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>
              <a:defRPr/>
            </a:pPr>
            <a:r>
              <a:rPr lang="en-US" altLang="zh-TW" sz="3250" b="1" dirty="0" smtClean="0">
                <a:solidFill>
                  <a:prstClr val="white">
                    <a:lumMod val="95000"/>
                  </a:prstClr>
                </a:solidFill>
                <a:latin typeface="Impact MT Std" pitchFamily="34" charset="0"/>
                <a:ea typeface="微软雅黑" pitchFamily="34" charset="-122"/>
                <a:sym typeface="微软雅黑" pitchFamily="34" charset="-122"/>
              </a:rPr>
              <a:t>Dungeon</a:t>
            </a:r>
            <a:endParaRPr lang="zh-CN" altLang="en-US" sz="3250" b="1" dirty="0">
              <a:solidFill>
                <a:prstClr val="white">
                  <a:lumMod val="95000"/>
                </a:prstClr>
              </a:solidFill>
              <a:latin typeface="Impact MT Std" pitchFamily="34" charset="0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183015" y="2512876"/>
            <a:ext cx="806117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Scratch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38086" y="4773925"/>
            <a:ext cx="856343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 err="1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Rabboni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C6EA5199-A646-457B-81F0-B9B1188AB98C}"/>
              </a:ext>
            </a:extLst>
          </p:cNvPr>
          <p:cNvSpPr/>
          <p:nvPr/>
        </p:nvSpPr>
        <p:spPr>
          <a:xfrm>
            <a:off x="6629400" y="259654"/>
            <a:ext cx="2743200" cy="762000"/>
          </a:xfrm>
          <a:prstGeom prst="wedgeRoundRectCallout">
            <a:avLst>
              <a:gd name="adj1" fmla="val -40382"/>
              <a:gd name="adj2" fmla="val 859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/>
              <a:t>Demo Video </a:t>
            </a:r>
            <a:endParaRPr lang="zh-TW" altLang="en-US" sz="3600" b="1" dirty="0"/>
          </a:p>
        </p:txBody>
      </p:sp>
      <p:pic>
        <p:nvPicPr>
          <p:cNvPr id="9" name="Dunge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29400" y="1295400"/>
            <a:ext cx="2514600" cy="141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4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50"/>
                            </p:stCondLst>
                            <p:childTnLst>
                              <p:par>
                                <p:cTn id="4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6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1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6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22" grpId="0" animBg="1"/>
      <p:bldP spid="6" grpId="0" animBg="1"/>
      <p:bldP spid="7" grpId="0" animBg="1"/>
      <p:bldP spid="8" grpId="0" animBg="1"/>
      <p:bldP spid="11" grpId="0"/>
      <p:bldP spid="12" grpId="0"/>
      <p:bldP spid="15" grpId="0" animBg="1"/>
      <p:bldP spid="16" grpId="0"/>
      <p:bldP spid="17" grpId="0" animBg="1"/>
      <p:bldP spid="18" grpId="0"/>
      <p:bldP spid="21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DA2394A-792B-4431-B121-5FC9D6AEDF42}"/>
              </a:ext>
            </a:extLst>
          </p:cNvPr>
          <p:cNvSpPr/>
          <p:nvPr/>
        </p:nvSpPr>
        <p:spPr>
          <a:xfrm>
            <a:off x="4876800" y="4343400"/>
            <a:ext cx="4648200" cy="391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908330"/>
            <a:ext cx="8543925" cy="1325563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latin typeface="Symbol" panose="05050102010706020507" pitchFamily="18" charset="2"/>
                <a:ea typeface="微軟正黑體" panose="020B0604030504040204" pitchFamily="34" charset="-120"/>
              </a:rPr>
              <a:t>如果</a:t>
            </a:r>
            <a:r>
              <a:rPr lang="en-US" altLang="zh-TW" sz="28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800" b="1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 UI 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連線程式無法開啟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1037" y="1607075"/>
            <a:ext cx="8543925" cy="4351338"/>
          </a:xfrm>
          <a:prstGeom prst="rect">
            <a:avLst/>
          </a:prstGeom>
        </p:spPr>
        <p:txBody>
          <a:bodyPr/>
          <a:lstStyle/>
          <a:p>
            <a:pPr marL="342900" indent="-342900">
              <a:buAutoNum type="arabicPeriod"/>
            </a:pPr>
            <a:r>
              <a:rPr lang="zh-TW" altLang="en-US" sz="2000" dirty="0"/>
              <a:t>  </a:t>
            </a:r>
            <a:r>
              <a:rPr lang="zh-TW" altLang="en-US" sz="1800" dirty="0"/>
              <a:t>執行工作管理員 </a:t>
            </a:r>
            <a:r>
              <a:rPr lang="en-US" altLang="zh-TW" sz="1800" dirty="0"/>
              <a:t>(</a:t>
            </a:r>
            <a:r>
              <a:rPr lang="zh-TW" altLang="en-US" sz="1800" dirty="0"/>
              <a:t>在工作列上按右鍵或同時按下</a:t>
            </a:r>
            <a:r>
              <a:rPr lang="en-US" altLang="zh-TW" sz="1800" dirty="0" err="1"/>
              <a:t>Ctrl+Alt+Del</a:t>
            </a:r>
            <a:r>
              <a:rPr lang="zh-TW" altLang="en-US" sz="1800" dirty="0"/>
              <a:t>，選擇</a:t>
            </a:r>
            <a:r>
              <a:rPr lang="en-US" altLang="zh-TW" sz="1800" dirty="0"/>
              <a:t>”</a:t>
            </a:r>
            <a:r>
              <a:rPr lang="zh-TW" altLang="en-US" sz="1800" dirty="0"/>
              <a:t>工作管理員</a:t>
            </a:r>
            <a:r>
              <a:rPr lang="en-US" altLang="zh-TW" sz="1800" dirty="0"/>
              <a:t>”)</a:t>
            </a:r>
          </a:p>
          <a:p>
            <a:pPr marL="0" indent="0">
              <a:buNone/>
            </a:pPr>
            <a:endParaRPr lang="en-US" altLang="zh-TW" sz="1800" dirty="0"/>
          </a:p>
          <a:p>
            <a:pPr marL="0" indent="0">
              <a:buNone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點擊「更多詳細資訊」</a:t>
            </a: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endParaRPr lang="en-US" altLang="zh-TW" sz="1800" dirty="0"/>
          </a:p>
          <a:p>
            <a:pPr marL="0" indent="0">
              <a:buNone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找到仍在背景執行的</a:t>
            </a:r>
            <a:r>
              <a:rPr lang="en-US" altLang="zh-TW" sz="1800" dirty="0" err="1"/>
              <a:t>rabboni</a:t>
            </a:r>
            <a:r>
              <a:rPr lang="zh-TW" altLang="en-US" sz="1800" dirty="0"/>
              <a:t>程式</a:t>
            </a: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點擊右鍵選擇「結束工作」</a:t>
            </a:r>
            <a:endParaRPr lang="en-US" altLang="zh-TW" sz="1800" dirty="0"/>
          </a:p>
          <a:p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1219200" y="1942620"/>
            <a:ext cx="3048000" cy="846930"/>
            <a:chOff x="1219201" y="2667001"/>
            <a:chExt cx="3048000" cy="846930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/>
            <a:srcRect l="84222" t="86492"/>
            <a:stretch/>
          </p:blipFill>
          <p:spPr>
            <a:xfrm>
              <a:off x="1219201" y="2667001"/>
              <a:ext cx="3048000" cy="784266"/>
            </a:xfrm>
            <a:prstGeom prst="rect">
              <a:avLst/>
            </a:prstGeom>
          </p:spPr>
        </p:pic>
        <p:sp>
          <p:nvSpPr>
            <p:cNvPr id="7" name="橢圓 6"/>
            <p:cNvSpPr/>
            <p:nvPr/>
          </p:nvSpPr>
          <p:spPr>
            <a:xfrm>
              <a:off x="1447800" y="3209131"/>
              <a:ext cx="304800" cy="304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752600" y="3144599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點擊滑鼠右鍵</a:t>
              </a:r>
            </a:p>
          </p:txBody>
        </p:sp>
        <p:cxnSp>
          <p:nvCxnSpPr>
            <p:cNvPr id="12" name="直線單箭頭接點 11"/>
            <p:cNvCxnSpPr/>
            <p:nvPr/>
          </p:nvCxnSpPr>
          <p:spPr>
            <a:xfrm flipH="1">
              <a:off x="2369671" y="2819400"/>
              <a:ext cx="9906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圖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4447119"/>
            <a:ext cx="4714875" cy="238125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4"/>
          <a:srcRect l="60667" t="48176" r="28666" b="31861"/>
          <a:stretch/>
        </p:blipFill>
        <p:spPr>
          <a:xfrm>
            <a:off x="4114800" y="4921219"/>
            <a:ext cx="2175144" cy="1223519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499" y="2976791"/>
            <a:ext cx="1905000" cy="1081916"/>
          </a:xfrm>
          <a:prstGeom prst="rect">
            <a:avLst/>
          </a:prstGeom>
        </p:spPr>
      </p:pic>
      <p:sp>
        <p:nvSpPr>
          <p:cNvPr id="20" name="橢圓 19"/>
          <p:cNvSpPr/>
          <p:nvPr/>
        </p:nvSpPr>
        <p:spPr>
          <a:xfrm>
            <a:off x="3862386" y="3826315"/>
            <a:ext cx="914401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5473816" y="4953000"/>
            <a:ext cx="914401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802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DF916994-30A1-4A7D-B79F-58B604304BE7}"/>
              </a:ext>
            </a:extLst>
          </p:cNvPr>
          <p:cNvSpPr/>
          <p:nvPr/>
        </p:nvSpPr>
        <p:spPr>
          <a:xfrm>
            <a:off x="685800" y="914400"/>
            <a:ext cx="3514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800" b="1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en-US" altLang="zh-TW" sz="2800" b="1" dirty="0"/>
              <a:t>PC UI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lang="zh-TW" altLang="en-US" sz="2800" b="1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73CBCAD-46BE-4E88-BE1C-AB584DD9D7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6"/>
          <a:stretch/>
        </p:blipFill>
        <p:spPr>
          <a:xfrm>
            <a:off x="533400" y="1600200"/>
            <a:ext cx="4191000" cy="41180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FC20D86-907F-4B24-B669-7729592D133C}"/>
                  </a:ext>
                </a:extLst>
              </p:cNvPr>
              <p:cNvSpPr/>
              <p:nvPr/>
            </p:nvSpPr>
            <p:spPr>
              <a:xfrm>
                <a:off x="5101747" y="1538162"/>
                <a:ext cx="4651853" cy="5324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1.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USB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：點擊透過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USB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連線</a:t>
                </a:r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2.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Bluetooth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：點擊透過藍芽連線</a:t>
                </a:r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3.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MAC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：輸入裝置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MAC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的地方</a:t>
                </a:r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4.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Scratch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：點擊可以連到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Scratch </a:t>
                </a:r>
              </a:p>
              <a:p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5.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驅動門檻：設定內建加速度公式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TW" alt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160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   並計算驅動次數結果的門檻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(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要大於多少算一次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)</a:t>
                </a:r>
              </a:p>
              <a:p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6. 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裝置驅動記錄數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/Reset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：紀錄驅動次數在</a:t>
                </a:r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7.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驅動：搖動超過門檻會回傳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1</a:t>
                </a:r>
              </a:p>
              <a:p>
                <a:endParaRPr lang="zh-TW" altLang="en-US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8.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新驅動紀錄數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/Reset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：每次重新連線回重新計數</a:t>
                </a:r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</a:t>
                </a:r>
                <a:endParaRPr lang="zh-TW" altLang="en-US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9.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 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X/Y/Z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方向加速度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(1g=9.8m/sec</a:t>
                </a:r>
                <a:r>
                  <a:rPr lang="en-US" altLang="zh-TW" sz="1600" baseline="300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2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)</a:t>
                </a:r>
                <a:endParaRPr lang="zh-TW" altLang="en-US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10.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X/Y/X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方向角速度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(degree/sec)</a:t>
                </a:r>
              </a:p>
              <a:p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11.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 參數設定：設定</a:t>
                </a:r>
                <a:r>
                  <a:rPr lang="en-US" altLang="zh-TW" sz="1600" dirty="0" err="1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rabboni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內的加速度以及角速度偵測範圍及 </a:t>
                </a:r>
                <a:r>
                  <a:rPr lang="en-US" altLang="zh-TW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sampling rate</a:t>
                </a:r>
                <a:r>
                  <a:rPr lang="zh-TW" altLang="en-US" sz="1600" dirty="0">
                    <a:latin typeface="Adobe 黑体 Std R" panose="020B0400000000000000" pitchFamily="34" charset="-128"/>
                    <a:ea typeface="Adobe 黑体 Std R" panose="020B0400000000000000" pitchFamily="34" charset="-128"/>
                  </a:rPr>
                  <a:t>。</a:t>
                </a:r>
                <a:endParaRPr lang="en-US" altLang="zh-TW" sz="1600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endParaRPr lang="zh-TW" altLang="en-US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  <a:p>
                <a:endParaRPr lang="zh-TW" altLang="en-US" sz="1463" dirty="0">
                  <a:latin typeface="Adobe 黑体 Std R" panose="020B0400000000000000" pitchFamily="34" charset="-128"/>
                  <a:ea typeface="Adobe 黑体 Std R" panose="020B0400000000000000" pitchFamily="34" charset="-128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FC20D86-907F-4B24-B669-7729592D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747" y="1538162"/>
                <a:ext cx="4651853" cy="5324599"/>
              </a:xfrm>
              <a:prstGeom prst="rect">
                <a:avLst/>
              </a:prstGeom>
              <a:blipFill>
                <a:blip r:embed="rId3"/>
                <a:stretch>
                  <a:fillRect l="-786" t="-3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流程圖: 接點 7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524000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1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9" name="流程圖: 接點 8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358413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0" name="流程圖: 接點 9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3192826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3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1" name="流程圖: 接點 10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019843" y="32004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5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2" name="流程圖: 接點 11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361025" y="265129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4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3" name="流程圖: 接點 12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32387" y="35814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6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4" name="流程圖: 接點 13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21453" y="401877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7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5" name="流程圖: 接點 14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32387" y="444283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8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6" name="流程圖: 接點 15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4648335" y="3234437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9</a:t>
            </a:r>
            <a:endParaRPr lang="zh-TW" altLang="en-US" sz="1600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495" y="4442832"/>
            <a:ext cx="341406" cy="3444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20226" y="2438400"/>
            <a:ext cx="638187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2472443" y="2438400"/>
            <a:ext cx="638187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3192826" y="2438400"/>
            <a:ext cx="1531574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511532" y="2946851"/>
            <a:ext cx="4216655" cy="197177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305639" y="3220289"/>
            <a:ext cx="599362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535995" y="3625058"/>
            <a:ext cx="13690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535995" y="4044324"/>
            <a:ext cx="13690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535995" y="4462721"/>
            <a:ext cx="14452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2613660" y="3251651"/>
            <a:ext cx="2034540" cy="107192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2613660" y="4442832"/>
            <a:ext cx="2034540" cy="1110793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2080260" y="4862439"/>
            <a:ext cx="457200" cy="623962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272" y="4876521"/>
            <a:ext cx="338201" cy="3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04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490231" y="1901270"/>
            <a:ext cx="4898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打開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 UI</a:t>
            </a:r>
          </a:p>
          <a:p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</a:p>
          <a:p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lang="zh-TW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連結按鈕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即可開始與電腦連線傳輸數據。</a:t>
            </a:r>
            <a:endParaRPr lang="zh-TW" altLang="en-US" sz="2000" dirty="0"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1115E75-B86B-4A2A-8F90-CCCEDD6E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15" name="圖片 1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2" t="5302" r="5389"/>
          <a:stretch/>
        </p:blipFill>
        <p:spPr bwMode="auto">
          <a:xfrm rot="21238188">
            <a:off x="1661444" y="2103261"/>
            <a:ext cx="1509219" cy="1236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3524924" y="2546182"/>
            <a:ext cx="1428076" cy="765237"/>
            <a:chOff x="-163703" y="-763610"/>
            <a:chExt cx="3027972" cy="1684112"/>
          </a:xfrm>
        </p:grpSpPr>
        <p:sp>
          <p:nvSpPr>
            <p:cNvPr id="19" name="文字方塊 2"/>
            <p:cNvSpPr txBox="1">
              <a:spLocks noChangeArrowheads="1"/>
            </p:cNvSpPr>
            <p:nvPr/>
          </p:nvSpPr>
          <p:spPr bwMode="auto">
            <a:xfrm>
              <a:off x="0" y="546294"/>
              <a:ext cx="2864269" cy="374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noAutofit/>
            </a:bodyPr>
            <a:lstStyle/>
            <a:p>
              <a:pPr>
                <a:lnSpc>
                  <a:spcPts val="975"/>
                </a:lnSpc>
              </a:pPr>
              <a:r>
                <a:rPr lang="zh-TW" altLang="en-US" sz="1463" kern="1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接到電腦</a:t>
              </a:r>
              <a:r>
                <a:rPr lang="en-US" sz="1463" kern="1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USB</a:t>
              </a:r>
              <a:endParaRPr lang="zh-TW" altLang="en-US" sz="1463" kern="1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0" name="圖片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61" t="20640" r="14327" b="13751"/>
            <a:stretch/>
          </p:blipFill>
          <p:spPr bwMode="auto">
            <a:xfrm>
              <a:off x="-163703" y="-763610"/>
              <a:ext cx="1927228" cy="13099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cxnSp>
        <p:nvCxnSpPr>
          <p:cNvPr id="21" name="直線接點 20"/>
          <p:cNvCxnSpPr/>
          <p:nvPr/>
        </p:nvCxnSpPr>
        <p:spPr>
          <a:xfrm flipV="1">
            <a:off x="2033744" y="2633546"/>
            <a:ext cx="1491180" cy="677873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930" y="1856361"/>
            <a:ext cx="744921" cy="724829"/>
          </a:xfrm>
          <a:prstGeom prst="rect">
            <a:avLst/>
          </a:prstGeom>
        </p:spPr>
      </p:pic>
      <p:pic>
        <p:nvPicPr>
          <p:cNvPr id="23" name="圖片 22"/>
          <p:cNvPicPr/>
          <p:nvPr/>
        </p:nvPicPr>
        <p:blipFill rotWithShape="1">
          <a:blip r:embed="rId5"/>
          <a:srcRect b="15723"/>
          <a:stretch/>
        </p:blipFill>
        <p:spPr>
          <a:xfrm>
            <a:off x="5208240" y="1066800"/>
            <a:ext cx="4565122" cy="3571609"/>
          </a:xfrm>
          <a:prstGeom prst="rect">
            <a:avLst/>
          </a:prstGeom>
        </p:spPr>
      </p:pic>
      <p:sp>
        <p:nvSpPr>
          <p:cNvPr id="24" name="橢圓 23"/>
          <p:cNvSpPr/>
          <p:nvPr/>
        </p:nvSpPr>
        <p:spPr>
          <a:xfrm>
            <a:off x="6499827" y="1639798"/>
            <a:ext cx="753648" cy="7536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1463"/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5005E272-4C1E-4B01-840D-4C74D8FD1D6A}"/>
              </a:ext>
            </a:extLst>
          </p:cNvPr>
          <p:cNvCxnSpPr>
            <a:cxnSpLocks/>
          </p:cNvCxnSpPr>
          <p:nvPr/>
        </p:nvCxnSpPr>
        <p:spPr>
          <a:xfrm flipV="1">
            <a:off x="4383465" y="2133601"/>
            <a:ext cx="2612648" cy="152399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04ABC27A-87BC-4DB8-9E25-A64F6C31FA85}"/>
              </a:ext>
            </a:extLst>
          </p:cNvPr>
          <p:cNvSpPr/>
          <p:nvPr/>
        </p:nvSpPr>
        <p:spPr>
          <a:xfrm>
            <a:off x="462921" y="4866454"/>
            <a:ext cx="4953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數字開始變動就是成功連線，變動數值就是三軸的加速度以及三軸的角速度。如果有問題的話就把檔案關起來重開。跳動值為量測值（含雜訊值），因此 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Sensor 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靜置仍會有跳動值。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6" name="Picture 4" descr="https://chart.googleapis.com/chart?chs=170x170&amp;cht=qr&amp;chl=https://drive.google.com/open?id=1ElCVAZngcWG5aF0fVIxYDxp0OeYrzqnm">
            <a:extLst>
              <a:ext uri="{FF2B5EF4-FFF2-40B4-BE49-F238E27FC236}">
                <a16:creationId xmlns:a16="http://schemas.microsoft.com/office/drawing/2014/main" id="{11A921E8-85C6-4D8D-B7BD-166E60BE0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21465"/>
            <a:ext cx="890306" cy="89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1B185DA-7A5D-4D51-AC79-09269043C44F}"/>
              </a:ext>
            </a:extLst>
          </p:cNvPr>
          <p:cNvSpPr/>
          <p:nvPr/>
        </p:nvSpPr>
        <p:spPr>
          <a:xfrm>
            <a:off x="7391400" y="5562600"/>
            <a:ext cx="1082622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63" dirty="0">
                <a:latin typeface="Arial" panose="020B0604020202020204" pitchFamily="34" charset="0"/>
              </a:rPr>
              <a:t>Resource</a:t>
            </a:r>
            <a:endParaRPr lang="zh-TW" altLang="en-US" sz="1463" dirty="0"/>
          </a:p>
        </p:txBody>
      </p:sp>
    </p:spTree>
    <p:extLst>
      <p:ext uri="{BB962C8B-B14F-4D97-AF65-F5344CB8AC3E}">
        <p14:creationId xmlns:p14="http://schemas.microsoft.com/office/powerpoint/2010/main" val="4157459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藍芽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BLE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23</a:t>
            </a:fld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DF86B5A-BBEB-44FA-A339-870EE062E8AF}"/>
              </a:ext>
            </a:extLst>
          </p:cNvPr>
          <p:cNvSpPr/>
          <p:nvPr/>
        </p:nvSpPr>
        <p:spPr>
          <a:xfrm>
            <a:off x="347940" y="1728790"/>
            <a:ext cx="4785564" cy="262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/>
            <a:r>
              <a:rPr lang="en-US" altLang="zh-TW" sz="2000" dirty="0"/>
              <a:t>1. 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若電腦有開啟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 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藍芽連線功能，會轉成藍色按鈕。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一般電腦筆電配備藍芽但不配備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 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須加裝 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 Dongle.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）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66700" indent="-266700"/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 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請輸入貼在盒子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裝置背後的 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MAC ID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AA:BB:CC:DD:EE:FF)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endParaRPr lang="en-US" altLang="zh-TW" sz="2000" dirty="0"/>
          </a:p>
          <a:p>
            <a:pPr marL="266700" indent="-266700"/>
            <a:r>
              <a:rPr lang="en-US" altLang="zh-TW" sz="2000" dirty="0"/>
              <a:t>3.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藍芽連線按鈕。</a:t>
            </a:r>
          </a:p>
          <a:p>
            <a:endParaRPr lang="en-US" altLang="zh-TW" sz="1463" dirty="0"/>
          </a:p>
        </p:txBody>
      </p:sp>
      <p:pic>
        <p:nvPicPr>
          <p:cNvPr id="26" name="圖片 142">
            <a:extLst>
              <a:ext uri="{FF2B5EF4-FFF2-40B4-BE49-F238E27FC236}">
                <a16:creationId xmlns:a16="http://schemas.microsoft.com/office/drawing/2014/main" id="{A657AA3D-63C8-4513-8D4E-F78F04F2A5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" b="62327"/>
          <a:stretch/>
        </p:blipFill>
        <p:spPr bwMode="auto">
          <a:xfrm>
            <a:off x="5285628" y="1785021"/>
            <a:ext cx="3893195" cy="133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3D71CF8B-E7B0-41E6-9C00-309E8F1E6808}"/>
              </a:ext>
            </a:extLst>
          </p:cNvPr>
          <p:cNvPicPr/>
          <p:nvPr/>
        </p:nvPicPr>
        <p:blipFill rotWithShape="1">
          <a:blip r:embed="rId3"/>
          <a:srcRect t="1" b="66678"/>
          <a:stretch/>
        </p:blipFill>
        <p:spPr>
          <a:xfrm>
            <a:off x="5229964" y="4148843"/>
            <a:ext cx="4004524" cy="1134048"/>
          </a:xfrm>
          <a:prstGeom prst="rect">
            <a:avLst/>
          </a:prstGeom>
        </p:spPr>
      </p:pic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BEAD963E-0B3D-492A-8E04-1F4B59E130E5}"/>
              </a:ext>
            </a:extLst>
          </p:cNvPr>
          <p:cNvCxnSpPr>
            <a:cxnSpLocks/>
          </p:cNvCxnSpPr>
          <p:nvPr/>
        </p:nvCxnSpPr>
        <p:spPr>
          <a:xfrm>
            <a:off x="7391400" y="2895600"/>
            <a:ext cx="0" cy="1828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91FB88A4-6ABA-4DB7-8465-D17A58DA0C46}"/>
              </a:ext>
            </a:extLst>
          </p:cNvPr>
          <p:cNvSpPr/>
          <p:nvPr/>
        </p:nvSpPr>
        <p:spPr>
          <a:xfrm>
            <a:off x="347940" y="4309210"/>
            <a:ext cx="44900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數字開始變動就是成功連線，變動數值就是三軸的加速度以及三軸的角速度。如果有問題的話就把檔案關起來重開。跳動值為量測值（含雜訊值），因此 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Sensor 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靜置仍會有跳動值。</a:t>
            </a:r>
            <a:r>
              <a:rPr lang="en-US" altLang="zh-TW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9" name="流程圖: 接點 38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7476233" y="2948451"/>
            <a:ext cx="410170" cy="41533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138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1</a:t>
            </a:r>
            <a:endParaRPr lang="zh-TW" altLang="en-US" sz="1138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40" name="流程圖: 接點 39">
            <a:extLst>
              <a:ext uri="{FF2B5EF4-FFF2-40B4-BE49-F238E27FC236}">
                <a16:creationId xmlns:a16="http://schemas.microsoft.com/office/drawing/2014/main" id="{059872D1-88C6-4423-94DD-F966ED1044F2}"/>
              </a:ext>
            </a:extLst>
          </p:cNvPr>
          <p:cNvSpPr/>
          <p:nvPr/>
        </p:nvSpPr>
        <p:spPr>
          <a:xfrm>
            <a:off x="9282462" y="3803919"/>
            <a:ext cx="410170" cy="366712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138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endParaRPr lang="zh-TW" altLang="en-US" sz="1138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41" name="流程圖: 接點 40">
            <a:extLst>
              <a:ext uri="{FF2B5EF4-FFF2-40B4-BE49-F238E27FC236}">
                <a16:creationId xmlns:a16="http://schemas.microsoft.com/office/drawing/2014/main" id="{E84EB1C7-38EE-4FD8-826C-B940DCD8EF50}"/>
              </a:ext>
            </a:extLst>
          </p:cNvPr>
          <p:cNvSpPr/>
          <p:nvPr/>
        </p:nvSpPr>
        <p:spPr>
          <a:xfrm>
            <a:off x="6400800" y="5578873"/>
            <a:ext cx="410170" cy="41533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138" b="1" dirty="0">
                <a:solidFill>
                  <a:srgbClr val="FFFFFF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3</a:t>
            </a:r>
            <a:endParaRPr lang="zh-TW" altLang="en-US" sz="1138" dirty="0"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8393E2FE-28AE-4645-886D-22493088F8BA}"/>
              </a:ext>
            </a:extLst>
          </p:cNvPr>
          <p:cNvCxnSpPr>
            <a:cxnSpLocks/>
            <a:stCxn id="40" idx="3"/>
          </p:cNvCxnSpPr>
          <p:nvPr/>
        </p:nvCxnSpPr>
        <p:spPr>
          <a:xfrm flipH="1">
            <a:off x="8772526" y="4116927"/>
            <a:ext cx="570004" cy="5373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6FA74229-E42F-411B-9BDA-9440CDAA7248}"/>
              </a:ext>
            </a:extLst>
          </p:cNvPr>
          <p:cNvCxnSpPr>
            <a:cxnSpLocks/>
          </p:cNvCxnSpPr>
          <p:nvPr/>
        </p:nvCxnSpPr>
        <p:spPr>
          <a:xfrm flipV="1">
            <a:off x="6728726" y="5089866"/>
            <a:ext cx="475671" cy="5536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 51">
            <a:extLst>
              <a:ext uri="{FF2B5EF4-FFF2-40B4-BE49-F238E27FC236}">
                <a16:creationId xmlns:a16="http://schemas.microsoft.com/office/drawing/2014/main" id="{0770E6AC-9710-4874-9477-60DEDC5CCC3B}"/>
              </a:ext>
            </a:extLst>
          </p:cNvPr>
          <p:cNvSpPr/>
          <p:nvPr/>
        </p:nvSpPr>
        <p:spPr>
          <a:xfrm>
            <a:off x="7400925" y="3391861"/>
            <a:ext cx="13660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/>
              <a:t>開啟</a:t>
            </a:r>
            <a:r>
              <a:rPr lang="en-US" altLang="zh-TW" sz="1200" dirty="0"/>
              <a:t>BLE </a:t>
            </a:r>
            <a:r>
              <a:rPr lang="zh-TW" altLang="en-US" sz="1200" dirty="0"/>
              <a:t>藍芽連線</a:t>
            </a:r>
          </a:p>
        </p:txBody>
      </p:sp>
      <p:pic>
        <p:nvPicPr>
          <p:cNvPr id="53" name="Picture 4" descr="https://chart.googleapis.com/chart?chs=170x170&amp;cht=qr&amp;chl=https://drive.google.com/open?id=1ElCVAZngcWG5aF0fVIxYDxp0OeYrzqnm">
            <a:extLst>
              <a:ext uri="{FF2B5EF4-FFF2-40B4-BE49-F238E27FC236}">
                <a16:creationId xmlns:a16="http://schemas.microsoft.com/office/drawing/2014/main" id="{80085D9C-9B62-47FD-BAC6-74281E121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141" y="5607669"/>
            <a:ext cx="890306" cy="89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15EEFD87-84D8-4F09-A873-3CA9143A7209}"/>
              </a:ext>
            </a:extLst>
          </p:cNvPr>
          <p:cNvSpPr/>
          <p:nvPr/>
        </p:nvSpPr>
        <p:spPr>
          <a:xfrm>
            <a:off x="5101141" y="6148804"/>
            <a:ext cx="1082622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63" dirty="0">
                <a:latin typeface="Arial" panose="020B0604020202020204" pitchFamily="34" charset="0"/>
              </a:rPr>
              <a:t>Resource</a:t>
            </a:r>
            <a:endParaRPr lang="zh-TW" altLang="en-US" sz="1463" dirty="0"/>
          </a:p>
        </p:txBody>
      </p:sp>
    </p:spTree>
    <p:extLst>
      <p:ext uri="{BB962C8B-B14F-4D97-AF65-F5344CB8AC3E}">
        <p14:creationId xmlns:p14="http://schemas.microsoft.com/office/powerpoint/2010/main" val="1473873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5D62086-86F3-4130-BFC8-D7D83DE08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86102"/>
            <a:ext cx="3352800" cy="2597920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6B749DDD-83EC-4ABA-A64B-72CADA48B9D7}"/>
              </a:ext>
            </a:extLst>
          </p:cNvPr>
          <p:cNvSpPr/>
          <p:nvPr/>
        </p:nvSpPr>
        <p:spPr>
          <a:xfrm>
            <a:off x="381000" y="2971800"/>
            <a:ext cx="1371600" cy="1371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437BA8F-7FFC-4B36-BA3D-53411C4AB396}"/>
              </a:ext>
            </a:extLst>
          </p:cNvPr>
          <p:cNvSpPr/>
          <p:nvPr/>
        </p:nvSpPr>
        <p:spPr>
          <a:xfrm>
            <a:off x="914400" y="882134"/>
            <a:ext cx="4838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3"/>
              </a:rPr>
              <a:t>https://nctutwtlab.github.io/scratch-gui/rabboni/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D3522A0-B979-4C47-89BF-FB2737D1D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4038600"/>
            <a:ext cx="2372365" cy="2307409"/>
          </a:xfrm>
          <a:prstGeom prst="rect">
            <a:avLst/>
          </a:prstGeom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D0894CAC-9B8F-466F-9C9C-8D4D8B38697B}"/>
              </a:ext>
            </a:extLst>
          </p:cNvPr>
          <p:cNvCxnSpPr>
            <a:cxnSpLocks/>
          </p:cNvCxnSpPr>
          <p:nvPr/>
        </p:nvCxnSpPr>
        <p:spPr>
          <a:xfrm>
            <a:off x="1143000" y="3733800"/>
            <a:ext cx="2362200" cy="15240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30599A7B-4C63-4E8E-8831-BFF85A3A2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941" y="1524000"/>
            <a:ext cx="3958181" cy="326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63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淘宝网Chenying0907出品 5"/>
          <p:cNvSpPr>
            <a:spLocks/>
          </p:cNvSpPr>
          <p:nvPr/>
        </p:nvSpPr>
        <p:spPr bwMode="auto">
          <a:xfrm rot="5400000">
            <a:off x="3217528" y="1460142"/>
            <a:ext cx="670497" cy="59425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6" name="淘宝网Chenying0907出品 5"/>
          <p:cNvSpPr>
            <a:spLocks/>
          </p:cNvSpPr>
          <p:nvPr/>
        </p:nvSpPr>
        <p:spPr bwMode="auto">
          <a:xfrm rot="5754146">
            <a:off x="2042260" y="1550630"/>
            <a:ext cx="1041089" cy="922711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7" name="淘宝网Chenying0907出品 5"/>
          <p:cNvSpPr>
            <a:spLocks/>
          </p:cNvSpPr>
          <p:nvPr/>
        </p:nvSpPr>
        <p:spPr bwMode="auto">
          <a:xfrm rot="1839916">
            <a:off x="569776" y="3620764"/>
            <a:ext cx="1258346" cy="1115264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r>
              <a:rPr lang="en-US" altLang="zh-TW" sz="1463" dirty="0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S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8" name="淘宝网Chenying0907出品 5"/>
          <p:cNvSpPr>
            <a:spLocks/>
          </p:cNvSpPr>
          <p:nvPr/>
        </p:nvSpPr>
        <p:spPr bwMode="auto">
          <a:xfrm rot="5400000">
            <a:off x="803044" y="2139700"/>
            <a:ext cx="2048170" cy="1815279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4505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淘宝网Chenying0907出品 3"/>
          <p:cNvSpPr txBox="1">
            <a:spLocks noChangeArrowheads="1"/>
          </p:cNvSpPr>
          <p:nvPr/>
        </p:nvSpPr>
        <p:spPr bwMode="auto">
          <a:xfrm>
            <a:off x="4017140" y="2542792"/>
            <a:ext cx="5562329" cy="9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742950"/>
            <a:r>
              <a:rPr lang="zh-TW" altLang="en-US" sz="39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TW" sz="39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Scratch</a:t>
            </a:r>
            <a:r>
              <a:rPr lang="zh-TW" altLang="en-US" sz="39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TW" sz="3900" b="1" dirty="0" err="1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Rabboni</a:t>
            </a:r>
            <a:endParaRPr lang="en-US" altLang="zh-TW" sz="39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742950"/>
            <a:r>
              <a:rPr lang="en-US" altLang="zh-CN" sz="3900" b="1" dirty="0" smtClean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en-US" altLang="zh-CN" sz="3900" b="1" dirty="0" smtClean="0">
                <a:solidFill>
                  <a:srgbClr val="FF5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Dungeon</a:t>
            </a:r>
            <a:endParaRPr lang="zh-CN" altLang="en-US" sz="3900" b="1" dirty="0">
              <a:solidFill>
                <a:srgbClr val="FF5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淘宝网Chenying0907出品 4"/>
          <p:cNvSpPr txBox="1">
            <a:spLocks noChangeArrowheads="1"/>
          </p:cNvSpPr>
          <p:nvPr/>
        </p:nvSpPr>
        <p:spPr bwMode="auto">
          <a:xfrm>
            <a:off x="3958648" y="3650163"/>
            <a:ext cx="5503838" cy="30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 defTabSz="742950"/>
            <a:endParaRPr lang="en-US" altLang="zh-CN" sz="1300" b="0" dirty="0">
              <a:solidFill>
                <a:prstClr val="black">
                  <a:lumMod val="50000"/>
                  <a:lumOff val="50000"/>
                </a:prstClr>
              </a:solidFill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</p:txBody>
      </p:sp>
      <p:sp>
        <p:nvSpPr>
          <p:cNvPr id="15" name="六边形 14"/>
          <p:cNvSpPr/>
          <p:nvPr/>
        </p:nvSpPr>
        <p:spPr>
          <a:xfrm flipH="1">
            <a:off x="4017140" y="4108794"/>
            <a:ext cx="1637755" cy="350948"/>
          </a:xfrm>
          <a:prstGeom prst="hexagon">
            <a:avLst/>
          </a:prstGeom>
          <a:solidFill>
            <a:srgbClr val="01ACBE"/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6" name="淘宝网Chenying0907出品 4"/>
          <p:cNvSpPr txBox="1">
            <a:spLocks noChangeArrowheads="1"/>
          </p:cNvSpPr>
          <p:nvPr/>
        </p:nvSpPr>
        <p:spPr bwMode="auto">
          <a:xfrm>
            <a:off x="3958648" y="4088322"/>
            <a:ext cx="1754738" cy="39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742950"/>
            <a:r>
              <a:rPr lang="zh-TW" altLang="en-US" sz="1300" b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報告人</a:t>
            </a:r>
            <a:r>
              <a:rPr lang="zh-CN" altLang="en-US" sz="1300" b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TW" altLang="en-US" sz="1300" b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游天維</a:t>
            </a:r>
            <a:endParaRPr lang="zh-CN" altLang="zh-CN" sz="1300" b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六边形 16"/>
          <p:cNvSpPr/>
          <p:nvPr/>
        </p:nvSpPr>
        <p:spPr>
          <a:xfrm flipH="1">
            <a:off x="5771879" y="4108794"/>
            <a:ext cx="1637755" cy="350948"/>
          </a:xfrm>
          <a:prstGeom prst="hexagon">
            <a:avLst/>
          </a:prstGeom>
          <a:solidFill>
            <a:srgbClr val="F8353D"/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8" name="淘宝网Chenying0907出品 4"/>
          <p:cNvSpPr txBox="1">
            <a:spLocks noChangeArrowheads="1"/>
          </p:cNvSpPr>
          <p:nvPr/>
        </p:nvSpPr>
        <p:spPr bwMode="auto">
          <a:xfrm>
            <a:off x="5713386" y="4098100"/>
            <a:ext cx="1754738" cy="39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742950"/>
            <a:r>
              <a:rPr lang="zh-TW" altLang="en-US" sz="1300" b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光電所</a:t>
            </a:r>
            <a:endParaRPr lang="zh-CN" altLang="zh-CN" sz="1300" b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淘宝网Chenying0907出品 18"/>
          <p:cNvSpPr/>
          <p:nvPr/>
        </p:nvSpPr>
        <p:spPr>
          <a:xfrm>
            <a:off x="1618998" y="6002616"/>
            <a:ext cx="6843479" cy="467930"/>
          </a:xfrm>
          <a:prstGeom prst="roundRect">
            <a:avLst>
              <a:gd name="adj" fmla="val 50000"/>
            </a:avLst>
          </a:prstGeom>
          <a:solidFill>
            <a:srgbClr val="F8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1" name="淘宝网Chenying0907出品 5"/>
          <p:cNvSpPr>
            <a:spLocks/>
          </p:cNvSpPr>
          <p:nvPr/>
        </p:nvSpPr>
        <p:spPr bwMode="auto">
          <a:xfrm rot="5400000">
            <a:off x="445067" y="5085531"/>
            <a:ext cx="685349" cy="60742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3" name="淘宝网Chenying0907出品 5"/>
          <p:cNvSpPr>
            <a:spLocks/>
          </p:cNvSpPr>
          <p:nvPr/>
        </p:nvSpPr>
        <p:spPr bwMode="auto">
          <a:xfrm rot="5400000">
            <a:off x="2891453" y="3289271"/>
            <a:ext cx="463167" cy="41050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4" name="淘宝网Chenying0907出品 5"/>
          <p:cNvSpPr>
            <a:spLocks/>
          </p:cNvSpPr>
          <p:nvPr/>
        </p:nvSpPr>
        <p:spPr bwMode="auto">
          <a:xfrm rot="5400000">
            <a:off x="517836" y="840867"/>
            <a:ext cx="1139779" cy="101017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005470" y="2717754"/>
            <a:ext cx="1643317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>
              <a:defRPr/>
            </a:pPr>
            <a:r>
              <a:rPr lang="en-US" altLang="zh-CN" sz="3250" b="1" dirty="0" smtClean="0">
                <a:solidFill>
                  <a:prstClr val="white">
                    <a:lumMod val="95000"/>
                  </a:prstClr>
                </a:solidFill>
                <a:latin typeface="Impact MT Std" pitchFamily="34" charset="0"/>
                <a:ea typeface="微软雅黑" pitchFamily="34" charset="-122"/>
                <a:sym typeface="微软雅黑" pitchFamily="34" charset="-122"/>
              </a:rPr>
              <a:t>Dungeon</a:t>
            </a:r>
            <a:endParaRPr lang="zh-CN" altLang="en-US" sz="3250" b="1" dirty="0">
              <a:solidFill>
                <a:prstClr val="white">
                  <a:lumMod val="95000"/>
                </a:prstClr>
              </a:solidFill>
              <a:latin typeface="Impact MT Std" pitchFamily="34" charset="0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181401" y="1810376"/>
            <a:ext cx="806117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Scratch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36472" y="4071425"/>
            <a:ext cx="856343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 err="1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Rabboni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992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50"/>
                            </p:stCondLst>
                            <p:childTnLst>
                              <p:par>
                                <p:cTn id="4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6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1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6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 animBg="1"/>
      <p:bldP spid="7" grpId="0" animBg="1"/>
      <p:bldP spid="8" grpId="0" animBg="1"/>
      <p:bldP spid="11" grpId="0"/>
      <p:bldP spid="12" grpId="0"/>
      <p:bldP spid="15" grpId="0" animBg="1"/>
      <p:bldP spid="16" grpId="0"/>
      <p:bldP spid="17" grpId="0" animBg="1"/>
      <p:bldP spid="18" grpId="0"/>
      <p:bldP spid="19" grpId="0" animBg="1"/>
      <p:bldP spid="21" grpId="0" animBg="1"/>
      <p:bldP spid="23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淘宝网Chenying0907出品 1"/>
          <p:cNvGrpSpPr/>
          <p:nvPr/>
        </p:nvGrpSpPr>
        <p:grpSpPr>
          <a:xfrm>
            <a:off x="145105" y="781637"/>
            <a:ext cx="3010234" cy="2647363"/>
            <a:chOff x="3392486" y="1165291"/>
            <a:chExt cx="5736833" cy="504528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486" y="4406005"/>
              <a:ext cx="5736833" cy="1804573"/>
            </a:xfrm>
            <a:prstGeom prst="rect">
              <a:avLst/>
            </a:prstGeom>
          </p:spPr>
        </p:pic>
        <p:sp>
          <p:nvSpPr>
            <p:cNvPr id="4" name="淘宝网Chenying0907出品 5619"/>
            <p:cNvSpPr>
              <a:spLocks/>
            </p:cNvSpPr>
            <p:nvPr/>
          </p:nvSpPr>
          <p:spPr bwMode="auto">
            <a:xfrm>
              <a:off x="4628132" y="2901027"/>
              <a:ext cx="621387" cy="2839449"/>
            </a:xfrm>
            <a:custGeom>
              <a:avLst/>
              <a:gdLst>
                <a:gd name="T0" fmla="*/ 147 w 151"/>
                <a:gd name="T1" fmla="*/ 690 h 690"/>
                <a:gd name="T2" fmla="*/ 13 w 151"/>
                <a:gd name="T3" fmla="*/ 389 h 690"/>
                <a:gd name="T4" fmla="*/ 0 w 151"/>
                <a:gd name="T5" fmla="*/ 0 h 690"/>
                <a:gd name="T6" fmla="*/ 151 w 151"/>
                <a:gd name="T7" fmla="*/ 241 h 690"/>
                <a:gd name="T8" fmla="*/ 147 w 151"/>
                <a:gd name="T9" fmla="*/ 69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690">
                  <a:moveTo>
                    <a:pt x="147" y="690"/>
                  </a:moveTo>
                  <a:lnTo>
                    <a:pt x="13" y="389"/>
                  </a:lnTo>
                  <a:lnTo>
                    <a:pt x="0" y="0"/>
                  </a:lnTo>
                  <a:lnTo>
                    <a:pt x="151" y="241"/>
                  </a:lnTo>
                  <a:lnTo>
                    <a:pt x="147" y="69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5" name="淘宝网Chenying0907出品 5627"/>
            <p:cNvSpPr>
              <a:spLocks/>
            </p:cNvSpPr>
            <p:nvPr/>
          </p:nvSpPr>
          <p:spPr bwMode="auto">
            <a:xfrm>
              <a:off x="4479241" y="2068614"/>
              <a:ext cx="2329169" cy="868296"/>
            </a:xfrm>
            <a:custGeom>
              <a:avLst/>
              <a:gdLst>
                <a:gd name="T0" fmla="*/ 52 w 566"/>
                <a:gd name="T1" fmla="*/ 211 h 211"/>
                <a:gd name="T2" fmla="*/ 0 w 566"/>
                <a:gd name="T3" fmla="*/ 41 h 211"/>
                <a:gd name="T4" fmla="*/ 485 w 566"/>
                <a:gd name="T5" fmla="*/ 0 h 211"/>
                <a:gd name="T6" fmla="*/ 566 w 566"/>
                <a:gd name="T7" fmla="*/ 155 h 211"/>
                <a:gd name="T8" fmla="*/ 52 w 566"/>
                <a:gd name="T9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6" h="211">
                  <a:moveTo>
                    <a:pt x="52" y="211"/>
                  </a:moveTo>
                  <a:lnTo>
                    <a:pt x="0" y="41"/>
                  </a:lnTo>
                  <a:lnTo>
                    <a:pt x="485" y="0"/>
                  </a:lnTo>
                  <a:lnTo>
                    <a:pt x="566" y="155"/>
                  </a:lnTo>
                  <a:lnTo>
                    <a:pt x="52" y="2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6" name="淘宝网Chenying0907出品 5631"/>
            <p:cNvSpPr>
              <a:spLocks/>
            </p:cNvSpPr>
            <p:nvPr/>
          </p:nvSpPr>
          <p:spPr bwMode="auto">
            <a:xfrm>
              <a:off x="6776641" y="2242559"/>
              <a:ext cx="2234521" cy="1304502"/>
            </a:xfrm>
            <a:custGeom>
              <a:avLst/>
              <a:gdLst>
                <a:gd name="T0" fmla="*/ 0 w 543"/>
                <a:gd name="T1" fmla="*/ 109 h 317"/>
                <a:gd name="T2" fmla="*/ 230 w 543"/>
                <a:gd name="T3" fmla="*/ 0 h 317"/>
                <a:gd name="T4" fmla="*/ 543 w 543"/>
                <a:gd name="T5" fmla="*/ 182 h 317"/>
                <a:gd name="T6" fmla="*/ 264 w 543"/>
                <a:gd name="T7" fmla="*/ 317 h 317"/>
                <a:gd name="T8" fmla="*/ 0 w 543"/>
                <a:gd name="T9" fmla="*/ 109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317">
                  <a:moveTo>
                    <a:pt x="0" y="109"/>
                  </a:moveTo>
                  <a:lnTo>
                    <a:pt x="230" y="0"/>
                  </a:lnTo>
                  <a:lnTo>
                    <a:pt x="543" y="182"/>
                  </a:lnTo>
                  <a:lnTo>
                    <a:pt x="264" y="317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7" name="淘宝网Chenying0907出品 5619"/>
            <p:cNvSpPr>
              <a:spLocks/>
            </p:cNvSpPr>
            <p:nvPr/>
          </p:nvSpPr>
          <p:spPr bwMode="auto">
            <a:xfrm>
              <a:off x="4645530" y="2961587"/>
              <a:ext cx="621387" cy="2839451"/>
            </a:xfrm>
            <a:custGeom>
              <a:avLst/>
              <a:gdLst>
                <a:gd name="T0" fmla="*/ 147 w 151"/>
                <a:gd name="T1" fmla="*/ 690 h 690"/>
                <a:gd name="T2" fmla="*/ 13 w 151"/>
                <a:gd name="T3" fmla="*/ 389 h 690"/>
                <a:gd name="T4" fmla="*/ 0 w 151"/>
                <a:gd name="T5" fmla="*/ 0 h 690"/>
                <a:gd name="T6" fmla="*/ 151 w 151"/>
                <a:gd name="T7" fmla="*/ 241 h 690"/>
                <a:gd name="T8" fmla="*/ 147 w 151"/>
                <a:gd name="T9" fmla="*/ 69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690">
                  <a:moveTo>
                    <a:pt x="147" y="690"/>
                  </a:moveTo>
                  <a:lnTo>
                    <a:pt x="13" y="389"/>
                  </a:lnTo>
                  <a:lnTo>
                    <a:pt x="0" y="0"/>
                  </a:lnTo>
                  <a:lnTo>
                    <a:pt x="151" y="241"/>
                  </a:lnTo>
                  <a:lnTo>
                    <a:pt x="147" y="690"/>
                  </a:lnTo>
                  <a:close/>
                </a:path>
              </a:pathLst>
            </a:custGeom>
            <a:gradFill flip="none" rotWithShape="1">
              <a:gsLst>
                <a:gs pos="92000">
                  <a:schemeClr val="bg1">
                    <a:lumMod val="65000"/>
                    <a:alpha val="50000"/>
                  </a:schemeClr>
                </a:gs>
                <a:gs pos="40000">
                  <a:schemeClr val="bg1">
                    <a:alpha val="0"/>
                  </a:schemeClr>
                </a:gs>
                <a:gs pos="8000">
                  <a:schemeClr val="bg1">
                    <a:lumMod val="65000"/>
                    <a:alpha val="5000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8" name="淘宝网Chenying0907出品 5623"/>
            <p:cNvSpPr>
              <a:spLocks/>
            </p:cNvSpPr>
            <p:nvPr/>
          </p:nvSpPr>
          <p:spPr bwMode="auto">
            <a:xfrm>
              <a:off x="3536391" y="2622965"/>
              <a:ext cx="1757163" cy="1312730"/>
            </a:xfrm>
            <a:custGeom>
              <a:avLst/>
              <a:gdLst>
                <a:gd name="T0" fmla="*/ 178 w 178"/>
                <a:gd name="T1" fmla="*/ 131 h 132"/>
                <a:gd name="T2" fmla="*/ 119 w 178"/>
                <a:gd name="T3" fmla="*/ 30 h 132"/>
                <a:gd name="T4" fmla="*/ 0 w 178"/>
                <a:gd name="T5" fmla="*/ 0 h 132"/>
                <a:gd name="T6" fmla="*/ 31 w 178"/>
                <a:gd name="T7" fmla="*/ 98 h 132"/>
                <a:gd name="T8" fmla="*/ 177 w 178"/>
                <a:gd name="T9" fmla="*/ 131 h 132"/>
                <a:gd name="T10" fmla="*/ 178 w 178"/>
                <a:gd name="T11" fmla="*/ 132 h 132"/>
                <a:gd name="T12" fmla="*/ 178 w 178"/>
                <a:gd name="T13" fmla="*/ 13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132">
                  <a:moveTo>
                    <a:pt x="178" y="131"/>
                  </a:moveTo>
                  <a:cubicBezTo>
                    <a:pt x="119" y="30"/>
                    <a:pt x="119" y="30"/>
                    <a:pt x="119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1" y="98"/>
                    <a:pt x="176" y="130"/>
                    <a:pt x="177" y="131"/>
                  </a:cubicBezTo>
                  <a:cubicBezTo>
                    <a:pt x="178" y="131"/>
                    <a:pt x="178" y="132"/>
                    <a:pt x="178" y="132"/>
                  </a:cubicBezTo>
                  <a:lnTo>
                    <a:pt x="178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grpSp>
          <p:nvGrpSpPr>
            <p:cNvPr id="9" name="Group 5788"/>
            <p:cNvGrpSpPr>
              <a:grpSpLocks noChangeAspect="1"/>
            </p:cNvGrpSpPr>
            <p:nvPr/>
          </p:nvGrpSpPr>
          <p:grpSpPr bwMode="auto">
            <a:xfrm>
              <a:off x="4674924" y="3788296"/>
              <a:ext cx="571108" cy="1947511"/>
              <a:chOff x="2534" y="2472"/>
              <a:chExt cx="139" cy="474"/>
            </a:xfr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lumMod val="65000"/>
                    <a:alpha val="32000"/>
                  </a:schemeClr>
                </a:gs>
              </a:gsLst>
              <a:lin ang="5400000" scaled="0"/>
            </a:gradFill>
          </p:grpSpPr>
          <p:sp>
            <p:nvSpPr>
              <p:cNvPr id="48" name="淘宝网Chenying0907出品 5789"/>
              <p:cNvSpPr>
                <a:spLocks/>
              </p:cNvSpPr>
              <p:nvPr/>
            </p:nvSpPr>
            <p:spPr bwMode="auto">
              <a:xfrm>
                <a:off x="2534" y="2472"/>
                <a:ext cx="139" cy="474"/>
              </a:xfrm>
              <a:custGeom>
                <a:avLst/>
                <a:gdLst>
                  <a:gd name="T0" fmla="*/ 0 w 139"/>
                  <a:gd name="T1" fmla="*/ 0 h 474"/>
                  <a:gd name="T2" fmla="*/ 5 w 139"/>
                  <a:gd name="T3" fmla="*/ 175 h 474"/>
                  <a:gd name="T4" fmla="*/ 139 w 139"/>
                  <a:gd name="T5" fmla="*/ 474 h 474"/>
                  <a:gd name="T6" fmla="*/ 139 w 139"/>
                  <a:gd name="T7" fmla="*/ 29 h 474"/>
                  <a:gd name="T8" fmla="*/ 0 w 139"/>
                  <a:gd name="T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474">
                    <a:moveTo>
                      <a:pt x="0" y="0"/>
                    </a:moveTo>
                    <a:lnTo>
                      <a:pt x="5" y="175"/>
                    </a:lnTo>
                    <a:lnTo>
                      <a:pt x="139" y="474"/>
                    </a:lnTo>
                    <a:lnTo>
                      <a:pt x="139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76" tIns="37138" rIns="74276" bIns="37138" numCol="1" anchor="t" anchorCtr="0" compatLnSpc="1">
                <a:prstTxWarp prst="textNoShape">
                  <a:avLst/>
                </a:prstTxWarp>
              </a:bodyPr>
              <a:lstStyle/>
              <a:p>
                <a:pPr defTabSz="742950"/>
                <a:endParaRPr lang="zh-CN" altLang="en-US" sz="1462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49" name="淘宝网Chenying0907出品 5790"/>
              <p:cNvSpPr>
                <a:spLocks/>
              </p:cNvSpPr>
              <p:nvPr/>
            </p:nvSpPr>
            <p:spPr bwMode="auto">
              <a:xfrm>
                <a:off x="2534" y="2472"/>
                <a:ext cx="139" cy="474"/>
              </a:xfrm>
              <a:custGeom>
                <a:avLst/>
                <a:gdLst>
                  <a:gd name="T0" fmla="*/ 0 w 139"/>
                  <a:gd name="T1" fmla="*/ 0 h 474"/>
                  <a:gd name="T2" fmla="*/ 5 w 139"/>
                  <a:gd name="T3" fmla="*/ 175 h 474"/>
                  <a:gd name="T4" fmla="*/ 139 w 139"/>
                  <a:gd name="T5" fmla="*/ 474 h 474"/>
                  <a:gd name="T6" fmla="*/ 139 w 139"/>
                  <a:gd name="T7" fmla="*/ 29 h 474"/>
                  <a:gd name="T8" fmla="*/ 0 w 139"/>
                  <a:gd name="T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474">
                    <a:moveTo>
                      <a:pt x="0" y="0"/>
                    </a:moveTo>
                    <a:lnTo>
                      <a:pt x="5" y="175"/>
                    </a:lnTo>
                    <a:lnTo>
                      <a:pt x="139" y="474"/>
                    </a:lnTo>
                    <a:lnTo>
                      <a:pt x="139" y="29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76" tIns="37138" rIns="74276" bIns="37138" numCol="1" anchor="t" anchorCtr="0" compatLnSpc="1">
                <a:prstTxWarp prst="textNoShape">
                  <a:avLst/>
                </a:prstTxWarp>
              </a:bodyPr>
              <a:lstStyle/>
              <a:p>
                <a:pPr defTabSz="742950"/>
                <a:endParaRPr lang="zh-CN" altLang="en-US" sz="1462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</a:endParaRPr>
              </a:p>
            </p:txBody>
          </p:sp>
        </p:grpSp>
        <p:grpSp>
          <p:nvGrpSpPr>
            <p:cNvPr id="10" name="Group 5638"/>
            <p:cNvGrpSpPr>
              <a:grpSpLocks noChangeAspect="1"/>
            </p:cNvGrpSpPr>
            <p:nvPr/>
          </p:nvGrpSpPr>
          <p:grpSpPr bwMode="auto">
            <a:xfrm>
              <a:off x="4702621" y="2696801"/>
              <a:ext cx="3176887" cy="1242773"/>
              <a:chOff x="3454" y="2010"/>
              <a:chExt cx="772" cy="302"/>
            </a:xfrm>
            <a:solidFill>
              <a:schemeClr val="bg1">
                <a:lumMod val="85000"/>
              </a:schemeClr>
            </a:solidFill>
          </p:grpSpPr>
          <p:sp>
            <p:nvSpPr>
              <p:cNvPr id="46" name="淘宝网Chenying0907出品 5639"/>
              <p:cNvSpPr>
                <a:spLocks/>
              </p:cNvSpPr>
              <p:nvPr/>
            </p:nvSpPr>
            <p:spPr bwMode="auto">
              <a:xfrm>
                <a:off x="3454" y="2010"/>
                <a:ext cx="772" cy="302"/>
              </a:xfrm>
              <a:custGeom>
                <a:avLst/>
                <a:gdLst>
                  <a:gd name="T0" fmla="*/ 510 w 772"/>
                  <a:gd name="T1" fmla="*/ 0 h 302"/>
                  <a:gd name="T2" fmla="*/ 0 w 772"/>
                  <a:gd name="T3" fmla="*/ 56 h 302"/>
                  <a:gd name="T4" fmla="*/ 141 w 772"/>
                  <a:gd name="T5" fmla="*/ 302 h 302"/>
                  <a:gd name="T6" fmla="*/ 772 w 772"/>
                  <a:gd name="T7" fmla="*/ 208 h 302"/>
                  <a:gd name="T8" fmla="*/ 510 w 772"/>
                  <a:gd name="T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2" h="302">
                    <a:moveTo>
                      <a:pt x="510" y="0"/>
                    </a:moveTo>
                    <a:lnTo>
                      <a:pt x="0" y="56"/>
                    </a:lnTo>
                    <a:lnTo>
                      <a:pt x="141" y="302"/>
                    </a:lnTo>
                    <a:lnTo>
                      <a:pt x="772" y="208"/>
                    </a:lnTo>
                    <a:lnTo>
                      <a:pt x="5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76" tIns="37138" rIns="74276" bIns="37138" numCol="1" anchor="t" anchorCtr="0" compatLnSpc="1">
                <a:prstTxWarp prst="textNoShape">
                  <a:avLst/>
                </a:prstTxWarp>
              </a:bodyPr>
              <a:lstStyle/>
              <a:p>
                <a:pPr defTabSz="742950"/>
                <a:endParaRPr lang="zh-CN" altLang="en-US" sz="1462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47" name="淘宝网Chenying0907出品 5640"/>
              <p:cNvSpPr>
                <a:spLocks/>
              </p:cNvSpPr>
              <p:nvPr/>
            </p:nvSpPr>
            <p:spPr bwMode="auto">
              <a:xfrm>
                <a:off x="3454" y="2010"/>
                <a:ext cx="772" cy="302"/>
              </a:xfrm>
              <a:custGeom>
                <a:avLst/>
                <a:gdLst>
                  <a:gd name="T0" fmla="*/ 510 w 772"/>
                  <a:gd name="T1" fmla="*/ 0 h 302"/>
                  <a:gd name="T2" fmla="*/ 0 w 772"/>
                  <a:gd name="T3" fmla="*/ 56 h 302"/>
                  <a:gd name="T4" fmla="*/ 141 w 772"/>
                  <a:gd name="T5" fmla="*/ 302 h 302"/>
                  <a:gd name="T6" fmla="*/ 772 w 772"/>
                  <a:gd name="T7" fmla="*/ 208 h 302"/>
                  <a:gd name="T8" fmla="*/ 510 w 772"/>
                  <a:gd name="T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2" h="302">
                    <a:moveTo>
                      <a:pt x="510" y="0"/>
                    </a:moveTo>
                    <a:lnTo>
                      <a:pt x="0" y="56"/>
                    </a:lnTo>
                    <a:lnTo>
                      <a:pt x="141" y="302"/>
                    </a:lnTo>
                    <a:lnTo>
                      <a:pt x="772" y="208"/>
                    </a:lnTo>
                    <a:lnTo>
                      <a:pt x="51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76" tIns="37138" rIns="74276" bIns="37138" numCol="1" anchor="t" anchorCtr="0" compatLnSpc="1">
                <a:prstTxWarp prst="textNoShape">
                  <a:avLst/>
                </a:prstTxWarp>
              </a:bodyPr>
              <a:lstStyle/>
              <a:p>
                <a:pPr defTabSz="742950"/>
                <a:endParaRPr lang="zh-CN" altLang="en-US" sz="1462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</a:endParaRPr>
              </a:p>
            </p:txBody>
          </p:sp>
        </p:grpSp>
        <p:grpSp>
          <p:nvGrpSpPr>
            <p:cNvPr id="11" name="淘宝网Chenying0907出品 10"/>
            <p:cNvGrpSpPr/>
            <p:nvPr/>
          </p:nvGrpSpPr>
          <p:grpSpPr>
            <a:xfrm>
              <a:off x="4585523" y="1271914"/>
              <a:ext cx="4353645" cy="3457512"/>
              <a:chOff x="4585524" y="1271913"/>
              <a:chExt cx="4353648" cy="3457509"/>
            </a:xfrm>
          </p:grpSpPr>
          <p:grpSp>
            <p:nvGrpSpPr>
              <p:cNvPr id="18" name="淘宝网Chenying0907出品 17"/>
              <p:cNvGrpSpPr/>
              <p:nvPr/>
            </p:nvGrpSpPr>
            <p:grpSpPr>
              <a:xfrm>
                <a:off x="4585524" y="1778245"/>
                <a:ext cx="1411857" cy="2951177"/>
                <a:chOff x="4400552" y="1170243"/>
                <a:chExt cx="1411857" cy="2951180"/>
              </a:xfrm>
            </p:grpSpPr>
            <p:sp>
              <p:nvSpPr>
                <p:cNvPr id="40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9" y="3873773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srgbClr val="E87071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41" name="淘宝网Chenying0907出品 5704"/>
                <p:cNvSpPr>
                  <a:spLocks/>
                </p:cNvSpPr>
                <p:nvPr/>
              </p:nvSpPr>
              <p:spPr bwMode="auto">
                <a:xfrm>
                  <a:off x="4400552" y="1170243"/>
                  <a:ext cx="493713" cy="893763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 dirty="0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42" name="淘宝网Chenying0907出品 5715"/>
                <p:cNvSpPr>
                  <a:spLocks/>
                </p:cNvSpPr>
                <p:nvPr/>
              </p:nvSpPr>
              <p:spPr bwMode="auto">
                <a:xfrm>
                  <a:off x="4476484" y="1752667"/>
                  <a:ext cx="1084263" cy="2273301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E34F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43" name="淘宝网Chenying0907出品 5716"/>
                <p:cNvSpPr>
                  <a:spLocks/>
                </p:cNvSpPr>
                <p:nvPr/>
              </p:nvSpPr>
              <p:spPr bwMode="auto">
                <a:xfrm>
                  <a:off x="4713020" y="1641541"/>
                  <a:ext cx="1055688" cy="2328864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E34F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44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2" y="1733617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45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4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</p:grpSp>
          <p:grpSp>
            <p:nvGrpSpPr>
              <p:cNvPr id="19" name="淘宝网Chenying0907出品 18"/>
              <p:cNvGrpSpPr/>
              <p:nvPr/>
            </p:nvGrpSpPr>
            <p:grpSpPr>
              <a:xfrm rot="781172">
                <a:off x="5242049" y="1323326"/>
                <a:ext cx="1411857" cy="2951177"/>
                <a:chOff x="4400552" y="1170242"/>
                <a:chExt cx="1411857" cy="2951181"/>
              </a:xfrm>
            </p:grpSpPr>
            <p:sp>
              <p:nvSpPr>
                <p:cNvPr id="34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9" y="3873773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srgbClr val="E87071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5" name="淘宝网Chenying0907出品 5704"/>
                <p:cNvSpPr>
                  <a:spLocks/>
                </p:cNvSpPr>
                <p:nvPr/>
              </p:nvSpPr>
              <p:spPr bwMode="auto">
                <a:xfrm>
                  <a:off x="4400552" y="1170242"/>
                  <a:ext cx="493713" cy="893764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 dirty="0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6" name="淘宝网Chenying0907出品 5715"/>
                <p:cNvSpPr>
                  <a:spLocks/>
                </p:cNvSpPr>
                <p:nvPr/>
              </p:nvSpPr>
              <p:spPr bwMode="auto">
                <a:xfrm>
                  <a:off x="4476483" y="1752666"/>
                  <a:ext cx="1084263" cy="2273302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018B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7" name="淘宝网Chenying0907出品 5716"/>
                <p:cNvSpPr>
                  <a:spLocks/>
                </p:cNvSpPr>
                <p:nvPr/>
              </p:nvSpPr>
              <p:spPr bwMode="auto">
                <a:xfrm>
                  <a:off x="4713021" y="1641541"/>
                  <a:ext cx="1055688" cy="2328865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018B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8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2" y="1733617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01AC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9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3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</p:grpSp>
          <p:grpSp>
            <p:nvGrpSpPr>
              <p:cNvPr id="20" name="淘宝网Chenying0907出品 19"/>
              <p:cNvGrpSpPr/>
              <p:nvPr/>
            </p:nvGrpSpPr>
            <p:grpSpPr>
              <a:xfrm rot="1701895">
                <a:off x="6140258" y="1271913"/>
                <a:ext cx="1411857" cy="2951177"/>
                <a:chOff x="4400548" y="1170243"/>
                <a:chExt cx="1411855" cy="2951179"/>
              </a:xfrm>
            </p:grpSpPr>
            <p:sp>
              <p:nvSpPr>
                <p:cNvPr id="28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3" y="3873772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srgbClr val="E87071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29" name="淘宝网Chenying0907出品 5704"/>
                <p:cNvSpPr>
                  <a:spLocks/>
                </p:cNvSpPr>
                <p:nvPr/>
              </p:nvSpPr>
              <p:spPr bwMode="auto">
                <a:xfrm>
                  <a:off x="4400548" y="1170243"/>
                  <a:ext cx="493712" cy="893763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 dirty="0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0" name="淘宝网Chenying0907出品 5715"/>
                <p:cNvSpPr>
                  <a:spLocks/>
                </p:cNvSpPr>
                <p:nvPr/>
              </p:nvSpPr>
              <p:spPr bwMode="auto">
                <a:xfrm>
                  <a:off x="4476479" y="1752665"/>
                  <a:ext cx="1084262" cy="2273302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FFA2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1" name="淘宝网Chenying0907出品 5716"/>
                <p:cNvSpPr>
                  <a:spLocks/>
                </p:cNvSpPr>
                <p:nvPr/>
              </p:nvSpPr>
              <p:spPr bwMode="auto">
                <a:xfrm>
                  <a:off x="4713018" y="1641539"/>
                  <a:ext cx="1055688" cy="2328864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FFA2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2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1" y="1733615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FFB8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33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3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</p:grpSp>
          <p:grpSp>
            <p:nvGrpSpPr>
              <p:cNvPr id="21" name="淘宝网Chenying0907出品 20"/>
              <p:cNvGrpSpPr/>
              <p:nvPr/>
            </p:nvGrpSpPr>
            <p:grpSpPr>
              <a:xfrm rot="2920266">
                <a:off x="6757655" y="1950494"/>
                <a:ext cx="1411858" cy="2951176"/>
                <a:chOff x="4400552" y="1170242"/>
                <a:chExt cx="1411857" cy="2951182"/>
              </a:xfrm>
            </p:grpSpPr>
            <p:sp>
              <p:nvSpPr>
                <p:cNvPr id="22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9" y="3873774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srgbClr val="E87071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23" name="淘宝网Chenying0907出品 5704"/>
                <p:cNvSpPr>
                  <a:spLocks/>
                </p:cNvSpPr>
                <p:nvPr/>
              </p:nvSpPr>
              <p:spPr bwMode="auto">
                <a:xfrm>
                  <a:off x="4400552" y="1170242"/>
                  <a:ext cx="493712" cy="893764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 dirty="0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24" name="淘宝网Chenying0907出品 5715"/>
                <p:cNvSpPr>
                  <a:spLocks/>
                </p:cNvSpPr>
                <p:nvPr/>
              </p:nvSpPr>
              <p:spPr bwMode="auto">
                <a:xfrm>
                  <a:off x="4476483" y="1752666"/>
                  <a:ext cx="1084262" cy="2273302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7D47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25" name="淘宝网Chenying0907出品 5716"/>
                <p:cNvSpPr>
                  <a:spLocks/>
                </p:cNvSpPr>
                <p:nvPr/>
              </p:nvSpPr>
              <p:spPr bwMode="auto">
                <a:xfrm>
                  <a:off x="4713019" y="1641542"/>
                  <a:ext cx="1055688" cy="2328864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7D47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26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1" y="1733615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985CB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  <p:sp>
              <p:nvSpPr>
                <p:cNvPr id="27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3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74276" tIns="37138" rIns="74276" bIns="3713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42950"/>
                  <a:endParaRPr lang="zh-CN" altLang="en-US" sz="1462">
                    <a:solidFill>
                      <a:prstClr val="black"/>
                    </a:solidFill>
                    <a:latin typeface="Calibri" panose="020F0502020204030204"/>
                    <a:ea typeface="等线" panose="02010600030101010101" pitchFamily="2" charset="-122"/>
                  </a:endParaRPr>
                </a:p>
              </p:txBody>
            </p:sp>
          </p:grpSp>
        </p:grpSp>
        <p:sp>
          <p:nvSpPr>
            <p:cNvPr id="12" name="AutoShape 5699"/>
            <p:cNvSpPr>
              <a:spLocks noChangeAspect="1" noChangeArrowheads="1" noTextEdit="1"/>
            </p:cNvSpPr>
            <p:nvPr/>
          </p:nvSpPr>
          <p:spPr bwMode="auto">
            <a:xfrm>
              <a:off x="4389170" y="1165291"/>
              <a:ext cx="1417638" cy="2970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grpSp>
          <p:nvGrpSpPr>
            <p:cNvPr id="13" name="淘宝网Chenying0907出品 12"/>
            <p:cNvGrpSpPr/>
            <p:nvPr/>
          </p:nvGrpSpPr>
          <p:grpSpPr>
            <a:xfrm>
              <a:off x="5249118" y="3524742"/>
              <a:ext cx="2602836" cy="2233477"/>
              <a:chOff x="9473194" y="1739131"/>
              <a:chExt cx="2602839" cy="2233476"/>
            </a:xfrm>
          </p:grpSpPr>
          <p:sp>
            <p:nvSpPr>
              <p:cNvPr id="15" name="淘宝网Chenying0907出品 5615"/>
              <p:cNvSpPr>
                <a:spLocks/>
              </p:cNvSpPr>
              <p:nvPr/>
            </p:nvSpPr>
            <p:spPr bwMode="auto">
              <a:xfrm>
                <a:off x="9473194" y="1739131"/>
                <a:ext cx="2600768" cy="2226291"/>
              </a:xfrm>
              <a:custGeom>
                <a:avLst/>
                <a:gdLst>
                  <a:gd name="T0" fmla="*/ 575 w 632"/>
                  <a:gd name="T1" fmla="*/ 435 h 541"/>
                  <a:gd name="T2" fmla="*/ 0 w 632"/>
                  <a:gd name="T3" fmla="*/ 541 h 541"/>
                  <a:gd name="T4" fmla="*/ 0 w 632"/>
                  <a:gd name="T5" fmla="*/ 94 h 541"/>
                  <a:gd name="T6" fmla="*/ 632 w 632"/>
                  <a:gd name="T7" fmla="*/ 0 h 541"/>
                  <a:gd name="T8" fmla="*/ 575 w 632"/>
                  <a:gd name="T9" fmla="*/ 43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2" h="541">
                    <a:moveTo>
                      <a:pt x="575" y="435"/>
                    </a:moveTo>
                    <a:lnTo>
                      <a:pt x="0" y="541"/>
                    </a:lnTo>
                    <a:lnTo>
                      <a:pt x="0" y="94"/>
                    </a:lnTo>
                    <a:lnTo>
                      <a:pt x="632" y="0"/>
                    </a:lnTo>
                    <a:lnTo>
                      <a:pt x="575" y="43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76" tIns="37138" rIns="74276" bIns="37138" numCol="1" anchor="t" anchorCtr="0" compatLnSpc="1">
                <a:prstTxWarp prst="textNoShape">
                  <a:avLst/>
                </a:prstTxWarp>
              </a:bodyPr>
              <a:lstStyle/>
              <a:p>
                <a:pPr defTabSz="742950"/>
                <a:endParaRPr lang="zh-CN" altLang="en-US" sz="1462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6" name="淘宝网Chenying0907出品 5615"/>
              <p:cNvSpPr>
                <a:spLocks/>
              </p:cNvSpPr>
              <p:nvPr/>
            </p:nvSpPr>
            <p:spPr bwMode="auto">
              <a:xfrm>
                <a:off x="9473195" y="1746316"/>
                <a:ext cx="2600768" cy="2226291"/>
              </a:xfrm>
              <a:custGeom>
                <a:avLst/>
                <a:gdLst>
                  <a:gd name="T0" fmla="*/ 575 w 632"/>
                  <a:gd name="T1" fmla="*/ 435 h 541"/>
                  <a:gd name="T2" fmla="*/ 0 w 632"/>
                  <a:gd name="T3" fmla="*/ 541 h 541"/>
                  <a:gd name="T4" fmla="*/ 0 w 632"/>
                  <a:gd name="T5" fmla="*/ 94 h 541"/>
                  <a:gd name="T6" fmla="*/ 632 w 632"/>
                  <a:gd name="T7" fmla="*/ 0 h 541"/>
                  <a:gd name="T8" fmla="*/ 575 w 632"/>
                  <a:gd name="T9" fmla="*/ 43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2" h="541">
                    <a:moveTo>
                      <a:pt x="575" y="435"/>
                    </a:moveTo>
                    <a:lnTo>
                      <a:pt x="0" y="541"/>
                    </a:lnTo>
                    <a:lnTo>
                      <a:pt x="0" y="94"/>
                    </a:lnTo>
                    <a:lnTo>
                      <a:pt x="632" y="0"/>
                    </a:lnTo>
                    <a:lnTo>
                      <a:pt x="575" y="435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3000"/>
                    </a:schemeClr>
                  </a:gs>
                  <a:gs pos="0">
                    <a:schemeClr val="bg1">
                      <a:lumMod val="6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74276" tIns="37138" rIns="74276" bIns="37138" numCol="1" anchor="t" anchorCtr="0" compatLnSpc="1">
                <a:prstTxWarp prst="textNoShape">
                  <a:avLst/>
                </a:prstTxWarp>
              </a:bodyPr>
              <a:lstStyle/>
              <a:p>
                <a:pPr defTabSz="742950"/>
                <a:endParaRPr lang="zh-CN" altLang="en-US" sz="1462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7" name="淘宝网Chenying0907出品 5615"/>
              <p:cNvSpPr>
                <a:spLocks/>
              </p:cNvSpPr>
              <p:nvPr/>
            </p:nvSpPr>
            <p:spPr bwMode="auto">
              <a:xfrm>
                <a:off x="9475265" y="1744163"/>
                <a:ext cx="2600768" cy="2226291"/>
              </a:xfrm>
              <a:custGeom>
                <a:avLst/>
                <a:gdLst>
                  <a:gd name="T0" fmla="*/ 575 w 632"/>
                  <a:gd name="T1" fmla="*/ 435 h 541"/>
                  <a:gd name="T2" fmla="*/ 0 w 632"/>
                  <a:gd name="T3" fmla="*/ 541 h 541"/>
                  <a:gd name="T4" fmla="*/ 0 w 632"/>
                  <a:gd name="T5" fmla="*/ 94 h 541"/>
                  <a:gd name="T6" fmla="*/ 632 w 632"/>
                  <a:gd name="T7" fmla="*/ 0 h 541"/>
                  <a:gd name="T8" fmla="*/ 575 w 632"/>
                  <a:gd name="T9" fmla="*/ 43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2" h="541">
                    <a:moveTo>
                      <a:pt x="575" y="435"/>
                    </a:moveTo>
                    <a:lnTo>
                      <a:pt x="0" y="541"/>
                    </a:lnTo>
                    <a:lnTo>
                      <a:pt x="0" y="94"/>
                    </a:lnTo>
                    <a:lnTo>
                      <a:pt x="632" y="0"/>
                    </a:lnTo>
                    <a:lnTo>
                      <a:pt x="575" y="435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lumMod val="95000"/>
                      <a:alpha val="27000"/>
                    </a:schemeClr>
                  </a:gs>
                  <a:gs pos="0">
                    <a:schemeClr val="bg1">
                      <a:lumMod val="65000"/>
                      <a:alpha val="61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74276" tIns="37138" rIns="74276" bIns="37138" numCol="1" anchor="t" anchorCtr="0" compatLnSpc="1">
                <a:prstTxWarp prst="textNoShape">
                  <a:avLst/>
                </a:prstTxWarp>
              </a:bodyPr>
              <a:lstStyle/>
              <a:p>
                <a:pPr defTabSz="742950"/>
                <a:endParaRPr lang="zh-CN" altLang="en-US" sz="1462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</a:endParaRPr>
              </a:p>
            </p:txBody>
          </p:sp>
        </p:grpSp>
        <p:sp>
          <p:nvSpPr>
            <p:cNvPr id="14" name="淘宝网Chenying0907出品 5785"/>
            <p:cNvSpPr>
              <a:spLocks/>
            </p:cNvSpPr>
            <p:nvPr/>
          </p:nvSpPr>
          <p:spPr bwMode="auto">
            <a:xfrm>
              <a:off x="5221288" y="3516314"/>
              <a:ext cx="3430587" cy="612775"/>
            </a:xfrm>
            <a:custGeom>
              <a:avLst/>
              <a:gdLst>
                <a:gd name="T0" fmla="*/ 0 w 350"/>
                <a:gd name="T1" fmla="*/ 38 h 60"/>
                <a:gd name="T2" fmla="*/ 266 w 350"/>
                <a:gd name="T3" fmla="*/ 0 h 60"/>
                <a:gd name="T4" fmla="*/ 350 w 350"/>
                <a:gd name="T5" fmla="*/ 12 h 60"/>
                <a:gd name="T6" fmla="*/ 37 w 350"/>
                <a:gd name="T7" fmla="*/ 60 h 60"/>
                <a:gd name="T8" fmla="*/ 1 w 350"/>
                <a:gd name="T9" fmla="*/ 39 h 60"/>
                <a:gd name="T10" fmla="*/ 0 w 350"/>
                <a:gd name="T11" fmla="*/ 39 h 60"/>
                <a:gd name="T12" fmla="*/ 0 w 350"/>
                <a:gd name="T13" fmla="*/ 3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0" h="60">
                  <a:moveTo>
                    <a:pt x="0" y="38"/>
                  </a:moveTo>
                  <a:cubicBezTo>
                    <a:pt x="266" y="0"/>
                    <a:pt x="266" y="0"/>
                    <a:pt x="266" y="0"/>
                  </a:cubicBezTo>
                  <a:cubicBezTo>
                    <a:pt x="350" y="12"/>
                    <a:pt x="350" y="12"/>
                    <a:pt x="350" y="12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2" y="38"/>
                    <a:pt x="1" y="39"/>
                  </a:cubicBezTo>
                  <a:cubicBezTo>
                    <a:pt x="0" y="39"/>
                    <a:pt x="0" y="39"/>
                    <a:pt x="0" y="39"/>
                  </a:cubicBez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22225">
              <a:noFill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50" name="TextBox 59"/>
          <p:cNvSpPr>
            <a:spLocks noChangeArrowheads="1"/>
          </p:cNvSpPr>
          <p:nvPr/>
        </p:nvSpPr>
        <p:spPr bwMode="auto">
          <a:xfrm flipH="1">
            <a:off x="3549211" y="2083700"/>
            <a:ext cx="2632712" cy="54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742950"/>
            <a:r>
              <a:rPr lang="zh-TW" altLang="en-US" sz="2924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itchFamily="2" charset="-122"/>
              </a:rPr>
              <a:t>目錄</a:t>
            </a:r>
            <a:r>
              <a:rPr lang="zh-CN" altLang="en-US" sz="2924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itchFamily="2" charset="-122"/>
              </a:rPr>
              <a:t> </a:t>
            </a:r>
            <a:r>
              <a:rPr lang="en-US" altLang="zh-CN" sz="2924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itchFamily="2" charset="-122"/>
              </a:rPr>
              <a:t>/ </a:t>
            </a:r>
            <a:r>
              <a:rPr lang="en-US" altLang="zh-CN" sz="1949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itchFamily="2" charset="-122"/>
              </a:rPr>
              <a:t>CONTENTS</a:t>
            </a:r>
          </a:p>
        </p:txBody>
      </p:sp>
      <p:grpSp>
        <p:nvGrpSpPr>
          <p:cNvPr id="81" name="淘宝网Chenying0907出品 80"/>
          <p:cNvGrpSpPr/>
          <p:nvPr/>
        </p:nvGrpSpPr>
        <p:grpSpPr>
          <a:xfrm>
            <a:off x="2960191" y="3560396"/>
            <a:ext cx="1583371" cy="1974290"/>
            <a:chOff x="3295850" y="1908877"/>
            <a:chExt cx="3738030" cy="4660916"/>
          </a:xfrm>
        </p:grpSpPr>
        <p:sp>
          <p:nvSpPr>
            <p:cNvPr id="82" name="圆角淘宝网Chenying0907出品 81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83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84" name="圆角淘宝网Chenying0907出品 83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35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85" name="淘宝网Chenying0907出品 5"/>
            <p:cNvSpPr>
              <a:spLocks/>
            </p:cNvSpPr>
            <p:nvPr/>
          </p:nvSpPr>
          <p:spPr bwMode="auto">
            <a:xfrm rot="10800000">
              <a:off x="3548876" y="2523400"/>
              <a:ext cx="2056649" cy="182279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86" name="淘宝网Chenying0907出品 85"/>
          <p:cNvGrpSpPr/>
          <p:nvPr/>
        </p:nvGrpSpPr>
        <p:grpSpPr>
          <a:xfrm>
            <a:off x="4422472" y="3545983"/>
            <a:ext cx="1583371" cy="1974290"/>
            <a:chOff x="3295850" y="1908877"/>
            <a:chExt cx="3738030" cy="4660916"/>
          </a:xfrm>
        </p:grpSpPr>
        <p:sp>
          <p:nvSpPr>
            <p:cNvPr id="87" name="圆角淘宝网Chenying0907出品 86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88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89" name="圆角淘宝网Chenying0907出品 88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35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0" name="淘宝网Chenying0907出品 5"/>
            <p:cNvSpPr>
              <a:spLocks/>
            </p:cNvSpPr>
            <p:nvPr/>
          </p:nvSpPr>
          <p:spPr bwMode="auto">
            <a:xfrm rot="10800000">
              <a:off x="3548875" y="2523401"/>
              <a:ext cx="2056649" cy="182279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45058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91" name="淘宝网Chenying0907出品 90"/>
          <p:cNvGrpSpPr/>
          <p:nvPr/>
        </p:nvGrpSpPr>
        <p:grpSpPr>
          <a:xfrm>
            <a:off x="5927877" y="3574153"/>
            <a:ext cx="1583371" cy="1974290"/>
            <a:chOff x="3295850" y="1908877"/>
            <a:chExt cx="3738030" cy="4660916"/>
          </a:xfrm>
        </p:grpSpPr>
        <p:sp>
          <p:nvSpPr>
            <p:cNvPr id="92" name="圆角淘宝网Chenying0907出品 91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3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4" name="圆角淘宝网Chenying0907出品 93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35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5" name="淘宝网Chenying0907出品 5"/>
            <p:cNvSpPr>
              <a:spLocks/>
            </p:cNvSpPr>
            <p:nvPr/>
          </p:nvSpPr>
          <p:spPr bwMode="auto">
            <a:xfrm rot="10800000">
              <a:off x="3548875" y="2523401"/>
              <a:ext cx="2056649" cy="182279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96" name="淘宝网Chenying0907出品 95"/>
          <p:cNvGrpSpPr/>
          <p:nvPr/>
        </p:nvGrpSpPr>
        <p:grpSpPr>
          <a:xfrm>
            <a:off x="7417920" y="3574153"/>
            <a:ext cx="1634485" cy="1974290"/>
            <a:chOff x="3295850" y="1868519"/>
            <a:chExt cx="3858701" cy="4660916"/>
          </a:xfrm>
        </p:grpSpPr>
        <p:sp>
          <p:nvSpPr>
            <p:cNvPr id="97" name="圆角淘宝网Chenying0907出品 96"/>
            <p:cNvSpPr/>
            <p:nvPr/>
          </p:nvSpPr>
          <p:spPr>
            <a:xfrm rot="2760000">
              <a:off x="3219560" y="2594444"/>
              <a:ext cx="4660916" cy="3209066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8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9" name="圆角淘宝网Chenying0907出品 98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35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0" name="淘宝网Chenying0907出品 5"/>
            <p:cNvSpPr>
              <a:spLocks/>
            </p:cNvSpPr>
            <p:nvPr/>
          </p:nvSpPr>
          <p:spPr bwMode="auto">
            <a:xfrm rot="10800000">
              <a:off x="3548876" y="2523400"/>
              <a:ext cx="2056649" cy="182279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07" name="淘宝网Chenying0907出品 9"/>
          <p:cNvSpPr txBox="1"/>
          <p:nvPr/>
        </p:nvSpPr>
        <p:spPr>
          <a:xfrm>
            <a:off x="2626182" y="4827956"/>
            <a:ext cx="1708275" cy="356204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algn="ctr" defTabSz="742950"/>
            <a:r>
              <a:rPr lang="zh-TW" altLang="en-US" sz="1949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發想</a:t>
            </a:r>
            <a:endParaRPr lang="en-US" altLang="zh-CN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8" name="淘宝网Chenying0907出品 9"/>
          <p:cNvSpPr txBox="1"/>
          <p:nvPr/>
        </p:nvSpPr>
        <p:spPr>
          <a:xfrm>
            <a:off x="4075631" y="4827956"/>
            <a:ext cx="1708275" cy="356204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algn="ctr" defTabSz="742950"/>
            <a:r>
              <a:rPr lang="zh-TW" altLang="en-US" sz="1949" b="1" dirty="0">
                <a:solidFill>
                  <a:srgbClr val="F8353D"/>
                </a:solidFill>
                <a:latin typeface="微软雅黑" pitchFamily="34" charset="-122"/>
                <a:ea typeface="微软雅黑" pitchFamily="34" charset="-122"/>
              </a:rPr>
              <a:t>遊戲簡介</a:t>
            </a:r>
            <a:endParaRPr lang="en-US" altLang="zh-CN" sz="1949" b="1" dirty="0">
              <a:solidFill>
                <a:srgbClr val="F8353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9" name="淘宝网Chenying0907出品 9"/>
          <p:cNvSpPr txBox="1"/>
          <p:nvPr/>
        </p:nvSpPr>
        <p:spPr>
          <a:xfrm>
            <a:off x="5572348" y="4827956"/>
            <a:ext cx="1708275" cy="356204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algn="ctr" defTabSz="742950"/>
            <a:r>
              <a:rPr lang="zh-TW" altLang="en-US" sz="1949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遊戲影片</a:t>
            </a:r>
            <a:endParaRPr lang="en-US" altLang="zh-CN" sz="1949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0" name="淘宝网Chenying0907出品 9"/>
          <p:cNvSpPr txBox="1"/>
          <p:nvPr/>
        </p:nvSpPr>
        <p:spPr>
          <a:xfrm>
            <a:off x="7105148" y="4827956"/>
            <a:ext cx="1708275" cy="356204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algn="ctr" defTabSz="742950"/>
            <a:r>
              <a:rPr lang="zh-TW" altLang="en-US" sz="1949" b="1" dirty="0">
                <a:solidFill>
                  <a:srgbClr val="4472C4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</a:rPr>
              <a:t>程式介紹</a:t>
            </a:r>
            <a:endParaRPr lang="en-US" altLang="zh-CN" sz="1949" b="1" dirty="0">
              <a:solidFill>
                <a:srgbClr val="4472C4">
                  <a:lumMod val="75000"/>
                </a:srgb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1" name="KSO_Shape"/>
          <p:cNvSpPr>
            <a:spLocks/>
          </p:cNvSpPr>
          <p:nvPr/>
        </p:nvSpPr>
        <p:spPr bwMode="auto">
          <a:xfrm>
            <a:off x="1768191" y="4002034"/>
            <a:ext cx="528389" cy="362828"/>
          </a:xfrm>
          <a:custGeom>
            <a:avLst/>
            <a:gdLst>
              <a:gd name="T0" fmla="*/ 2147483646 w 112"/>
              <a:gd name="T1" fmla="*/ 2147483646 h 77"/>
              <a:gd name="T2" fmla="*/ 2147483646 w 112"/>
              <a:gd name="T3" fmla="*/ 2147483646 h 77"/>
              <a:gd name="T4" fmla="*/ 2147483646 w 112"/>
              <a:gd name="T5" fmla="*/ 2147483646 h 77"/>
              <a:gd name="T6" fmla="*/ 2147483646 w 112"/>
              <a:gd name="T7" fmla="*/ 2147483646 h 77"/>
              <a:gd name="T8" fmla="*/ 2147483646 w 112"/>
              <a:gd name="T9" fmla="*/ 2147483646 h 77"/>
              <a:gd name="T10" fmla="*/ 0 w 112"/>
              <a:gd name="T11" fmla="*/ 2147483646 h 77"/>
              <a:gd name="T12" fmla="*/ 2147483646 w 112"/>
              <a:gd name="T13" fmla="*/ 2147483646 h 77"/>
              <a:gd name="T14" fmla="*/ 2147483646 w 112"/>
              <a:gd name="T15" fmla="*/ 2147483646 h 77"/>
              <a:gd name="T16" fmla="*/ 2147483646 w 112"/>
              <a:gd name="T17" fmla="*/ 2147483646 h 77"/>
              <a:gd name="T18" fmla="*/ 2147483646 w 112"/>
              <a:gd name="T19" fmla="*/ 2147483646 h 77"/>
              <a:gd name="T20" fmla="*/ 2147483646 w 112"/>
              <a:gd name="T21" fmla="*/ 2147483646 h 77"/>
              <a:gd name="T22" fmla="*/ 2147483646 w 112"/>
              <a:gd name="T23" fmla="*/ 2147483646 h 77"/>
              <a:gd name="T24" fmla="*/ 2147483646 w 112"/>
              <a:gd name="T25" fmla="*/ 2147483646 h 77"/>
              <a:gd name="T26" fmla="*/ 2147483646 w 112"/>
              <a:gd name="T27" fmla="*/ 2147483646 h 77"/>
              <a:gd name="T28" fmla="*/ 2147483646 w 112"/>
              <a:gd name="T29" fmla="*/ 2147483646 h 77"/>
              <a:gd name="T30" fmla="*/ 2147483646 w 112"/>
              <a:gd name="T31" fmla="*/ 2147483646 h 77"/>
              <a:gd name="T32" fmla="*/ 2147483646 w 112"/>
              <a:gd name="T33" fmla="*/ 2147483646 h 77"/>
              <a:gd name="T34" fmla="*/ 2147483646 w 112"/>
              <a:gd name="T35" fmla="*/ 2147483646 h 77"/>
              <a:gd name="T36" fmla="*/ 2147483646 w 112"/>
              <a:gd name="T37" fmla="*/ 2147483646 h 77"/>
              <a:gd name="T38" fmla="*/ 2147483646 w 112"/>
              <a:gd name="T39" fmla="*/ 2147483646 h 77"/>
              <a:gd name="T40" fmla="*/ 2147483646 w 112"/>
              <a:gd name="T41" fmla="*/ 2147483646 h 77"/>
              <a:gd name="T42" fmla="*/ 2147483646 w 112"/>
              <a:gd name="T43" fmla="*/ 2147483646 h 77"/>
              <a:gd name="T44" fmla="*/ 2147483646 w 112"/>
              <a:gd name="T45" fmla="*/ 2147483646 h 77"/>
              <a:gd name="T46" fmla="*/ 2147483646 w 112"/>
              <a:gd name="T47" fmla="*/ 2147483646 h 77"/>
              <a:gd name="T48" fmla="*/ 2147483646 w 112"/>
              <a:gd name="T49" fmla="*/ 2147483646 h 77"/>
              <a:gd name="T50" fmla="*/ 2147483646 w 112"/>
              <a:gd name="T51" fmla="*/ 2147483646 h 77"/>
              <a:gd name="T52" fmla="*/ 2147483646 w 112"/>
              <a:gd name="T53" fmla="*/ 2147483646 h 77"/>
              <a:gd name="T54" fmla="*/ 2147483646 w 112"/>
              <a:gd name="T55" fmla="*/ 2147483646 h 77"/>
              <a:gd name="T56" fmla="*/ 2147483646 w 112"/>
              <a:gd name="T57" fmla="*/ 2147483646 h 77"/>
              <a:gd name="T58" fmla="*/ 2147483646 w 112"/>
              <a:gd name="T59" fmla="*/ 2147483646 h 77"/>
              <a:gd name="T60" fmla="*/ 2147483646 w 112"/>
              <a:gd name="T61" fmla="*/ 2147483646 h 77"/>
              <a:gd name="T62" fmla="*/ 2147483646 w 112"/>
              <a:gd name="T63" fmla="*/ 2147483646 h 77"/>
              <a:gd name="T64" fmla="*/ 2147483646 w 112"/>
              <a:gd name="T65" fmla="*/ 2147483646 h 77"/>
              <a:gd name="T66" fmla="*/ 2147483646 w 112"/>
              <a:gd name="T67" fmla="*/ 2147483646 h 77"/>
              <a:gd name="T68" fmla="*/ 2147483646 w 112"/>
              <a:gd name="T69" fmla="*/ 2147483646 h 77"/>
              <a:gd name="T70" fmla="*/ 2147483646 w 112"/>
              <a:gd name="T71" fmla="*/ 2147483646 h 77"/>
              <a:gd name="T72" fmla="*/ 2147483646 w 112"/>
              <a:gd name="T73" fmla="*/ 2147483646 h 77"/>
              <a:gd name="T74" fmla="*/ 2147483646 w 112"/>
              <a:gd name="T75" fmla="*/ 2147483646 h 77"/>
              <a:gd name="T76" fmla="*/ 2147483646 w 112"/>
              <a:gd name="T77" fmla="*/ 2147483646 h 77"/>
              <a:gd name="T78" fmla="*/ 2147483646 w 112"/>
              <a:gd name="T79" fmla="*/ 2147483646 h 77"/>
              <a:gd name="T80" fmla="*/ 2147483646 w 112"/>
              <a:gd name="T81" fmla="*/ 2147483646 h 77"/>
              <a:gd name="T82" fmla="*/ 2147483646 w 112"/>
              <a:gd name="T83" fmla="*/ 2147483646 h 77"/>
              <a:gd name="T84" fmla="*/ 2147483646 w 112"/>
              <a:gd name="T85" fmla="*/ 2147483646 h 77"/>
              <a:gd name="T86" fmla="*/ 2147483646 w 112"/>
              <a:gd name="T87" fmla="*/ 2147483646 h 7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2" h="77">
                <a:moveTo>
                  <a:pt x="56" y="0"/>
                </a:moveTo>
                <a:cubicBezTo>
                  <a:pt x="62" y="0"/>
                  <a:pt x="66" y="4"/>
                  <a:pt x="66" y="10"/>
                </a:cubicBezTo>
                <a:cubicBezTo>
                  <a:pt x="66" y="15"/>
                  <a:pt x="62" y="20"/>
                  <a:pt x="56" y="20"/>
                </a:cubicBezTo>
                <a:cubicBezTo>
                  <a:pt x="51" y="20"/>
                  <a:pt x="46" y="15"/>
                  <a:pt x="46" y="10"/>
                </a:cubicBezTo>
                <a:cubicBezTo>
                  <a:pt x="46" y="4"/>
                  <a:pt x="51" y="0"/>
                  <a:pt x="56" y="0"/>
                </a:cubicBezTo>
                <a:close/>
                <a:moveTo>
                  <a:pt x="15" y="49"/>
                </a:moveTo>
                <a:cubicBezTo>
                  <a:pt x="15" y="66"/>
                  <a:pt x="15" y="66"/>
                  <a:pt x="15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9" y="52"/>
                  <a:pt x="9" y="52"/>
                </a:cubicBezTo>
                <a:cubicBezTo>
                  <a:pt x="9" y="66"/>
                  <a:pt x="9" y="66"/>
                  <a:pt x="9" y="66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46"/>
                  <a:pt x="4" y="46"/>
                  <a:pt x="4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1"/>
                  <a:pt x="1" y="29"/>
                  <a:pt x="4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13" y="30"/>
                  <a:pt x="13" y="30"/>
                  <a:pt x="13" y="31"/>
                </a:cubicBezTo>
                <a:cubicBezTo>
                  <a:pt x="13" y="49"/>
                  <a:pt x="13" y="49"/>
                  <a:pt x="13" y="49"/>
                </a:cubicBezTo>
                <a:cubicBezTo>
                  <a:pt x="15" y="49"/>
                  <a:pt x="15" y="49"/>
                  <a:pt x="15" y="49"/>
                </a:cubicBezTo>
                <a:close/>
                <a:moveTo>
                  <a:pt x="10" y="15"/>
                </a:moveTo>
                <a:cubicBezTo>
                  <a:pt x="13" y="15"/>
                  <a:pt x="16" y="18"/>
                  <a:pt x="16" y="22"/>
                </a:cubicBezTo>
                <a:cubicBezTo>
                  <a:pt x="16" y="23"/>
                  <a:pt x="16" y="24"/>
                  <a:pt x="15" y="25"/>
                </a:cubicBezTo>
                <a:cubicBezTo>
                  <a:pt x="15" y="26"/>
                  <a:pt x="15" y="26"/>
                  <a:pt x="14" y="26"/>
                </a:cubicBezTo>
                <a:cubicBezTo>
                  <a:pt x="13" y="27"/>
                  <a:pt x="12" y="28"/>
                  <a:pt x="10" y="28"/>
                </a:cubicBezTo>
                <a:cubicBezTo>
                  <a:pt x="6" y="28"/>
                  <a:pt x="3" y="25"/>
                  <a:pt x="3" y="22"/>
                </a:cubicBezTo>
                <a:cubicBezTo>
                  <a:pt x="3" y="18"/>
                  <a:pt x="6" y="15"/>
                  <a:pt x="10" y="15"/>
                </a:cubicBezTo>
                <a:close/>
                <a:moveTo>
                  <a:pt x="96" y="49"/>
                </a:moveTo>
                <a:cubicBezTo>
                  <a:pt x="96" y="66"/>
                  <a:pt x="96" y="66"/>
                  <a:pt x="96" y="66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101" y="52"/>
                  <a:pt x="101" y="52"/>
                  <a:pt x="101" y="52"/>
                </a:cubicBezTo>
                <a:cubicBezTo>
                  <a:pt x="102" y="52"/>
                  <a:pt x="102" y="52"/>
                  <a:pt x="102" y="52"/>
                </a:cubicBezTo>
                <a:cubicBezTo>
                  <a:pt x="102" y="66"/>
                  <a:pt x="102" y="66"/>
                  <a:pt x="102" y="66"/>
                </a:cubicBezTo>
                <a:cubicBezTo>
                  <a:pt x="107" y="66"/>
                  <a:pt x="107" y="66"/>
                  <a:pt x="107" y="66"/>
                </a:cubicBezTo>
                <a:cubicBezTo>
                  <a:pt x="107" y="49"/>
                  <a:pt x="107" y="49"/>
                  <a:pt x="107" y="49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12" y="46"/>
                  <a:pt x="112" y="46"/>
                  <a:pt x="112" y="46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2" y="31"/>
                  <a:pt x="110" y="29"/>
                  <a:pt x="107" y="29"/>
                </a:cubicBezTo>
                <a:cubicBezTo>
                  <a:pt x="98" y="29"/>
                  <a:pt x="98" y="29"/>
                  <a:pt x="98" y="29"/>
                </a:cubicBezTo>
                <a:cubicBezTo>
                  <a:pt x="98" y="30"/>
                  <a:pt x="98" y="30"/>
                  <a:pt x="98" y="31"/>
                </a:cubicBezTo>
                <a:cubicBezTo>
                  <a:pt x="98" y="49"/>
                  <a:pt x="98" y="49"/>
                  <a:pt x="98" y="49"/>
                </a:cubicBezTo>
                <a:cubicBezTo>
                  <a:pt x="96" y="49"/>
                  <a:pt x="96" y="49"/>
                  <a:pt x="96" y="49"/>
                </a:cubicBezTo>
                <a:close/>
                <a:moveTo>
                  <a:pt x="101" y="15"/>
                </a:moveTo>
                <a:cubicBezTo>
                  <a:pt x="98" y="15"/>
                  <a:pt x="95" y="18"/>
                  <a:pt x="95" y="22"/>
                </a:cubicBezTo>
                <a:cubicBezTo>
                  <a:pt x="95" y="23"/>
                  <a:pt x="95" y="24"/>
                  <a:pt x="96" y="25"/>
                </a:cubicBezTo>
                <a:cubicBezTo>
                  <a:pt x="96" y="26"/>
                  <a:pt x="97" y="26"/>
                  <a:pt x="97" y="26"/>
                </a:cubicBezTo>
                <a:cubicBezTo>
                  <a:pt x="98" y="27"/>
                  <a:pt x="100" y="28"/>
                  <a:pt x="101" y="28"/>
                </a:cubicBezTo>
                <a:cubicBezTo>
                  <a:pt x="105" y="28"/>
                  <a:pt x="108" y="25"/>
                  <a:pt x="108" y="22"/>
                </a:cubicBezTo>
                <a:cubicBezTo>
                  <a:pt x="108" y="18"/>
                  <a:pt x="105" y="15"/>
                  <a:pt x="101" y="15"/>
                </a:cubicBezTo>
                <a:close/>
                <a:moveTo>
                  <a:pt x="75" y="51"/>
                </a:moveTo>
                <a:cubicBezTo>
                  <a:pt x="75" y="72"/>
                  <a:pt x="75" y="72"/>
                  <a:pt x="75" y="72"/>
                </a:cubicBezTo>
                <a:cubicBezTo>
                  <a:pt x="80" y="72"/>
                  <a:pt x="80" y="72"/>
                  <a:pt x="80" y="72"/>
                </a:cubicBezTo>
                <a:cubicBezTo>
                  <a:pt x="80" y="54"/>
                  <a:pt x="80" y="54"/>
                  <a:pt x="80" y="54"/>
                </a:cubicBezTo>
                <a:cubicBezTo>
                  <a:pt x="82" y="54"/>
                  <a:pt x="82" y="54"/>
                  <a:pt x="82" y="54"/>
                </a:cubicBezTo>
                <a:cubicBezTo>
                  <a:pt x="82" y="72"/>
                  <a:pt x="82" y="72"/>
                  <a:pt x="82" y="72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51"/>
                  <a:pt x="87" y="51"/>
                  <a:pt x="87" y="51"/>
                </a:cubicBezTo>
                <a:cubicBezTo>
                  <a:pt x="87" y="47"/>
                  <a:pt x="87" y="47"/>
                  <a:pt x="87" y="47"/>
                </a:cubicBezTo>
                <a:cubicBezTo>
                  <a:pt x="87" y="36"/>
                  <a:pt x="87" y="36"/>
                  <a:pt x="87" y="36"/>
                </a:cubicBezTo>
                <a:cubicBezTo>
                  <a:pt x="88" y="36"/>
                  <a:pt x="88" y="36"/>
                  <a:pt x="88" y="36"/>
                </a:cubicBezTo>
                <a:cubicBezTo>
                  <a:pt x="88" y="47"/>
                  <a:pt x="88" y="47"/>
                  <a:pt x="88" y="47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31"/>
                  <a:pt x="94" y="31"/>
                  <a:pt x="94" y="31"/>
                </a:cubicBezTo>
                <a:cubicBezTo>
                  <a:pt x="94" y="28"/>
                  <a:pt x="91" y="26"/>
                  <a:pt x="88" y="26"/>
                </a:cubicBezTo>
                <a:cubicBezTo>
                  <a:pt x="77" y="26"/>
                  <a:pt x="77" y="26"/>
                  <a:pt x="77" y="26"/>
                </a:cubicBezTo>
                <a:cubicBezTo>
                  <a:pt x="77" y="27"/>
                  <a:pt x="77" y="28"/>
                  <a:pt x="77" y="28"/>
                </a:cubicBezTo>
                <a:cubicBezTo>
                  <a:pt x="77" y="51"/>
                  <a:pt x="77" y="51"/>
                  <a:pt x="77" y="51"/>
                </a:cubicBezTo>
                <a:cubicBezTo>
                  <a:pt x="75" y="51"/>
                  <a:pt x="75" y="51"/>
                  <a:pt x="75" y="51"/>
                </a:cubicBezTo>
                <a:close/>
                <a:moveTo>
                  <a:pt x="65" y="47"/>
                </a:moveTo>
                <a:cubicBezTo>
                  <a:pt x="65" y="32"/>
                  <a:pt x="65" y="32"/>
                  <a:pt x="65" y="32"/>
                </a:cubicBezTo>
                <a:cubicBezTo>
                  <a:pt x="64" y="32"/>
                  <a:pt x="64" y="32"/>
                  <a:pt x="64" y="32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50"/>
                  <a:pt x="64" y="50"/>
                  <a:pt x="64" y="50"/>
                </a:cubicBezTo>
                <a:cubicBezTo>
                  <a:pt x="64" y="77"/>
                  <a:pt x="64" y="77"/>
                  <a:pt x="64" y="77"/>
                </a:cubicBezTo>
                <a:cubicBezTo>
                  <a:pt x="57" y="77"/>
                  <a:pt x="57" y="77"/>
                  <a:pt x="57" y="77"/>
                </a:cubicBezTo>
                <a:cubicBezTo>
                  <a:pt x="57" y="55"/>
                  <a:pt x="57" y="55"/>
                  <a:pt x="57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77"/>
                  <a:pt x="55" y="77"/>
                  <a:pt x="55" y="77"/>
                </a:cubicBezTo>
                <a:cubicBezTo>
                  <a:pt x="48" y="77"/>
                  <a:pt x="48" y="77"/>
                  <a:pt x="48" y="77"/>
                </a:cubicBezTo>
                <a:cubicBezTo>
                  <a:pt x="48" y="50"/>
                  <a:pt x="48" y="50"/>
                  <a:pt x="48" y="50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47"/>
                  <a:pt x="47" y="47"/>
                  <a:pt x="47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4"/>
                  <a:pt x="44" y="21"/>
                  <a:pt x="47" y="21"/>
                </a:cubicBezTo>
                <a:cubicBezTo>
                  <a:pt x="66" y="21"/>
                  <a:pt x="46" y="21"/>
                  <a:pt x="65" y="21"/>
                </a:cubicBezTo>
                <a:cubicBezTo>
                  <a:pt x="69" y="21"/>
                  <a:pt x="71" y="24"/>
                  <a:pt x="71" y="27"/>
                </a:cubicBezTo>
                <a:cubicBezTo>
                  <a:pt x="71" y="47"/>
                  <a:pt x="71" y="47"/>
                  <a:pt x="71" y="47"/>
                </a:cubicBezTo>
                <a:cubicBezTo>
                  <a:pt x="70" y="47"/>
                  <a:pt x="68" y="47"/>
                  <a:pt x="65" y="47"/>
                </a:cubicBezTo>
                <a:close/>
                <a:moveTo>
                  <a:pt x="37" y="51"/>
                </a:moveTo>
                <a:cubicBezTo>
                  <a:pt x="37" y="72"/>
                  <a:pt x="37" y="72"/>
                  <a:pt x="37" y="72"/>
                </a:cubicBezTo>
                <a:cubicBezTo>
                  <a:pt x="31" y="72"/>
                  <a:pt x="31" y="72"/>
                  <a:pt x="31" y="72"/>
                </a:cubicBezTo>
                <a:cubicBezTo>
                  <a:pt x="31" y="54"/>
                  <a:pt x="31" y="54"/>
                  <a:pt x="31" y="54"/>
                </a:cubicBezTo>
                <a:cubicBezTo>
                  <a:pt x="30" y="54"/>
                  <a:pt x="30" y="54"/>
                  <a:pt x="30" y="54"/>
                </a:cubicBezTo>
                <a:cubicBezTo>
                  <a:pt x="30" y="72"/>
                  <a:pt x="30" y="72"/>
                  <a:pt x="30" y="72"/>
                </a:cubicBezTo>
                <a:cubicBezTo>
                  <a:pt x="24" y="72"/>
                  <a:pt x="24" y="72"/>
                  <a:pt x="24" y="72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36"/>
                  <a:pt x="24" y="36"/>
                  <a:pt x="24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3" y="47"/>
                  <a:pt x="23" y="47"/>
                  <a:pt x="23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28"/>
                  <a:pt x="20" y="26"/>
                  <a:pt x="23" y="26"/>
                </a:cubicBezTo>
                <a:cubicBezTo>
                  <a:pt x="35" y="26"/>
                  <a:pt x="35" y="26"/>
                  <a:pt x="35" y="26"/>
                </a:cubicBezTo>
                <a:cubicBezTo>
                  <a:pt x="35" y="27"/>
                  <a:pt x="35" y="28"/>
                  <a:pt x="35" y="28"/>
                </a:cubicBezTo>
                <a:cubicBezTo>
                  <a:pt x="35" y="51"/>
                  <a:pt x="35" y="51"/>
                  <a:pt x="35" y="51"/>
                </a:cubicBezTo>
                <a:cubicBezTo>
                  <a:pt x="37" y="51"/>
                  <a:pt x="37" y="51"/>
                  <a:pt x="37" y="51"/>
                </a:cubicBezTo>
                <a:close/>
                <a:moveTo>
                  <a:pt x="31" y="9"/>
                </a:moveTo>
                <a:cubicBezTo>
                  <a:pt x="35" y="9"/>
                  <a:pt x="39" y="12"/>
                  <a:pt x="39" y="17"/>
                </a:cubicBezTo>
                <a:cubicBezTo>
                  <a:pt x="39" y="19"/>
                  <a:pt x="38" y="20"/>
                  <a:pt x="37" y="22"/>
                </a:cubicBezTo>
                <a:cubicBezTo>
                  <a:pt x="37" y="22"/>
                  <a:pt x="37" y="22"/>
                  <a:pt x="37" y="23"/>
                </a:cubicBezTo>
                <a:cubicBezTo>
                  <a:pt x="35" y="24"/>
                  <a:pt x="33" y="25"/>
                  <a:pt x="31" y="25"/>
                </a:cubicBezTo>
                <a:cubicBezTo>
                  <a:pt x="26" y="25"/>
                  <a:pt x="22" y="21"/>
                  <a:pt x="22" y="17"/>
                </a:cubicBezTo>
                <a:cubicBezTo>
                  <a:pt x="22" y="12"/>
                  <a:pt x="26" y="9"/>
                  <a:pt x="31" y="9"/>
                </a:cubicBezTo>
                <a:close/>
                <a:moveTo>
                  <a:pt x="81" y="9"/>
                </a:moveTo>
                <a:cubicBezTo>
                  <a:pt x="76" y="9"/>
                  <a:pt x="73" y="12"/>
                  <a:pt x="73" y="17"/>
                </a:cubicBezTo>
                <a:cubicBezTo>
                  <a:pt x="73" y="19"/>
                  <a:pt x="73" y="20"/>
                  <a:pt x="74" y="22"/>
                </a:cubicBezTo>
                <a:cubicBezTo>
                  <a:pt x="75" y="22"/>
                  <a:pt x="75" y="22"/>
                  <a:pt x="75" y="23"/>
                </a:cubicBezTo>
                <a:cubicBezTo>
                  <a:pt x="77" y="24"/>
                  <a:pt x="79" y="25"/>
                  <a:pt x="81" y="25"/>
                </a:cubicBezTo>
                <a:cubicBezTo>
                  <a:pt x="85" y="25"/>
                  <a:pt x="89" y="21"/>
                  <a:pt x="89" y="17"/>
                </a:cubicBezTo>
                <a:cubicBezTo>
                  <a:pt x="89" y="12"/>
                  <a:pt x="85" y="9"/>
                  <a:pt x="81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defTabSz="742950">
              <a:defRPr/>
            </a:pPr>
            <a:endParaRPr lang="zh-CN" altLang="en-US" sz="1462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02" name="KSO_Shape"/>
          <p:cNvSpPr>
            <a:spLocks/>
          </p:cNvSpPr>
          <p:nvPr/>
        </p:nvSpPr>
        <p:spPr bwMode="auto">
          <a:xfrm>
            <a:off x="7717753" y="4026115"/>
            <a:ext cx="509614" cy="434020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defTabSz="742950">
              <a:defRPr/>
            </a:pPr>
            <a:endParaRPr lang="zh-CN" altLang="en-US" sz="1462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03" name="KSO_Shape"/>
          <p:cNvSpPr>
            <a:spLocks/>
          </p:cNvSpPr>
          <p:nvPr/>
        </p:nvSpPr>
        <p:spPr bwMode="auto">
          <a:xfrm>
            <a:off x="6185088" y="3929041"/>
            <a:ext cx="539940" cy="534542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defTabSz="742950">
              <a:defRPr/>
            </a:pPr>
            <a:endParaRPr lang="zh-CN" altLang="en-US" sz="1462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04" name="KSO_Shape"/>
          <p:cNvSpPr>
            <a:spLocks/>
          </p:cNvSpPr>
          <p:nvPr/>
        </p:nvSpPr>
        <p:spPr bwMode="auto">
          <a:xfrm>
            <a:off x="4724425" y="3938891"/>
            <a:ext cx="526421" cy="447457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defTabSz="742950">
              <a:defRPr/>
            </a:pPr>
            <a:endParaRPr lang="zh-CN" altLang="en-US" sz="1462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grpSp>
        <p:nvGrpSpPr>
          <p:cNvPr id="111" name="淘宝网Chenying0907出品 45"/>
          <p:cNvGrpSpPr/>
          <p:nvPr/>
        </p:nvGrpSpPr>
        <p:grpSpPr>
          <a:xfrm>
            <a:off x="3301144" y="4029404"/>
            <a:ext cx="402825" cy="401364"/>
            <a:chOff x="6602606" y="810033"/>
            <a:chExt cx="706229" cy="703668"/>
          </a:xfrm>
          <a:solidFill>
            <a:schemeClr val="bg1"/>
          </a:solidFill>
        </p:grpSpPr>
        <p:sp>
          <p:nvSpPr>
            <p:cNvPr id="112" name="淘宝网Chenying0907出品 9"/>
            <p:cNvSpPr>
              <a:spLocks noEditPoints="1"/>
            </p:cNvSpPr>
            <p:nvPr/>
          </p:nvSpPr>
          <p:spPr bwMode="auto">
            <a:xfrm>
              <a:off x="6697696" y="810033"/>
              <a:ext cx="516048" cy="703668"/>
            </a:xfrm>
            <a:custGeom>
              <a:avLst/>
              <a:gdLst>
                <a:gd name="T0" fmla="*/ 222 w 597"/>
                <a:gd name="T1" fmla="*/ 575 h 814"/>
                <a:gd name="T2" fmla="*/ 253 w 597"/>
                <a:gd name="T3" fmla="*/ 598 h 814"/>
                <a:gd name="T4" fmla="*/ 344 w 597"/>
                <a:gd name="T5" fmla="*/ 598 h 814"/>
                <a:gd name="T6" fmla="*/ 375 w 597"/>
                <a:gd name="T7" fmla="*/ 575 h 814"/>
                <a:gd name="T8" fmla="*/ 414 w 597"/>
                <a:gd name="T9" fmla="*/ 509 h 814"/>
                <a:gd name="T10" fmla="*/ 539 w 597"/>
                <a:gd name="T11" fmla="*/ 298 h 814"/>
                <a:gd name="T12" fmla="*/ 298 w 597"/>
                <a:gd name="T13" fmla="*/ 57 h 814"/>
                <a:gd name="T14" fmla="*/ 57 w 597"/>
                <a:gd name="T15" fmla="*/ 298 h 814"/>
                <a:gd name="T16" fmla="*/ 183 w 597"/>
                <a:gd name="T17" fmla="*/ 509 h 814"/>
                <a:gd name="T18" fmla="*/ 222 w 597"/>
                <a:gd name="T19" fmla="*/ 575 h 814"/>
                <a:gd name="T20" fmla="*/ 354 w 597"/>
                <a:gd name="T21" fmla="*/ 782 h 814"/>
                <a:gd name="T22" fmla="*/ 314 w 597"/>
                <a:gd name="T23" fmla="*/ 814 h 814"/>
                <a:gd name="T24" fmla="*/ 282 w 597"/>
                <a:gd name="T25" fmla="*/ 814 h 814"/>
                <a:gd name="T26" fmla="*/ 242 w 597"/>
                <a:gd name="T27" fmla="*/ 782 h 814"/>
                <a:gd name="T28" fmla="*/ 226 w 597"/>
                <a:gd name="T29" fmla="*/ 782 h 814"/>
                <a:gd name="T30" fmla="*/ 165 w 597"/>
                <a:gd name="T31" fmla="*/ 722 h 814"/>
                <a:gd name="T32" fmla="*/ 165 w 597"/>
                <a:gd name="T33" fmla="*/ 576 h 814"/>
                <a:gd name="T34" fmla="*/ 155 w 597"/>
                <a:gd name="T35" fmla="*/ 559 h 814"/>
                <a:gd name="T36" fmla="*/ 0 w 597"/>
                <a:gd name="T37" fmla="*/ 298 h 814"/>
                <a:gd name="T38" fmla="*/ 298 w 597"/>
                <a:gd name="T39" fmla="*/ 0 h 814"/>
                <a:gd name="T40" fmla="*/ 597 w 597"/>
                <a:gd name="T41" fmla="*/ 298 h 814"/>
                <a:gd name="T42" fmla="*/ 441 w 597"/>
                <a:gd name="T43" fmla="*/ 559 h 814"/>
                <a:gd name="T44" fmla="*/ 431 w 597"/>
                <a:gd name="T45" fmla="*/ 576 h 814"/>
                <a:gd name="T46" fmla="*/ 432 w 597"/>
                <a:gd name="T47" fmla="*/ 722 h 814"/>
                <a:gd name="T48" fmla="*/ 371 w 597"/>
                <a:gd name="T49" fmla="*/ 782 h 814"/>
                <a:gd name="T50" fmla="*/ 354 w 597"/>
                <a:gd name="T51" fmla="*/ 782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7" h="814">
                  <a:moveTo>
                    <a:pt x="222" y="575"/>
                  </a:moveTo>
                  <a:cubicBezTo>
                    <a:pt x="224" y="589"/>
                    <a:pt x="238" y="598"/>
                    <a:pt x="253" y="598"/>
                  </a:cubicBezTo>
                  <a:cubicBezTo>
                    <a:pt x="344" y="598"/>
                    <a:pt x="344" y="598"/>
                    <a:pt x="344" y="598"/>
                  </a:cubicBezTo>
                  <a:cubicBezTo>
                    <a:pt x="358" y="598"/>
                    <a:pt x="373" y="589"/>
                    <a:pt x="375" y="575"/>
                  </a:cubicBezTo>
                  <a:cubicBezTo>
                    <a:pt x="377" y="547"/>
                    <a:pt x="390" y="523"/>
                    <a:pt x="414" y="509"/>
                  </a:cubicBezTo>
                  <a:cubicBezTo>
                    <a:pt x="491" y="467"/>
                    <a:pt x="539" y="386"/>
                    <a:pt x="539" y="298"/>
                  </a:cubicBezTo>
                  <a:cubicBezTo>
                    <a:pt x="539" y="165"/>
                    <a:pt x="431" y="57"/>
                    <a:pt x="298" y="57"/>
                  </a:cubicBezTo>
                  <a:cubicBezTo>
                    <a:pt x="165" y="57"/>
                    <a:pt x="57" y="165"/>
                    <a:pt x="57" y="298"/>
                  </a:cubicBezTo>
                  <a:cubicBezTo>
                    <a:pt x="57" y="386"/>
                    <a:pt x="105" y="467"/>
                    <a:pt x="183" y="509"/>
                  </a:cubicBezTo>
                  <a:cubicBezTo>
                    <a:pt x="207" y="523"/>
                    <a:pt x="219" y="547"/>
                    <a:pt x="222" y="575"/>
                  </a:cubicBezTo>
                  <a:close/>
                  <a:moveTo>
                    <a:pt x="354" y="782"/>
                  </a:moveTo>
                  <a:cubicBezTo>
                    <a:pt x="350" y="800"/>
                    <a:pt x="334" y="814"/>
                    <a:pt x="314" y="814"/>
                  </a:cubicBezTo>
                  <a:cubicBezTo>
                    <a:pt x="282" y="814"/>
                    <a:pt x="282" y="814"/>
                    <a:pt x="282" y="814"/>
                  </a:cubicBezTo>
                  <a:cubicBezTo>
                    <a:pt x="263" y="814"/>
                    <a:pt x="247" y="800"/>
                    <a:pt x="242" y="782"/>
                  </a:cubicBezTo>
                  <a:cubicBezTo>
                    <a:pt x="226" y="782"/>
                    <a:pt x="226" y="782"/>
                    <a:pt x="226" y="782"/>
                  </a:cubicBezTo>
                  <a:cubicBezTo>
                    <a:pt x="193" y="782"/>
                    <a:pt x="165" y="755"/>
                    <a:pt x="165" y="722"/>
                  </a:cubicBezTo>
                  <a:cubicBezTo>
                    <a:pt x="165" y="576"/>
                    <a:pt x="165" y="576"/>
                    <a:pt x="165" y="576"/>
                  </a:cubicBezTo>
                  <a:cubicBezTo>
                    <a:pt x="165" y="569"/>
                    <a:pt x="162" y="563"/>
                    <a:pt x="155" y="559"/>
                  </a:cubicBezTo>
                  <a:cubicBezTo>
                    <a:pt x="60" y="507"/>
                    <a:pt x="0" y="407"/>
                    <a:pt x="0" y="298"/>
                  </a:cubicBezTo>
                  <a:cubicBezTo>
                    <a:pt x="0" y="133"/>
                    <a:pt x="134" y="0"/>
                    <a:pt x="298" y="0"/>
                  </a:cubicBezTo>
                  <a:cubicBezTo>
                    <a:pt x="463" y="0"/>
                    <a:pt x="597" y="133"/>
                    <a:pt x="597" y="298"/>
                  </a:cubicBezTo>
                  <a:cubicBezTo>
                    <a:pt x="597" y="407"/>
                    <a:pt x="537" y="507"/>
                    <a:pt x="441" y="559"/>
                  </a:cubicBezTo>
                  <a:cubicBezTo>
                    <a:pt x="435" y="563"/>
                    <a:pt x="431" y="569"/>
                    <a:pt x="431" y="576"/>
                  </a:cubicBezTo>
                  <a:cubicBezTo>
                    <a:pt x="432" y="722"/>
                    <a:pt x="432" y="722"/>
                    <a:pt x="432" y="722"/>
                  </a:cubicBezTo>
                  <a:cubicBezTo>
                    <a:pt x="432" y="755"/>
                    <a:pt x="404" y="782"/>
                    <a:pt x="371" y="782"/>
                  </a:cubicBezTo>
                  <a:cubicBezTo>
                    <a:pt x="354" y="782"/>
                    <a:pt x="354" y="782"/>
                    <a:pt x="354" y="7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3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3" name="淘宝网Chenying0907出品 10"/>
            <p:cNvSpPr>
              <a:spLocks noEditPoints="1"/>
            </p:cNvSpPr>
            <p:nvPr/>
          </p:nvSpPr>
          <p:spPr bwMode="auto">
            <a:xfrm>
              <a:off x="6602606" y="878425"/>
              <a:ext cx="706229" cy="373412"/>
            </a:xfrm>
            <a:custGeom>
              <a:avLst/>
              <a:gdLst>
                <a:gd name="T0" fmla="*/ 699 w 817"/>
                <a:gd name="T1" fmla="*/ 406 h 432"/>
                <a:gd name="T2" fmla="*/ 692 w 817"/>
                <a:gd name="T3" fmla="*/ 380 h 432"/>
                <a:gd name="T4" fmla="*/ 718 w 817"/>
                <a:gd name="T5" fmla="*/ 373 h 432"/>
                <a:gd name="T6" fmla="*/ 755 w 817"/>
                <a:gd name="T7" fmla="*/ 394 h 432"/>
                <a:gd name="T8" fmla="*/ 762 w 817"/>
                <a:gd name="T9" fmla="*/ 420 h 432"/>
                <a:gd name="T10" fmla="*/ 736 w 817"/>
                <a:gd name="T11" fmla="*/ 427 h 432"/>
                <a:gd name="T12" fmla="*/ 699 w 817"/>
                <a:gd name="T13" fmla="*/ 406 h 432"/>
                <a:gd name="T14" fmla="*/ 718 w 817"/>
                <a:gd name="T15" fmla="*/ 59 h 432"/>
                <a:gd name="T16" fmla="*/ 692 w 817"/>
                <a:gd name="T17" fmla="*/ 52 h 432"/>
                <a:gd name="T18" fmla="*/ 699 w 817"/>
                <a:gd name="T19" fmla="*/ 26 h 432"/>
                <a:gd name="T20" fmla="*/ 736 w 817"/>
                <a:gd name="T21" fmla="*/ 5 h 432"/>
                <a:gd name="T22" fmla="*/ 762 w 817"/>
                <a:gd name="T23" fmla="*/ 12 h 432"/>
                <a:gd name="T24" fmla="*/ 755 w 817"/>
                <a:gd name="T25" fmla="*/ 38 h 432"/>
                <a:gd name="T26" fmla="*/ 718 w 817"/>
                <a:gd name="T27" fmla="*/ 59 h 432"/>
                <a:gd name="T28" fmla="*/ 755 w 817"/>
                <a:gd name="T29" fmla="*/ 235 h 432"/>
                <a:gd name="T30" fmla="*/ 736 w 817"/>
                <a:gd name="T31" fmla="*/ 216 h 432"/>
                <a:gd name="T32" fmla="*/ 755 w 817"/>
                <a:gd name="T33" fmla="*/ 197 h 432"/>
                <a:gd name="T34" fmla="*/ 798 w 817"/>
                <a:gd name="T35" fmla="*/ 197 h 432"/>
                <a:gd name="T36" fmla="*/ 817 w 817"/>
                <a:gd name="T37" fmla="*/ 216 h 432"/>
                <a:gd name="T38" fmla="*/ 798 w 817"/>
                <a:gd name="T39" fmla="*/ 235 h 432"/>
                <a:gd name="T40" fmla="*/ 755 w 817"/>
                <a:gd name="T41" fmla="*/ 235 h 432"/>
                <a:gd name="T42" fmla="*/ 118 w 817"/>
                <a:gd name="T43" fmla="*/ 26 h 432"/>
                <a:gd name="T44" fmla="*/ 124 w 817"/>
                <a:gd name="T45" fmla="*/ 52 h 432"/>
                <a:gd name="T46" fmla="*/ 98 w 817"/>
                <a:gd name="T47" fmla="*/ 59 h 432"/>
                <a:gd name="T48" fmla="*/ 62 w 817"/>
                <a:gd name="T49" fmla="*/ 38 h 432"/>
                <a:gd name="T50" fmla="*/ 55 w 817"/>
                <a:gd name="T51" fmla="*/ 12 h 432"/>
                <a:gd name="T52" fmla="*/ 81 w 817"/>
                <a:gd name="T53" fmla="*/ 5 h 432"/>
                <a:gd name="T54" fmla="*/ 118 w 817"/>
                <a:gd name="T55" fmla="*/ 26 h 432"/>
                <a:gd name="T56" fmla="*/ 98 w 817"/>
                <a:gd name="T57" fmla="*/ 373 h 432"/>
                <a:gd name="T58" fmla="*/ 124 w 817"/>
                <a:gd name="T59" fmla="*/ 380 h 432"/>
                <a:gd name="T60" fmla="*/ 118 w 817"/>
                <a:gd name="T61" fmla="*/ 406 h 432"/>
                <a:gd name="T62" fmla="*/ 81 w 817"/>
                <a:gd name="T63" fmla="*/ 427 h 432"/>
                <a:gd name="T64" fmla="*/ 55 w 817"/>
                <a:gd name="T65" fmla="*/ 420 h 432"/>
                <a:gd name="T66" fmla="*/ 62 w 817"/>
                <a:gd name="T67" fmla="*/ 394 h 432"/>
                <a:gd name="T68" fmla="*/ 98 w 817"/>
                <a:gd name="T69" fmla="*/ 373 h 432"/>
                <a:gd name="T70" fmla="*/ 62 w 817"/>
                <a:gd name="T71" fmla="*/ 197 h 432"/>
                <a:gd name="T72" fmla="*/ 81 w 817"/>
                <a:gd name="T73" fmla="*/ 216 h 432"/>
                <a:gd name="T74" fmla="*/ 62 w 817"/>
                <a:gd name="T75" fmla="*/ 235 h 432"/>
                <a:gd name="T76" fmla="*/ 19 w 817"/>
                <a:gd name="T77" fmla="*/ 235 h 432"/>
                <a:gd name="T78" fmla="*/ 0 w 817"/>
                <a:gd name="T79" fmla="*/ 216 h 432"/>
                <a:gd name="T80" fmla="*/ 19 w 817"/>
                <a:gd name="T81" fmla="*/ 197 h 432"/>
                <a:gd name="T82" fmla="*/ 62 w 817"/>
                <a:gd name="T83" fmla="*/ 19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7" h="432">
                  <a:moveTo>
                    <a:pt x="699" y="406"/>
                  </a:moveTo>
                  <a:cubicBezTo>
                    <a:pt x="690" y="401"/>
                    <a:pt x="687" y="389"/>
                    <a:pt x="692" y="380"/>
                  </a:cubicBezTo>
                  <a:cubicBezTo>
                    <a:pt x="698" y="371"/>
                    <a:pt x="709" y="368"/>
                    <a:pt x="718" y="373"/>
                  </a:cubicBezTo>
                  <a:cubicBezTo>
                    <a:pt x="755" y="394"/>
                    <a:pt x="755" y="394"/>
                    <a:pt x="755" y="394"/>
                  </a:cubicBezTo>
                  <a:cubicBezTo>
                    <a:pt x="764" y="399"/>
                    <a:pt x="767" y="411"/>
                    <a:pt x="762" y="420"/>
                  </a:cubicBezTo>
                  <a:cubicBezTo>
                    <a:pt x="757" y="429"/>
                    <a:pt x="745" y="432"/>
                    <a:pt x="736" y="427"/>
                  </a:cubicBezTo>
                  <a:cubicBezTo>
                    <a:pt x="699" y="406"/>
                    <a:pt x="699" y="406"/>
                    <a:pt x="699" y="406"/>
                  </a:cubicBezTo>
                  <a:close/>
                  <a:moveTo>
                    <a:pt x="718" y="59"/>
                  </a:moveTo>
                  <a:cubicBezTo>
                    <a:pt x="709" y="64"/>
                    <a:pt x="698" y="61"/>
                    <a:pt x="692" y="52"/>
                  </a:cubicBezTo>
                  <a:cubicBezTo>
                    <a:pt x="687" y="43"/>
                    <a:pt x="690" y="31"/>
                    <a:pt x="699" y="26"/>
                  </a:cubicBezTo>
                  <a:cubicBezTo>
                    <a:pt x="736" y="5"/>
                    <a:pt x="736" y="5"/>
                    <a:pt x="736" y="5"/>
                  </a:cubicBezTo>
                  <a:cubicBezTo>
                    <a:pt x="745" y="0"/>
                    <a:pt x="757" y="3"/>
                    <a:pt x="762" y="12"/>
                  </a:cubicBezTo>
                  <a:cubicBezTo>
                    <a:pt x="767" y="21"/>
                    <a:pt x="764" y="32"/>
                    <a:pt x="755" y="38"/>
                  </a:cubicBezTo>
                  <a:cubicBezTo>
                    <a:pt x="718" y="59"/>
                    <a:pt x="718" y="59"/>
                    <a:pt x="718" y="59"/>
                  </a:cubicBezTo>
                  <a:close/>
                  <a:moveTo>
                    <a:pt x="755" y="235"/>
                  </a:moveTo>
                  <a:cubicBezTo>
                    <a:pt x="745" y="235"/>
                    <a:pt x="736" y="226"/>
                    <a:pt x="736" y="216"/>
                  </a:cubicBezTo>
                  <a:cubicBezTo>
                    <a:pt x="736" y="205"/>
                    <a:pt x="745" y="197"/>
                    <a:pt x="755" y="197"/>
                  </a:cubicBezTo>
                  <a:cubicBezTo>
                    <a:pt x="798" y="197"/>
                    <a:pt x="798" y="197"/>
                    <a:pt x="798" y="197"/>
                  </a:cubicBezTo>
                  <a:cubicBezTo>
                    <a:pt x="808" y="197"/>
                    <a:pt x="817" y="205"/>
                    <a:pt x="817" y="216"/>
                  </a:cubicBezTo>
                  <a:cubicBezTo>
                    <a:pt x="817" y="226"/>
                    <a:pt x="808" y="235"/>
                    <a:pt x="798" y="235"/>
                  </a:cubicBezTo>
                  <a:cubicBezTo>
                    <a:pt x="755" y="235"/>
                    <a:pt x="755" y="235"/>
                    <a:pt x="755" y="235"/>
                  </a:cubicBezTo>
                  <a:close/>
                  <a:moveTo>
                    <a:pt x="118" y="26"/>
                  </a:moveTo>
                  <a:cubicBezTo>
                    <a:pt x="127" y="31"/>
                    <a:pt x="130" y="43"/>
                    <a:pt x="124" y="52"/>
                  </a:cubicBezTo>
                  <a:cubicBezTo>
                    <a:pt x="119" y="61"/>
                    <a:pt x="108" y="64"/>
                    <a:pt x="98" y="5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2"/>
                    <a:pt x="49" y="21"/>
                    <a:pt x="55" y="12"/>
                  </a:cubicBezTo>
                  <a:cubicBezTo>
                    <a:pt x="60" y="3"/>
                    <a:pt x="72" y="0"/>
                    <a:pt x="81" y="5"/>
                  </a:cubicBezTo>
                  <a:cubicBezTo>
                    <a:pt x="118" y="26"/>
                    <a:pt x="118" y="26"/>
                    <a:pt x="118" y="26"/>
                  </a:cubicBezTo>
                  <a:close/>
                  <a:moveTo>
                    <a:pt x="98" y="373"/>
                  </a:moveTo>
                  <a:cubicBezTo>
                    <a:pt x="108" y="368"/>
                    <a:pt x="119" y="371"/>
                    <a:pt x="124" y="380"/>
                  </a:cubicBezTo>
                  <a:cubicBezTo>
                    <a:pt x="130" y="389"/>
                    <a:pt x="127" y="401"/>
                    <a:pt x="118" y="406"/>
                  </a:cubicBezTo>
                  <a:cubicBezTo>
                    <a:pt x="81" y="427"/>
                    <a:pt x="81" y="427"/>
                    <a:pt x="81" y="427"/>
                  </a:cubicBezTo>
                  <a:cubicBezTo>
                    <a:pt x="72" y="432"/>
                    <a:pt x="60" y="429"/>
                    <a:pt x="55" y="420"/>
                  </a:cubicBezTo>
                  <a:cubicBezTo>
                    <a:pt x="49" y="411"/>
                    <a:pt x="53" y="399"/>
                    <a:pt x="62" y="394"/>
                  </a:cubicBezTo>
                  <a:cubicBezTo>
                    <a:pt x="98" y="373"/>
                    <a:pt x="98" y="373"/>
                    <a:pt x="98" y="373"/>
                  </a:cubicBezTo>
                  <a:close/>
                  <a:moveTo>
                    <a:pt x="62" y="197"/>
                  </a:moveTo>
                  <a:cubicBezTo>
                    <a:pt x="72" y="197"/>
                    <a:pt x="81" y="205"/>
                    <a:pt x="81" y="216"/>
                  </a:cubicBezTo>
                  <a:cubicBezTo>
                    <a:pt x="81" y="226"/>
                    <a:pt x="72" y="235"/>
                    <a:pt x="62" y="235"/>
                  </a:cubicBezTo>
                  <a:cubicBezTo>
                    <a:pt x="19" y="235"/>
                    <a:pt x="19" y="235"/>
                    <a:pt x="19" y="235"/>
                  </a:cubicBezTo>
                  <a:cubicBezTo>
                    <a:pt x="9" y="235"/>
                    <a:pt x="0" y="226"/>
                    <a:pt x="0" y="216"/>
                  </a:cubicBezTo>
                  <a:cubicBezTo>
                    <a:pt x="0" y="205"/>
                    <a:pt x="9" y="197"/>
                    <a:pt x="19" y="197"/>
                  </a:cubicBezTo>
                  <a:cubicBezTo>
                    <a:pt x="62" y="197"/>
                    <a:pt x="62" y="197"/>
                    <a:pt x="62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3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4" name="淘宝网Chenying0907出品 11"/>
            <p:cNvSpPr>
              <a:spLocks/>
            </p:cNvSpPr>
            <p:nvPr/>
          </p:nvSpPr>
          <p:spPr bwMode="auto">
            <a:xfrm>
              <a:off x="6829360" y="958521"/>
              <a:ext cx="253087" cy="253452"/>
            </a:xfrm>
            <a:custGeom>
              <a:avLst/>
              <a:gdLst>
                <a:gd name="T0" fmla="*/ 3 w 293"/>
                <a:gd name="T1" fmla="*/ 38 h 293"/>
                <a:gd name="T2" fmla="*/ 16 w 293"/>
                <a:gd name="T3" fmla="*/ 15 h 293"/>
                <a:gd name="T4" fmla="*/ 39 w 293"/>
                <a:gd name="T5" fmla="*/ 28 h 293"/>
                <a:gd name="T6" fmla="*/ 50 w 293"/>
                <a:gd name="T7" fmla="*/ 65 h 293"/>
                <a:gd name="T8" fmla="*/ 91 w 293"/>
                <a:gd name="T9" fmla="*/ 53 h 293"/>
                <a:gd name="T10" fmla="*/ 91 w 293"/>
                <a:gd name="T11" fmla="*/ 53 h 293"/>
                <a:gd name="T12" fmla="*/ 127 w 293"/>
                <a:gd name="T13" fmla="*/ 48 h 293"/>
                <a:gd name="T14" fmla="*/ 127 w 293"/>
                <a:gd name="T15" fmla="*/ 19 h 293"/>
                <a:gd name="T16" fmla="*/ 146 w 293"/>
                <a:gd name="T17" fmla="*/ 0 h 293"/>
                <a:gd name="T18" fmla="*/ 165 w 293"/>
                <a:gd name="T19" fmla="*/ 19 h 293"/>
                <a:gd name="T20" fmla="*/ 165 w 293"/>
                <a:gd name="T21" fmla="*/ 48 h 293"/>
                <a:gd name="T22" fmla="*/ 202 w 293"/>
                <a:gd name="T23" fmla="*/ 53 h 293"/>
                <a:gd name="T24" fmla="*/ 202 w 293"/>
                <a:gd name="T25" fmla="*/ 53 h 293"/>
                <a:gd name="T26" fmla="*/ 202 w 293"/>
                <a:gd name="T27" fmla="*/ 53 h 293"/>
                <a:gd name="T28" fmla="*/ 242 w 293"/>
                <a:gd name="T29" fmla="*/ 65 h 293"/>
                <a:gd name="T30" fmla="*/ 253 w 293"/>
                <a:gd name="T31" fmla="*/ 28 h 293"/>
                <a:gd name="T32" fmla="*/ 277 w 293"/>
                <a:gd name="T33" fmla="*/ 15 h 293"/>
                <a:gd name="T34" fmla="*/ 290 w 293"/>
                <a:gd name="T35" fmla="*/ 38 h 293"/>
                <a:gd name="T36" fmla="*/ 220 w 293"/>
                <a:gd name="T37" fmla="*/ 278 h 293"/>
                <a:gd name="T38" fmla="*/ 196 w 293"/>
                <a:gd name="T39" fmla="*/ 290 h 293"/>
                <a:gd name="T40" fmla="*/ 183 w 293"/>
                <a:gd name="T41" fmla="*/ 267 h 293"/>
                <a:gd name="T42" fmla="*/ 232 w 293"/>
                <a:gd name="T43" fmla="*/ 102 h 293"/>
                <a:gd name="T44" fmla="*/ 194 w 293"/>
                <a:gd name="T45" fmla="*/ 90 h 293"/>
                <a:gd name="T46" fmla="*/ 194 w 293"/>
                <a:gd name="T47" fmla="*/ 90 h 293"/>
                <a:gd name="T48" fmla="*/ 165 w 293"/>
                <a:gd name="T49" fmla="*/ 86 h 293"/>
                <a:gd name="T50" fmla="*/ 165 w 293"/>
                <a:gd name="T51" fmla="*/ 132 h 293"/>
                <a:gd name="T52" fmla="*/ 146 w 293"/>
                <a:gd name="T53" fmla="*/ 151 h 293"/>
                <a:gd name="T54" fmla="*/ 127 w 293"/>
                <a:gd name="T55" fmla="*/ 132 h 293"/>
                <a:gd name="T56" fmla="*/ 127 w 293"/>
                <a:gd name="T57" fmla="*/ 86 h 293"/>
                <a:gd name="T58" fmla="*/ 99 w 293"/>
                <a:gd name="T59" fmla="*/ 90 h 293"/>
                <a:gd name="T60" fmla="*/ 99 w 293"/>
                <a:gd name="T61" fmla="*/ 90 h 293"/>
                <a:gd name="T62" fmla="*/ 61 w 293"/>
                <a:gd name="T63" fmla="*/ 102 h 293"/>
                <a:gd name="T64" fmla="*/ 109 w 293"/>
                <a:gd name="T65" fmla="*/ 267 h 293"/>
                <a:gd name="T66" fmla="*/ 96 w 293"/>
                <a:gd name="T67" fmla="*/ 290 h 293"/>
                <a:gd name="T68" fmla="*/ 73 w 293"/>
                <a:gd name="T69" fmla="*/ 278 h 293"/>
                <a:gd name="T70" fmla="*/ 3 w 293"/>
                <a:gd name="T71" fmla="*/ 3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3" h="293">
                  <a:moveTo>
                    <a:pt x="3" y="38"/>
                  </a:moveTo>
                  <a:cubicBezTo>
                    <a:pt x="0" y="28"/>
                    <a:pt x="6" y="18"/>
                    <a:pt x="16" y="15"/>
                  </a:cubicBezTo>
                  <a:cubicBezTo>
                    <a:pt x="26" y="12"/>
                    <a:pt x="37" y="18"/>
                    <a:pt x="39" y="28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63" y="60"/>
                    <a:pt x="77" y="56"/>
                    <a:pt x="91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103" y="50"/>
                    <a:pt x="115" y="49"/>
                    <a:pt x="127" y="48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8"/>
                    <a:pt x="136" y="0"/>
                    <a:pt x="146" y="0"/>
                  </a:cubicBezTo>
                  <a:cubicBezTo>
                    <a:pt x="157" y="0"/>
                    <a:pt x="165" y="8"/>
                    <a:pt x="165" y="19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78" y="49"/>
                    <a:pt x="190" y="50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16" y="56"/>
                    <a:pt x="229" y="60"/>
                    <a:pt x="242" y="65"/>
                  </a:cubicBezTo>
                  <a:cubicBezTo>
                    <a:pt x="253" y="28"/>
                    <a:pt x="253" y="28"/>
                    <a:pt x="253" y="28"/>
                  </a:cubicBezTo>
                  <a:cubicBezTo>
                    <a:pt x="256" y="18"/>
                    <a:pt x="267" y="12"/>
                    <a:pt x="277" y="15"/>
                  </a:cubicBezTo>
                  <a:cubicBezTo>
                    <a:pt x="287" y="18"/>
                    <a:pt x="293" y="28"/>
                    <a:pt x="290" y="38"/>
                  </a:cubicBezTo>
                  <a:cubicBezTo>
                    <a:pt x="220" y="278"/>
                    <a:pt x="220" y="278"/>
                    <a:pt x="220" y="278"/>
                  </a:cubicBezTo>
                  <a:cubicBezTo>
                    <a:pt x="217" y="288"/>
                    <a:pt x="206" y="293"/>
                    <a:pt x="196" y="290"/>
                  </a:cubicBezTo>
                  <a:cubicBezTo>
                    <a:pt x="186" y="288"/>
                    <a:pt x="180" y="277"/>
                    <a:pt x="183" y="267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20" y="97"/>
                    <a:pt x="207" y="93"/>
                    <a:pt x="194" y="90"/>
                  </a:cubicBezTo>
                  <a:cubicBezTo>
                    <a:pt x="194" y="90"/>
                    <a:pt x="194" y="90"/>
                    <a:pt x="194" y="90"/>
                  </a:cubicBezTo>
                  <a:cubicBezTo>
                    <a:pt x="185" y="88"/>
                    <a:pt x="175" y="87"/>
                    <a:pt x="165" y="86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5" y="143"/>
                    <a:pt x="157" y="151"/>
                    <a:pt x="146" y="151"/>
                  </a:cubicBezTo>
                  <a:cubicBezTo>
                    <a:pt x="136" y="151"/>
                    <a:pt x="127" y="143"/>
                    <a:pt x="127" y="132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18" y="87"/>
                    <a:pt x="108" y="88"/>
                    <a:pt x="99" y="90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85" y="93"/>
                    <a:pt x="73" y="97"/>
                    <a:pt x="61" y="102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2" y="277"/>
                    <a:pt x="106" y="288"/>
                    <a:pt x="96" y="290"/>
                  </a:cubicBezTo>
                  <a:cubicBezTo>
                    <a:pt x="86" y="293"/>
                    <a:pt x="76" y="288"/>
                    <a:pt x="73" y="278"/>
                  </a:cubicBezTo>
                  <a:cubicBezTo>
                    <a:pt x="3" y="38"/>
                    <a:pt x="3" y="38"/>
                    <a:pt x="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3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650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07" grpId="0"/>
      <p:bldP spid="108" grpId="0"/>
      <p:bldP spid="109" grpId="0"/>
      <p:bldP spid="110" grpId="0"/>
      <p:bldP spid="101" grpId="0" animBg="1"/>
      <p:bldP spid="102" grpId="0" animBg="1"/>
      <p:bldP spid="103" grpId="0" animBg="1"/>
      <p:bldP spid="10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89839" y="2337565"/>
            <a:ext cx="2245121" cy="2799422"/>
            <a:chOff x="3295850" y="1908877"/>
            <a:chExt cx="3738030" cy="4660916"/>
          </a:xfrm>
        </p:grpSpPr>
        <p:sp>
          <p:nvSpPr>
            <p:cNvPr id="3" name="圆角矩形 2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5400">
              <a:noFill/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3683877" y="2776491"/>
            <a:ext cx="4218432" cy="813458"/>
          </a:xfrm>
          <a:prstGeom prst="roundRect">
            <a:avLst>
              <a:gd name="adj" fmla="val 9976"/>
            </a:avLst>
          </a:prstGeom>
          <a:solidFill>
            <a:schemeClr val="accent5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760003" y="3116415"/>
            <a:ext cx="128350" cy="128351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7030A0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7030A0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435624" y="3116415"/>
            <a:ext cx="128350" cy="128351"/>
            <a:chOff x="4486616" y="3001075"/>
            <a:chExt cx="274695" cy="274699"/>
          </a:xfrm>
        </p:grpSpPr>
        <p:sp>
          <p:nvSpPr>
            <p:cNvPr id="12" name="椭圆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507710" y="3152871"/>
            <a:ext cx="312176" cy="49899"/>
            <a:chOff x="4318304" y="3089060"/>
            <a:chExt cx="384317" cy="61430"/>
          </a:xfrm>
        </p:grpSpPr>
        <p:sp>
          <p:nvSpPr>
            <p:cNvPr id="15" name="圆角矩形 14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7" name="文本框 40"/>
          <p:cNvSpPr txBox="1"/>
          <p:nvPr/>
        </p:nvSpPr>
        <p:spPr>
          <a:xfrm>
            <a:off x="4561308" y="2934367"/>
            <a:ext cx="2848326" cy="54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/>
            <a:r>
              <a:rPr lang="zh-TW" altLang="en-US" sz="2924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發想</a:t>
            </a:r>
            <a:endParaRPr lang="zh-CN" altLang="en-US" sz="2924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086568" y="2986389"/>
            <a:ext cx="667548" cy="457648"/>
            <a:chOff x="5030931" y="2884106"/>
            <a:chExt cx="601529" cy="563407"/>
          </a:xfrm>
        </p:grpSpPr>
        <p:sp>
          <p:nvSpPr>
            <p:cNvPr id="28" name="椭圆 2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4472C4">
                    <a:lumMod val="75000"/>
                  </a:srgbClr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  <p:sp>
          <p:nvSpPr>
            <p:cNvPr id="29" name="文本框 58"/>
            <p:cNvSpPr txBox="1"/>
            <p:nvPr/>
          </p:nvSpPr>
          <p:spPr>
            <a:xfrm>
              <a:off x="5030931" y="2903000"/>
              <a:ext cx="601529" cy="54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2950"/>
              <a:r>
                <a:rPr lang="en-US" altLang="zh-CN" sz="2274" dirty="0">
                  <a:solidFill>
                    <a:srgbClr val="4472C4">
                      <a:lumMod val="75000"/>
                    </a:srgbClr>
                  </a:solidFill>
                  <a:latin typeface="Impact MT Std" pitchFamily="34" charset="0"/>
                  <a:ea typeface="等线" panose="02010600030101010101" pitchFamily="2" charset="-122"/>
                </a:rPr>
                <a:t>01</a:t>
              </a:r>
              <a:endParaRPr lang="zh-CN" altLang="en-US" sz="2274" dirty="0">
                <a:solidFill>
                  <a:srgbClr val="4472C4">
                    <a:lumMod val="75000"/>
                  </a:srgbClr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</p:grpSp>
      <p:grpSp>
        <p:nvGrpSpPr>
          <p:cNvPr id="22" name="淘宝网Chenying0907出品 45"/>
          <p:cNvGrpSpPr/>
          <p:nvPr/>
        </p:nvGrpSpPr>
        <p:grpSpPr>
          <a:xfrm>
            <a:off x="2583529" y="2956445"/>
            <a:ext cx="637537" cy="635225"/>
            <a:chOff x="6602606" y="810033"/>
            <a:chExt cx="706229" cy="703668"/>
          </a:xfrm>
          <a:solidFill>
            <a:schemeClr val="bg1"/>
          </a:solidFill>
        </p:grpSpPr>
        <p:sp>
          <p:nvSpPr>
            <p:cNvPr id="24" name="淘宝网Chenying0907出品 9"/>
            <p:cNvSpPr>
              <a:spLocks noEditPoints="1"/>
            </p:cNvSpPr>
            <p:nvPr/>
          </p:nvSpPr>
          <p:spPr bwMode="auto">
            <a:xfrm>
              <a:off x="6697696" y="810033"/>
              <a:ext cx="516048" cy="703668"/>
            </a:xfrm>
            <a:custGeom>
              <a:avLst/>
              <a:gdLst>
                <a:gd name="T0" fmla="*/ 222 w 597"/>
                <a:gd name="T1" fmla="*/ 575 h 814"/>
                <a:gd name="T2" fmla="*/ 253 w 597"/>
                <a:gd name="T3" fmla="*/ 598 h 814"/>
                <a:gd name="T4" fmla="*/ 344 w 597"/>
                <a:gd name="T5" fmla="*/ 598 h 814"/>
                <a:gd name="T6" fmla="*/ 375 w 597"/>
                <a:gd name="T7" fmla="*/ 575 h 814"/>
                <a:gd name="T8" fmla="*/ 414 w 597"/>
                <a:gd name="T9" fmla="*/ 509 h 814"/>
                <a:gd name="T10" fmla="*/ 539 w 597"/>
                <a:gd name="T11" fmla="*/ 298 h 814"/>
                <a:gd name="T12" fmla="*/ 298 w 597"/>
                <a:gd name="T13" fmla="*/ 57 h 814"/>
                <a:gd name="T14" fmla="*/ 57 w 597"/>
                <a:gd name="T15" fmla="*/ 298 h 814"/>
                <a:gd name="T16" fmla="*/ 183 w 597"/>
                <a:gd name="T17" fmla="*/ 509 h 814"/>
                <a:gd name="T18" fmla="*/ 222 w 597"/>
                <a:gd name="T19" fmla="*/ 575 h 814"/>
                <a:gd name="T20" fmla="*/ 354 w 597"/>
                <a:gd name="T21" fmla="*/ 782 h 814"/>
                <a:gd name="T22" fmla="*/ 314 w 597"/>
                <a:gd name="T23" fmla="*/ 814 h 814"/>
                <a:gd name="T24" fmla="*/ 282 w 597"/>
                <a:gd name="T25" fmla="*/ 814 h 814"/>
                <a:gd name="T26" fmla="*/ 242 w 597"/>
                <a:gd name="T27" fmla="*/ 782 h 814"/>
                <a:gd name="T28" fmla="*/ 226 w 597"/>
                <a:gd name="T29" fmla="*/ 782 h 814"/>
                <a:gd name="T30" fmla="*/ 165 w 597"/>
                <a:gd name="T31" fmla="*/ 722 h 814"/>
                <a:gd name="T32" fmla="*/ 165 w 597"/>
                <a:gd name="T33" fmla="*/ 576 h 814"/>
                <a:gd name="T34" fmla="*/ 155 w 597"/>
                <a:gd name="T35" fmla="*/ 559 h 814"/>
                <a:gd name="T36" fmla="*/ 0 w 597"/>
                <a:gd name="T37" fmla="*/ 298 h 814"/>
                <a:gd name="T38" fmla="*/ 298 w 597"/>
                <a:gd name="T39" fmla="*/ 0 h 814"/>
                <a:gd name="T40" fmla="*/ 597 w 597"/>
                <a:gd name="T41" fmla="*/ 298 h 814"/>
                <a:gd name="T42" fmla="*/ 441 w 597"/>
                <a:gd name="T43" fmla="*/ 559 h 814"/>
                <a:gd name="T44" fmla="*/ 431 w 597"/>
                <a:gd name="T45" fmla="*/ 576 h 814"/>
                <a:gd name="T46" fmla="*/ 432 w 597"/>
                <a:gd name="T47" fmla="*/ 722 h 814"/>
                <a:gd name="T48" fmla="*/ 371 w 597"/>
                <a:gd name="T49" fmla="*/ 782 h 814"/>
                <a:gd name="T50" fmla="*/ 354 w 597"/>
                <a:gd name="T51" fmla="*/ 782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7" h="814">
                  <a:moveTo>
                    <a:pt x="222" y="575"/>
                  </a:moveTo>
                  <a:cubicBezTo>
                    <a:pt x="224" y="589"/>
                    <a:pt x="238" y="598"/>
                    <a:pt x="253" y="598"/>
                  </a:cubicBezTo>
                  <a:cubicBezTo>
                    <a:pt x="344" y="598"/>
                    <a:pt x="344" y="598"/>
                    <a:pt x="344" y="598"/>
                  </a:cubicBezTo>
                  <a:cubicBezTo>
                    <a:pt x="358" y="598"/>
                    <a:pt x="373" y="589"/>
                    <a:pt x="375" y="575"/>
                  </a:cubicBezTo>
                  <a:cubicBezTo>
                    <a:pt x="377" y="547"/>
                    <a:pt x="390" y="523"/>
                    <a:pt x="414" y="509"/>
                  </a:cubicBezTo>
                  <a:cubicBezTo>
                    <a:pt x="491" y="467"/>
                    <a:pt x="539" y="386"/>
                    <a:pt x="539" y="298"/>
                  </a:cubicBezTo>
                  <a:cubicBezTo>
                    <a:pt x="539" y="165"/>
                    <a:pt x="431" y="57"/>
                    <a:pt x="298" y="57"/>
                  </a:cubicBezTo>
                  <a:cubicBezTo>
                    <a:pt x="165" y="57"/>
                    <a:pt x="57" y="165"/>
                    <a:pt x="57" y="298"/>
                  </a:cubicBezTo>
                  <a:cubicBezTo>
                    <a:pt x="57" y="386"/>
                    <a:pt x="105" y="467"/>
                    <a:pt x="183" y="509"/>
                  </a:cubicBezTo>
                  <a:cubicBezTo>
                    <a:pt x="207" y="523"/>
                    <a:pt x="219" y="547"/>
                    <a:pt x="222" y="575"/>
                  </a:cubicBezTo>
                  <a:close/>
                  <a:moveTo>
                    <a:pt x="354" y="782"/>
                  </a:moveTo>
                  <a:cubicBezTo>
                    <a:pt x="350" y="800"/>
                    <a:pt x="334" y="814"/>
                    <a:pt x="314" y="814"/>
                  </a:cubicBezTo>
                  <a:cubicBezTo>
                    <a:pt x="282" y="814"/>
                    <a:pt x="282" y="814"/>
                    <a:pt x="282" y="814"/>
                  </a:cubicBezTo>
                  <a:cubicBezTo>
                    <a:pt x="263" y="814"/>
                    <a:pt x="247" y="800"/>
                    <a:pt x="242" y="782"/>
                  </a:cubicBezTo>
                  <a:cubicBezTo>
                    <a:pt x="226" y="782"/>
                    <a:pt x="226" y="782"/>
                    <a:pt x="226" y="782"/>
                  </a:cubicBezTo>
                  <a:cubicBezTo>
                    <a:pt x="193" y="782"/>
                    <a:pt x="165" y="755"/>
                    <a:pt x="165" y="722"/>
                  </a:cubicBezTo>
                  <a:cubicBezTo>
                    <a:pt x="165" y="576"/>
                    <a:pt x="165" y="576"/>
                    <a:pt x="165" y="576"/>
                  </a:cubicBezTo>
                  <a:cubicBezTo>
                    <a:pt x="165" y="569"/>
                    <a:pt x="162" y="563"/>
                    <a:pt x="155" y="559"/>
                  </a:cubicBezTo>
                  <a:cubicBezTo>
                    <a:pt x="60" y="507"/>
                    <a:pt x="0" y="407"/>
                    <a:pt x="0" y="298"/>
                  </a:cubicBezTo>
                  <a:cubicBezTo>
                    <a:pt x="0" y="133"/>
                    <a:pt x="134" y="0"/>
                    <a:pt x="298" y="0"/>
                  </a:cubicBezTo>
                  <a:cubicBezTo>
                    <a:pt x="463" y="0"/>
                    <a:pt x="597" y="133"/>
                    <a:pt x="597" y="298"/>
                  </a:cubicBezTo>
                  <a:cubicBezTo>
                    <a:pt x="597" y="407"/>
                    <a:pt x="537" y="507"/>
                    <a:pt x="441" y="559"/>
                  </a:cubicBezTo>
                  <a:cubicBezTo>
                    <a:pt x="435" y="563"/>
                    <a:pt x="431" y="569"/>
                    <a:pt x="431" y="576"/>
                  </a:cubicBezTo>
                  <a:cubicBezTo>
                    <a:pt x="432" y="722"/>
                    <a:pt x="432" y="722"/>
                    <a:pt x="432" y="722"/>
                  </a:cubicBezTo>
                  <a:cubicBezTo>
                    <a:pt x="432" y="755"/>
                    <a:pt x="404" y="782"/>
                    <a:pt x="371" y="782"/>
                  </a:cubicBezTo>
                  <a:cubicBezTo>
                    <a:pt x="354" y="782"/>
                    <a:pt x="354" y="782"/>
                    <a:pt x="354" y="7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3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5" name="淘宝网Chenying0907出品 10"/>
            <p:cNvSpPr>
              <a:spLocks noEditPoints="1"/>
            </p:cNvSpPr>
            <p:nvPr/>
          </p:nvSpPr>
          <p:spPr bwMode="auto">
            <a:xfrm>
              <a:off x="6602606" y="878425"/>
              <a:ext cx="706229" cy="373412"/>
            </a:xfrm>
            <a:custGeom>
              <a:avLst/>
              <a:gdLst>
                <a:gd name="T0" fmla="*/ 699 w 817"/>
                <a:gd name="T1" fmla="*/ 406 h 432"/>
                <a:gd name="T2" fmla="*/ 692 w 817"/>
                <a:gd name="T3" fmla="*/ 380 h 432"/>
                <a:gd name="T4" fmla="*/ 718 w 817"/>
                <a:gd name="T5" fmla="*/ 373 h 432"/>
                <a:gd name="T6" fmla="*/ 755 w 817"/>
                <a:gd name="T7" fmla="*/ 394 h 432"/>
                <a:gd name="T8" fmla="*/ 762 w 817"/>
                <a:gd name="T9" fmla="*/ 420 h 432"/>
                <a:gd name="T10" fmla="*/ 736 w 817"/>
                <a:gd name="T11" fmla="*/ 427 h 432"/>
                <a:gd name="T12" fmla="*/ 699 w 817"/>
                <a:gd name="T13" fmla="*/ 406 h 432"/>
                <a:gd name="T14" fmla="*/ 718 w 817"/>
                <a:gd name="T15" fmla="*/ 59 h 432"/>
                <a:gd name="T16" fmla="*/ 692 w 817"/>
                <a:gd name="T17" fmla="*/ 52 h 432"/>
                <a:gd name="T18" fmla="*/ 699 w 817"/>
                <a:gd name="T19" fmla="*/ 26 h 432"/>
                <a:gd name="T20" fmla="*/ 736 w 817"/>
                <a:gd name="T21" fmla="*/ 5 h 432"/>
                <a:gd name="T22" fmla="*/ 762 w 817"/>
                <a:gd name="T23" fmla="*/ 12 h 432"/>
                <a:gd name="T24" fmla="*/ 755 w 817"/>
                <a:gd name="T25" fmla="*/ 38 h 432"/>
                <a:gd name="T26" fmla="*/ 718 w 817"/>
                <a:gd name="T27" fmla="*/ 59 h 432"/>
                <a:gd name="T28" fmla="*/ 755 w 817"/>
                <a:gd name="T29" fmla="*/ 235 h 432"/>
                <a:gd name="T30" fmla="*/ 736 w 817"/>
                <a:gd name="T31" fmla="*/ 216 h 432"/>
                <a:gd name="T32" fmla="*/ 755 w 817"/>
                <a:gd name="T33" fmla="*/ 197 h 432"/>
                <a:gd name="T34" fmla="*/ 798 w 817"/>
                <a:gd name="T35" fmla="*/ 197 h 432"/>
                <a:gd name="T36" fmla="*/ 817 w 817"/>
                <a:gd name="T37" fmla="*/ 216 h 432"/>
                <a:gd name="T38" fmla="*/ 798 w 817"/>
                <a:gd name="T39" fmla="*/ 235 h 432"/>
                <a:gd name="T40" fmla="*/ 755 w 817"/>
                <a:gd name="T41" fmla="*/ 235 h 432"/>
                <a:gd name="T42" fmla="*/ 118 w 817"/>
                <a:gd name="T43" fmla="*/ 26 h 432"/>
                <a:gd name="T44" fmla="*/ 124 w 817"/>
                <a:gd name="T45" fmla="*/ 52 h 432"/>
                <a:gd name="T46" fmla="*/ 98 w 817"/>
                <a:gd name="T47" fmla="*/ 59 h 432"/>
                <a:gd name="T48" fmla="*/ 62 w 817"/>
                <a:gd name="T49" fmla="*/ 38 h 432"/>
                <a:gd name="T50" fmla="*/ 55 w 817"/>
                <a:gd name="T51" fmla="*/ 12 h 432"/>
                <a:gd name="T52" fmla="*/ 81 w 817"/>
                <a:gd name="T53" fmla="*/ 5 h 432"/>
                <a:gd name="T54" fmla="*/ 118 w 817"/>
                <a:gd name="T55" fmla="*/ 26 h 432"/>
                <a:gd name="T56" fmla="*/ 98 w 817"/>
                <a:gd name="T57" fmla="*/ 373 h 432"/>
                <a:gd name="T58" fmla="*/ 124 w 817"/>
                <a:gd name="T59" fmla="*/ 380 h 432"/>
                <a:gd name="T60" fmla="*/ 118 w 817"/>
                <a:gd name="T61" fmla="*/ 406 h 432"/>
                <a:gd name="T62" fmla="*/ 81 w 817"/>
                <a:gd name="T63" fmla="*/ 427 h 432"/>
                <a:gd name="T64" fmla="*/ 55 w 817"/>
                <a:gd name="T65" fmla="*/ 420 h 432"/>
                <a:gd name="T66" fmla="*/ 62 w 817"/>
                <a:gd name="T67" fmla="*/ 394 h 432"/>
                <a:gd name="T68" fmla="*/ 98 w 817"/>
                <a:gd name="T69" fmla="*/ 373 h 432"/>
                <a:gd name="T70" fmla="*/ 62 w 817"/>
                <a:gd name="T71" fmla="*/ 197 h 432"/>
                <a:gd name="T72" fmla="*/ 81 w 817"/>
                <a:gd name="T73" fmla="*/ 216 h 432"/>
                <a:gd name="T74" fmla="*/ 62 w 817"/>
                <a:gd name="T75" fmla="*/ 235 h 432"/>
                <a:gd name="T76" fmla="*/ 19 w 817"/>
                <a:gd name="T77" fmla="*/ 235 h 432"/>
                <a:gd name="T78" fmla="*/ 0 w 817"/>
                <a:gd name="T79" fmla="*/ 216 h 432"/>
                <a:gd name="T80" fmla="*/ 19 w 817"/>
                <a:gd name="T81" fmla="*/ 197 h 432"/>
                <a:gd name="T82" fmla="*/ 62 w 817"/>
                <a:gd name="T83" fmla="*/ 19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7" h="432">
                  <a:moveTo>
                    <a:pt x="699" y="406"/>
                  </a:moveTo>
                  <a:cubicBezTo>
                    <a:pt x="690" y="401"/>
                    <a:pt x="687" y="389"/>
                    <a:pt x="692" y="380"/>
                  </a:cubicBezTo>
                  <a:cubicBezTo>
                    <a:pt x="698" y="371"/>
                    <a:pt x="709" y="368"/>
                    <a:pt x="718" y="373"/>
                  </a:cubicBezTo>
                  <a:cubicBezTo>
                    <a:pt x="755" y="394"/>
                    <a:pt x="755" y="394"/>
                    <a:pt x="755" y="394"/>
                  </a:cubicBezTo>
                  <a:cubicBezTo>
                    <a:pt x="764" y="399"/>
                    <a:pt x="767" y="411"/>
                    <a:pt x="762" y="420"/>
                  </a:cubicBezTo>
                  <a:cubicBezTo>
                    <a:pt x="757" y="429"/>
                    <a:pt x="745" y="432"/>
                    <a:pt x="736" y="427"/>
                  </a:cubicBezTo>
                  <a:cubicBezTo>
                    <a:pt x="699" y="406"/>
                    <a:pt x="699" y="406"/>
                    <a:pt x="699" y="406"/>
                  </a:cubicBezTo>
                  <a:close/>
                  <a:moveTo>
                    <a:pt x="718" y="59"/>
                  </a:moveTo>
                  <a:cubicBezTo>
                    <a:pt x="709" y="64"/>
                    <a:pt x="698" y="61"/>
                    <a:pt x="692" y="52"/>
                  </a:cubicBezTo>
                  <a:cubicBezTo>
                    <a:pt x="687" y="43"/>
                    <a:pt x="690" y="31"/>
                    <a:pt x="699" y="26"/>
                  </a:cubicBezTo>
                  <a:cubicBezTo>
                    <a:pt x="736" y="5"/>
                    <a:pt x="736" y="5"/>
                    <a:pt x="736" y="5"/>
                  </a:cubicBezTo>
                  <a:cubicBezTo>
                    <a:pt x="745" y="0"/>
                    <a:pt x="757" y="3"/>
                    <a:pt x="762" y="12"/>
                  </a:cubicBezTo>
                  <a:cubicBezTo>
                    <a:pt x="767" y="21"/>
                    <a:pt x="764" y="32"/>
                    <a:pt x="755" y="38"/>
                  </a:cubicBezTo>
                  <a:cubicBezTo>
                    <a:pt x="718" y="59"/>
                    <a:pt x="718" y="59"/>
                    <a:pt x="718" y="59"/>
                  </a:cubicBezTo>
                  <a:close/>
                  <a:moveTo>
                    <a:pt x="755" y="235"/>
                  </a:moveTo>
                  <a:cubicBezTo>
                    <a:pt x="745" y="235"/>
                    <a:pt x="736" y="226"/>
                    <a:pt x="736" y="216"/>
                  </a:cubicBezTo>
                  <a:cubicBezTo>
                    <a:pt x="736" y="205"/>
                    <a:pt x="745" y="197"/>
                    <a:pt x="755" y="197"/>
                  </a:cubicBezTo>
                  <a:cubicBezTo>
                    <a:pt x="798" y="197"/>
                    <a:pt x="798" y="197"/>
                    <a:pt x="798" y="197"/>
                  </a:cubicBezTo>
                  <a:cubicBezTo>
                    <a:pt x="808" y="197"/>
                    <a:pt x="817" y="205"/>
                    <a:pt x="817" y="216"/>
                  </a:cubicBezTo>
                  <a:cubicBezTo>
                    <a:pt x="817" y="226"/>
                    <a:pt x="808" y="235"/>
                    <a:pt x="798" y="235"/>
                  </a:cubicBezTo>
                  <a:cubicBezTo>
                    <a:pt x="755" y="235"/>
                    <a:pt x="755" y="235"/>
                    <a:pt x="755" y="235"/>
                  </a:cubicBezTo>
                  <a:close/>
                  <a:moveTo>
                    <a:pt x="118" y="26"/>
                  </a:moveTo>
                  <a:cubicBezTo>
                    <a:pt x="127" y="31"/>
                    <a:pt x="130" y="43"/>
                    <a:pt x="124" y="52"/>
                  </a:cubicBezTo>
                  <a:cubicBezTo>
                    <a:pt x="119" y="61"/>
                    <a:pt x="108" y="64"/>
                    <a:pt x="98" y="5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2"/>
                    <a:pt x="49" y="21"/>
                    <a:pt x="55" y="12"/>
                  </a:cubicBezTo>
                  <a:cubicBezTo>
                    <a:pt x="60" y="3"/>
                    <a:pt x="72" y="0"/>
                    <a:pt x="81" y="5"/>
                  </a:cubicBezTo>
                  <a:cubicBezTo>
                    <a:pt x="118" y="26"/>
                    <a:pt x="118" y="26"/>
                    <a:pt x="118" y="26"/>
                  </a:cubicBezTo>
                  <a:close/>
                  <a:moveTo>
                    <a:pt x="98" y="373"/>
                  </a:moveTo>
                  <a:cubicBezTo>
                    <a:pt x="108" y="368"/>
                    <a:pt x="119" y="371"/>
                    <a:pt x="124" y="380"/>
                  </a:cubicBezTo>
                  <a:cubicBezTo>
                    <a:pt x="130" y="389"/>
                    <a:pt x="127" y="401"/>
                    <a:pt x="118" y="406"/>
                  </a:cubicBezTo>
                  <a:cubicBezTo>
                    <a:pt x="81" y="427"/>
                    <a:pt x="81" y="427"/>
                    <a:pt x="81" y="427"/>
                  </a:cubicBezTo>
                  <a:cubicBezTo>
                    <a:pt x="72" y="432"/>
                    <a:pt x="60" y="429"/>
                    <a:pt x="55" y="420"/>
                  </a:cubicBezTo>
                  <a:cubicBezTo>
                    <a:pt x="49" y="411"/>
                    <a:pt x="53" y="399"/>
                    <a:pt x="62" y="394"/>
                  </a:cubicBezTo>
                  <a:cubicBezTo>
                    <a:pt x="98" y="373"/>
                    <a:pt x="98" y="373"/>
                    <a:pt x="98" y="373"/>
                  </a:cubicBezTo>
                  <a:close/>
                  <a:moveTo>
                    <a:pt x="62" y="197"/>
                  </a:moveTo>
                  <a:cubicBezTo>
                    <a:pt x="72" y="197"/>
                    <a:pt x="81" y="205"/>
                    <a:pt x="81" y="216"/>
                  </a:cubicBezTo>
                  <a:cubicBezTo>
                    <a:pt x="81" y="226"/>
                    <a:pt x="72" y="235"/>
                    <a:pt x="62" y="235"/>
                  </a:cubicBezTo>
                  <a:cubicBezTo>
                    <a:pt x="19" y="235"/>
                    <a:pt x="19" y="235"/>
                    <a:pt x="19" y="235"/>
                  </a:cubicBezTo>
                  <a:cubicBezTo>
                    <a:pt x="9" y="235"/>
                    <a:pt x="0" y="226"/>
                    <a:pt x="0" y="216"/>
                  </a:cubicBezTo>
                  <a:cubicBezTo>
                    <a:pt x="0" y="205"/>
                    <a:pt x="9" y="197"/>
                    <a:pt x="19" y="197"/>
                  </a:cubicBezTo>
                  <a:cubicBezTo>
                    <a:pt x="62" y="197"/>
                    <a:pt x="62" y="197"/>
                    <a:pt x="62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3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6" name="淘宝网Chenying0907出品 11"/>
            <p:cNvSpPr>
              <a:spLocks/>
            </p:cNvSpPr>
            <p:nvPr/>
          </p:nvSpPr>
          <p:spPr bwMode="auto">
            <a:xfrm>
              <a:off x="6829360" y="958521"/>
              <a:ext cx="253087" cy="253452"/>
            </a:xfrm>
            <a:custGeom>
              <a:avLst/>
              <a:gdLst>
                <a:gd name="T0" fmla="*/ 3 w 293"/>
                <a:gd name="T1" fmla="*/ 38 h 293"/>
                <a:gd name="T2" fmla="*/ 16 w 293"/>
                <a:gd name="T3" fmla="*/ 15 h 293"/>
                <a:gd name="T4" fmla="*/ 39 w 293"/>
                <a:gd name="T5" fmla="*/ 28 h 293"/>
                <a:gd name="T6" fmla="*/ 50 w 293"/>
                <a:gd name="T7" fmla="*/ 65 h 293"/>
                <a:gd name="T8" fmla="*/ 91 w 293"/>
                <a:gd name="T9" fmla="*/ 53 h 293"/>
                <a:gd name="T10" fmla="*/ 91 w 293"/>
                <a:gd name="T11" fmla="*/ 53 h 293"/>
                <a:gd name="T12" fmla="*/ 127 w 293"/>
                <a:gd name="T13" fmla="*/ 48 h 293"/>
                <a:gd name="T14" fmla="*/ 127 w 293"/>
                <a:gd name="T15" fmla="*/ 19 h 293"/>
                <a:gd name="T16" fmla="*/ 146 w 293"/>
                <a:gd name="T17" fmla="*/ 0 h 293"/>
                <a:gd name="T18" fmla="*/ 165 w 293"/>
                <a:gd name="T19" fmla="*/ 19 h 293"/>
                <a:gd name="T20" fmla="*/ 165 w 293"/>
                <a:gd name="T21" fmla="*/ 48 h 293"/>
                <a:gd name="T22" fmla="*/ 202 w 293"/>
                <a:gd name="T23" fmla="*/ 53 h 293"/>
                <a:gd name="T24" fmla="*/ 202 w 293"/>
                <a:gd name="T25" fmla="*/ 53 h 293"/>
                <a:gd name="T26" fmla="*/ 202 w 293"/>
                <a:gd name="T27" fmla="*/ 53 h 293"/>
                <a:gd name="T28" fmla="*/ 242 w 293"/>
                <a:gd name="T29" fmla="*/ 65 h 293"/>
                <a:gd name="T30" fmla="*/ 253 w 293"/>
                <a:gd name="T31" fmla="*/ 28 h 293"/>
                <a:gd name="T32" fmla="*/ 277 w 293"/>
                <a:gd name="T33" fmla="*/ 15 h 293"/>
                <a:gd name="T34" fmla="*/ 290 w 293"/>
                <a:gd name="T35" fmla="*/ 38 h 293"/>
                <a:gd name="T36" fmla="*/ 220 w 293"/>
                <a:gd name="T37" fmla="*/ 278 h 293"/>
                <a:gd name="T38" fmla="*/ 196 w 293"/>
                <a:gd name="T39" fmla="*/ 290 h 293"/>
                <a:gd name="T40" fmla="*/ 183 w 293"/>
                <a:gd name="T41" fmla="*/ 267 h 293"/>
                <a:gd name="T42" fmla="*/ 232 w 293"/>
                <a:gd name="T43" fmla="*/ 102 h 293"/>
                <a:gd name="T44" fmla="*/ 194 w 293"/>
                <a:gd name="T45" fmla="*/ 90 h 293"/>
                <a:gd name="T46" fmla="*/ 194 w 293"/>
                <a:gd name="T47" fmla="*/ 90 h 293"/>
                <a:gd name="T48" fmla="*/ 165 w 293"/>
                <a:gd name="T49" fmla="*/ 86 h 293"/>
                <a:gd name="T50" fmla="*/ 165 w 293"/>
                <a:gd name="T51" fmla="*/ 132 h 293"/>
                <a:gd name="T52" fmla="*/ 146 w 293"/>
                <a:gd name="T53" fmla="*/ 151 h 293"/>
                <a:gd name="T54" fmla="*/ 127 w 293"/>
                <a:gd name="T55" fmla="*/ 132 h 293"/>
                <a:gd name="T56" fmla="*/ 127 w 293"/>
                <a:gd name="T57" fmla="*/ 86 h 293"/>
                <a:gd name="T58" fmla="*/ 99 w 293"/>
                <a:gd name="T59" fmla="*/ 90 h 293"/>
                <a:gd name="T60" fmla="*/ 99 w 293"/>
                <a:gd name="T61" fmla="*/ 90 h 293"/>
                <a:gd name="T62" fmla="*/ 61 w 293"/>
                <a:gd name="T63" fmla="*/ 102 h 293"/>
                <a:gd name="T64" fmla="*/ 109 w 293"/>
                <a:gd name="T65" fmla="*/ 267 h 293"/>
                <a:gd name="T66" fmla="*/ 96 w 293"/>
                <a:gd name="T67" fmla="*/ 290 h 293"/>
                <a:gd name="T68" fmla="*/ 73 w 293"/>
                <a:gd name="T69" fmla="*/ 278 h 293"/>
                <a:gd name="T70" fmla="*/ 3 w 293"/>
                <a:gd name="T71" fmla="*/ 3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3" h="293">
                  <a:moveTo>
                    <a:pt x="3" y="38"/>
                  </a:moveTo>
                  <a:cubicBezTo>
                    <a:pt x="0" y="28"/>
                    <a:pt x="6" y="18"/>
                    <a:pt x="16" y="15"/>
                  </a:cubicBezTo>
                  <a:cubicBezTo>
                    <a:pt x="26" y="12"/>
                    <a:pt x="37" y="18"/>
                    <a:pt x="39" y="28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63" y="60"/>
                    <a:pt x="77" y="56"/>
                    <a:pt x="91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103" y="50"/>
                    <a:pt x="115" y="49"/>
                    <a:pt x="127" y="48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8"/>
                    <a:pt x="136" y="0"/>
                    <a:pt x="146" y="0"/>
                  </a:cubicBezTo>
                  <a:cubicBezTo>
                    <a:pt x="157" y="0"/>
                    <a:pt x="165" y="8"/>
                    <a:pt x="165" y="19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78" y="49"/>
                    <a:pt x="190" y="50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16" y="56"/>
                    <a:pt x="229" y="60"/>
                    <a:pt x="242" y="65"/>
                  </a:cubicBezTo>
                  <a:cubicBezTo>
                    <a:pt x="253" y="28"/>
                    <a:pt x="253" y="28"/>
                    <a:pt x="253" y="28"/>
                  </a:cubicBezTo>
                  <a:cubicBezTo>
                    <a:pt x="256" y="18"/>
                    <a:pt x="267" y="12"/>
                    <a:pt x="277" y="15"/>
                  </a:cubicBezTo>
                  <a:cubicBezTo>
                    <a:pt x="287" y="18"/>
                    <a:pt x="293" y="28"/>
                    <a:pt x="290" y="38"/>
                  </a:cubicBezTo>
                  <a:cubicBezTo>
                    <a:pt x="220" y="278"/>
                    <a:pt x="220" y="278"/>
                    <a:pt x="220" y="278"/>
                  </a:cubicBezTo>
                  <a:cubicBezTo>
                    <a:pt x="217" y="288"/>
                    <a:pt x="206" y="293"/>
                    <a:pt x="196" y="290"/>
                  </a:cubicBezTo>
                  <a:cubicBezTo>
                    <a:pt x="186" y="288"/>
                    <a:pt x="180" y="277"/>
                    <a:pt x="183" y="267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20" y="97"/>
                    <a:pt x="207" y="93"/>
                    <a:pt x="194" y="90"/>
                  </a:cubicBezTo>
                  <a:cubicBezTo>
                    <a:pt x="194" y="90"/>
                    <a:pt x="194" y="90"/>
                    <a:pt x="194" y="90"/>
                  </a:cubicBezTo>
                  <a:cubicBezTo>
                    <a:pt x="185" y="88"/>
                    <a:pt x="175" y="87"/>
                    <a:pt x="165" y="86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5" y="143"/>
                    <a:pt x="157" y="151"/>
                    <a:pt x="146" y="151"/>
                  </a:cubicBezTo>
                  <a:cubicBezTo>
                    <a:pt x="136" y="151"/>
                    <a:pt x="127" y="143"/>
                    <a:pt x="127" y="132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18" y="87"/>
                    <a:pt x="108" y="88"/>
                    <a:pt x="99" y="90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85" y="93"/>
                    <a:pt x="73" y="97"/>
                    <a:pt x="61" y="102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2" y="277"/>
                    <a:pt x="106" y="288"/>
                    <a:pt x="96" y="290"/>
                  </a:cubicBezTo>
                  <a:cubicBezTo>
                    <a:pt x="86" y="293"/>
                    <a:pt x="76" y="288"/>
                    <a:pt x="73" y="278"/>
                  </a:cubicBezTo>
                  <a:cubicBezTo>
                    <a:pt x="3" y="38"/>
                    <a:pt x="3" y="38"/>
                    <a:pt x="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3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634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製作原因</a:t>
            </a:r>
            <a:endParaRPr lang="zh-CN" altLang="en-US" sz="1949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淘宝网Chenying0907出品 4"/>
          <p:cNvSpPr txBox="1"/>
          <p:nvPr/>
        </p:nvSpPr>
        <p:spPr>
          <a:xfrm>
            <a:off x="852349" y="1671277"/>
            <a:ext cx="8244598" cy="655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defTabSz="74295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463" dirty="0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本遊戲發想於「</a:t>
            </a:r>
            <a:r>
              <a:rPr lang="en-US" altLang="zh-TW" sz="1463" dirty="0" err="1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Undertale</a:t>
            </a:r>
            <a:r>
              <a:rPr lang="zh-TW" altLang="en-US" sz="1463" dirty="0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」，從躲閃類型的彈幕遊戲，改為用劍與盾牌攻擊或抵擋，透過</a:t>
            </a:r>
            <a:r>
              <a:rPr lang="en-US" altLang="zh-TW" sz="1463" dirty="0" err="1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Rabboni</a:t>
            </a:r>
            <a:r>
              <a:rPr lang="zh-TW" altLang="en-US" sz="1463" dirty="0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與重力的配合，達到偵測方向的功能</a:t>
            </a:r>
            <a:endParaRPr lang="zh-TW" altLang="zh-TW" sz="1463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Himalaya" panose="01010100010101010101" pitchFamily="2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529" y="2838169"/>
            <a:ext cx="4357895" cy="203684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000976" y="4981832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err="1" smtClean="0"/>
              <a:t>Undertale</a:t>
            </a:r>
            <a:r>
              <a:rPr lang="zh-TW" altLang="en-US" sz="1200" dirty="0" smtClean="0"/>
              <a:t>遊戲主畫面</a:t>
            </a:r>
            <a:endParaRPr lang="en-US" altLang="zh-TW" sz="1200" dirty="0" smtClean="0"/>
          </a:p>
          <a:p>
            <a:r>
              <a:rPr lang="zh-TW" altLang="en-US" sz="1200" dirty="0"/>
              <a:t>圖片</a:t>
            </a:r>
            <a:r>
              <a:rPr lang="zh-TW" altLang="en-US" sz="1200" dirty="0" smtClean="0"/>
              <a:t>來源：</a:t>
            </a:r>
            <a:r>
              <a:rPr lang="en-US" altLang="zh-TW" sz="1200" dirty="0"/>
              <a:t>https://undertale.fandom.com/zh/wiki/Undertale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4970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淘宝网Chenying0907出品 1"/>
          <p:cNvGrpSpPr/>
          <p:nvPr/>
        </p:nvGrpSpPr>
        <p:grpSpPr>
          <a:xfrm>
            <a:off x="2089839" y="2337565"/>
            <a:ext cx="2245121" cy="2799422"/>
            <a:chOff x="3295850" y="1908877"/>
            <a:chExt cx="3738030" cy="4660916"/>
          </a:xfrm>
        </p:grpSpPr>
        <p:sp>
          <p:nvSpPr>
            <p:cNvPr id="3" name="圆角淘宝网Chenying0907出品 2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4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5" name="圆角淘宝网Chenying0907出品 4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6" name="淘宝网Chenying0907出品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8353D"/>
            </a:solidFill>
            <a:ln w="25400">
              <a:noFill/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7" name="圆角淘宝网Chenying0907出品 6"/>
          <p:cNvSpPr/>
          <p:nvPr/>
        </p:nvSpPr>
        <p:spPr>
          <a:xfrm>
            <a:off x="3683877" y="2776491"/>
            <a:ext cx="4218432" cy="813458"/>
          </a:xfrm>
          <a:prstGeom prst="roundRect">
            <a:avLst>
              <a:gd name="adj" fmla="val 9976"/>
            </a:avLst>
          </a:prstGeom>
          <a:solidFill>
            <a:srgbClr val="F8353D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grpSp>
        <p:nvGrpSpPr>
          <p:cNvPr id="8" name="淘宝网Chenying0907出品 7"/>
          <p:cNvGrpSpPr/>
          <p:nvPr/>
        </p:nvGrpSpPr>
        <p:grpSpPr>
          <a:xfrm>
            <a:off x="3760003" y="3116415"/>
            <a:ext cx="128350" cy="128351"/>
            <a:chOff x="4486616" y="3001075"/>
            <a:chExt cx="274695" cy="274699"/>
          </a:xfrm>
        </p:grpSpPr>
        <p:sp>
          <p:nvSpPr>
            <p:cNvPr id="9" name="淘宝网Chenying0907出品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F8353D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淘宝网Chenying0907出品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F8353D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1" name="淘宝网Chenying0907出品 10"/>
          <p:cNvGrpSpPr/>
          <p:nvPr/>
        </p:nvGrpSpPr>
        <p:grpSpPr>
          <a:xfrm>
            <a:off x="3435624" y="3116415"/>
            <a:ext cx="128350" cy="128351"/>
            <a:chOff x="4486616" y="3001075"/>
            <a:chExt cx="274695" cy="274699"/>
          </a:xfrm>
        </p:grpSpPr>
        <p:sp>
          <p:nvSpPr>
            <p:cNvPr id="12" name="淘宝网Chenying0907出品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3" name="淘宝网Chenying0907出品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4" name="淘宝网Chenying0907出品 13"/>
          <p:cNvGrpSpPr/>
          <p:nvPr/>
        </p:nvGrpSpPr>
        <p:grpSpPr>
          <a:xfrm>
            <a:off x="3507710" y="3152871"/>
            <a:ext cx="312176" cy="49899"/>
            <a:chOff x="4318304" y="3089060"/>
            <a:chExt cx="384317" cy="61430"/>
          </a:xfrm>
        </p:grpSpPr>
        <p:sp>
          <p:nvSpPr>
            <p:cNvPr id="15" name="圆角淘宝网Chenying0907出品 14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6" name="圆角淘宝网Chenying0907出品 15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7" name="淘宝网Chenying0907出品 40"/>
          <p:cNvSpPr txBox="1"/>
          <p:nvPr/>
        </p:nvSpPr>
        <p:spPr>
          <a:xfrm>
            <a:off x="4561308" y="2934367"/>
            <a:ext cx="2848326" cy="54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/>
            <a:r>
              <a:rPr lang="zh-TW" altLang="en-US" sz="2924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遊戲簡介</a:t>
            </a:r>
            <a:endParaRPr lang="zh-CN" altLang="en-US" sz="2924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淘宝网Chenying0907出品 26"/>
          <p:cNvGrpSpPr/>
          <p:nvPr/>
        </p:nvGrpSpPr>
        <p:grpSpPr>
          <a:xfrm>
            <a:off x="4086568" y="2986389"/>
            <a:ext cx="679217" cy="457648"/>
            <a:chOff x="5030931" y="2884106"/>
            <a:chExt cx="601529" cy="563407"/>
          </a:xfrm>
        </p:grpSpPr>
        <p:sp>
          <p:nvSpPr>
            <p:cNvPr id="28" name="淘宝网Chenying0907出品 2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F8353D"/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  <p:sp>
          <p:nvSpPr>
            <p:cNvPr id="29" name="淘宝网Chenying0907出品 58"/>
            <p:cNvSpPr txBox="1"/>
            <p:nvPr/>
          </p:nvSpPr>
          <p:spPr>
            <a:xfrm>
              <a:off x="5030931" y="2903000"/>
              <a:ext cx="601529" cy="54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2950"/>
              <a:r>
                <a:rPr lang="en-US" altLang="zh-CN" sz="2274" dirty="0">
                  <a:solidFill>
                    <a:srgbClr val="F8353D"/>
                  </a:solidFill>
                  <a:latin typeface="Impact MT Std" pitchFamily="34" charset="0"/>
                  <a:ea typeface="等线" panose="02010600030101010101" pitchFamily="2" charset="-122"/>
                </a:rPr>
                <a:t>02</a:t>
              </a:r>
              <a:endParaRPr lang="zh-CN" altLang="en-US" sz="2274" dirty="0">
                <a:solidFill>
                  <a:srgbClr val="F8353D"/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</p:grpSp>
      <p:sp>
        <p:nvSpPr>
          <p:cNvPr id="22" name="KSO_Shape"/>
          <p:cNvSpPr>
            <a:spLocks/>
          </p:cNvSpPr>
          <p:nvPr/>
        </p:nvSpPr>
        <p:spPr bwMode="auto">
          <a:xfrm>
            <a:off x="2512785" y="2879875"/>
            <a:ext cx="786738" cy="668726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defTabSz="742950">
              <a:defRPr/>
            </a:pPr>
            <a:endParaRPr lang="zh-CN" altLang="en-US" sz="1462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940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7EC2FA0-D275-4C89-A119-47CF4674CABD}"/>
              </a:ext>
            </a:extLst>
          </p:cNvPr>
          <p:cNvSpPr/>
          <p:nvPr/>
        </p:nvSpPr>
        <p:spPr>
          <a:xfrm>
            <a:off x="803094" y="838200"/>
            <a:ext cx="2965812" cy="48167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b="1" u="sng" dirty="0">
                <a:ea typeface="微軟正黑體" panose="020B0604030504040204" pitchFamily="34" charset="-120"/>
              </a:rPr>
              <a:t>Contents</a:t>
            </a:r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感測參數介紹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操作功能介紹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配件介紹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軸向定義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Scratch 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600"/>
              </a:spcBef>
            </a:pPr>
            <a:r>
              <a:rPr lang="en-US" altLang="zh-TW" b="1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en-US" altLang="zh-TW" b="1" dirty="0">
                <a:solidFill>
                  <a:prstClr val="black"/>
                </a:solidFill>
              </a:rPr>
              <a:t>Scratch UI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藍芽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BLE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連線</a:t>
            </a:r>
            <a:endParaRPr lang="zh-TW" altLang="en-US" sz="1000" dirty="0"/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範例程式</a:t>
            </a:r>
            <a:endParaRPr lang="zh-TW" altLang="en-US" b="1" dirty="0">
              <a:solidFill>
                <a:prstClr val="black"/>
              </a:solidFill>
            </a:endParaRPr>
          </a:p>
          <a:p>
            <a:endParaRPr lang="zh-TW" altLang="en-US" b="1" dirty="0">
              <a:solidFill>
                <a:prstClr val="black"/>
              </a:solidFill>
            </a:endParaRPr>
          </a:p>
          <a:p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822CC29-305D-4ED5-A9E1-B57C0ED90D65}"/>
              </a:ext>
            </a:extLst>
          </p:cNvPr>
          <p:cNvSpPr/>
          <p:nvPr/>
        </p:nvSpPr>
        <p:spPr>
          <a:xfrm>
            <a:off x="4876800" y="3595285"/>
            <a:ext cx="20233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abboni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其他應用</a:t>
            </a:r>
            <a:endParaRPr lang="en-US" altLang="zh-TW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endParaRPr lang="en-US" altLang="zh-TW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9B4A60B-67E2-4695-B741-DA8893984C38}"/>
              </a:ext>
            </a:extLst>
          </p:cNvPr>
          <p:cNvSpPr/>
          <p:nvPr/>
        </p:nvSpPr>
        <p:spPr>
          <a:xfrm>
            <a:off x="4876800" y="3429000"/>
            <a:ext cx="27432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18D54AF-360C-427B-913A-604AB603733A}"/>
              </a:ext>
            </a:extLst>
          </p:cNvPr>
          <p:cNvSpPr txBox="1"/>
          <p:nvPr/>
        </p:nvSpPr>
        <p:spPr>
          <a:xfrm>
            <a:off x="4780180" y="3026330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APPENDIX</a:t>
            </a:r>
            <a:endParaRPr lang="zh-TW" altLang="en-US" dirty="0"/>
          </a:p>
        </p:txBody>
      </p:sp>
      <p:pic>
        <p:nvPicPr>
          <p:cNvPr id="10" name="圖片 9" descr="C:\Users\Sui\Desktop\raboni\圖片2.png">
            <a:extLst>
              <a:ext uri="{FF2B5EF4-FFF2-40B4-BE49-F238E27FC236}">
                <a16:creationId xmlns:a16="http://schemas.microsoft.com/office/drawing/2014/main" id="{E2169899-2BF8-4B33-932F-AFC77AA5A4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01914"/>
            <a:ext cx="1447800" cy="1141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C:\Users\Sui\Desktop\raboni\ico\icon.png">
            <a:extLst>
              <a:ext uri="{FF2B5EF4-FFF2-40B4-BE49-F238E27FC236}">
                <a16:creationId xmlns:a16="http://schemas.microsoft.com/office/drawing/2014/main" id="{7C474692-61C1-477A-9B3B-040008473CD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71583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2E7B3C7-39D8-4035-9FD9-8698ACD6E2EF}"/>
              </a:ext>
            </a:extLst>
          </p:cNvPr>
          <p:cNvSpPr/>
          <p:nvPr/>
        </p:nvSpPr>
        <p:spPr>
          <a:xfrm>
            <a:off x="4980501" y="4056950"/>
            <a:ext cx="35430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4"/>
              </a:rPr>
              <a:t>https://12u10.lab.nycu.edu.tw</a:t>
            </a:r>
            <a:r>
              <a:rPr lang="zh-TW" altLang="en-US" dirty="0" smtClean="0">
                <a:hlinkClick r:id="rId4"/>
              </a:rPr>
              <a:t>/</a:t>
            </a:r>
            <a:endParaRPr lang="en-US" altLang="zh-TW" dirty="0" smtClean="0"/>
          </a:p>
          <a:p>
            <a:r>
              <a:rPr lang="zh-TW" altLang="en-US" dirty="0" smtClean="0"/>
              <a:t>下載連結：</a:t>
            </a:r>
            <a:r>
              <a:rPr lang="en-US" altLang="zh-TW" dirty="0" smtClean="0">
                <a:hlinkClick r:id="rId5"/>
              </a:rPr>
              <a:t>https</a:t>
            </a:r>
            <a:r>
              <a:rPr lang="en-US" altLang="zh-TW" dirty="0">
                <a:hlinkClick r:id="rId5"/>
              </a:rPr>
              <a:t>://</a:t>
            </a:r>
            <a:r>
              <a:rPr lang="en-US" altLang="zh-TW" dirty="0" smtClean="0">
                <a:hlinkClick r:id="rId5"/>
              </a:rPr>
              <a:t>reurl.cc/q1nAr3</a:t>
            </a:r>
            <a:endParaRPr lang="en-US" altLang="zh-TW" dirty="0" smtClean="0"/>
          </a:p>
          <a:p>
            <a:r>
              <a:rPr lang="zh-TW" altLang="en-US" dirty="0" smtClean="0"/>
              <a:t>文文盃報名</a:t>
            </a:r>
            <a:r>
              <a:rPr lang="en-US" altLang="zh-TW" dirty="0" smtClean="0"/>
              <a:t>: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767955"/>
            <a:ext cx="1562318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202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1122841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19733" y="1057418"/>
            <a:ext cx="3479424" cy="306318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5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遊戲玩法簡介</a:t>
            </a:r>
            <a:endParaRPr lang="zh-CN" altLang="en-US" sz="1625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069235" y="1373534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66592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01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6" name="淘宝网Chenying0907出品 15"/>
          <p:cNvGrpSpPr/>
          <p:nvPr/>
        </p:nvGrpSpPr>
        <p:grpSpPr>
          <a:xfrm>
            <a:off x="4290473" y="1819760"/>
            <a:ext cx="1763202" cy="1621722"/>
            <a:chOff x="8374817" y="3976831"/>
            <a:chExt cx="719115" cy="661413"/>
          </a:xfrm>
        </p:grpSpPr>
        <p:sp>
          <p:nvSpPr>
            <p:cNvPr id="17" name="淘宝网Chenying0907出品 44"/>
            <p:cNvSpPr>
              <a:spLocks/>
            </p:cNvSpPr>
            <p:nvPr/>
          </p:nvSpPr>
          <p:spPr bwMode="auto">
            <a:xfrm>
              <a:off x="9018919" y="4072040"/>
              <a:ext cx="75013" cy="68522"/>
            </a:xfrm>
            <a:custGeom>
              <a:avLst/>
              <a:gdLst>
                <a:gd name="T0" fmla="*/ 28 w 44"/>
                <a:gd name="T1" fmla="*/ 11 h 40"/>
                <a:gd name="T2" fmla="*/ 0 w 44"/>
                <a:gd name="T3" fmla="*/ 18 h 40"/>
                <a:gd name="T4" fmla="*/ 31 w 44"/>
                <a:gd name="T5" fmla="*/ 40 h 40"/>
                <a:gd name="T6" fmla="*/ 28 w 44"/>
                <a:gd name="T7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8" y="11"/>
                  </a:moveTo>
                  <a:cubicBezTo>
                    <a:pt x="13" y="0"/>
                    <a:pt x="0" y="18"/>
                    <a:pt x="0" y="18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44" y="22"/>
                    <a:pt x="28" y="11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8" name="淘宝网Chenying0907出品 45"/>
            <p:cNvSpPr>
              <a:spLocks/>
            </p:cNvSpPr>
            <p:nvPr/>
          </p:nvSpPr>
          <p:spPr bwMode="auto">
            <a:xfrm>
              <a:off x="8831387" y="4116759"/>
              <a:ext cx="230088" cy="284184"/>
            </a:xfrm>
            <a:custGeom>
              <a:avLst/>
              <a:gdLst>
                <a:gd name="T0" fmla="*/ 187 w 319"/>
                <a:gd name="T1" fmla="*/ 85 h 394"/>
                <a:gd name="T2" fmla="*/ 156 w 319"/>
                <a:gd name="T3" fmla="*/ 125 h 394"/>
                <a:gd name="T4" fmla="*/ 104 w 319"/>
                <a:gd name="T5" fmla="*/ 198 h 394"/>
                <a:gd name="T6" fmla="*/ 0 w 319"/>
                <a:gd name="T7" fmla="*/ 342 h 394"/>
                <a:gd name="T8" fmla="*/ 74 w 319"/>
                <a:gd name="T9" fmla="*/ 394 h 394"/>
                <a:gd name="T10" fmla="*/ 104 w 319"/>
                <a:gd name="T11" fmla="*/ 352 h 394"/>
                <a:gd name="T12" fmla="*/ 130 w 319"/>
                <a:gd name="T13" fmla="*/ 314 h 394"/>
                <a:gd name="T14" fmla="*/ 156 w 319"/>
                <a:gd name="T15" fmla="*/ 276 h 394"/>
                <a:gd name="T16" fmla="*/ 319 w 319"/>
                <a:gd name="T17" fmla="*/ 52 h 394"/>
                <a:gd name="T18" fmla="*/ 248 w 319"/>
                <a:gd name="T19" fmla="*/ 0 h 394"/>
                <a:gd name="T20" fmla="*/ 187 w 319"/>
                <a:gd name="T21" fmla="*/ 85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9" h="394">
                  <a:moveTo>
                    <a:pt x="187" y="85"/>
                  </a:moveTo>
                  <a:lnTo>
                    <a:pt x="156" y="125"/>
                  </a:lnTo>
                  <a:lnTo>
                    <a:pt x="104" y="198"/>
                  </a:lnTo>
                  <a:lnTo>
                    <a:pt x="0" y="342"/>
                  </a:lnTo>
                  <a:lnTo>
                    <a:pt x="74" y="394"/>
                  </a:lnTo>
                  <a:lnTo>
                    <a:pt x="104" y="352"/>
                  </a:lnTo>
                  <a:lnTo>
                    <a:pt x="130" y="314"/>
                  </a:lnTo>
                  <a:lnTo>
                    <a:pt x="156" y="276"/>
                  </a:lnTo>
                  <a:lnTo>
                    <a:pt x="319" y="52"/>
                  </a:lnTo>
                  <a:lnTo>
                    <a:pt x="248" y="0"/>
                  </a:lnTo>
                  <a:lnTo>
                    <a:pt x="187" y="85"/>
                  </a:lnTo>
                  <a:close/>
                </a:path>
              </a:pathLst>
            </a:custGeom>
            <a:solidFill>
              <a:srgbClr val="01A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9" name="淘宝网Chenying0907出品 46"/>
            <p:cNvSpPr>
              <a:spLocks/>
            </p:cNvSpPr>
            <p:nvPr/>
          </p:nvSpPr>
          <p:spPr bwMode="auto">
            <a:xfrm>
              <a:off x="8374817" y="3976831"/>
              <a:ext cx="569090" cy="661413"/>
            </a:xfrm>
            <a:custGeom>
              <a:avLst/>
              <a:gdLst>
                <a:gd name="T0" fmla="*/ 312 w 334"/>
                <a:gd name="T1" fmla="*/ 348 h 388"/>
                <a:gd name="T2" fmla="*/ 293 w 334"/>
                <a:gd name="T3" fmla="*/ 366 h 388"/>
                <a:gd name="T4" fmla="*/ 40 w 334"/>
                <a:gd name="T5" fmla="*/ 366 h 388"/>
                <a:gd name="T6" fmla="*/ 22 w 334"/>
                <a:gd name="T7" fmla="*/ 348 h 388"/>
                <a:gd name="T8" fmla="*/ 22 w 334"/>
                <a:gd name="T9" fmla="*/ 41 h 388"/>
                <a:gd name="T10" fmla="*/ 40 w 334"/>
                <a:gd name="T11" fmla="*/ 23 h 388"/>
                <a:gd name="T12" fmla="*/ 293 w 334"/>
                <a:gd name="T13" fmla="*/ 23 h 388"/>
                <a:gd name="T14" fmla="*/ 312 w 334"/>
                <a:gd name="T15" fmla="*/ 41 h 388"/>
                <a:gd name="T16" fmla="*/ 312 w 334"/>
                <a:gd name="T17" fmla="*/ 140 h 388"/>
                <a:gd name="T18" fmla="*/ 334 w 334"/>
                <a:gd name="T19" fmla="*/ 109 h 388"/>
                <a:gd name="T20" fmla="*/ 334 w 334"/>
                <a:gd name="T21" fmla="*/ 21 h 388"/>
                <a:gd name="T22" fmla="*/ 313 w 334"/>
                <a:gd name="T23" fmla="*/ 0 h 388"/>
                <a:gd name="T24" fmla="*/ 21 w 334"/>
                <a:gd name="T25" fmla="*/ 0 h 388"/>
                <a:gd name="T26" fmla="*/ 0 w 334"/>
                <a:gd name="T27" fmla="*/ 21 h 388"/>
                <a:gd name="T28" fmla="*/ 0 w 334"/>
                <a:gd name="T29" fmla="*/ 368 h 388"/>
                <a:gd name="T30" fmla="*/ 21 w 334"/>
                <a:gd name="T31" fmla="*/ 388 h 388"/>
                <a:gd name="T32" fmla="*/ 313 w 334"/>
                <a:gd name="T33" fmla="*/ 388 h 388"/>
                <a:gd name="T34" fmla="*/ 334 w 334"/>
                <a:gd name="T35" fmla="*/ 368 h 388"/>
                <a:gd name="T36" fmla="*/ 334 w 334"/>
                <a:gd name="T37" fmla="*/ 223 h 388"/>
                <a:gd name="T38" fmla="*/ 312 w 334"/>
                <a:gd name="T39" fmla="*/ 254 h 388"/>
                <a:gd name="T40" fmla="*/ 312 w 334"/>
                <a:gd name="T41" fmla="*/ 34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4" h="388">
                  <a:moveTo>
                    <a:pt x="312" y="348"/>
                  </a:moveTo>
                  <a:cubicBezTo>
                    <a:pt x="312" y="358"/>
                    <a:pt x="303" y="366"/>
                    <a:pt x="293" y="366"/>
                  </a:cubicBezTo>
                  <a:cubicBezTo>
                    <a:pt x="40" y="366"/>
                    <a:pt x="40" y="366"/>
                    <a:pt x="40" y="366"/>
                  </a:cubicBezTo>
                  <a:cubicBezTo>
                    <a:pt x="30" y="366"/>
                    <a:pt x="22" y="358"/>
                    <a:pt x="22" y="348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31"/>
                    <a:pt x="30" y="23"/>
                    <a:pt x="40" y="23"/>
                  </a:cubicBezTo>
                  <a:cubicBezTo>
                    <a:pt x="293" y="23"/>
                    <a:pt x="293" y="23"/>
                    <a:pt x="293" y="23"/>
                  </a:cubicBezTo>
                  <a:cubicBezTo>
                    <a:pt x="303" y="23"/>
                    <a:pt x="312" y="31"/>
                    <a:pt x="312" y="41"/>
                  </a:cubicBezTo>
                  <a:cubicBezTo>
                    <a:pt x="312" y="140"/>
                    <a:pt x="312" y="140"/>
                    <a:pt x="312" y="14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4" y="21"/>
                    <a:pt x="334" y="21"/>
                    <a:pt x="334" y="21"/>
                  </a:cubicBezTo>
                  <a:cubicBezTo>
                    <a:pt x="334" y="10"/>
                    <a:pt x="325" y="0"/>
                    <a:pt x="31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10"/>
                    <a:pt x="0" y="21"/>
                  </a:cubicBezTo>
                  <a:cubicBezTo>
                    <a:pt x="0" y="368"/>
                    <a:pt x="0" y="368"/>
                    <a:pt x="0" y="368"/>
                  </a:cubicBezTo>
                  <a:cubicBezTo>
                    <a:pt x="0" y="379"/>
                    <a:pt x="9" y="388"/>
                    <a:pt x="21" y="388"/>
                  </a:cubicBezTo>
                  <a:cubicBezTo>
                    <a:pt x="313" y="388"/>
                    <a:pt x="313" y="388"/>
                    <a:pt x="313" y="388"/>
                  </a:cubicBezTo>
                  <a:cubicBezTo>
                    <a:pt x="325" y="388"/>
                    <a:pt x="334" y="379"/>
                    <a:pt x="334" y="368"/>
                  </a:cubicBezTo>
                  <a:cubicBezTo>
                    <a:pt x="334" y="223"/>
                    <a:pt x="334" y="223"/>
                    <a:pt x="334" y="223"/>
                  </a:cubicBezTo>
                  <a:cubicBezTo>
                    <a:pt x="312" y="254"/>
                    <a:pt x="312" y="254"/>
                    <a:pt x="312" y="254"/>
                  </a:cubicBezTo>
                  <a:lnTo>
                    <a:pt x="312" y="348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0" name="淘宝网Chenying0907出品 47"/>
            <p:cNvSpPr>
              <a:spLocks/>
            </p:cNvSpPr>
            <p:nvPr/>
          </p:nvSpPr>
          <p:spPr bwMode="auto">
            <a:xfrm>
              <a:off x="8806142" y="4377142"/>
              <a:ext cx="67800" cy="77177"/>
            </a:xfrm>
            <a:custGeom>
              <a:avLst/>
              <a:gdLst>
                <a:gd name="T0" fmla="*/ 21 w 94"/>
                <a:gd name="T1" fmla="*/ 0 h 107"/>
                <a:gd name="T2" fmla="*/ 0 w 94"/>
                <a:gd name="T3" fmla="*/ 107 h 107"/>
                <a:gd name="T4" fmla="*/ 94 w 94"/>
                <a:gd name="T5" fmla="*/ 52 h 107"/>
                <a:gd name="T6" fmla="*/ 21 w 9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07">
                  <a:moveTo>
                    <a:pt x="21" y="0"/>
                  </a:moveTo>
                  <a:lnTo>
                    <a:pt x="0" y="107"/>
                  </a:lnTo>
                  <a:lnTo>
                    <a:pt x="94" y="5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1" name="淘宝网Chenying0907出品 48"/>
            <p:cNvSpPr>
              <a:spLocks noChangeArrowheads="1"/>
            </p:cNvSpPr>
            <p:nvPr/>
          </p:nvSpPr>
          <p:spPr bwMode="auto">
            <a:xfrm>
              <a:off x="8459928" y="4504808"/>
              <a:ext cx="228646" cy="34621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2" name="淘宝网Chenying0907出品 49"/>
            <p:cNvSpPr>
              <a:spLocks noChangeArrowheads="1"/>
            </p:cNvSpPr>
            <p:nvPr/>
          </p:nvSpPr>
          <p:spPr bwMode="auto">
            <a:xfrm>
              <a:off x="8459928" y="4428352"/>
              <a:ext cx="228646" cy="33900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3" name="淘宝网Chenying0907出品 50"/>
            <p:cNvSpPr>
              <a:spLocks noChangeArrowheads="1"/>
            </p:cNvSpPr>
            <p:nvPr/>
          </p:nvSpPr>
          <p:spPr bwMode="auto">
            <a:xfrm>
              <a:off x="8459928" y="4354782"/>
              <a:ext cx="228646" cy="32458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4" name="淘宝网Chenying0907出品 51"/>
            <p:cNvSpPr>
              <a:spLocks noChangeArrowheads="1"/>
            </p:cNvSpPr>
            <p:nvPr/>
          </p:nvSpPr>
          <p:spPr bwMode="auto">
            <a:xfrm>
              <a:off x="8459928" y="4278326"/>
              <a:ext cx="228646" cy="32458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5" name="淘宝网Chenying0907出品 52"/>
            <p:cNvSpPr>
              <a:spLocks noChangeArrowheads="1"/>
            </p:cNvSpPr>
            <p:nvPr/>
          </p:nvSpPr>
          <p:spPr bwMode="auto">
            <a:xfrm>
              <a:off x="8459928" y="4201870"/>
              <a:ext cx="228646" cy="33900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6" name="淘宝网Chenying0907出品 53"/>
            <p:cNvSpPr>
              <a:spLocks noChangeArrowheads="1"/>
            </p:cNvSpPr>
            <p:nvPr/>
          </p:nvSpPr>
          <p:spPr bwMode="auto">
            <a:xfrm>
              <a:off x="8459928" y="4124694"/>
              <a:ext cx="228646" cy="34621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28" name="圆角淘宝网Chenying0907出品 27"/>
          <p:cNvSpPr/>
          <p:nvPr/>
        </p:nvSpPr>
        <p:spPr>
          <a:xfrm>
            <a:off x="2021682" y="3748627"/>
            <a:ext cx="6300787" cy="1859217"/>
          </a:xfrm>
          <a:prstGeom prst="roundRect">
            <a:avLst/>
          </a:prstGeom>
          <a:gradFill flip="none" rotWithShape="1">
            <a:gsLst>
              <a:gs pos="100000">
                <a:schemeClr val="bg1">
                  <a:lumMod val="98000"/>
                </a:schemeClr>
              </a:gs>
              <a:gs pos="0">
                <a:schemeClr val="bg1">
                  <a:lumMod val="87000"/>
                </a:schemeClr>
              </a:gs>
            </a:gsLst>
            <a:lin ang="27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9" name="淘宝网Chenying0907出品 44"/>
          <p:cNvSpPr txBox="1"/>
          <p:nvPr/>
        </p:nvSpPr>
        <p:spPr>
          <a:xfrm>
            <a:off x="2176179" y="3768084"/>
            <a:ext cx="6146290" cy="1387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>
              <a:lnSpc>
                <a:spcPct val="200000"/>
              </a:lnSpc>
            </a:pPr>
            <a:r>
              <a:rPr lang="en-US" altLang="zh-TW" sz="2275" dirty="0" err="1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Rabboni</a:t>
            </a:r>
            <a:r>
              <a:rPr lang="zh-TW" altLang="en-US" sz="2275" dirty="0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的正面即為盾牌或劍的方向，玩家透過轉動</a:t>
            </a:r>
            <a:r>
              <a:rPr lang="en-US" altLang="zh-TW" sz="2275" dirty="0" err="1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Rabboni</a:t>
            </a:r>
            <a:r>
              <a:rPr lang="zh-TW" altLang="en-US" sz="2275" dirty="0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的方向來抵擋弓箭或攻擊怪物。</a:t>
            </a:r>
            <a:endParaRPr lang="zh-CN" altLang="en-US" sz="1300" dirty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789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8" grpId="0" animBg="1"/>
      <p:bldP spid="2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淘宝网Chenying0907出品 1"/>
          <p:cNvGrpSpPr/>
          <p:nvPr/>
        </p:nvGrpSpPr>
        <p:grpSpPr>
          <a:xfrm>
            <a:off x="2089839" y="2337565"/>
            <a:ext cx="2245121" cy="2799422"/>
            <a:chOff x="3295850" y="1908877"/>
            <a:chExt cx="3738030" cy="4660916"/>
          </a:xfrm>
        </p:grpSpPr>
        <p:sp>
          <p:nvSpPr>
            <p:cNvPr id="3" name="圆角淘宝网Chenying0907出品 2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4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5" name="圆角淘宝网Chenying0907出品 4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6" name="淘宝网Chenying0907出品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7" name="圆角淘宝网Chenying0907出品 6"/>
          <p:cNvSpPr/>
          <p:nvPr/>
        </p:nvSpPr>
        <p:spPr>
          <a:xfrm>
            <a:off x="3683877" y="2776491"/>
            <a:ext cx="4218432" cy="813458"/>
          </a:xfrm>
          <a:prstGeom prst="roundRect">
            <a:avLst>
              <a:gd name="adj" fmla="val 9976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grpSp>
        <p:nvGrpSpPr>
          <p:cNvPr id="8" name="淘宝网Chenying0907出品 7"/>
          <p:cNvGrpSpPr/>
          <p:nvPr/>
        </p:nvGrpSpPr>
        <p:grpSpPr>
          <a:xfrm>
            <a:off x="3760003" y="3116415"/>
            <a:ext cx="128350" cy="128351"/>
            <a:chOff x="4486616" y="3001075"/>
            <a:chExt cx="274695" cy="274699"/>
          </a:xfrm>
        </p:grpSpPr>
        <p:sp>
          <p:nvSpPr>
            <p:cNvPr id="9" name="淘宝网Chenying0907出品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淘宝网Chenying0907出品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1" name="淘宝网Chenying0907出品 10"/>
          <p:cNvGrpSpPr/>
          <p:nvPr/>
        </p:nvGrpSpPr>
        <p:grpSpPr>
          <a:xfrm>
            <a:off x="3435624" y="3116415"/>
            <a:ext cx="128350" cy="128351"/>
            <a:chOff x="4486616" y="3001075"/>
            <a:chExt cx="274695" cy="274699"/>
          </a:xfrm>
        </p:grpSpPr>
        <p:sp>
          <p:nvSpPr>
            <p:cNvPr id="12" name="淘宝网Chenying0907出品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3" name="淘宝网Chenying0907出品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4" name="淘宝网Chenying0907出品 13"/>
          <p:cNvGrpSpPr/>
          <p:nvPr/>
        </p:nvGrpSpPr>
        <p:grpSpPr>
          <a:xfrm>
            <a:off x="3507710" y="3152871"/>
            <a:ext cx="312176" cy="49899"/>
            <a:chOff x="4318304" y="3089060"/>
            <a:chExt cx="384317" cy="61430"/>
          </a:xfrm>
        </p:grpSpPr>
        <p:sp>
          <p:nvSpPr>
            <p:cNvPr id="15" name="圆角淘宝网Chenying0907出品 14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6" name="圆角淘宝网Chenying0907出品 15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7" name="淘宝网Chenying0907出品 40"/>
          <p:cNvSpPr txBox="1"/>
          <p:nvPr/>
        </p:nvSpPr>
        <p:spPr>
          <a:xfrm>
            <a:off x="4561308" y="2934367"/>
            <a:ext cx="2848326" cy="54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/>
            <a:r>
              <a:rPr lang="zh-TW" altLang="en-US" sz="2924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遊戲影片</a:t>
            </a:r>
            <a:endParaRPr lang="zh-CN" altLang="en-US" sz="2924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淘宝网Chenying0907出品 26"/>
          <p:cNvGrpSpPr/>
          <p:nvPr/>
        </p:nvGrpSpPr>
        <p:grpSpPr>
          <a:xfrm>
            <a:off x="4086568" y="2986389"/>
            <a:ext cx="689174" cy="457648"/>
            <a:chOff x="5030931" y="2884106"/>
            <a:chExt cx="601529" cy="563407"/>
          </a:xfrm>
        </p:grpSpPr>
        <p:sp>
          <p:nvSpPr>
            <p:cNvPr id="28" name="淘宝网Chenying0907出品 2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  <p:sp>
          <p:nvSpPr>
            <p:cNvPr id="29" name="淘宝网Chenying0907出品 58"/>
            <p:cNvSpPr txBox="1"/>
            <p:nvPr/>
          </p:nvSpPr>
          <p:spPr>
            <a:xfrm>
              <a:off x="5030931" y="2903000"/>
              <a:ext cx="601529" cy="54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2950"/>
              <a:r>
                <a:rPr lang="en-US" altLang="zh-CN" sz="2274" dirty="0">
                  <a:solidFill>
                    <a:srgbClr val="FFB850"/>
                  </a:solidFill>
                  <a:latin typeface="Impact MT Std" pitchFamily="34" charset="0"/>
                  <a:ea typeface="等线" panose="02010600030101010101" pitchFamily="2" charset="-122"/>
                </a:rPr>
                <a:t>03</a:t>
              </a:r>
              <a:endParaRPr lang="zh-CN" altLang="en-US" sz="2274" dirty="0">
                <a:solidFill>
                  <a:srgbClr val="FFB850"/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</p:grpSp>
      <p:sp>
        <p:nvSpPr>
          <p:cNvPr id="22" name="KSO_Shape"/>
          <p:cNvSpPr>
            <a:spLocks/>
          </p:cNvSpPr>
          <p:nvPr/>
        </p:nvSpPr>
        <p:spPr bwMode="auto">
          <a:xfrm>
            <a:off x="2499349" y="2845112"/>
            <a:ext cx="752360" cy="744837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defTabSz="742950">
              <a:defRPr/>
            </a:pPr>
            <a:endParaRPr lang="zh-CN" altLang="en-US" sz="1462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620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遊戲影片</a:t>
            </a:r>
            <a:endParaRPr lang="zh-CN" altLang="en-US" sz="1949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66592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08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Dunge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086" y="1371600"/>
            <a:ext cx="80772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0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89839" y="2337565"/>
            <a:ext cx="2245121" cy="2799422"/>
            <a:chOff x="3295850" y="1908877"/>
            <a:chExt cx="3738030" cy="4660916"/>
          </a:xfrm>
        </p:grpSpPr>
        <p:sp>
          <p:nvSpPr>
            <p:cNvPr id="3" name="圆角矩形 2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74276" tIns="37138" rIns="74276" bIns="37138" numCol="1" anchor="t" anchorCtr="0" compatLnSpc="1">
              <a:prstTxWarp prst="textNoShape">
                <a:avLst/>
              </a:prstTxWarp>
            </a:bodyPr>
            <a:lstStyle/>
            <a:p>
              <a:pPr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3683877" y="2776491"/>
            <a:ext cx="4218432" cy="813458"/>
          </a:xfrm>
          <a:prstGeom prst="roundRect">
            <a:avLst>
              <a:gd name="adj" fmla="val 9976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760003" y="3116415"/>
            <a:ext cx="128350" cy="128351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7030A0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7030A0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435624" y="3116415"/>
            <a:ext cx="128350" cy="128351"/>
            <a:chOff x="4486616" y="3001075"/>
            <a:chExt cx="274695" cy="274699"/>
          </a:xfrm>
        </p:grpSpPr>
        <p:sp>
          <p:nvSpPr>
            <p:cNvPr id="12" name="椭圆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507710" y="3152871"/>
            <a:ext cx="312176" cy="49899"/>
            <a:chOff x="4318304" y="3089060"/>
            <a:chExt cx="384317" cy="61430"/>
          </a:xfrm>
        </p:grpSpPr>
        <p:sp>
          <p:nvSpPr>
            <p:cNvPr id="15" name="圆角矩形 14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7" name="文本框 40"/>
          <p:cNvSpPr txBox="1"/>
          <p:nvPr/>
        </p:nvSpPr>
        <p:spPr>
          <a:xfrm>
            <a:off x="4561308" y="2934367"/>
            <a:ext cx="2848326" cy="54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/>
            <a:r>
              <a:rPr lang="zh-TW" altLang="en-US" sz="2924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程式介紹</a:t>
            </a:r>
            <a:endParaRPr lang="zh-CN" altLang="en-US" sz="2924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086568" y="2986389"/>
            <a:ext cx="679217" cy="457648"/>
            <a:chOff x="5030931" y="2884106"/>
            <a:chExt cx="601529" cy="563407"/>
          </a:xfrm>
        </p:grpSpPr>
        <p:sp>
          <p:nvSpPr>
            <p:cNvPr id="28" name="椭圆 2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srgbClr val="4472C4">
                    <a:lumMod val="75000"/>
                  </a:srgbClr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  <p:sp>
          <p:nvSpPr>
            <p:cNvPr id="29" name="文本框 58"/>
            <p:cNvSpPr txBox="1"/>
            <p:nvPr/>
          </p:nvSpPr>
          <p:spPr>
            <a:xfrm>
              <a:off x="5030931" y="2903000"/>
              <a:ext cx="601529" cy="54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2950"/>
              <a:r>
                <a:rPr lang="en-US" altLang="zh-CN" sz="2274" dirty="0">
                  <a:solidFill>
                    <a:srgbClr val="4472C4">
                      <a:lumMod val="75000"/>
                    </a:srgbClr>
                  </a:solidFill>
                  <a:latin typeface="Impact MT Std" pitchFamily="34" charset="0"/>
                  <a:ea typeface="等线" panose="02010600030101010101" pitchFamily="2" charset="-122"/>
                </a:rPr>
                <a:t>04</a:t>
              </a:r>
              <a:endParaRPr lang="zh-CN" altLang="en-US" sz="2274" dirty="0">
                <a:solidFill>
                  <a:srgbClr val="4472C4">
                    <a:lumMod val="75000"/>
                  </a:srgbClr>
                </a:solidFill>
                <a:latin typeface="Impact MT Std" pitchFamily="34" charset="0"/>
                <a:ea typeface="等线" panose="02010600030101010101" pitchFamily="2" charset="-122"/>
              </a:endParaRPr>
            </a:p>
          </p:txBody>
        </p:sp>
      </p:grpSp>
      <p:sp>
        <p:nvSpPr>
          <p:cNvPr id="22" name="KSO_Shape"/>
          <p:cNvSpPr>
            <a:spLocks/>
          </p:cNvSpPr>
          <p:nvPr/>
        </p:nvSpPr>
        <p:spPr bwMode="auto">
          <a:xfrm>
            <a:off x="2552583" y="3001736"/>
            <a:ext cx="638619" cy="543889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defTabSz="742950">
              <a:defRPr/>
            </a:pPr>
            <a:endParaRPr lang="zh-CN" altLang="en-US" sz="1462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573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程式介紹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圖: 結束點 1"/>
          <p:cNvSpPr/>
          <p:nvPr/>
        </p:nvSpPr>
        <p:spPr>
          <a:xfrm>
            <a:off x="1828800" y="1371600"/>
            <a:ext cx="1371600" cy="533400"/>
          </a:xfrm>
          <a:prstGeom prst="flowChartTermina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遊戲開始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流程圖: 程序 2"/>
          <p:cNvSpPr/>
          <p:nvPr/>
        </p:nvSpPr>
        <p:spPr>
          <a:xfrm>
            <a:off x="1828800" y="2870817"/>
            <a:ext cx="1375187" cy="49667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朝玩家移動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流程圖: 決策 3"/>
          <p:cNvSpPr/>
          <p:nvPr/>
        </p:nvSpPr>
        <p:spPr>
          <a:xfrm>
            <a:off x="1264374" y="3609494"/>
            <a:ext cx="2500451" cy="1447800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怪物與箭是否碰到盾牌與劍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流程圖: 結束點 5"/>
          <p:cNvSpPr/>
          <p:nvPr/>
        </p:nvSpPr>
        <p:spPr>
          <a:xfrm>
            <a:off x="1828800" y="5775896"/>
            <a:ext cx="1371600" cy="381000"/>
          </a:xfrm>
          <a:prstGeom prst="flowChartTermina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刪除分身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流程圖: 決策 78"/>
          <p:cNvSpPr/>
          <p:nvPr/>
        </p:nvSpPr>
        <p:spPr>
          <a:xfrm>
            <a:off x="4424631" y="3367488"/>
            <a:ext cx="1770117" cy="118534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是否碰到玩家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流程圖: 程序 6"/>
          <p:cNvSpPr/>
          <p:nvPr/>
        </p:nvSpPr>
        <p:spPr>
          <a:xfrm>
            <a:off x="1317986" y="2125571"/>
            <a:ext cx="2393225" cy="4669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製造怪物與箭的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分身</a:t>
            </a:r>
            <a:endParaRPr lang="zh-TW" altLang="en-US" dirty="0"/>
          </a:p>
        </p:txBody>
      </p:sp>
      <p:sp>
        <p:nvSpPr>
          <p:cNvPr id="82" name="流程圖: 程序 81"/>
          <p:cNvSpPr/>
          <p:nvPr/>
        </p:nvSpPr>
        <p:spPr>
          <a:xfrm>
            <a:off x="4642946" y="5484404"/>
            <a:ext cx="1375187" cy="67249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玩家減少生命值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流程圖: 決策 82"/>
          <p:cNvSpPr/>
          <p:nvPr/>
        </p:nvSpPr>
        <p:spPr>
          <a:xfrm>
            <a:off x="6807566" y="3373368"/>
            <a:ext cx="1770117" cy="118534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生命值是否為零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流程圖: 結束點 86"/>
          <p:cNvSpPr/>
          <p:nvPr/>
        </p:nvSpPr>
        <p:spPr>
          <a:xfrm>
            <a:off x="7006824" y="5565497"/>
            <a:ext cx="1371600" cy="533400"/>
          </a:xfrm>
          <a:prstGeom prst="flowChartTermina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遊戲結束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>
            <a:off x="2523170" y="1896971"/>
            <a:ext cx="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>
            <a:off x="2517308" y="2592531"/>
            <a:ext cx="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/>
          <p:cNvCxnSpPr/>
          <p:nvPr/>
        </p:nvCxnSpPr>
        <p:spPr>
          <a:xfrm>
            <a:off x="2514598" y="3353199"/>
            <a:ext cx="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單箭頭接點 90"/>
          <p:cNvCxnSpPr/>
          <p:nvPr/>
        </p:nvCxnSpPr>
        <p:spPr>
          <a:xfrm>
            <a:off x="2523170" y="5170665"/>
            <a:ext cx="0" cy="452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2523170" y="518050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2" name="直線單箭頭接點 91"/>
          <p:cNvCxnSpPr/>
          <p:nvPr/>
        </p:nvCxnSpPr>
        <p:spPr>
          <a:xfrm flipV="1">
            <a:off x="3830734" y="4101810"/>
            <a:ext cx="471645" cy="2103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文字方塊 92"/>
          <p:cNvSpPr txBox="1"/>
          <p:nvPr/>
        </p:nvSpPr>
        <p:spPr>
          <a:xfrm>
            <a:off x="3799710" y="383763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否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4" name="直線單箭頭接點 93"/>
          <p:cNvCxnSpPr/>
          <p:nvPr/>
        </p:nvCxnSpPr>
        <p:spPr>
          <a:xfrm>
            <a:off x="5330540" y="4687552"/>
            <a:ext cx="0" cy="709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字方塊 94"/>
          <p:cNvSpPr txBox="1"/>
          <p:nvPr/>
        </p:nvSpPr>
        <p:spPr>
          <a:xfrm>
            <a:off x="5330540" y="469739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7" name="直線單箭頭接點 96"/>
          <p:cNvCxnSpPr/>
          <p:nvPr/>
        </p:nvCxnSpPr>
        <p:spPr>
          <a:xfrm flipH="1" flipV="1">
            <a:off x="3413411" y="3170244"/>
            <a:ext cx="1484123" cy="296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文字方塊 97"/>
          <p:cNvSpPr txBox="1"/>
          <p:nvPr/>
        </p:nvSpPr>
        <p:spPr>
          <a:xfrm>
            <a:off x="4006504" y="294112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否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9" name="直線單箭頭接點 98"/>
          <p:cNvCxnSpPr/>
          <p:nvPr/>
        </p:nvCxnSpPr>
        <p:spPr>
          <a:xfrm>
            <a:off x="7682436" y="4715899"/>
            <a:ext cx="0" cy="709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字方塊 99"/>
          <p:cNvSpPr txBox="1"/>
          <p:nvPr/>
        </p:nvSpPr>
        <p:spPr>
          <a:xfrm>
            <a:off x="7682436" y="47257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1" name="直線單箭頭接點 100"/>
          <p:cNvCxnSpPr/>
          <p:nvPr/>
        </p:nvCxnSpPr>
        <p:spPr>
          <a:xfrm flipH="1" flipV="1">
            <a:off x="3917707" y="2435921"/>
            <a:ext cx="3699658" cy="890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文字方塊 101"/>
          <p:cNvSpPr txBox="1"/>
          <p:nvPr/>
        </p:nvSpPr>
        <p:spPr>
          <a:xfrm>
            <a:off x="5538289" y="241286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否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3" name="直線單箭頭接點 102"/>
          <p:cNvCxnSpPr/>
          <p:nvPr/>
        </p:nvCxnSpPr>
        <p:spPr>
          <a:xfrm flipV="1">
            <a:off x="6194748" y="4333394"/>
            <a:ext cx="683986" cy="1151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61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主角</a:t>
            </a:r>
            <a:r>
              <a:rPr lang="en-US" altLang="zh-TW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1676400"/>
            <a:ext cx="5143500" cy="452380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24" y="1524000"/>
            <a:ext cx="185737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1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盾牌</a:t>
            </a:r>
            <a:r>
              <a:rPr lang="en-US" altLang="zh-TW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73" y="1475715"/>
            <a:ext cx="3305175" cy="123825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429" y="3041839"/>
            <a:ext cx="65913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7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33600" y="1219200"/>
            <a:ext cx="208743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 err="1" smtClean="0"/>
              <a:t>Acc_x</a:t>
            </a:r>
            <a:endParaRPr lang="zh-TW" altLang="en-US" sz="63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5387847" y="1219199"/>
            <a:ext cx="2056973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 err="1" smtClean="0"/>
              <a:t>Acc_z</a:t>
            </a:r>
            <a:endParaRPr lang="zh-TW" altLang="en-US" sz="6300" dirty="0"/>
          </a:p>
        </p:txBody>
      </p:sp>
      <p:sp>
        <p:nvSpPr>
          <p:cNvPr id="5" name="向右箭號 4"/>
          <p:cNvSpPr/>
          <p:nvPr/>
        </p:nvSpPr>
        <p:spPr>
          <a:xfrm rot="10800000">
            <a:off x="1672937" y="3673726"/>
            <a:ext cx="1172930" cy="779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300"/>
          </a:p>
        </p:txBody>
      </p:sp>
      <p:sp>
        <p:nvSpPr>
          <p:cNvPr id="8" name="文字方塊 7"/>
          <p:cNvSpPr txBox="1"/>
          <p:nvPr/>
        </p:nvSpPr>
        <p:spPr>
          <a:xfrm>
            <a:off x="1852827" y="2647067"/>
            <a:ext cx="99578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 smtClean="0"/>
              <a:t>+1</a:t>
            </a:r>
            <a:endParaRPr lang="zh-TW" altLang="en-US" sz="63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3702478" y="2647067"/>
            <a:ext cx="84029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/>
              <a:t>-</a:t>
            </a:r>
            <a:r>
              <a:rPr lang="en-US" altLang="zh-TW" sz="6300" dirty="0" smtClean="0"/>
              <a:t>1</a:t>
            </a:r>
            <a:endParaRPr lang="zh-TW" altLang="en-US" sz="63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236383" y="2511230"/>
            <a:ext cx="99578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 smtClean="0"/>
              <a:t>+1</a:t>
            </a:r>
            <a:endParaRPr lang="zh-TW" altLang="en-US" sz="63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7314127" y="4043060"/>
            <a:ext cx="84029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/>
              <a:t>-</a:t>
            </a:r>
            <a:r>
              <a:rPr lang="en-US" altLang="zh-TW" sz="6300" dirty="0" smtClean="0"/>
              <a:t>1</a:t>
            </a:r>
            <a:endParaRPr lang="zh-TW" altLang="en-US" sz="6300" dirty="0"/>
          </a:p>
        </p:txBody>
      </p:sp>
      <p:sp>
        <p:nvSpPr>
          <p:cNvPr id="12" name="向右箭號 11"/>
          <p:cNvSpPr/>
          <p:nvPr/>
        </p:nvSpPr>
        <p:spPr>
          <a:xfrm>
            <a:off x="3588409" y="3673726"/>
            <a:ext cx="1172930" cy="779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300"/>
          </a:p>
        </p:txBody>
      </p:sp>
      <p:sp>
        <p:nvSpPr>
          <p:cNvPr id="13" name="向右箭號 12"/>
          <p:cNvSpPr/>
          <p:nvPr/>
        </p:nvSpPr>
        <p:spPr>
          <a:xfrm rot="16200000">
            <a:off x="5901013" y="2652297"/>
            <a:ext cx="1172930" cy="779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300"/>
          </a:p>
        </p:txBody>
      </p:sp>
      <p:sp>
        <p:nvSpPr>
          <p:cNvPr id="14" name="向右箭號 13"/>
          <p:cNvSpPr/>
          <p:nvPr/>
        </p:nvSpPr>
        <p:spPr>
          <a:xfrm rot="5400000">
            <a:off x="5901013" y="4260191"/>
            <a:ext cx="1172930" cy="779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300"/>
          </a:p>
        </p:txBody>
      </p:sp>
    </p:spTree>
    <p:extLst>
      <p:ext uri="{BB962C8B-B14F-4D97-AF65-F5344CB8AC3E}">
        <p14:creationId xmlns:p14="http://schemas.microsoft.com/office/powerpoint/2010/main" val="324218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劍</a:t>
            </a:r>
            <a:r>
              <a:rPr lang="en-US" altLang="zh-TW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73" y="1447800"/>
            <a:ext cx="1428750" cy="289560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428" y="2667000"/>
            <a:ext cx="6610350" cy="3219450"/>
          </a:xfrm>
          <a:prstGeom prst="rect">
            <a:avLst/>
          </a:prstGeom>
        </p:spPr>
      </p:pic>
      <p:sp>
        <p:nvSpPr>
          <p:cNvPr id="14" name="向右箭號 13"/>
          <p:cNvSpPr/>
          <p:nvPr/>
        </p:nvSpPr>
        <p:spPr>
          <a:xfrm rot="10800000">
            <a:off x="3429000" y="2362200"/>
            <a:ext cx="1752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300"/>
          </a:p>
        </p:txBody>
      </p:sp>
      <p:sp>
        <p:nvSpPr>
          <p:cNvPr id="16" name="向右箭號 15"/>
          <p:cNvSpPr/>
          <p:nvPr/>
        </p:nvSpPr>
        <p:spPr>
          <a:xfrm>
            <a:off x="6375172" y="2362200"/>
            <a:ext cx="1752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300"/>
          </a:p>
        </p:txBody>
      </p:sp>
      <p:sp>
        <p:nvSpPr>
          <p:cNvPr id="17" name="文字方塊 16"/>
          <p:cNvSpPr txBox="1"/>
          <p:nvPr/>
        </p:nvSpPr>
        <p:spPr>
          <a:xfrm>
            <a:off x="4008584" y="1427285"/>
            <a:ext cx="59343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 smtClean="0"/>
              <a:t>0</a:t>
            </a:r>
            <a:endParaRPr lang="zh-TW" altLang="en-US" sz="63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6545990" y="1373575"/>
            <a:ext cx="1410964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300" dirty="0" smtClean="0"/>
              <a:t>180</a:t>
            </a:r>
            <a:endParaRPr lang="zh-TW" altLang="en-US" sz="6300" dirty="0"/>
          </a:p>
        </p:txBody>
      </p:sp>
    </p:spTree>
    <p:extLst>
      <p:ext uri="{BB962C8B-B14F-4D97-AF65-F5344CB8AC3E}">
        <p14:creationId xmlns:p14="http://schemas.microsoft.com/office/powerpoint/2010/main" val="86723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箭矢</a:t>
            </a:r>
            <a:r>
              <a:rPr lang="en-US" altLang="zh-TW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淘宝网Chenying0907出品 3">
            <a:extLst>
              <a:ext uri="{FF2B5EF4-FFF2-40B4-BE49-F238E27FC236}">
                <a16:creationId xmlns:a16="http://schemas.microsoft.com/office/drawing/2014/main" id="{03ED47A9-031A-40CA-ADCB-CA38D0018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1479" y="1002916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079" y="1386556"/>
            <a:ext cx="5229873" cy="459454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650" y="3779733"/>
            <a:ext cx="2838599" cy="220136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739" y="1630531"/>
            <a:ext cx="9429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54251" y="2397080"/>
            <a:ext cx="421005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2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內建六軸重力感測器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(IMU: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Initial Measurement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Unit)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藍芽傳輸及運算元件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可即時傳輸感測讀值並提供取樣頻率及動態範圍之多樣選擇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配有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LED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燈，指示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運作狀態及電量顯示。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05EEDEC8-BDFC-4BBD-8A3F-1334C427521A}"/>
              </a:ext>
            </a:extLst>
          </p:cNvPr>
          <p:cNvSpPr txBox="1">
            <a:spLocks/>
          </p:cNvSpPr>
          <p:nvPr/>
        </p:nvSpPr>
        <p:spPr>
          <a:xfrm>
            <a:off x="5266371" y="2543235"/>
            <a:ext cx="4411029" cy="3535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abboni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提供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Android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感測訊號擷取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APP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及各式程式教育應用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API</a:t>
            </a:r>
          </a:p>
          <a:p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Scratch, Python, Unity, Java, App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Inventor</a:t>
            </a: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專為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AIoT 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程式教育、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APP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開發、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AI 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智慧感測互聯或各種智慧化應用之動作偵測相關研究開發使用。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4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9BD2EC9C-D847-41B6-81AC-05EB823983C2}"/>
              </a:ext>
            </a:extLst>
          </p:cNvPr>
          <p:cNvGrpSpPr/>
          <p:nvPr/>
        </p:nvGrpSpPr>
        <p:grpSpPr>
          <a:xfrm>
            <a:off x="4386706" y="780216"/>
            <a:ext cx="2623693" cy="1658184"/>
            <a:chOff x="-635" y="0"/>
            <a:chExt cx="3268838" cy="2027555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87B8269-494C-48CA-9020-7D2750C06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" y="47625"/>
              <a:ext cx="2639695" cy="1979930"/>
            </a:xfrm>
            <a:prstGeom prst="rect">
              <a:avLst/>
            </a:prstGeom>
          </p:spPr>
        </p:pic>
        <p:sp>
          <p:nvSpPr>
            <p:cNvPr id="11" name="文字方塊 2">
              <a:extLst>
                <a:ext uri="{FF2B5EF4-FFF2-40B4-BE49-F238E27FC236}">
                  <a16:creationId xmlns:a16="http://schemas.microsoft.com/office/drawing/2014/main" id="{333FEAE1-D91D-444E-AD3A-4274D16BD7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35" y="1347061"/>
              <a:ext cx="1158874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r>
                <a:rPr lang="zh-TW" altLang="en-US" sz="1138" kern="100" dirty="0"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左側功能鍵</a:t>
              </a:r>
            </a:p>
          </p:txBody>
        </p:sp>
        <p:sp>
          <p:nvSpPr>
            <p:cNvPr id="12" name="文字方塊 2">
              <a:extLst>
                <a:ext uri="{FF2B5EF4-FFF2-40B4-BE49-F238E27FC236}">
                  <a16:creationId xmlns:a16="http://schemas.microsoft.com/office/drawing/2014/main" id="{8FF01D9B-1844-4E1A-AB4C-C2AB0A515B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2944" y="420885"/>
              <a:ext cx="1145259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r>
                <a:rPr lang="zh-TW" altLang="en-US" sz="1138" kern="100" dirty="0"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右側功能鍵</a:t>
              </a:r>
            </a:p>
          </p:txBody>
        </p:sp>
        <p:sp>
          <p:nvSpPr>
            <p:cNvPr id="13" name="文字方塊 2">
              <a:extLst>
                <a:ext uri="{FF2B5EF4-FFF2-40B4-BE49-F238E27FC236}">
                  <a16:creationId xmlns:a16="http://schemas.microsoft.com/office/drawing/2014/main" id="{2B738E9E-293A-4943-8AF8-698CB7ABBF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158238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r>
                <a:rPr lang="en-US" sz="1138" kern="100" dirty="0"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LED</a:t>
              </a:r>
              <a:r>
                <a:rPr lang="zh-TW" altLang="en-US" sz="1138" kern="100" dirty="0">
                  <a:latin typeface="Calisto MT" panose="0204060305050503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指示燈</a:t>
              </a:r>
              <a:endParaRPr lang="zh-TW" altLang="en-US" sz="1138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7F714F36-41DD-4275-A052-7298FFE43648}"/>
                </a:ext>
              </a:extLst>
            </p:cNvPr>
            <p:cNvGrpSpPr/>
            <p:nvPr/>
          </p:nvGrpSpPr>
          <p:grpSpPr>
            <a:xfrm>
              <a:off x="2438400" y="752475"/>
              <a:ext cx="257175" cy="257175"/>
              <a:chOff x="0" y="0"/>
              <a:chExt cx="257175" cy="257175"/>
            </a:xfrm>
          </p:grpSpPr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E07BDA3E-56F5-4CEE-BE51-96CC09657139}"/>
                  </a:ext>
                </a:extLst>
              </p:cNvPr>
              <p:cNvCxnSpPr/>
              <p:nvPr/>
            </p:nvCxnSpPr>
            <p:spPr>
              <a:xfrm flipH="1">
                <a:off x="0" y="257175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6C3DCDB6-CA16-457A-BCCB-78F153AF5DB0}"/>
                  </a:ext>
                </a:extLst>
              </p:cNvPr>
              <p:cNvCxnSpPr/>
              <p:nvPr/>
            </p:nvCxnSpPr>
            <p:spPr>
              <a:xfrm rot="5400000" flipH="1">
                <a:off x="128587" y="12858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87F3A617-94A5-40F4-BE93-DD1136EACC1E}"/>
                </a:ext>
              </a:extLst>
            </p:cNvPr>
            <p:cNvGrpSpPr/>
            <p:nvPr/>
          </p:nvGrpSpPr>
          <p:grpSpPr>
            <a:xfrm rot="162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FBEAA6CD-71AC-4385-A119-0628693BB473}"/>
                  </a:ext>
                </a:extLst>
              </p:cNvPr>
              <p:cNvCxnSpPr/>
              <p:nvPr/>
            </p:nvCxnSpPr>
            <p:spPr>
              <a:xfrm flipH="1">
                <a:off x="5370" y="606759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9015E18D-BF24-42CD-BA80-428D341DCE2C}"/>
                  </a:ext>
                </a:extLst>
              </p:cNvPr>
              <p:cNvCxnSpPr/>
              <p:nvPr/>
            </p:nvCxnSpPr>
            <p:spPr>
              <a:xfrm rot="5400000" flipH="1">
                <a:off x="-45682" y="302857"/>
                <a:ext cx="60571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81A640F9-EFDC-4F95-AA7A-5E4C5D22D107}"/>
                </a:ext>
              </a:extLst>
            </p:cNvPr>
            <p:cNvGrpSpPr/>
            <p:nvPr/>
          </p:nvGrpSpPr>
          <p:grpSpPr>
            <a:xfrm rot="10800000">
              <a:off x="465810" y="1024947"/>
              <a:ext cx="257175" cy="257175"/>
              <a:chOff x="-37185" y="270453"/>
              <a:chExt cx="257175" cy="257175"/>
            </a:xfrm>
          </p:grpSpPr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47D93AAB-770E-43A0-9EDE-B91A3CB7F626}"/>
                  </a:ext>
                </a:extLst>
              </p:cNvPr>
              <p:cNvCxnSpPr/>
              <p:nvPr/>
            </p:nvCxnSpPr>
            <p:spPr>
              <a:xfrm flipH="1">
                <a:off x="-37185" y="52762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0ECE4AEA-5D9C-4B7D-94F3-A2F5615B807B}"/>
                  </a:ext>
                </a:extLst>
              </p:cNvPr>
              <p:cNvCxnSpPr/>
              <p:nvPr/>
            </p:nvCxnSpPr>
            <p:spPr>
              <a:xfrm rot="5400000" flipH="1">
                <a:off x="91402" y="399041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CCF5954-31B4-4471-837C-A3DB96B4CCA6}"/>
              </a:ext>
            </a:extLst>
          </p:cNvPr>
          <p:cNvGrpSpPr/>
          <p:nvPr/>
        </p:nvGrpSpPr>
        <p:grpSpPr>
          <a:xfrm>
            <a:off x="7136745" y="899400"/>
            <a:ext cx="2241387" cy="1162201"/>
            <a:chOff x="4627113" y="4090659"/>
            <a:chExt cx="2568135" cy="1433987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2DB11841-0A54-44BA-9FFA-DB9FA9344BB2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1" t="8682" r="6904" b="10559"/>
            <a:stretch/>
          </p:blipFill>
          <p:spPr bwMode="auto">
            <a:xfrm>
              <a:off x="4627113" y="4090659"/>
              <a:ext cx="2101980" cy="143398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42587E01-79DE-44C1-B4E6-0375766DE919}"/>
                </a:ext>
              </a:extLst>
            </p:cNvPr>
            <p:cNvGrpSpPr/>
            <p:nvPr/>
          </p:nvGrpSpPr>
          <p:grpSpPr>
            <a:xfrm>
              <a:off x="5514826" y="4656591"/>
              <a:ext cx="1680422" cy="389463"/>
              <a:chOff x="0" y="0"/>
              <a:chExt cx="1680442" cy="390213"/>
            </a:xfrm>
          </p:grpSpPr>
          <p:sp>
            <p:nvSpPr>
              <p:cNvPr id="26" name="文字方塊 2">
                <a:extLst>
                  <a:ext uri="{FF2B5EF4-FFF2-40B4-BE49-F238E27FC236}">
                    <a16:creationId xmlns:a16="http://schemas.microsoft.com/office/drawing/2014/main" id="{E425F911-657A-4DE2-B386-7287A6187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7433" y="81763"/>
                <a:ext cx="603009" cy="308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r>
                  <a:rPr lang="zh-TW" altLang="en-US" sz="1138" kern="100" dirty="0"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背夾</a:t>
                </a:r>
              </a:p>
            </p:txBody>
          </p:sp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306EE57E-3D3C-483B-8E0B-3BD5DAC9EBF7}"/>
                  </a:ext>
                </a:extLst>
              </p:cNvPr>
              <p:cNvGrpSpPr/>
              <p:nvPr/>
            </p:nvGrpSpPr>
            <p:grpSpPr>
              <a:xfrm flipH="1">
                <a:off x="0" y="0"/>
                <a:ext cx="1057523" cy="260920"/>
                <a:chOff x="-392532" y="0"/>
                <a:chExt cx="661127" cy="260920"/>
              </a:xfrm>
            </p:grpSpPr>
            <p:cxnSp>
              <p:nvCxnSpPr>
                <p:cNvPr id="28" name="直線接點 27">
                  <a:extLst>
                    <a:ext uri="{FF2B5EF4-FFF2-40B4-BE49-F238E27FC236}">
                      <a16:creationId xmlns:a16="http://schemas.microsoft.com/office/drawing/2014/main" id="{3465447E-1D09-4B72-8739-3C22D9EC9021}"/>
                    </a:ext>
                  </a:extLst>
                </p:cNvPr>
                <p:cNvCxnSpPr/>
                <p:nvPr/>
              </p:nvCxnSpPr>
              <p:spPr>
                <a:xfrm flipH="1">
                  <a:off x="-392532" y="260920"/>
                  <a:ext cx="66112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接點 28">
                  <a:extLst>
                    <a:ext uri="{FF2B5EF4-FFF2-40B4-BE49-F238E27FC236}">
                      <a16:creationId xmlns:a16="http://schemas.microsoft.com/office/drawing/2014/main" id="{3E3D3B6B-523D-45FF-9384-D2D3009C9B1F}"/>
                    </a:ext>
                  </a:extLst>
                </p:cNvPr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8966643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6" y="841587"/>
            <a:ext cx="254787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怪物</a:t>
            </a:r>
            <a:r>
              <a:rPr lang="en-US" altLang="zh-TW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淘宝网Chenying0907出品 3">
            <a:extLst>
              <a:ext uri="{FF2B5EF4-FFF2-40B4-BE49-F238E27FC236}">
                <a16:creationId xmlns:a16="http://schemas.microsoft.com/office/drawing/2014/main" id="{6178A8DC-1D61-4E19-87F1-33AB66516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9404" y="1058960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524000"/>
            <a:ext cx="4495800" cy="452338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979" y="3352800"/>
            <a:ext cx="2801883" cy="251580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01" y="1676400"/>
            <a:ext cx="9525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0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計分</a:t>
            </a:r>
            <a:r>
              <a:rPr lang="en-US" altLang="zh-TW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981200"/>
            <a:ext cx="4238625" cy="328612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393" y="1524000"/>
            <a:ext cx="4857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2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生命值</a:t>
            </a:r>
            <a:r>
              <a:rPr lang="en-US" altLang="zh-TW" sz="1624" b="1" dirty="0" smtClean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1524001"/>
            <a:ext cx="2893608" cy="10668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2819400"/>
            <a:ext cx="497696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4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449173" y="906976"/>
            <a:ext cx="490913" cy="17547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01ACB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01ACBE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zh-CN" altLang="en-US" sz="1462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092577" y="841587"/>
            <a:ext cx="1813229" cy="306190"/>
          </a:xfrm>
          <a:prstGeom prst="rect">
            <a:avLst/>
          </a:prstGeom>
          <a:noFill/>
        </p:spPr>
        <p:txBody>
          <a:bodyPr wrap="square" lIns="55707" tIns="27853" rIns="55707" bIns="27853" rtlCol="0">
            <a:spAutoFit/>
          </a:bodyPr>
          <a:lstStyle/>
          <a:p>
            <a:pPr marL="0" lvl="1" defTabSz="742950"/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遊戲結束</a:t>
            </a:r>
            <a:r>
              <a:rPr lang="en-US" altLang="zh-TW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624" b="1" dirty="0">
                <a:solidFill>
                  <a:srgbClr val="01ACBE"/>
                </a:solidFill>
                <a:latin typeface="微软雅黑" pitchFamily="34" charset="-122"/>
                <a:ea typeface="微软雅黑" pitchFamily="34" charset="-122"/>
              </a:rPr>
              <a:t>程式碼</a:t>
            </a:r>
            <a:endParaRPr lang="zh-CN" altLang="en-US" sz="1949" b="1" dirty="0">
              <a:solidFill>
                <a:srgbClr val="01ACB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151068" y="1147840"/>
            <a:ext cx="78378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8863363" y="855384"/>
            <a:ext cx="359499" cy="25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01" tIns="27851" rIns="55701" bIns="27851">
            <a:spAutoFit/>
          </a:bodyPr>
          <a:lstStyle/>
          <a:p>
            <a:pPr algn="ctr" defTabSz="742950">
              <a:spcBef>
                <a:spcPct val="0"/>
              </a:spcBef>
            </a:pPr>
            <a:r>
              <a:rPr lang="en-US" altLang="zh-CN" sz="1300" b="1" dirty="0">
                <a:solidFill>
                  <a:prstClr val="white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300" b="1" dirty="0">
              <a:solidFill>
                <a:prstClr val="white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295400"/>
            <a:ext cx="3042920" cy="2286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2971800"/>
            <a:ext cx="554355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6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14400" y="12954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Microsoft Himalaya" panose="01010100010101010101" pitchFamily="2" charset="0"/>
                <a:cs typeface="Microsoft Himalaya" panose="01010100010101010101" pitchFamily="2" charset="0"/>
              </a:rPr>
              <a:t>重力設定</a:t>
            </a:r>
            <a:endParaRPr lang="zh-TW" altLang="en-US" sz="3600" dirty="0">
              <a:latin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575" y="838200"/>
            <a:ext cx="3143250" cy="5419725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371600" y="2133600"/>
            <a:ext cx="3886200" cy="1695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dirty="0" smtClean="0"/>
              <a:t>重力加速度</a:t>
            </a:r>
            <a:endParaRPr lang="en-US" altLang="zh-TW" sz="24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dirty="0" smtClean="0"/>
              <a:t>起始速度</a:t>
            </a:r>
            <a:endParaRPr lang="en-US" altLang="zh-TW" sz="24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dirty="0" smtClean="0"/>
              <a:t>碰到地板的反應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48877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14400" y="12954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Microsoft Himalaya" panose="01010100010101010101" pitchFamily="2" charset="0"/>
                <a:cs typeface="Microsoft Himalaya" panose="01010100010101010101" pitchFamily="2" charset="0"/>
              </a:rPr>
              <a:t>水平移動設定</a:t>
            </a:r>
            <a:endParaRPr lang="zh-TW" altLang="en-US" sz="3600" dirty="0">
              <a:latin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219200"/>
            <a:ext cx="2600092" cy="498294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602" y="1606842"/>
            <a:ext cx="3657506" cy="349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322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3958649" y="2829218"/>
            <a:ext cx="5562329" cy="9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76" tIns="37138" rIns="74276" bIns="37138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742950"/>
            <a:r>
              <a:rPr lang="zh-TW" altLang="en-US" sz="5198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感謝聆聽</a:t>
            </a:r>
            <a:r>
              <a:rPr lang="en-US" altLang="zh-TW" sz="5198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zh-CN" altLang="en-US" sz="5198" b="1" dirty="0">
              <a:solidFill>
                <a:srgbClr val="F8353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 rot="5400000">
            <a:off x="3388292" y="2004838"/>
            <a:ext cx="670497" cy="59425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 rot="5400000">
            <a:off x="821470" y="4850063"/>
            <a:ext cx="685349" cy="60742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6" name="Freeform 5"/>
          <p:cNvSpPr>
            <a:spLocks/>
          </p:cNvSpPr>
          <p:nvPr/>
        </p:nvSpPr>
        <p:spPr bwMode="auto">
          <a:xfrm rot="5400000">
            <a:off x="3062216" y="3833968"/>
            <a:ext cx="463167" cy="41050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7" name="Freeform 5"/>
          <p:cNvSpPr>
            <a:spLocks/>
          </p:cNvSpPr>
          <p:nvPr/>
        </p:nvSpPr>
        <p:spPr bwMode="auto">
          <a:xfrm rot="5400000">
            <a:off x="1450497" y="948984"/>
            <a:ext cx="1139779" cy="101017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1618998" y="6002616"/>
            <a:ext cx="6843479" cy="467930"/>
          </a:xfrm>
          <a:prstGeom prst="roundRect">
            <a:avLst>
              <a:gd name="adj" fmla="val 50000"/>
            </a:avLst>
          </a:prstGeom>
          <a:solidFill>
            <a:srgbClr val="F8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181401" y="1810376"/>
            <a:ext cx="806117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Scratch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36472" y="4071425"/>
            <a:ext cx="856343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 err="1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Rabboni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20" name="淘宝网Chenying0907出品 5"/>
          <p:cNvSpPr>
            <a:spLocks/>
          </p:cNvSpPr>
          <p:nvPr/>
        </p:nvSpPr>
        <p:spPr bwMode="auto">
          <a:xfrm rot="5754146">
            <a:off x="2166085" y="1674455"/>
            <a:ext cx="1041089" cy="922711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29" name="淘宝网Chenying0907出品 5"/>
          <p:cNvSpPr>
            <a:spLocks/>
          </p:cNvSpPr>
          <p:nvPr/>
        </p:nvSpPr>
        <p:spPr bwMode="auto">
          <a:xfrm rot="1839916">
            <a:off x="693601" y="3744589"/>
            <a:ext cx="1258346" cy="1115264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r>
              <a:rPr lang="en-US" altLang="zh-TW" sz="1463" dirty="0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S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30" name="淘宝网Chenying0907出品 5"/>
          <p:cNvSpPr>
            <a:spLocks/>
          </p:cNvSpPr>
          <p:nvPr/>
        </p:nvSpPr>
        <p:spPr bwMode="auto">
          <a:xfrm rot="5400000">
            <a:off x="945823" y="2281873"/>
            <a:ext cx="2048170" cy="1815279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4505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31" name="淘宝网Chenying0907出品 5"/>
          <p:cNvSpPr>
            <a:spLocks/>
          </p:cNvSpPr>
          <p:nvPr/>
        </p:nvSpPr>
        <p:spPr bwMode="auto">
          <a:xfrm rot="5400000">
            <a:off x="3015278" y="3413096"/>
            <a:ext cx="463167" cy="41050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74276" tIns="37138" rIns="74276" bIns="37138" numCol="1" anchor="t" anchorCtr="0" compatLnSpc="1">
            <a:prstTxWarp prst="textNoShape">
              <a:avLst/>
            </a:prstTxWarp>
          </a:bodyPr>
          <a:lstStyle/>
          <a:p>
            <a:pPr defTabSz="742950"/>
            <a:endParaRPr lang="zh-CN" altLang="en-US" sz="1462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138772" y="2871613"/>
            <a:ext cx="1662271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>
              <a:defRPr/>
            </a:pPr>
            <a:r>
              <a:rPr lang="en-US" altLang="zh-TW" sz="3250" b="1" dirty="0" smtClean="0">
                <a:solidFill>
                  <a:prstClr val="white">
                    <a:lumMod val="95000"/>
                  </a:prstClr>
                </a:solidFill>
                <a:latin typeface="Impact MT Std" pitchFamily="34" charset="0"/>
                <a:ea typeface="微软雅黑" pitchFamily="34" charset="-122"/>
                <a:sym typeface="微软雅黑" pitchFamily="34" charset="-122"/>
              </a:rPr>
              <a:t>Dungeon</a:t>
            </a:r>
            <a:endParaRPr lang="zh-CN" altLang="en-US" sz="3250" b="1" dirty="0">
              <a:solidFill>
                <a:prstClr val="white">
                  <a:lumMod val="95000"/>
                </a:prstClr>
              </a:solidFill>
              <a:latin typeface="Impact MT Std" pitchFamily="34" charset="0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2305226" y="1934201"/>
            <a:ext cx="806117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Scratch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860297" y="4195250"/>
            <a:ext cx="856343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/>
            <a:r>
              <a:rPr lang="en-US" altLang="zh-TW" sz="1463" dirty="0" err="1">
                <a:solidFill>
                  <a:prstClr val="white"/>
                </a:solidFill>
                <a:latin typeface="Impact MT Std"/>
                <a:ea typeface="新細明體" panose="02020500000000000000" pitchFamily="18" charset="-120"/>
              </a:rPr>
              <a:t>Rabboni</a:t>
            </a:r>
            <a:endParaRPr lang="zh-TW" altLang="en-US" sz="1463" dirty="0">
              <a:solidFill>
                <a:prstClr val="white"/>
              </a:solidFill>
              <a:latin typeface="Impact MT Std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552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 animBg="1"/>
      <p:bldP spid="25" grpId="0" animBg="1"/>
      <p:bldP spid="26" grpId="0" animBg="1"/>
      <p:bldP spid="27" grpId="0" animBg="1"/>
      <p:bldP spid="28" grpId="0" animBg="1"/>
      <p:bldP spid="20" grpId="0" animBg="1"/>
      <p:bldP spid="29" grpId="0" animBg="1"/>
      <p:bldP spid="30" grpId="0" animBg="1"/>
      <p:bldP spid="3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47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1995209" y="695377"/>
            <a:ext cx="8420100" cy="2387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2400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400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abboni</a:t>
            </a:r>
            <a:r>
              <a:rPr lang="en-US" altLang="zh-TW" sz="2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其他應用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DCF7385-A8D4-4359-92C1-1F5E6AC306A2}"/>
              </a:ext>
            </a:extLst>
          </p:cNvPr>
          <p:cNvSpPr txBox="1"/>
          <p:nvPr/>
        </p:nvSpPr>
        <p:spPr>
          <a:xfrm>
            <a:off x="686196" y="685800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002060"/>
                </a:solidFill>
              </a:rPr>
              <a:t>APPENDIX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B366F9AC-3AFB-454F-94A5-989120D48908}"/>
              </a:ext>
            </a:extLst>
          </p:cNvPr>
          <p:cNvGrpSpPr/>
          <p:nvPr/>
        </p:nvGrpSpPr>
        <p:grpSpPr>
          <a:xfrm>
            <a:off x="504997" y="1457646"/>
            <a:ext cx="8896006" cy="4332354"/>
            <a:chOff x="1771994" y="1751206"/>
            <a:chExt cx="10290380" cy="4714748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B1F42CBA-20D2-4606-85B5-4007D6062918}"/>
                </a:ext>
              </a:extLst>
            </p:cNvPr>
            <p:cNvSpPr/>
            <p:nvPr/>
          </p:nvSpPr>
          <p:spPr>
            <a:xfrm>
              <a:off x="6647187" y="1751206"/>
              <a:ext cx="5156336" cy="466623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8F6D6050-0740-4A6D-82DA-BDDFD2FC42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473" t="-3428" r="8113" b="-3458"/>
            <a:stretch/>
          </p:blipFill>
          <p:spPr>
            <a:xfrm>
              <a:off x="8257957" y="2832426"/>
              <a:ext cx="1953492" cy="1943100"/>
            </a:xfrm>
            <a:prstGeom prst="ellipse">
              <a:avLst/>
            </a:prstGeom>
            <a:ln w="28575">
              <a:solidFill>
                <a:schemeClr val="tx2">
                  <a:lumMod val="50000"/>
                </a:schemeClr>
              </a:solidFill>
            </a:ln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3DFBFF9A-E911-418A-A618-184865487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0157" y="4727010"/>
              <a:ext cx="1738944" cy="1738944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A25D153C-0F6C-4672-96BF-26B34C833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9056" y="2597105"/>
              <a:ext cx="1032586" cy="1032586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2D86A059-7A90-4312-8DA2-04500686B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9426" y="4582634"/>
              <a:ext cx="1279223" cy="1080000"/>
            </a:xfrm>
            <a:prstGeom prst="rect">
              <a:avLst/>
            </a:prstGeom>
          </p:spPr>
        </p:pic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C1DCD159-8A82-43E9-9628-3DF86F618EE5}"/>
                </a:ext>
              </a:extLst>
            </p:cNvPr>
            <p:cNvGrpSpPr/>
            <p:nvPr/>
          </p:nvGrpSpPr>
          <p:grpSpPr>
            <a:xfrm>
              <a:off x="8984724" y="1767072"/>
              <a:ext cx="1028753" cy="895251"/>
              <a:chOff x="5939450" y="4267037"/>
              <a:chExt cx="1028753" cy="895251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DE953387-C59D-4723-82FD-81CE4075A0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939450" y="4781268"/>
                <a:ext cx="1028753" cy="381020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BB452FF1-DB41-42EE-8DC3-69D2D7D66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4556" y="4267037"/>
                <a:ext cx="636445" cy="636445"/>
              </a:xfrm>
              <a:prstGeom prst="rect">
                <a:avLst/>
              </a:prstGeom>
            </p:spPr>
          </p:pic>
        </p:grp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649856C5-3652-4835-804C-6989DD66ADEA}"/>
                </a:ext>
              </a:extLst>
            </p:cNvPr>
            <p:cNvSpPr txBox="1"/>
            <p:nvPr/>
          </p:nvSpPr>
          <p:spPr>
            <a:xfrm>
              <a:off x="1771994" y="2111696"/>
              <a:ext cx="6038213" cy="435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/>
                <a:t>1. Python (</a:t>
              </a:r>
              <a:r>
                <a:rPr lang="zh-TW" altLang="en-US" sz="2000" dirty="0"/>
                <a:t>系統支援 </a:t>
              </a:r>
              <a:r>
                <a:rPr lang="en-US" altLang="zh-TW" sz="2000" dirty="0"/>
                <a:t>Windows, </a:t>
              </a:r>
              <a:r>
                <a:rPr lang="en-US" altLang="zh-TW" sz="2000" dirty="0" err="1"/>
                <a:t>MacOS</a:t>
              </a:r>
              <a:r>
                <a:rPr lang="en-US" altLang="zh-TW" sz="2000" dirty="0"/>
                <a:t>, Ubuntu)</a:t>
              </a:r>
              <a:endParaRPr lang="zh-TW" altLang="en-US" sz="2000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01FE678-6467-419A-8631-6F48B5BE6397}"/>
                </a:ext>
              </a:extLst>
            </p:cNvPr>
            <p:cNvSpPr txBox="1"/>
            <p:nvPr/>
          </p:nvSpPr>
          <p:spPr>
            <a:xfrm>
              <a:off x="1771994" y="2739124"/>
              <a:ext cx="7189465" cy="435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/>
                <a:t>2. Scratch 3.0 (</a:t>
              </a:r>
              <a:r>
                <a:rPr lang="zh-TW" altLang="en-US" sz="2000" dirty="0"/>
                <a:t>系統支援 </a:t>
              </a:r>
              <a:r>
                <a:rPr lang="en-US" altLang="zh-TW" sz="2000" dirty="0"/>
                <a:t>windows, </a:t>
              </a:r>
              <a:r>
                <a:rPr lang="en-US" altLang="zh-TW" sz="2000" dirty="0" err="1"/>
                <a:t>MacOS</a:t>
              </a:r>
              <a:r>
                <a:rPr lang="en-US" altLang="zh-TW" sz="2000" dirty="0"/>
                <a:t>)</a:t>
              </a:r>
              <a:endParaRPr lang="zh-TW" altLang="en-US" sz="2000" dirty="0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C6251299-451F-4342-8553-59D15CB09DC3}"/>
                </a:ext>
              </a:extLst>
            </p:cNvPr>
            <p:cNvSpPr txBox="1"/>
            <p:nvPr/>
          </p:nvSpPr>
          <p:spPr>
            <a:xfrm>
              <a:off x="1791061" y="3317100"/>
              <a:ext cx="8420388" cy="770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/>
                <a:t>3. Android APP</a:t>
              </a:r>
              <a:r>
                <a:rPr lang="zh-TW" altLang="en-US" sz="2000" dirty="0"/>
                <a:t>以及</a:t>
              </a:r>
              <a:r>
                <a:rPr lang="en-US" altLang="zh-TW" sz="2000" dirty="0"/>
                <a:t>iOS APP</a:t>
              </a:r>
            </a:p>
            <a:p>
              <a:r>
                <a:rPr lang="zh-TW" altLang="en-US" sz="2000" dirty="0"/>
                <a:t> </a:t>
              </a:r>
              <a:r>
                <a:rPr lang="en-US" altLang="zh-TW" sz="2000" dirty="0"/>
                <a:t>(App Store </a:t>
              </a:r>
              <a:r>
                <a:rPr lang="zh-TW" altLang="en-US" sz="2000" dirty="0"/>
                <a:t>或</a:t>
              </a:r>
              <a:r>
                <a:rPr lang="en-US" altLang="zh-TW" sz="2000" dirty="0"/>
                <a:t>Play</a:t>
              </a:r>
              <a:r>
                <a:rPr lang="zh-TW" altLang="en-US" sz="2000" dirty="0"/>
                <a:t> </a:t>
              </a:r>
              <a:r>
                <a:rPr lang="en-US" altLang="zh-TW" sz="2000" dirty="0"/>
                <a:t>store</a:t>
              </a:r>
              <a:r>
                <a:rPr lang="zh-TW" altLang="en-US" sz="2000" dirty="0"/>
                <a:t> 搜尋 </a:t>
              </a:r>
              <a:r>
                <a:rPr lang="en-US" altLang="zh-TW" sz="2000" dirty="0" err="1"/>
                <a:t>rabboni</a:t>
              </a:r>
              <a:r>
                <a:rPr lang="en-US" altLang="zh-TW" sz="2000" dirty="0"/>
                <a:t> ) </a:t>
              </a:r>
              <a:endParaRPr lang="zh-TW" altLang="en-US" sz="2000" dirty="0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B5C09837-B5E2-42C3-A17E-957F3FB0137E}"/>
                </a:ext>
              </a:extLst>
            </p:cNvPr>
            <p:cNvSpPr txBox="1"/>
            <p:nvPr/>
          </p:nvSpPr>
          <p:spPr>
            <a:xfrm>
              <a:off x="1906998" y="4280151"/>
              <a:ext cx="3364811" cy="435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/>
                <a:t>4. API for Raspberry Pi  </a:t>
              </a:r>
              <a:endParaRPr lang="zh-TW" altLang="en-US" sz="2000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DE447D5C-67C3-4956-94CA-6047917C0903}"/>
                </a:ext>
              </a:extLst>
            </p:cNvPr>
            <p:cNvSpPr txBox="1"/>
            <p:nvPr/>
          </p:nvSpPr>
          <p:spPr>
            <a:xfrm>
              <a:off x="1902491" y="5431802"/>
              <a:ext cx="2195434" cy="435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/>
                <a:t>6. API for Unity</a:t>
              </a:r>
              <a:endParaRPr lang="zh-TW" altLang="en-US" sz="2000" dirty="0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20EAE442-20D0-4EF6-8285-9CFD1E2AC637}"/>
                </a:ext>
              </a:extLst>
            </p:cNvPr>
            <p:cNvSpPr txBox="1"/>
            <p:nvPr/>
          </p:nvSpPr>
          <p:spPr>
            <a:xfrm>
              <a:off x="1906998" y="4863375"/>
              <a:ext cx="3057079" cy="435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/>
                <a:t>5. APPINVENTOR 2.0</a:t>
              </a:r>
              <a:endParaRPr lang="zh-TW" altLang="en-US" sz="2000" dirty="0"/>
            </a:p>
          </p:txBody>
        </p:sp>
        <p:pic>
          <p:nvPicPr>
            <p:cNvPr id="21" name="Picture 2" descr="https://1000logos.net/wp-content/uploads/2016/10/Android-Logo.png">
              <a:extLst>
                <a:ext uri="{FF2B5EF4-FFF2-40B4-BE49-F238E27FC236}">
                  <a16:creationId xmlns:a16="http://schemas.microsoft.com/office/drawing/2014/main" id="{63DB9C5F-B4CF-4854-810A-2D7A0EB1AC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5667" y="3979330"/>
              <a:ext cx="1676707" cy="1047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s://cdn.magicbytesolutions.com/assets/img/common/ios-app.png">
              <a:extLst>
                <a:ext uri="{FF2B5EF4-FFF2-40B4-BE49-F238E27FC236}">
                  <a16:creationId xmlns:a16="http://schemas.microsoft.com/office/drawing/2014/main" id="{76AC2BF3-DA00-493B-9E7E-049247BFFB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9101" y="5369497"/>
              <a:ext cx="1867399" cy="10479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3743AD60-C027-4E92-BDE3-F1B2A2211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9037" y="3398983"/>
              <a:ext cx="965644" cy="8524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86537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48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290990" y="926761"/>
            <a:ext cx="8420100" cy="2387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2800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800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abboni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vs.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APP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inventor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for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APP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Development</a:t>
            </a:r>
          </a:p>
        </p:txBody>
      </p:sp>
      <p:sp>
        <p:nvSpPr>
          <p:cNvPr id="17" name="http://iot.appinventor.mit.edu/#/bluetoothle/bluetoothleintro"/>
          <p:cNvSpPr txBox="1"/>
          <p:nvPr/>
        </p:nvSpPr>
        <p:spPr>
          <a:xfrm>
            <a:off x="1137369" y="5461328"/>
            <a:ext cx="7358384" cy="383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1275" tIns="41275" rIns="41275" bIns="41275" anchor="ctr">
            <a:spAutoFit/>
          </a:bodyPr>
          <a:lstStyle>
            <a:lvl1pPr>
              <a:defRPr sz="2400" b="1" u="sng">
                <a:solidFill>
                  <a:srgbClr val="262626"/>
                </a:solidFill>
                <a:uFill>
                  <a:solidFill>
                    <a:srgbClr val="262626"/>
                  </a:solidFill>
                </a:uFill>
                <a:hlinkClick r:id="" action="ppaction://noaction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sz="1950" dirty="0">
                <a:hlinkClick r:id="rId2"/>
              </a:rPr>
              <a:t>http://iot.appinventor.mit.edu/#/bluetoothle/bluetoothleintro</a:t>
            </a:r>
          </a:p>
        </p:txBody>
      </p:sp>
      <p:pic>
        <p:nvPicPr>
          <p:cNvPr id="6" name="螢幕快照 2019-06-27 下午1.13.40.png" descr="螢幕快照 2019-06-27 下午1.13.40.png">
            <a:extLst>
              <a:ext uri="{FF2B5EF4-FFF2-40B4-BE49-F238E27FC236}">
                <a16:creationId xmlns:a16="http://schemas.microsoft.com/office/drawing/2014/main" id="{8F65B17C-150D-4CC8-BDA8-2CB06F25C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7056" y="1939066"/>
            <a:ext cx="6145362" cy="1994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螢幕快照 2019-06-27 下午1.14.00.png" descr="螢幕快照 2019-06-27 下午1.14.00.png">
            <a:extLst>
              <a:ext uri="{FF2B5EF4-FFF2-40B4-BE49-F238E27FC236}">
                <a16:creationId xmlns:a16="http://schemas.microsoft.com/office/drawing/2014/main" id="{8210F6C1-2C57-486F-82A2-3E4A47ABF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7369" y="3991648"/>
            <a:ext cx="5941635" cy="1386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522C52A-2A0A-42C6-B869-9E77E661B0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902" y="1318362"/>
            <a:ext cx="1662632" cy="35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136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1256B2B-7584-49B3-994A-E33635FF2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0"/>
            <a:ext cx="5411466" cy="361766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BA1CEC4-9D91-49D1-A9FE-68BF19AF0C3C}"/>
              </a:ext>
            </a:extLst>
          </p:cNvPr>
          <p:cNvSpPr txBox="1"/>
          <p:nvPr/>
        </p:nvSpPr>
        <p:spPr>
          <a:xfrm>
            <a:off x="762000" y="1143000"/>
            <a:ext cx="11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Unity APPs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F43D5BD-1695-47DB-ABEB-DF747959F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208" y="826652"/>
            <a:ext cx="3048000" cy="1371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4890A58-DE1A-40DF-B636-9A4853E75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385" y="2514600"/>
            <a:ext cx="3048001" cy="1371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A4177A9-8C6C-4568-8DD5-DBFE9091D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386" y="4202548"/>
            <a:ext cx="3048000" cy="1371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9375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感測參數介紹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5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456379"/>
              </p:ext>
            </p:extLst>
          </p:nvPr>
        </p:nvGraphicFramePr>
        <p:xfrm>
          <a:off x="4800600" y="2741520"/>
          <a:ext cx="4049071" cy="1874997"/>
        </p:xfrm>
        <a:graphic>
          <a:graphicData uri="http://schemas.openxmlformats.org/drawingml/2006/table">
            <a:tbl>
              <a:tblPr firstRow="1" firstCol="1" bandRow="1"/>
              <a:tblGrid>
                <a:gridCol w="1371512">
                  <a:extLst>
                    <a:ext uri="{9D8B030D-6E8A-4147-A177-3AD203B41FA5}">
                      <a16:colId xmlns:a16="http://schemas.microsoft.com/office/drawing/2014/main" val="3337537314"/>
                    </a:ext>
                  </a:extLst>
                </a:gridCol>
                <a:gridCol w="2677559">
                  <a:extLst>
                    <a:ext uri="{9D8B030D-6E8A-4147-A177-3AD203B41FA5}">
                      <a16:colId xmlns:a16="http://schemas.microsoft.com/office/drawing/2014/main" val="3294026879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電池容量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充電方式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120mAh 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鋰離子充電電池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 mini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7802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無線傳輸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Bluetooth 4.0 BLE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99622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分鐘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9884935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待機時間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天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OFF)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133370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連續使用時間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小時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58855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支援作業系統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藍芽：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Android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：系統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Windows 7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以上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227664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051006"/>
              </p:ext>
            </p:extLst>
          </p:nvPr>
        </p:nvGraphicFramePr>
        <p:xfrm>
          <a:off x="762000" y="2711138"/>
          <a:ext cx="3447717" cy="1893972"/>
        </p:xfrm>
        <a:graphic>
          <a:graphicData uri="http://schemas.openxmlformats.org/drawingml/2006/table">
            <a:tbl>
              <a:tblPr/>
              <a:tblGrid>
                <a:gridCol w="1149239">
                  <a:extLst>
                    <a:ext uri="{9D8B030D-6E8A-4147-A177-3AD203B41FA5}">
                      <a16:colId xmlns:a16="http://schemas.microsoft.com/office/drawing/2014/main" val="1387338668"/>
                    </a:ext>
                  </a:extLst>
                </a:gridCol>
                <a:gridCol w="1149239">
                  <a:extLst>
                    <a:ext uri="{9D8B030D-6E8A-4147-A177-3AD203B41FA5}">
                      <a16:colId xmlns:a16="http://schemas.microsoft.com/office/drawing/2014/main" val="2384979148"/>
                    </a:ext>
                  </a:extLst>
                </a:gridCol>
                <a:gridCol w="1149239">
                  <a:extLst>
                    <a:ext uri="{9D8B030D-6E8A-4147-A177-3AD203B41FA5}">
                      <a16:colId xmlns:a16="http://schemas.microsoft.com/office/drawing/2014/main" val="1988354021"/>
                    </a:ext>
                  </a:extLst>
                </a:gridCol>
              </a:tblGrid>
              <a:tr h="43383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Sensitivity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effectLst/>
                        </a:rPr>
                        <a:t>Accel</a:t>
                      </a:r>
                      <a:r>
                        <a:rPr lang="en-US" sz="1600" dirty="0">
                          <a:effectLst/>
                        </a:rPr>
                        <a:t>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785380"/>
                  </a:ext>
                </a:extLst>
              </a:tr>
              <a:tr h="2481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(LSB/°/sec)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(g)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801615"/>
                  </a:ext>
                </a:extLst>
              </a:tr>
              <a:tr h="80531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±250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±500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±1000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±2000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65.5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32.8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16.4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8.2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±16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086988"/>
                  </a:ext>
                </a:extLst>
              </a:tr>
            </a:tbl>
          </a:graphicData>
        </a:graphic>
      </p:graphicFrame>
      <p:sp>
        <p:nvSpPr>
          <p:cNvPr id="22" name="矩形 21"/>
          <p:cNvSpPr/>
          <p:nvPr/>
        </p:nvSpPr>
        <p:spPr>
          <a:xfrm>
            <a:off x="663329" y="5562600"/>
            <a:ext cx="4953000" cy="5425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63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為了提高可靠性，還可以為每個軸配備更多的傳感器。一般而言</a:t>
            </a:r>
            <a:r>
              <a:rPr lang="en-US" altLang="zh-TW" sz="1463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IMU</a:t>
            </a:r>
            <a:r>
              <a:rPr lang="zh-TW" altLang="en-US" sz="1463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要安裝在被測物體的重心上。</a:t>
            </a:r>
          </a:p>
        </p:txBody>
      </p:sp>
    </p:spTree>
    <p:extLst>
      <p:ext uri="{BB962C8B-B14F-4D97-AF65-F5344CB8AC3E}">
        <p14:creationId xmlns:p14="http://schemas.microsoft.com/office/powerpoint/2010/main" val="17561866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50</a:t>
            </a:fld>
            <a:endParaRPr lang="zh-TW" altLang="en-US"/>
          </a:p>
        </p:txBody>
      </p:sp>
      <p:pic>
        <p:nvPicPr>
          <p:cNvPr id="10242" name="Picture 2" descr="https://chart.googleapis.com/chart?chs=170x170&amp;cht=qr&amp;chl=https://play.google.com/store/apps/details?id=com.sixaxis.koalla.koallaa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759" y="1615635"/>
            <a:ext cx="1315641" cy="131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2"/>
          <p:cNvSpPr txBox="1">
            <a:spLocks noChangeArrowheads="1"/>
          </p:cNvSpPr>
          <p:nvPr/>
        </p:nvSpPr>
        <p:spPr bwMode="auto">
          <a:xfrm>
            <a:off x="7111297" y="1550931"/>
            <a:ext cx="1084559" cy="26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noAutofit/>
          </a:bodyPr>
          <a:lstStyle/>
          <a:p>
            <a:pPr>
              <a:lnSpc>
                <a:spcPts val="975"/>
              </a:lnSpc>
            </a:pPr>
            <a:r>
              <a:rPr lang="en-US" altLang="zh-TW" sz="1463" kern="1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en-US" altLang="zh-TW" sz="1463" kern="1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APP</a:t>
            </a:r>
            <a:endParaRPr lang="zh-TW" altLang="en-US" sz="1463" kern="1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886" y="1764270"/>
            <a:ext cx="1018372" cy="101837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9643"/>
            <a:ext cx="1065444" cy="224927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072" y="1615635"/>
            <a:ext cx="771915" cy="162959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090" y="1580729"/>
            <a:ext cx="798438" cy="1685591"/>
          </a:xfrm>
          <a:prstGeom prst="rect">
            <a:avLst/>
          </a:prstGeom>
        </p:spPr>
      </p:pic>
      <p:pic>
        <p:nvPicPr>
          <p:cNvPr id="11" name="圖片 10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t="26087" r="16374" b="25932"/>
          <a:stretch/>
        </p:blipFill>
        <p:spPr bwMode="auto">
          <a:xfrm>
            <a:off x="2447554" y="1629923"/>
            <a:ext cx="1300135" cy="7025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2" name="直線單箭頭接點 11"/>
          <p:cNvCxnSpPr/>
          <p:nvPr/>
        </p:nvCxnSpPr>
        <p:spPr>
          <a:xfrm flipH="1">
            <a:off x="3886200" y="1963910"/>
            <a:ext cx="600915" cy="0"/>
          </a:xfrm>
          <a:prstGeom prst="straightConnector1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H="1">
            <a:off x="1752600" y="1981200"/>
            <a:ext cx="600915" cy="0"/>
          </a:xfrm>
          <a:prstGeom prst="straightConnector1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字方塊 2"/>
          <p:cNvSpPr txBox="1">
            <a:spLocks noChangeArrowheads="1"/>
          </p:cNvSpPr>
          <p:nvPr/>
        </p:nvSpPr>
        <p:spPr bwMode="auto">
          <a:xfrm>
            <a:off x="2708054" y="3483391"/>
            <a:ext cx="935881" cy="37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noAutofit/>
          </a:bodyPr>
          <a:lstStyle/>
          <a:p>
            <a:pPr>
              <a:lnSpc>
                <a:spcPts val="975"/>
              </a:lnSpc>
            </a:pPr>
            <a:r>
              <a:rPr lang="zh-TW" altLang="en-US" sz="1463" kern="1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藍芽連線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096C155-D55E-4A88-AC5C-D246B15FC814}"/>
              </a:ext>
            </a:extLst>
          </p:cNvPr>
          <p:cNvSpPr/>
          <p:nvPr/>
        </p:nvSpPr>
        <p:spPr>
          <a:xfrm>
            <a:off x="609600" y="808500"/>
            <a:ext cx="7814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800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abboni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sensing data collection APP @ Android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424F99E-F172-47E6-9543-6977775721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37" y="4284032"/>
            <a:ext cx="762869" cy="1591106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1E2EFF8-16CC-42AC-A8A1-2E4EFBB7EA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34" y="4264982"/>
            <a:ext cx="762869" cy="1591106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389DA736-44C9-4014-91E1-7FBB334207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59" y="4280631"/>
            <a:ext cx="762869" cy="1591106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8EC56BDE-16F3-411C-ABA9-B9CE59AFE4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077" y="4264982"/>
            <a:ext cx="798307" cy="1595331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951F2BFF-73EF-4E69-99A0-A202CA99BD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980" y="4241707"/>
            <a:ext cx="798307" cy="1595331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869FE0E5-3B20-443A-BC0A-0A8AA6F56A5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464" y="4252056"/>
            <a:ext cx="798307" cy="1595331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81E30E03-A427-4F4C-B5CF-C9DA5D6DFC44}"/>
              </a:ext>
            </a:extLst>
          </p:cNvPr>
          <p:cNvSpPr/>
          <p:nvPr/>
        </p:nvSpPr>
        <p:spPr>
          <a:xfrm>
            <a:off x="8142302" y="5355135"/>
            <a:ext cx="1124729" cy="442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75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加速度</a:t>
            </a:r>
            <a:endParaRPr lang="zh-TW" altLang="en-US" sz="2275" dirty="0"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6B1AC58-F5BB-4F94-892F-C2853899BE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0723" y="4038600"/>
            <a:ext cx="2998218" cy="192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207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240FCB3-0BEF-44CA-AB7D-7F64F828DFEA}"/>
              </a:ext>
            </a:extLst>
          </p:cNvPr>
          <p:cNvSpPr/>
          <p:nvPr/>
        </p:nvSpPr>
        <p:spPr>
          <a:xfrm>
            <a:off x="427725" y="723066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南港高中學生作品展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C07480D-9E47-4B5D-889D-9F323E00F8D6}"/>
              </a:ext>
            </a:extLst>
          </p:cNvPr>
          <p:cNvSpPr txBox="1"/>
          <p:nvPr/>
        </p:nvSpPr>
        <p:spPr>
          <a:xfrm>
            <a:off x="4211645" y="366058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子彈的冒險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20C82A7-AB89-4A94-B676-29FD6BAC08EA}"/>
              </a:ext>
            </a:extLst>
          </p:cNvPr>
          <p:cNvSpPr txBox="1"/>
          <p:nvPr/>
        </p:nvSpPr>
        <p:spPr>
          <a:xfrm>
            <a:off x="808725" y="13732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星際戰機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9A3D6AF-220A-4738-8706-0C88A9BE0625}"/>
              </a:ext>
            </a:extLst>
          </p:cNvPr>
          <p:cNvSpPr txBox="1"/>
          <p:nvPr/>
        </p:nvSpPr>
        <p:spPr>
          <a:xfrm>
            <a:off x="4244896" y="126274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聖誕禮物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E41BF28-6F92-45B7-90FD-EC6A982D09DD}"/>
              </a:ext>
            </a:extLst>
          </p:cNvPr>
          <p:cNvSpPr/>
          <p:nvPr/>
        </p:nvSpPr>
        <p:spPr>
          <a:xfrm>
            <a:off x="920071" y="1024935"/>
            <a:ext cx="3100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  <a:hlinkClick r:id="rId2"/>
              </a:rPr>
              <a:t>https://youtu.be/b8XSZO6kvbc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C46068-8171-4B11-8D9D-9B7F77E2861F}"/>
              </a:ext>
            </a:extLst>
          </p:cNvPr>
          <p:cNvSpPr/>
          <p:nvPr/>
        </p:nvSpPr>
        <p:spPr>
          <a:xfrm>
            <a:off x="4225500" y="3983752"/>
            <a:ext cx="29486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  <a:hlinkClick r:id="rId3"/>
              </a:rPr>
              <a:t>https://youtu.be/pizErn00TlA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968A31-BA30-4FC1-B985-0E0D2BF6162F}"/>
              </a:ext>
            </a:extLst>
          </p:cNvPr>
          <p:cNvSpPr/>
          <p:nvPr/>
        </p:nvSpPr>
        <p:spPr>
          <a:xfrm>
            <a:off x="818423" y="1609033"/>
            <a:ext cx="32603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  <a:hlinkClick r:id="rId4"/>
              </a:rPr>
              <a:t>https://youtu.be/mWAisna1U7Q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3B6D0F2-5710-47CA-BA4D-E1767918B129}"/>
              </a:ext>
            </a:extLst>
          </p:cNvPr>
          <p:cNvSpPr/>
          <p:nvPr/>
        </p:nvSpPr>
        <p:spPr>
          <a:xfrm>
            <a:off x="4244896" y="1498553"/>
            <a:ext cx="30774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  <a:hlinkClick r:id="rId5"/>
              </a:rPr>
              <a:t>https://youtu.be/0oRvezZ4ap4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D05B906-B4D0-49BF-936C-9E239B601F33}"/>
              </a:ext>
            </a:extLst>
          </p:cNvPr>
          <p:cNvSpPr/>
          <p:nvPr/>
        </p:nvSpPr>
        <p:spPr>
          <a:xfrm>
            <a:off x="840590" y="4094232"/>
            <a:ext cx="31457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  <a:hlinkClick r:id="rId6"/>
              </a:rPr>
              <a:t>https://youtu.be/NuMpi2LE0aY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B41D544-6F5C-4EDD-BF7C-438611357C4C}"/>
              </a:ext>
            </a:extLst>
          </p:cNvPr>
          <p:cNvSpPr txBox="1"/>
          <p:nvPr/>
        </p:nvSpPr>
        <p:spPr>
          <a:xfrm>
            <a:off x="818423" y="3787771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翻滾吧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!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海星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097C9DB2-EAB2-4E2F-A474-26625CBA8D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925" y="1998264"/>
            <a:ext cx="3024585" cy="169660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146A2003-55B1-4C6A-8D2E-4B8E77C1E7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1096" y="1887784"/>
            <a:ext cx="2762896" cy="169660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9B634E7-2DC5-45DE-8C7D-574A1B2B35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924" y="4530080"/>
            <a:ext cx="3024585" cy="171878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9A9AA30-5979-4DCE-889E-F0CA8A5DBC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1096" y="4419600"/>
            <a:ext cx="2762896" cy="154886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331EB91E-B9CA-4E3B-A9F6-4CCD6FC0DA8E}"/>
              </a:ext>
            </a:extLst>
          </p:cNvPr>
          <p:cNvSpPr txBox="1"/>
          <p:nvPr/>
        </p:nvSpPr>
        <p:spPr>
          <a:xfrm>
            <a:off x="7331001" y="4286091"/>
            <a:ext cx="258019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星際戰機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1400" dirty="0">
                <a:solidFill>
                  <a:prstClr val="black"/>
                </a:solidFill>
                <a:hlinkClick r:id="rId4"/>
              </a:rPr>
              <a:t>https://youtu.be/mWAisna1U7Q</a:t>
            </a:r>
            <a:endParaRPr lang="en-US" altLang="zh-TW" sz="1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zh-TW" altLang="en-US" sz="1400" dirty="0">
                <a:solidFill>
                  <a:prstClr val="black"/>
                </a:solidFill>
              </a:rPr>
              <a:t>聖誕禮物</a:t>
            </a:r>
            <a:endParaRPr lang="en-US" altLang="zh-TW" sz="1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zh-TW" altLang="en-US" sz="1400" dirty="0">
                <a:solidFill>
                  <a:prstClr val="black"/>
                </a:solidFill>
                <a:hlinkClick r:id="rId5"/>
              </a:rPr>
              <a:t>https://youtu.be/0oRvezZ4ap4</a:t>
            </a:r>
            <a:endParaRPr lang="en-US" altLang="zh-TW" sz="1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zh-TW" altLang="en-US" sz="1400" dirty="0">
                <a:solidFill>
                  <a:prstClr val="black"/>
                </a:solidFill>
              </a:rPr>
              <a:t>翻滾吧</a:t>
            </a:r>
            <a:r>
              <a:rPr lang="en-US" altLang="zh-TW" sz="1400" dirty="0">
                <a:solidFill>
                  <a:prstClr val="black"/>
                </a:solidFill>
              </a:rPr>
              <a:t>!</a:t>
            </a:r>
            <a:r>
              <a:rPr lang="zh-TW" altLang="en-US" sz="1400" dirty="0">
                <a:solidFill>
                  <a:prstClr val="black"/>
                </a:solidFill>
              </a:rPr>
              <a:t>海星</a:t>
            </a:r>
            <a:endParaRPr lang="en-US" altLang="zh-TW" sz="1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zh-TW" altLang="en-US" sz="1400" dirty="0">
                <a:solidFill>
                  <a:prstClr val="black"/>
                </a:solidFill>
                <a:hlinkClick r:id="rId6"/>
              </a:rPr>
              <a:t>https://youtu.be/NuMpi2LE0aY</a:t>
            </a:r>
            <a:endParaRPr lang="en-US" altLang="zh-TW" sz="1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zh-TW" altLang="en-US" sz="1400" dirty="0">
                <a:solidFill>
                  <a:prstClr val="black"/>
                </a:solidFill>
              </a:rPr>
              <a:t>子彈的冒險</a:t>
            </a:r>
            <a:endParaRPr lang="en-US" altLang="zh-TW" sz="1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zh-TW" altLang="en-US" sz="1400" dirty="0">
                <a:solidFill>
                  <a:prstClr val="black"/>
                </a:solidFill>
                <a:hlinkClick r:id="rId3"/>
              </a:rPr>
              <a:t>https://youtu.be/pizErn00TlA</a:t>
            </a:r>
            <a:endParaRPr lang="en-US" altLang="zh-TW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671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95C923-8062-4F44-8175-7745C5BDF6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984" y="4655925"/>
            <a:ext cx="3939288" cy="14859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Picture 2" descr="「circle」的圖片搜尋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80361">
            <a:off x="2317171" y="3998387"/>
            <a:ext cx="1145965" cy="114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A8E58CA8-3265-4872-9AD1-9BBDA5526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588201">
            <a:off x="1788679" y="4965693"/>
            <a:ext cx="1145965" cy="114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371F4F56-9B5F-444C-A3EA-076DBDF3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315533">
            <a:off x="2906060" y="4936277"/>
            <a:ext cx="1145965" cy="114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28F2F3C5-874A-4376-998D-5A3DEE0059BB}"/>
              </a:ext>
            </a:extLst>
          </p:cNvPr>
          <p:cNvSpPr txBox="1"/>
          <p:nvPr/>
        </p:nvSpPr>
        <p:spPr>
          <a:xfrm>
            <a:off x="2620415" y="4277669"/>
            <a:ext cx="57419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AI</a:t>
            </a:r>
            <a:endParaRPr lang="zh-TW" altLang="en-US" sz="260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D5365FE-0DF9-40BE-A3FC-66163CABD1B9}"/>
              </a:ext>
            </a:extLst>
          </p:cNvPr>
          <p:cNvSpPr txBox="1"/>
          <p:nvPr/>
        </p:nvSpPr>
        <p:spPr>
          <a:xfrm>
            <a:off x="1962100" y="5306205"/>
            <a:ext cx="737061" cy="442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75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IOT</a:t>
            </a:r>
            <a:endParaRPr lang="zh-TW" altLang="en-US" sz="2275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A55EEE7-0BB8-4D78-B399-AF91D5931FAF}"/>
              </a:ext>
            </a:extLst>
          </p:cNvPr>
          <p:cNvSpPr txBox="1"/>
          <p:nvPr/>
        </p:nvSpPr>
        <p:spPr>
          <a:xfrm>
            <a:off x="2949875" y="5351124"/>
            <a:ext cx="1128835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95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Coding</a:t>
            </a:r>
            <a:endParaRPr lang="zh-TW" altLang="en-US" sz="195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3F9E3B7-5721-4EDA-A0F2-B8CEA64D2B81}"/>
              </a:ext>
            </a:extLst>
          </p:cNvPr>
          <p:cNvSpPr txBox="1"/>
          <p:nvPr/>
        </p:nvSpPr>
        <p:spPr>
          <a:xfrm>
            <a:off x="4131198" y="5149968"/>
            <a:ext cx="4544629" cy="54245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altLang="zh-TW" sz="1463" dirty="0">
                <a:gradFill flip="none" rotWithShape="1">
                  <a:gsLst>
                    <a:gs pos="61000">
                      <a:schemeClr val="accent5">
                        <a:lumMod val="50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Arial Black" panose="020B0A04020102090204" pitchFamily="34" charset="0"/>
              </a:rPr>
              <a:t>WITH  </a:t>
            </a:r>
            <a:r>
              <a:rPr lang="en-US" altLang="zh-TW" sz="2925" dirty="0">
                <a:gradFill flip="none" rotWithShape="1">
                  <a:gsLst>
                    <a:gs pos="61000">
                      <a:schemeClr val="accent5">
                        <a:lumMod val="50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Arial Black" panose="020B0A04020102090204" pitchFamily="34" charset="0"/>
              </a:rPr>
              <a:t>FUN !</a:t>
            </a:r>
            <a:endParaRPr lang="zh-TW" altLang="en-US" sz="1463" dirty="0">
              <a:gradFill flip="none" rotWithShape="1">
                <a:gsLst>
                  <a:gs pos="61000">
                    <a:schemeClr val="accent5">
                      <a:lumMod val="50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atin typeface="Arial Black" panose="020B0A0402010209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14D1B76C-01C8-42C6-844D-F7D7CD3A6BEA}"/>
              </a:ext>
            </a:extLst>
          </p:cNvPr>
          <p:cNvGrpSpPr/>
          <p:nvPr/>
        </p:nvGrpSpPr>
        <p:grpSpPr>
          <a:xfrm>
            <a:off x="4572000" y="680727"/>
            <a:ext cx="4782158" cy="2063872"/>
            <a:chOff x="1649756" y="2247656"/>
            <a:chExt cx="5909853" cy="2594660"/>
          </a:xfrm>
        </p:grpSpPr>
        <p:pic>
          <p:nvPicPr>
            <p:cNvPr id="13" name="Picture 2" descr="https://chart.googleapis.com/chart?chs=170x170&amp;cht=qr&amp;chl=https://www.facebook.com/1210education/">
              <a:extLst>
                <a:ext uri="{FF2B5EF4-FFF2-40B4-BE49-F238E27FC236}">
                  <a16:creationId xmlns:a16="http://schemas.microsoft.com/office/drawing/2014/main" id="{2257CBAB-25DA-4B79-BC8B-F2340B329A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600" y="3221743"/>
              <a:ext cx="1494811" cy="149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C5E7ADB4-AE9C-40B9-AE99-C409097B7675}"/>
                </a:ext>
              </a:extLst>
            </p:cNvPr>
            <p:cNvSpPr/>
            <p:nvPr/>
          </p:nvSpPr>
          <p:spPr>
            <a:xfrm>
              <a:off x="1649756" y="4523098"/>
              <a:ext cx="1711992" cy="319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dirty="0">
                  <a:latin typeface="Arial" panose="020B0604020202020204" pitchFamily="34" charset="0"/>
                </a:rPr>
                <a:t>USR12u10</a:t>
              </a:r>
              <a:r>
                <a:rPr lang="zh-TW" altLang="en-US" sz="1050" dirty="0">
                  <a:latin typeface="Arial" panose="020B0604020202020204" pitchFamily="34" charset="0"/>
                </a:rPr>
                <a:t>粉絲專頁</a:t>
              </a:r>
              <a:endParaRPr lang="zh-TW" altLang="en-US" sz="1050" dirty="0"/>
            </a:p>
          </p:txBody>
        </p:sp>
        <p:pic>
          <p:nvPicPr>
            <p:cNvPr id="15" name="Picture 4" descr="https://chart.googleapis.com/chart?chs=170x170&amp;cht=qr&amp;chl=https://drive.google.com/open?id=1ElCVAZngcWG5aF0fVIxYDxp0OeYrzqnm">
              <a:extLst>
                <a:ext uri="{FF2B5EF4-FFF2-40B4-BE49-F238E27FC236}">
                  <a16:creationId xmlns:a16="http://schemas.microsoft.com/office/drawing/2014/main" id="{4C6F1881-8420-4E29-8491-A311EFC040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3438" y="3256328"/>
              <a:ext cx="1315641" cy="1315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216BA44-CEEF-4557-8289-731C18BD5ED8}"/>
                </a:ext>
              </a:extLst>
            </p:cNvPr>
            <p:cNvSpPr/>
            <p:nvPr/>
          </p:nvSpPr>
          <p:spPr>
            <a:xfrm>
              <a:off x="3665086" y="4460605"/>
              <a:ext cx="975055" cy="3288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dirty="0">
                  <a:latin typeface="Arial" panose="020B0604020202020204" pitchFamily="34" charset="0"/>
                </a:rPr>
                <a:t>Resource</a:t>
              </a:r>
              <a:endParaRPr lang="zh-TW" altLang="en-US" sz="1050" dirty="0"/>
            </a:p>
          </p:txBody>
        </p:sp>
        <p:pic>
          <p:nvPicPr>
            <p:cNvPr id="17" name="Picture 6" descr="https://chart.googleapis.com/chart?chs=170x170&amp;cht=qr&amp;chl=https://play.google.com/store/apps/details?id=com.sixaxis.koalla.koallaapp">
              <a:extLst>
                <a:ext uri="{FF2B5EF4-FFF2-40B4-BE49-F238E27FC236}">
                  <a16:creationId xmlns:a16="http://schemas.microsoft.com/office/drawing/2014/main" id="{8F9A62E7-1919-42E0-942C-45FD68155A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0231" y="3221743"/>
              <a:ext cx="1315641" cy="1315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文字方塊 2">
              <a:extLst>
                <a:ext uri="{FF2B5EF4-FFF2-40B4-BE49-F238E27FC236}">
                  <a16:creationId xmlns:a16="http://schemas.microsoft.com/office/drawing/2014/main" id="{498EB2BA-AFE2-453C-B385-880914A82B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772" y="4458983"/>
              <a:ext cx="1084559" cy="269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noAutofit/>
            </a:bodyPr>
            <a:lstStyle/>
            <a:p>
              <a:pPr>
                <a:lnSpc>
                  <a:spcPts val="975"/>
                </a:lnSpc>
              </a:pPr>
              <a:r>
                <a:rPr lang="en-US" altLang="zh-TW" sz="1050" kern="100" dirty="0" err="1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rabboni</a:t>
              </a:r>
              <a:r>
                <a:rPr lang="en-US" altLang="zh-TW" sz="1050" kern="1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 APP</a:t>
              </a:r>
              <a:endParaRPr lang="zh-TW" altLang="en-US" sz="1050" kern="1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9E16A09D-C4A9-411C-B00B-1C58DC6BA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866" y="2247656"/>
              <a:ext cx="1018372" cy="1018372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69253A01-5A59-4519-A22B-0FC660106639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80" t="11360" r="14481" b="7826"/>
            <a:stretch/>
          </p:blipFill>
          <p:spPr bwMode="auto">
            <a:xfrm>
              <a:off x="3549136" y="2336705"/>
              <a:ext cx="1184244" cy="9723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782B2C85-8498-4CC5-A5AC-4AB87D2AD2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000"/>
            <a:stretch/>
          </p:blipFill>
          <p:spPr>
            <a:xfrm>
              <a:off x="1953785" y="2629381"/>
              <a:ext cx="1271612" cy="558655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92DC79CA-725F-475A-AFE8-CA23C6991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7016" y="2511888"/>
              <a:ext cx="1088024" cy="546184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8A03B3D-6F39-4C83-92E3-6137EFF46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6843" y="3268308"/>
              <a:ext cx="1228370" cy="1228370"/>
            </a:xfrm>
            <a:prstGeom prst="rect">
              <a:avLst/>
            </a:prstGeom>
          </p:spPr>
        </p:pic>
        <p:sp>
          <p:nvSpPr>
            <p:cNvPr id="24" name="文字方塊 2">
              <a:extLst>
                <a:ext uri="{FF2B5EF4-FFF2-40B4-BE49-F238E27FC236}">
                  <a16:creationId xmlns:a16="http://schemas.microsoft.com/office/drawing/2014/main" id="{1855F10D-99ED-47C1-8785-D0F4C15790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2310" y="4481497"/>
              <a:ext cx="1237299" cy="269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noAutofit/>
            </a:bodyPr>
            <a:lstStyle/>
            <a:p>
              <a:pPr>
                <a:lnSpc>
                  <a:spcPts val="975"/>
                </a:lnSpc>
              </a:pPr>
              <a:r>
                <a:rPr lang="en-US" altLang="zh-TW" sz="1050" kern="100" dirty="0" err="1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Hol</a:t>
              </a:r>
              <a:r>
                <a:rPr lang="en-US" altLang="zh-TW" sz="1050" kern="1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-don </a:t>
              </a:r>
              <a:r>
                <a:rPr lang="zh-TW" altLang="en-US" sz="1050" kern="1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平台</a:t>
              </a:r>
            </a:p>
          </p:txBody>
        </p:sp>
      </p:grpSp>
      <p:sp>
        <p:nvSpPr>
          <p:cNvPr id="25" name="標題 1">
            <a:extLst>
              <a:ext uri="{FF2B5EF4-FFF2-40B4-BE49-F238E27FC236}">
                <a16:creationId xmlns:a16="http://schemas.microsoft.com/office/drawing/2014/main" id="{720C865F-4ABF-431D-BC66-E6E8DC47C0D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61950" y="1257049"/>
            <a:ext cx="8420100" cy="2387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32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2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-Resources</a:t>
            </a:r>
            <a:endParaRPr lang="zh-TW" altLang="en-US" sz="32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2BC5359-6181-48F1-A3A7-07820ED45DFD}"/>
              </a:ext>
            </a:extLst>
          </p:cNvPr>
          <p:cNvSpPr/>
          <p:nvPr/>
        </p:nvSpPr>
        <p:spPr>
          <a:xfrm>
            <a:off x="4343400" y="751559"/>
            <a:ext cx="97529" cy="1893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614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配件介紹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69" y="1803063"/>
            <a:ext cx="2228850" cy="1671638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6769" r="6904" b="5892"/>
          <a:stretch/>
        </p:blipFill>
        <p:spPr bwMode="auto">
          <a:xfrm>
            <a:off x="548297" y="3638356"/>
            <a:ext cx="1965794" cy="14510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30351" y="3349666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38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本體 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正面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3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30351" y="5128050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38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本體 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背面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3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9" t="19290" r="20166" b="14843"/>
          <a:stretch/>
        </p:blipFill>
        <p:spPr bwMode="auto">
          <a:xfrm>
            <a:off x="3293972" y="2826052"/>
            <a:ext cx="1485900" cy="1279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3012245" y="4105060"/>
            <a:ext cx="2081019" cy="617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提供使用者跑步或行進間</a:t>
            </a:r>
            <a:endParaRPr lang="en-US" altLang="zh-TW" sz="113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138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主體與鞋面穩固</a:t>
            </a:r>
            <a:endParaRPr lang="en-US" altLang="zh-TW" sz="113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結合，確保動作的正確偵測。</a:t>
            </a:r>
          </a:p>
        </p:txBody>
      </p:sp>
      <p:pic>
        <p:nvPicPr>
          <p:cNvPr id="13" name="圖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5825059" y="2152182"/>
            <a:ext cx="3450681" cy="35397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5981245" y="1918730"/>
            <a:ext cx="263726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魔鬼氈手腕帶 ，寬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公分、長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27.5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公分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2916694" y="2612493"/>
            <a:ext cx="2279791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38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背夾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拆卸須將螺絲工具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5981245" y="2619174"/>
            <a:ext cx="2810385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提供使用者跑步或行進間</a:t>
            </a:r>
            <a:r>
              <a:rPr lang="en-US" altLang="zh-TW" sz="1138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主體</a:t>
            </a:r>
            <a:endParaRPr lang="en-US" altLang="zh-TW" sz="113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與鞋面穩固結合，確保動作的正確偵測。</a:t>
            </a:r>
          </a:p>
        </p:txBody>
      </p:sp>
      <p:pic>
        <p:nvPicPr>
          <p:cNvPr id="17" name="圖片 1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4" b="8526"/>
          <a:stretch/>
        </p:blipFill>
        <p:spPr bwMode="auto">
          <a:xfrm>
            <a:off x="5296698" y="3984514"/>
            <a:ext cx="2338647" cy="12685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5885654" y="3669471"/>
            <a:ext cx="1194558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USB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轉接線一條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5443077" y="5293826"/>
            <a:ext cx="2226892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USB Type A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轉接 </a:t>
            </a:r>
            <a:r>
              <a:rPr lang="en-US" altLang="zh-TW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USB mini</a:t>
            </a:r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線，</a:t>
            </a:r>
            <a:endParaRPr lang="en-US" altLang="zh-TW" sz="113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138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可提供傳輸數據以及充電功能。</a:t>
            </a:r>
          </a:p>
        </p:txBody>
      </p:sp>
    </p:spTree>
    <p:extLst>
      <p:ext uri="{BB962C8B-B14F-4D97-AF65-F5344CB8AC3E}">
        <p14:creationId xmlns:p14="http://schemas.microsoft.com/office/powerpoint/2010/main" val="463815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操作功能介紹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4254862" y="1612118"/>
            <a:ext cx="2509235" cy="1438941"/>
            <a:chOff x="-635" y="0"/>
            <a:chExt cx="3268838" cy="202755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" y="47625"/>
              <a:ext cx="2639695" cy="1979930"/>
            </a:xfrm>
            <a:prstGeom prst="rect">
              <a:avLst/>
            </a:prstGeom>
          </p:spPr>
        </p:pic>
        <p:sp>
          <p:nvSpPr>
            <p:cNvPr id="13" name="文字方塊 2"/>
            <p:cNvSpPr txBox="1">
              <a:spLocks noChangeArrowheads="1"/>
            </p:cNvSpPr>
            <p:nvPr/>
          </p:nvSpPr>
          <p:spPr bwMode="auto">
            <a:xfrm>
              <a:off x="-635" y="1347061"/>
              <a:ext cx="1158874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r>
                <a:rPr lang="zh-TW" altLang="en-US" sz="1138" kern="100" dirty="0"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左側功能鍵</a:t>
              </a:r>
            </a:p>
          </p:txBody>
        </p:sp>
        <p:sp>
          <p:nvSpPr>
            <p:cNvPr id="14" name="文字方塊 2"/>
            <p:cNvSpPr txBox="1">
              <a:spLocks noChangeArrowheads="1"/>
            </p:cNvSpPr>
            <p:nvPr/>
          </p:nvSpPr>
          <p:spPr bwMode="auto">
            <a:xfrm>
              <a:off x="2122944" y="420885"/>
              <a:ext cx="1145259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r>
                <a:rPr lang="zh-TW" altLang="en-US" sz="1138" kern="100" dirty="0"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右側功能鍵</a:t>
              </a:r>
            </a:p>
          </p:txBody>
        </p:sp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0" y="0"/>
              <a:ext cx="1158238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r>
                <a:rPr lang="en-US" sz="1138" kern="100" dirty="0"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LED</a:t>
              </a:r>
              <a:r>
                <a:rPr lang="zh-TW" altLang="en-US" sz="1138" kern="100" dirty="0">
                  <a:latin typeface="Calisto MT" panose="0204060305050503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指示燈</a:t>
              </a:r>
              <a:endParaRPr lang="zh-TW" altLang="en-US" sz="1138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2438400" y="752475"/>
              <a:ext cx="257175" cy="257175"/>
              <a:chOff x="0" y="0"/>
              <a:chExt cx="257175" cy="257175"/>
            </a:xfrm>
          </p:grpSpPr>
          <p:cxnSp>
            <p:nvCxnSpPr>
              <p:cNvPr id="26" name="直線接點 25"/>
              <p:cNvCxnSpPr/>
              <p:nvPr/>
            </p:nvCxnSpPr>
            <p:spPr>
              <a:xfrm flipH="1">
                <a:off x="0" y="257175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/>
              <p:cNvCxnSpPr/>
              <p:nvPr/>
            </p:nvCxnSpPr>
            <p:spPr>
              <a:xfrm rot="5400000" flipH="1">
                <a:off x="128587" y="12858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群組 16"/>
            <p:cNvGrpSpPr/>
            <p:nvPr/>
          </p:nvGrpSpPr>
          <p:grpSpPr>
            <a:xfrm rot="162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24" name="直線接點 23"/>
              <p:cNvCxnSpPr/>
              <p:nvPr/>
            </p:nvCxnSpPr>
            <p:spPr>
              <a:xfrm flipH="1">
                <a:off x="5370" y="606759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/>
              <p:cNvCxnSpPr/>
              <p:nvPr/>
            </p:nvCxnSpPr>
            <p:spPr>
              <a:xfrm rot="5400000" flipH="1">
                <a:off x="-45682" y="302857"/>
                <a:ext cx="60571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群組 17"/>
            <p:cNvGrpSpPr/>
            <p:nvPr/>
          </p:nvGrpSpPr>
          <p:grpSpPr>
            <a:xfrm rot="10800000">
              <a:off x="465810" y="1024947"/>
              <a:ext cx="257175" cy="257175"/>
              <a:chOff x="-37185" y="270453"/>
              <a:chExt cx="257175" cy="257175"/>
            </a:xfrm>
          </p:grpSpPr>
          <p:cxnSp>
            <p:nvCxnSpPr>
              <p:cNvPr id="19" name="直線接點 18"/>
              <p:cNvCxnSpPr/>
              <p:nvPr/>
            </p:nvCxnSpPr>
            <p:spPr>
              <a:xfrm flipH="1">
                <a:off x="-37185" y="52762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/>
              <p:cNvCxnSpPr/>
              <p:nvPr/>
            </p:nvCxnSpPr>
            <p:spPr>
              <a:xfrm rot="5400000" flipH="1">
                <a:off x="91402" y="399041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群組 6"/>
          <p:cNvGrpSpPr/>
          <p:nvPr/>
        </p:nvGrpSpPr>
        <p:grpSpPr>
          <a:xfrm>
            <a:off x="6844198" y="1406139"/>
            <a:ext cx="2900362" cy="1066800"/>
            <a:chOff x="920734" y="3895871"/>
            <a:chExt cx="3580865" cy="1628775"/>
          </a:xfrm>
        </p:grpSpPr>
        <p:pic>
          <p:nvPicPr>
            <p:cNvPr id="38" name="圖片 37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23" t="6003" r="15446" b="14609"/>
            <a:stretch/>
          </p:blipFill>
          <p:spPr bwMode="auto">
            <a:xfrm>
              <a:off x="1664421" y="3895871"/>
              <a:ext cx="1765300" cy="16287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8" name="群組 27"/>
            <p:cNvGrpSpPr/>
            <p:nvPr/>
          </p:nvGrpSpPr>
          <p:grpSpPr>
            <a:xfrm>
              <a:off x="920734" y="4207080"/>
              <a:ext cx="3580865" cy="1268396"/>
              <a:chOff x="-111168" y="-85661"/>
              <a:chExt cx="3581012" cy="1268426"/>
            </a:xfrm>
          </p:grpSpPr>
          <p:sp>
            <p:nvSpPr>
              <p:cNvPr id="29" name="文字方塊 2"/>
              <p:cNvSpPr txBox="1">
                <a:spLocks noChangeArrowheads="1"/>
              </p:cNvSpPr>
              <p:nvPr/>
            </p:nvSpPr>
            <p:spPr bwMode="auto">
              <a:xfrm>
                <a:off x="1028700" y="874900"/>
                <a:ext cx="1158875" cy="3078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r>
                  <a:rPr lang="zh-TW" altLang="en-US" sz="1138" kern="100" dirty="0"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左側功能鍵</a:t>
                </a:r>
              </a:p>
            </p:txBody>
          </p:sp>
          <p:sp>
            <p:nvSpPr>
              <p:cNvPr id="30" name="文字方塊 2"/>
              <p:cNvSpPr txBox="1">
                <a:spLocks noChangeArrowheads="1"/>
              </p:cNvSpPr>
              <p:nvPr/>
            </p:nvSpPr>
            <p:spPr bwMode="auto">
              <a:xfrm>
                <a:off x="-111168" y="-85661"/>
                <a:ext cx="1313324" cy="307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r>
                  <a:rPr lang="zh-TW" altLang="en-US" sz="1138" kern="100" dirty="0"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電源開關鍵</a:t>
                </a:r>
              </a:p>
            </p:txBody>
          </p:sp>
          <p:grpSp>
            <p:nvGrpSpPr>
              <p:cNvPr id="31" name="群組 30"/>
              <p:cNvGrpSpPr/>
              <p:nvPr/>
            </p:nvGrpSpPr>
            <p:grpSpPr>
              <a:xfrm flipH="1">
                <a:off x="572493" y="286247"/>
                <a:ext cx="338713" cy="261926"/>
                <a:chOff x="6588" y="0"/>
                <a:chExt cx="262007" cy="261926"/>
              </a:xfrm>
            </p:grpSpPr>
            <p:cxnSp>
              <p:nvCxnSpPr>
                <p:cNvPr id="36" name="直線接點 35"/>
                <p:cNvCxnSpPr/>
                <p:nvPr/>
              </p:nvCxnSpPr>
              <p:spPr>
                <a:xfrm flipH="1">
                  <a:off x="6588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2075290" y="326004"/>
                <a:ext cx="419100" cy="261926"/>
                <a:chOff x="1617" y="0"/>
                <a:chExt cx="262007" cy="261926"/>
              </a:xfrm>
            </p:grpSpPr>
            <p:cxnSp>
              <p:nvCxnSpPr>
                <p:cNvPr id="34" name="直線接點 33"/>
                <p:cNvCxnSpPr/>
                <p:nvPr/>
              </p:nvCxnSpPr>
              <p:spPr>
                <a:xfrm flipH="1">
                  <a:off x="1617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接點 34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文字方塊 2"/>
              <p:cNvSpPr txBox="1">
                <a:spLocks noChangeArrowheads="1"/>
              </p:cNvSpPr>
              <p:nvPr/>
            </p:nvSpPr>
            <p:spPr bwMode="auto">
              <a:xfrm>
                <a:off x="2172756" y="-83571"/>
                <a:ext cx="1297088" cy="307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r>
                  <a:rPr lang="en-US" sz="1138" kern="100" dirty="0"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USB mini </a:t>
                </a:r>
                <a:r>
                  <a:rPr lang="zh-TW" altLang="en-US" sz="1138" kern="100" dirty="0"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接口</a:t>
                </a:r>
              </a:p>
            </p:txBody>
          </p:sp>
        </p:grpSp>
      </p:grpSp>
      <p:graphicFrame>
        <p:nvGraphicFramePr>
          <p:cNvPr id="51" name="表格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035590"/>
              </p:ext>
            </p:extLst>
          </p:nvPr>
        </p:nvGraphicFramePr>
        <p:xfrm>
          <a:off x="401037" y="1644579"/>
          <a:ext cx="3539440" cy="2956560"/>
        </p:xfrm>
        <a:graphic>
          <a:graphicData uri="http://schemas.openxmlformats.org/drawingml/2006/table">
            <a:tbl>
              <a:tblPr firstRow="1" firstCol="1" bandRow="1"/>
              <a:tblGrid>
                <a:gridCol w="1070686">
                  <a:extLst>
                    <a:ext uri="{9D8B030D-6E8A-4147-A177-3AD203B41FA5}">
                      <a16:colId xmlns:a16="http://schemas.microsoft.com/office/drawing/2014/main" val="1281995791"/>
                    </a:ext>
                  </a:extLst>
                </a:gridCol>
                <a:gridCol w="972539">
                  <a:extLst>
                    <a:ext uri="{9D8B030D-6E8A-4147-A177-3AD203B41FA5}">
                      <a16:colId xmlns:a16="http://schemas.microsoft.com/office/drawing/2014/main" val="4220115554"/>
                    </a:ext>
                  </a:extLst>
                </a:gridCol>
                <a:gridCol w="1496215">
                  <a:extLst>
                    <a:ext uri="{9D8B030D-6E8A-4147-A177-3AD203B41FA5}">
                      <a16:colId xmlns:a16="http://schemas.microsoft.com/office/drawing/2014/main" val="2463102065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endParaRPr lang="en-US" altLang="zh-TW" sz="1400" kern="100" dirty="0"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單刀開關</a:t>
                      </a:r>
                      <a:endParaRPr 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On/off </a:t>
                      </a: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標示</a:t>
                      </a:r>
                      <a:endParaRPr lang="zh-TW" alt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27793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左側功能鍵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計數紀錄開始與結束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17556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右側功能鍵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藍芽廣播開啟，與藍芽裝置配對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47875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長按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電量顯示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2509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LED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電量指示燈號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錄影指示燈、電量小於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53954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橘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關機指示燈、電量小於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29256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配對指示燈、電量大於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378727"/>
                  </a:ext>
                </a:extLst>
              </a:tr>
            </a:tbl>
          </a:graphicData>
        </a:graphic>
      </p:graphicFrame>
      <p:pic>
        <p:nvPicPr>
          <p:cNvPr id="56" name="圖片 55">
            <a:extLst>
              <a:ext uri="{FF2B5EF4-FFF2-40B4-BE49-F238E27FC236}">
                <a16:creationId xmlns:a16="http://schemas.microsoft.com/office/drawing/2014/main" id="{E78ACC19-8523-4D85-844E-BEDEFA7077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0" t="13546" r="13944" b="11553"/>
          <a:stretch/>
        </p:blipFill>
        <p:spPr bwMode="auto">
          <a:xfrm>
            <a:off x="4928399" y="4926387"/>
            <a:ext cx="1295919" cy="102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D6CAA16-C8FE-4062-967C-39872585DAE8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1115" r="14021" b="11137"/>
          <a:stretch/>
        </p:blipFill>
        <p:spPr bwMode="auto">
          <a:xfrm>
            <a:off x="6483420" y="4902513"/>
            <a:ext cx="1207810" cy="1023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AC0E7A46-8E93-40C3-8BE9-E4CF1CF074A3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8" t="10564" r="15239" b="11928"/>
          <a:stretch/>
        </p:blipFill>
        <p:spPr bwMode="auto">
          <a:xfrm>
            <a:off x="8005750" y="4902512"/>
            <a:ext cx="1218644" cy="1023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8A6C621A-8603-4975-BBF0-F7D3C837968E}"/>
              </a:ext>
            </a:extLst>
          </p:cNvPr>
          <p:cNvSpPr/>
          <p:nvPr/>
        </p:nvSpPr>
        <p:spPr>
          <a:xfrm>
            <a:off x="4881543" y="6022298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電量大於</a:t>
            </a:r>
            <a:r>
              <a:rPr lang="en-US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</a:t>
            </a:r>
            <a:endParaRPr lang="zh-TW" altLang="en-US" sz="1300" dirty="0">
              <a:ea typeface="微軟正黑體" panose="020B0604030504040204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3CFDCF6-03F9-4015-990C-22469190B346}"/>
              </a:ext>
            </a:extLst>
          </p:cNvPr>
          <p:cNvSpPr/>
          <p:nvPr/>
        </p:nvSpPr>
        <p:spPr>
          <a:xfrm>
            <a:off x="6299489" y="6040874"/>
            <a:ext cx="163378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電量介於</a:t>
            </a:r>
            <a:r>
              <a:rPr lang="en-US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 </a:t>
            </a:r>
            <a:r>
              <a:rPr lang="zh-TW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lang="zh-TW" altLang="en-US" sz="1300" dirty="0"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6DBBE6A-6FC1-48C3-86D6-7C2EFD880CDF}"/>
              </a:ext>
            </a:extLst>
          </p:cNvPr>
          <p:cNvSpPr/>
          <p:nvPr/>
        </p:nvSpPr>
        <p:spPr>
          <a:xfrm>
            <a:off x="8062056" y="6042351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電量小於</a:t>
            </a:r>
            <a:r>
              <a:rPr lang="en-US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lang="zh-TW" altLang="en-US" sz="1300" dirty="0"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91C6AAC-DF17-48E3-B854-75CA0EDCB28B}"/>
              </a:ext>
            </a:extLst>
          </p:cNvPr>
          <p:cNvGrpSpPr/>
          <p:nvPr/>
        </p:nvGrpSpPr>
        <p:grpSpPr>
          <a:xfrm>
            <a:off x="2006822" y="4961764"/>
            <a:ext cx="2357676" cy="1360274"/>
            <a:chOff x="690324" y="4954264"/>
            <a:chExt cx="2539478" cy="1619432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D594E296-CA25-4A92-86BA-F4801B03DF7D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46" t="26087" r="16374" b="25932"/>
            <a:stretch/>
          </p:blipFill>
          <p:spPr bwMode="auto">
            <a:xfrm>
              <a:off x="1011397" y="4954264"/>
              <a:ext cx="1785344" cy="9646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94EE46F-5194-40CF-B3E5-71AEBD613F6A}"/>
                </a:ext>
              </a:extLst>
            </p:cNvPr>
            <p:cNvSpPr/>
            <p:nvPr/>
          </p:nvSpPr>
          <p:spPr>
            <a:xfrm>
              <a:off x="690324" y="6281308"/>
              <a:ext cx="253947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3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3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長按右鍵</a:t>
              </a:r>
              <a:r>
                <a:rPr lang="en-US" altLang="zh-TW" sz="13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5</a:t>
              </a:r>
              <a:r>
                <a:rPr lang="zh-TW" altLang="zh-TW" sz="13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秒</a:t>
              </a:r>
              <a:r>
                <a:rPr lang="en-US" altLang="zh-TW" sz="13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3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可以確認</a:t>
              </a:r>
              <a:r>
                <a:rPr lang="zh-TW" altLang="zh-TW" sz="1300" b="1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電量</a:t>
              </a:r>
              <a:r>
                <a:rPr lang="zh-TW" altLang="zh-TW" sz="1300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狀態</a:t>
              </a:r>
              <a:endParaRPr lang="zh-TW" altLang="en-US" sz="1300" dirty="0">
                <a:ea typeface="微軟正黑體" panose="020B0604030504040204" pitchFamily="34" charset="-120"/>
              </a:endParaRPr>
            </a:p>
          </p:txBody>
        </p:sp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623C3FDB-738A-43DF-B59E-DCEA95614259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8" t="26241" r="29273" b="21743"/>
            <a:stretch/>
          </p:blipFill>
          <p:spPr bwMode="auto">
            <a:xfrm>
              <a:off x="2142717" y="5650338"/>
              <a:ext cx="506651" cy="63460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F3EDFA6F-41D2-4E7F-A8D7-FBC666F146A9}"/>
              </a:ext>
            </a:extLst>
          </p:cNvPr>
          <p:cNvGrpSpPr/>
          <p:nvPr/>
        </p:nvGrpSpPr>
        <p:grpSpPr>
          <a:xfrm>
            <a:off x="4810329" y="3213403"/>
            <a:ext cx="4144031" cy="1424652"/>
            <a:chOff x="4283723" y="1876155"/>
            <a:chExt cx="4144031" cy="1567568"/>
          </a:xfrm>
        </p:grpSpPr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7CA3C3B7-0C6F-4B2D-AF3A-B54891FE0F58}"/>
                </a:ext>
              </a:extLst>
            </p:cNvPr>
            <p:cNvPicPr/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80" t="11360" r="14481" b="7826"/>
            <a:stretch/>
          </p:blipFill>
          <p:spPr bwMode="auto">
            <a:xfrm>
              <a:off x="4283723" y="1889054"/>
              <a:ext cx="1510665" cy="124031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D4A59E4-139B-4C8D-8248-8C86B666F1F9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4" t="11360" r="16059" b="6143"/>
            <a:stretch/>
          </p:blipFill>
          <p:spPr bwMode="auto">
            <a:xfrm>
              <a:off x="6838065" y="1876155"/>
              <a:ext cx="1484868" cy="126611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DFC876B4-1842-4B68-B8A9-A73F7DFAF217}"/>
                </a:ext>
              </a:extLst>
            </p:cNvPr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8" t="26241" r="29273" b="21743"/>
            <a:stretch/>
          </p:blipFill>
          <p:spPr bwMode="auto">
            <a:xfrm>
              <a:off x="6470202" y="2474331"/>
              <a:ext cx="367863" cy="460732"/>
            </a:xfrm>
            <a:prstGeom prst="rect">
              <a:avLst/>
            </a:prstGeom>
            <a:ln>
              <a:noFill/>
            </a:ln>
            <a:scene3d>
              <a:camera prst="orthographicFront">
                <a:rot lat="0" lon="10799999" rev="0"/>
              </a:camera>
              <a:lightRig rig="threePt" dir="t"/>
            </a:scene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94D63F3B-46DE-48DB-90E0-195CC55B8B07}"/>
                </a:ext>
              </a:extLst>
            </p:cNvPr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8" t="26241" r="29273" b="21743"/>
            <a:stretch/>
          </p:blipFill>
          <p:spPr bwMode="auto">
            <a:xfrm>
              <a:off x="5849383" y="2474330"/>
              <a:ext cx="367863" cy="4607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2911EE3E-D4CF-4B7A-B740-D561671E77CD}"/>
                </a:ext>
              </a:extLst>
            </p:cNvPr>
            <p:cNvSpPr/>
            <p:nvPr/>
          </p:nvSpPr>
          <p:spPr>
            <a:xfrm>
              <a:off x="4297916" y="3176277"/>
              <a:ext cx="1587294" cy="2674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綠燈閃爍</a:t>
              </a:r>
              <a:r>
                <a:rPr lang="en-US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138" b="1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藍芽廣播</a:t>
              </a:r>
              <a:r>
                <a:rPr lang="zh-TW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lang="zh-TW" altLang="en-US" sz="1625" dirty="0">
                <a:ea typeface="微軟正黑體" panose="020B0604030504040204" pitchFamily="34" charset="-12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AE8881C9-117C-4710-BDA5-7F90BD8FB09D}"/>
                </a:ext>
              </a:extLst>
            </p:cNvPr>
            <p:cNvSpPr/>
            <p:nvPr/>
          </p:nvSpPr>
          <p:spPr>
            <a:xfrm>
              <a:off x="6840460" y="3176277"/>
              <a:ext cx="1587294" cy="2674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紅燈閃爍</a:t>
              </a:r>
              <a:r>
                <a:rPr lang="en-US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138" b="1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計數記錄</a:t>
              </a:r>
              <a:r>
                <a:rPr lang="zh-TW" altLang="zh-TW" sz="1138" dirty="0"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lang="zh-TW" altLang="en-US" sz="1625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1AEA8A96-7F85-42C2-831D-A8E047FFD97C}"/>
              </a:ext>
            </a:extLst>
          </p:cNvPr>
          <p:cNvSpPr/>
          <p:nvPr/>
        </p:nvSpPr>
        <p:spPr>
          <a:xfrm>
            <a:off x="4059698" y="5310943"/>
            <a:ext cx="609600" cy="31799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4AB89FFE-1FDF-4E0E-8AD3-0D92BA002465}"/>
              </a:ext>
            </a:extLst>
          </p:cNvPr>
          <p:cNvSpPr/>
          <p:nvPr/>
        </p:nvSpPr>
        <p:spPr>
          <a:xfrm>
            <a:off x="5407216" y="5008050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橢圓 69">
            <a:extLst>
              <a:ext uri="{FF2B5EF4-FFF2-40B4-BE49-F238E27FC236}">
                <a16:creationId xmlns:a16="http://schemas.microsoft.com/office/drawing/2014/main" id="{76F5DE6E-18BD-4A3E-BB84-548C48E1ECFE}"/>
              </a:ext>
            </a:extLst>
          </p:cNvPr>
          <p:cNvSpPr/>
          <p:nvPr/>
        </p:nvSpPr>
        <p:spPr>
          <a:xfrm>
            <a:off x="5515921" y="3303367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橢圓 70">
            <a:extLst>
              <a:ext uri="{FF2B5EF4-FFF2-40B4-BE49-F238E27FC236}">
                <a16:creationId xmlns:a16="http://schemas.microsoft.com/office/drawing/2014/main" id="{C2CC1811-46D3-4637-9327-D897BE7A94DA}"/>
              </a:ext>
            </a:extLst>
          </p:cNvPr>
          <p:cNvSpPr/>
          <p:nvPr/>
        </p:nvSpPr>
        <p:spPr>
          <a:xfrm>
            <a:off x="6920608" y="5008049"/>
            <a:ext cx="76200" cy="4571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橢圓 71">
            <a:extLst>
              <a:ext uri="{FF2B5EF4-FFF2-40B4-BE49-F238E27FC236}">
                <a16:creationId xmlns:a16="http://schemas.microsoft.com/office/drawing/2014/main" id="{07AD10CF-AB43-48B7-865A-2EBD6CA08842}"/>
              </a:ext>
            </a:extLst>
          </p:cNvPr>
          <p:cNvSpPr/>
          <p:nvPr/>
        </p:nvSpPr>
        <p:spPr>
          <a:xfrm>
            <a:off x="8458200" y="5021270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8E174AEC-3297-42BE-8AEE-A94FD32205E4}"/>
              </a:ext>
            </a:extLst>
          </p:cNvPr>
          <p:cNvSpPr/>
          <p:nvPr/>
        </p:nvSpPr>
        <p:spPr>
          <a:xfrm>
            <a:off x="8084513" y="3280507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283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軸向定義</a:t>
            </a:r>
          </a:p>
        </p:txBody>
      </p:sp>
      <p:pic>
        <p:nvPicPr>
          <p:cNvPr id="12" name="內容版面配置區 21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95773" y="1939577"/>
            <a:ext cx="5801784" cy="4351338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94" name="圖片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285" y="2955573"/>
            <a:ext cx="2859488" cy="1998866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392CE0F-A233-4506-AC58-6F671059A66B}"/>
              </a:ext>
            </a:extLst>
          </p:cNvPr>
          <p:cNvSpPr txBox="1"/>
          <p:nvPr/>
        </p:nvSpPr>
        <p:spPr>
          <a:xfrm>
            <a:off x="4122285" y="5622573"/>
            <a:ext cx="213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pc="-300" dirty="0"/>
              <a:t> </a:t>
            </a:r>
            <a:r>
              <a:rPr lang="en-US" altLang="zh-TW" spc="-300" dirty="0"/>
              <a:t> </a:t>
            </a:r>
            <a:endParaRPr lang="zh-TW" altLang="en-US" spc="-300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F852117-0B97-4E95-A6AF-CEFA885AE2F4}"/>
              </a:ext>
            </a:extLst>
          </p:cNvPr>
          <p:cNvSpPr txBox="1"/>
          <p:nvPr/>
        </p:nvSpPr>
        <p:spPr>
          <a:xfrm>
            <a:off x="1398434" y="2091519"/>
            <a:ext cx="37351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直線軸：</a:t>
            </a:r>
            <a:r>
              <a:rPr lang="en-US" altLang="zh-TW" dirty="0"/>
              <a:t>X/Y/Z</a:t>
            </a:r>
            <a:r>
              <a:rPr lang="zh-TW" altLang="en-US" dirty="0"/>
              <a:t>加速度</a:t>
            </a:r>
            <a:r>
              <a:rPr lang="en-US" altLang="zh-TW" dirty="0"/>
              <a:t> (Acceleration)</a:t>
            </a:r>
          </a:p>
          <a:p>
            <a:r>
              <a:rPr lang="zh-TW" altLang="en-US" dirty="0"/>
              <a:t>環狀軸：</a:t>
            </a:r>
            <a:r>
              <a:rPr lang="en-US" altLang="zh-TW" dirty="0"/>
              <a:t>X/Y/Z </a:t>
            </a:r>
            <a:r>
              <a:rPr lang="zh-TW" altLang="en-US" dirty="0"/>
              <a:t>角速度 </a:t>
            </a:r>
            <a:r>
              <a:rPr lang="en-US" altLang="zh-TW" dirty="0"/>
              <a:t>(Gyro)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332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325"/>
          <a:stretch/>
        </p:blipFill>
        <p:spPr>
          <a:xfrm>
            <a:off x="429551" y="3390462"/>
            <a:ext cx="2818122" cy="219467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489" y="3390462"/>
            <a:ext cx="2724787" cy="219467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29551" y="2103720"/>
            <a:ext cx="1306768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1. </a:t>
            </a: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進入連結：</a:t>
            </a:r>
            <a:endParaRPr lang="en-US" altLang="zh-TW" sz="1463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1581065" y="4225631"/>
            <a:ext cx="1685077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下載並解壓</a:t>
            </a:r>
            <a:r>
              <a:rPr lang="zh-TW" altLang="en-US" sz="1463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縮檔案</a:t>
            </a:r>
            <a:endParaRPr lang="en-US" altLang="zh-TW" sz="1463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4307206" y="4861373"/>
            <a:ext cx="247650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r>
              <a:rPr lang="en-US" altLang="zh-TW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2</a:t>
            </a:r>
            <a:endParaRPr lang="zh-TW" altLang="en-US" sz="1463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2697920" y="3762986"/>
            <a:ext cx="247650" cy="426044"/>
            <a:chOff x="2075466" y="4972359"/>
            <a:chExt cx="304800" cy="524362"/>
          </a:xfrm>
        </p:grpSpPr>
        <p:sp>
          <p:nvSpPr>
            <p:cNvPr id="19" name="橢圓 18"/>
            <p:cNvSpPr/>
            <p:nvPr/>
          </p:nvSpPr>
          <p:spPr>
            <a:xfrm>
              <a:off x="2075466" y="5191921"/>
              <a:ext cx="304800" cy="304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71475">
                <a:defRPr/>
              </a:pPr>
              <a:r>
                <a:rPr lang="en-US" altLang="zh-TW" sz="1463" dirty="0">
                  <a:solidFill>
                    <a:srgbClr val="FF0000"/>
                  </a:solidFill>
                  <a:latin typeface="Calibri" panose="020F0502020204030204"/>
                  <a:ea typeface="新細明體" panose="02020500000000000000" pitchFamily="18" charset="-120"/>
                </a:rPr>
                <a:t>1</a:t>
              </a:r>
              <a:endParaRPr lang="zh-TW" altLang="en-US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cxnSp>
          <p:nvCxnSpPr>
            <p:cNvPr id="22" name="直線單箭頭接點 21"/>
            <p:cNvCxnSpPr/>
            <p:nvPr/>
          </p:nvCxnSpPr>
          <p:spPr>
            <a:xfrm flipV="1">
              <a:off x="2227866" y="4972359"/>
              <a:ext cx="0" cy="187296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562839" y="1998043"/>
            <a:ext cx="4001865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/>
            <a:r>
              <a:rPr lang="en-US" altLang="zh-TW" sz="2925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https://reurl.cc/Mk0RML</a:t>
            </a:r>
            <a:endParaRPr lang="zh-TW" altLang="en-US" sz="2925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554855" y="4835158"/>
            <a:ext cx="1309974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zh-TW" altLang="en-US" sz="1463" b="1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選擇仍要下載</a:t>
            </a:r>
            <a:endParaRPr lang="en-US" altLang="zh-TW" sz="1463" b="1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29551" y="2509478"/>
            <a:ext cx="2964273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2.</a:t>
            </a: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 如果出現警告，選擇</a:t>
            </a: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</a:t>
            </a: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仍要下載</a:t>
            </a: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207" y="3353513"/>
            <a:ext cx="3202236" cy="2286853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29551" y="2855483"/>
            <a:ext cx="1276311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3.</a:t>
            </a: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 選擇</a:t>
            </a: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</a:t>
            </a: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儲存</a:t>
            </a: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6" name="橢圓 25"/>
          <p:cNvSpPr/>
          <p:nvPr/>
        </p:nvSpPr>
        <p:spPr>
          <a:xfrm>
            <a:off x="8548212" y="5157248"/>
            <a:ext cx="247650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r>
              <a:rPr lang="en-US" altLang="zh-TW" sz="1463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3</a:t>
            </a:r>
            <a:endParaRPr lang="zh-TW" altLang="en-US" sz="1463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3409159" y="5578552"/>
            <a:ext cx="2964273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71475">
              <a:defRPr/>
            </a:pP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2.</a:t>
            </a: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 如果出現警告，選擇</a:t>
            </a: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</a:t>
            </a:r>
            <a:r>
              <a:rPr lang="zh-TW" altLang="en-US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仍要下載</a:t>
            </a:r>
            <a:r>
              <a:rPr lang="en-US" altLang="zh-TW" sz="1463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429551" y="1343678"/>
            <a:ext cx="4888967" cy="542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71475">
              <a:defRPr/>
            </a:pPr>
            <a:r>
              <a:rPr lang="en-US" altLang="zh-TW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2925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桌面版多</a:t>
            </a:r>
            <a:r>
              <a:rPr lang="zh-TW" altLang="en-US" sz="2925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連程式下載</a:t>
            </a:r>
          </a:p>
        </p:txBody>
      </p:sp>
    </p:spTree>
    <p:extLst>
      <p:ext uri="{BB962C8B-B14F-4D97-AF65-F5344CB8AC3E}">
        <p14:creationId xmlns:p14="http://schemas.microsoft.com/office/powerpoint/2010/main" val="2725821260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2247</TotalTime>
  <Words>2093</Words>
  <Application>Microsoft Office PowerPoint</Application>
  <PresentationFormat>A4 紙張 (210x297 公釐)</PresentationFormat>
  <Paragraphs>399</Paragraphs>
  <Slides>52</Slides>
  <Notes>20</Notes>
  <HiddenSlides>0</HiddenSlides>
  <MMClips>2</MMClips>
  <ScaleCrop>false</ScaleCrop>
  <HeadingPairs>
    <vt:vector size="6" baseType="variant">
      <vt:variant>
        <vt:lpstr>使用字型</vt:lpstr>
      </vt:variant>
      <vt:variant>
        <vt:i4>26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52</vt:i4>
      </vt:variant>
    </vt:vector>
  </HeadingPairs>
  <TitlesOfParts>
    <vt:vector size="81" baseType="lpstr">
      <vt:lpstr>Adobe Gothic Std B</vt:lpstr>
      <vt:lpstr>Adobe 黑体 Std R</vt:lpstr>
      <vt:lpstr>Adobe 繁黑體 Std B</vt:lpstr>
      <vt:lpstr>等线</vt:lpstr>
      <vt:lpstr>FontAwesome</vt:lpstr>
      <vt:lpstr>Impact MT Std</vt:lpstr>
      <vt:lpstr>맑은 고딕</vt:lpstr>
      <vt:lpstr>微软雅黑</vt:lpstr>
      <vt:lpstr>微软雅黑</vt:lpstr>
      <vt:lpstr>宋体</vt:lpstr>
      <vt:lpstr>方正兰亭黑_GBK</vt:lpstr>
      <vt:lpstr>方正兰亭黑简体</vt:lpstr>
      <vt:lpstr>微軟正黑體</vt:lpstr>
      <vt:lpstr>新細明體</vt:lpstr>
      <vt:lpstr>標楷體</vt:lpstr>
      <vt:lpstr>Arial</vt:lpstr>
      <vt:lpstr>Arial Black</vt:lpstr>
      <vt:lpstr>Calibri</vt:lpstr>
      <vt:lpstr>Calibri Light</vt:lpstr>
      <vt:lpstr>Calisto MT</vt:lpstr>
      <vt:lpstr>Cambria Math</vt:lpstr>
      <vt:lpstr>Microsoft Himalaya</vt:lpstr>
      <vt:lpstr>Symbol</vt:lpstr>
      <vt:lpstr>Tahoma</vt:lpstr>
      <vt:lpstr>Times New Roman</vt:lpstr>
      <vt:lpstr>Wingdings</vt:lpstr>
      <vt:lpstr>4_Office 佈景主題</vt:lpstr>
      <vt:lpstr>5_Office 佈景主題</vt:lpstr>
      <vt:lpstr>6_Office 佈景主題</vt:lpstr>
      <vt:lpstr> Semi &amp; AIOT Coding 智慧物聯- Scratch Fun</vt:lpstr>
      <vt:lpstr>PowerPoint 簡報</vt:lpstr>
      <vt:lpstr>PowerPoint 簡報</vt:lpstr>
      <vt:lpstr>gabboni-介紹</vt:lpstr>
      <vt:lpstr>gabboni-感測參數介紹</vt:lpstr>
      <vt:lpstr>gabboni-配件介紹</vt:lpstr>
      <vt:lpstr>gabboni-操作功能介紹</vt:lpstr>
      <vt:lpstr>gabboni-軸向定義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如果gabboni PC UI 連線程式無法開啟</vt:lpstr>
      <vt:lpstr>PowerPoint 簡報</vt:lpstr>
      <vt:lpstr>gabboni-USB連線</vt:lpstr>
      <vt:lpstr>gabboni-藍芽BLE連線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gabboni-其他應用</vt:lpstr>
      <vt:lpstr>gabboni vs. APP inventor for APP Development</vt:lpstr>
      <vt:lpstr>PowerPoint 簡報</vt:lpstr>
      <vt:lpstr>PowerPoint 簡報</vt:lpstr>
      <vt:lpstr>PowerPoint 簡報</vt:lpstr>
      <vt:lpstr>gabboni-Resources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Stella Wen</dc:creator>
  <cp:lastModifiedBy>游天維</cp:lastModifiedBy>
  <cp:revision>140</cp:revision>
  <dcterms:created xsi:type="dcterms:W3CDTF">2006-08-16T00:00:00Z</dcterms:created>
  <dcterms:modified xsi:type="dcterms:W3CDTF">2021-10-25T03:22:36Z</dcterms:modified>
</cp:coreProperties>
</file>