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72" r:id="rId3"/>
    <p:sldMasterId id="2147483678" r:id="rId4"/>
    <p:sldMasterId id="2147483694" r:id="rId5"/>
    <p:sldMasterId id="2147483706" r:id="rId6"/>
    <p:sldMasterId id="2147483723" r:id="rId7"/>
  </p:sldMasterIdLst>
  <p:notesMasterIdLst>
    <p:notesMasterId r:id="rId8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38" r:id="rId55"/>
    <p:sldId id="334" r:id="rId56"/>
    <p:sldId id="305" r:id="rId57"/>
    <p:sldId id="333" r:id="rId58"/>
    <p:sldId id="335" r:id="rId59"/>
    <p:sldId id="337" r:id="rId60"/>
    <p:sldId id="336" r:id="rId61"/>
    <p:sldId id="343" r:id="rId62"/>
    <p:sldId id="307" r:id="rId63"/>
    <p:sldId id="340" r:id="rId64"/>
    <p:sldId id="341" r:id="rId65"/>
    <p:sldId id="342" r:id="rId66"/>
    <p:sldId id="310" r:id="rId67"/>
    <p:sldId id="311" r:id="rId68"/>
    <p:sldId id="331" r:id="rId69"/>
    <p:sldId id="332" r:id="rId70"/>
    <p:sldId id="314" r:id="rId71"/>
    <p:sldId id="315" r:id="rId72"/>
    <p:sldId id="316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</p:sldIdLst>
  <p:sldSz cx="12192000" cy="6858000"/>
  <p:notesSz cx="6735763" cy="9866313"/>
  <p:embeddedFontLst>
    <p:embeddedFont>
      <p:font typeface="DFKai-SB" panose="03000509000000000000" pitchFamily="65" charset="-120"/>
      <p:regular r:id="rId85"/>
    </p:embeddedFont>
    <p:embeddedFont>
      <p:font typeface="Arial Black" panose="020B0A04020102020204" pitchFamily="34" charset="0"/>
      <p:regular r:id="rId86"/>
      <p:bold r:id="rId87"/>
    </p:embeddedFont>
    <p:embeddedFont>
      <p:font typeface="Arimo" panose="02020500000000000000" charset="0"/>
      <p:regular r:id="rId88"/>
      <p:bold r:id="rId89"/>
      <p:italic r:id="rId90"/>
      <p:boldItalic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Corbel" panose="020B0503020204020204" pitchFamily="34" charset="0"/>
      <p:regular r:id="rId96"/>
      <p:bold r:id="rId97"/>
      <p:italic r:id="rId98"/>
      <p:boldItalic r:id="rId99"/>
    </p:embeddedFont>
    <p:embeddedFont>
      <p:font typeface="Lustria" panose="02020500000000000000" charset="0"/>
      <p:regular r:id="rId100"/>
    </p:embeddedFont>
    <p:embeddedFont>
      <p:font typeface="Tahoma" panose="020B0604030504040204" pitchFamily="34" charset="0"/>
      <p:regular r:id="rId101"/>
      <p:bold r:id="rId102"/>
    </p:embeddedFont>
    <p:embeddedFont>
      <p:font typeface="微軟正黑體" panose="020B0604030504040204" pitchFamily="34" charset="-120"/>
      <p:regular r:id="rId103"/>
      <p:bold r:id="rId104"/>
    </p:embeddedFont>
    <p:embeddedFont>
      <p:font typeface="微軟正黑體" panose="020B0604030504040204" pitchFamily="34" charset="-120"/>
      <p:regular r:id="rId103"/>
      <p:bold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5" roundtripDataSignature="AMtx7mjPKLuBywHltGAi2eJD0SdW7Lu9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742E40-8790-4AE2-A9A8-0BFA13C2090C}">
  <a:tblStyle styleId="{F6742E40-8790-4AE2-A9A8-0BFA13C209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C2C268F-7E5A-4922-A777-A6C61E53EE4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9.xml"/><Relationship Id="rId107" Type="http://schemas.openxmlformats.org/officeDocument/2006/relationships/viewProps" Target="viewProp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font" Target="fonts/font1.fntdata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font" Target="fonts/font19.fntdata"/><Relationship Id="rId108" Type="http://schemas.openxmlformats.org/officeDocument/2006/relationships/theme" Target="theme/theme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tableStyles" Target="tableStyle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font" Target="fonts/font13.fntdata"/><Relationship Id="rId104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font" Target="fonts/font3.fntdata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font" Target="fonts/font16.fntdata"/><Relationship Id="rId105" Type="http://customschemas.google.com/relationships/presentationmetadata" Target="meta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A%BA%E5%B7%A5%E6%99%BA%E8%83%BD%E5%8F%B2#cite_note-3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.wikipedia.org/wiki/%E4%BA%BA%E5%B7%A5%E6%99%BA%E8%83%BD%E5%8F%B2#cite_note-35" TargetMode="External"/><Relationship Id="rId4" Type="http://schemas.openxmlformats.org/officeDocument/2006/relationships/hyperlink" Target="https://zh.wikipedia.org/wiki/%E5%9B%BE%E7%81%B5%E6%B5%8B%E8%AF%95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2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3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3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3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3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3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3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4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4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4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4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4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4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4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4550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070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5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5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0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9471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80928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2486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77597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16230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9606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4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38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5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5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5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5220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5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17231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6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6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6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6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67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6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6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7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1" name="Google Shape;1731;p7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71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3" name="Google Shape;1743;p7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72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8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1950年，圖靈發表了一篇劃時代的論文，文中預言了創造出具有真正智能的機器的可能性。</a:t>
            </a:r>
            <a:r>
              <a:rPr lang="en-US" sz="1200" b="0" i="0" u="sng" strike="noStrik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[34]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由於注意到「智能」這一概念難以確切定義，他提出了著名的</a:t>
            </a:r>
            <a:r>
              <a:rPr lang="en-US" sz="1200" b="0" i="0" u="sng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圖靈測試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：如果一台機器能夠與人類展開對話（通過電傳設備）而不能被辨別出其機器身份，那麼稱這台機器具有智能。這一簡化使得圖靈能夠令人信服地說明「思考的機器」是可能的。論文中還回答了對這一假說的各種常見質疑。</a:t>
            </a:r>
            <a:r>
              <a:rPr lang="en-US" sz="1200" b="0" i="0" u="sng" strike="noStrik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[35]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圖靈測試是人工智慧哲學方面第一個嚴肅的提案。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Perceptron 感知器，二元線性分類，對LOSS找及小</a:t>
            </a:r>
            <a:endParaRPr/>
          </a:p>
        </p:txBody>
      </p:sp>
      <p:sp>
        <p:nvSpPr>
          <p:cNvPr id="633" name="Google Shape;633;p8:notes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9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7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7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4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20" y="762000"/>
            <a:ext cx="6639881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96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96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9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6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97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97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9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7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8"/>
          <p:cNvSpPr txBox="1"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98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9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8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9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99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9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99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0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00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0"/>
          <p:cNvSpPr txBox="1">
            <a:spLocks noGrp="1"/>
          </p:cNvSpPr>
          <p:nvPr>
            <p:ph type="sldNum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00"/>
          <p:cNvSpPr txBox="1">
            <a:spLocks noGrp="1"/>
          </p:cNvSpPr>
          <p:nvPr>
            <p:ph type="title"/>
          </p:nvPr>
        </p:nvSpPr>
        <p:spPr>
          <a:xfrm>
            <a:off x="838200" y="731486"/>
            <a:ext cx="10515600" cy="92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100"/>
          <p:cNvSpPr txBox="1">
            <a:spLocks noGrp="1"/>
          </p:cNvSpPr>
          <p:nvPr>
            <p:ph type="body"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及物件">
  <p:cSld name="3_標題及物件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1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1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sldNum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body"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2"/>
          <p:cNvSpPr txBox="1"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None/>
              <a:defRPr sz="221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None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0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19" y="762000"/>
            <a:ext cx="7213600" cy="23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02"/>
          <p:cNvSpPr txBox="1"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標題及物件">
  <p:cSld name="5_標題及物件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103"/>
          <p:cNvCxnSpPr/>
          <p:nvPr/>
        </p:nvCxnSpPr>
        <p:spPr>
          <a:xfrm>
            <a:off x="239186" y="737508"/>
            <a:ext cx="11717867" cy="0"/>
          </a:xfrm>
          <a:prstGeom prst="straightConnector1">
            <a:avLst/>
          </a:prstGeom>
          <a:noFill/>
          <a:ln w="47625" cap="flat" cmpd="thickThin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⮚"/>
              <a:defRPr sz="1800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🞐"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제목 및 내용">
  <p:cSld name="3_제목 및 내용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04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21" name="Google Shape;121;p104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04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04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04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04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04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04"/>
          <p:cNvSpPr txBox="1">
            <a:spLocks noGrp="1"/>
          </p:cNvSpPr>
          <p:nvPr>
            <p:ph type="body" idx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1"/>
              <a:buFont typeface="Arial"/>
              <a:buNone/>
              <a:defRPr sz="2801" b="1">
                <a:solidFill>
                  <a:srgbClr val="3F3F3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標題及物件">
  <p:cSld name="6_標題及物件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5"/>
          <p:cNvSpPr txBox="1"/>
          <p:nvPr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>
  <p:cSld name="章節標題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5"/>
          <p:cNvSpPr txBox="1">
            <a:spLocks noGrp="1"/>
          </p:cNvSpPr>
          <p:nvPr>
            <p:ph type="sldNum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82" y="0"/>
            <a:ext cx="12166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5"/>
          <p:cNvSpPr txBox="1"/>
          <p:nvPr/>
        </p:nvSpPr>
        <p:spPr>
          <a:xfrm>
            <a:off x="11353799" y="6272784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6"/>
          <p:cNvSpPr/>
          <p:nvPr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Calibri"/>
              <a:buNone/>
            </a:pPr>
            <a:endParaRPr sz="19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標題投影片">
  <p:cSld name="4_標題投影片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None/>
              <a:defRPr sz="221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None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10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" name="Google Shape;137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19" y="762000"/>
            <a:ext cx="7213600" cy="2346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80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物件">
  <p:cSld name="2_標題及物件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8"/>
          <p:cNvSpPr txBox="1"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08"/>
          <p:cNvSpPr txBox="1">
            <a:spLocks noGrp="1"/>
          </p:cNvSpPr>
          <p:nvPr>
            <p:ph type="subTitle" idx="1"/>
          </p:nvPr>
        </p:nvSpPr>
        <p:spPr>
          <a:xfrm>
            <a:off x="1679509" y="3501008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08"/>
          <p:cNvSpPr txBox="1"/>
          <p:nvPr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SMILE:</a:t>
            </a:r>
            <a:r>
              <a:rPr lang="en-US" sz="1400" b="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Sensor &amp; Microsystem Integration for Life Enhancement</a:t>
            </a:r>
            <a:endParaRPr/>
          </a:p>
        </p:txBody>
      </p:sp>
      <p:sp>
        <p:nvSpPr>
          <p:cNvPr id="169" name="Google Shape;169;p108"/>
          <p:cNvSpPr txBox="1"/>
          <p:nvPr/>
        </p:nvSpPr>
        <p:spPr>
          <a:xfrm>
            <a:off x="0" y="6581009"/>
            <a:ext cx="29762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Times New Roman"/>
              <a:buNone/>
            </a:pPr>
            <a:r>
              <a:rPr lang="en-US" sz="1200" b="0" i="1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Stella Kuei Ann Wen, NCTU  </a:t>
            </a:r>
            <a:r>
              <a:rPr lang="en-US" sz="1100" b="0" i="1" u="sng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2011, Mar. JSAP</a:t>
            </a:r>
            <a:endParaRPr sz="1200" b="0" i="1" u="sng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108"/>
          <p:cNvSpPr txBox="1"/>
          <p:nvPr/>
        </p:nvSpPr>
        <p:spPr>
          <a:xfrm>
            <a:off x="11518311" y="6519446"/>
            <a:ext cx="471604" cy="338554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fld id="{00000000-1234-1234-1234-123412341234}" type="slidenum">
              <a:rPr lang="en-US" sz="1600" b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09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1"/>
          <p:cNvSpPr txBox="1"/>
          <p:nvPr/>
        </p:nvSpPr>
        <p:spPr>
          <a:xfrm>
            <a:off x="4465625" y="9"/>
            <a:ext cx="49055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Sensor Microsystem Integration for Life Enhancement  --Stella Kuei Ann Wen   </a:t>
            </a:r>
            <a:endParaRPr sz="1200" b="1" i="1">
              <a:solidFill>
                <a:srgbClr val="00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178" name="Google Shape;178;p111"/>
          <p:cNvSpPr txBox="1"/>
          <p:nvPr/>
        </p:nvSpPr>
        <p:spPr>
          <a:xfrm>
            <a:off x="0" y="6309329"/>
            <a:ext cx="48256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Intelligent Sensing Technologies and Applications </a:t>
            </a:r>
            <a:br>
              <a:rPr lang="en-US" sz="12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2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The 10</a:t>
            </a:r>
            <a:r>
              <a:rPr lang="en-US" sz="1200" b="1" baseline="30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th</a:t>
            </a:r>
            <a:r>
              <a:rPr lang="en-US" sz="12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Taiwan-Japan Microelectronics International Symposium 2010</a:t>
            </a:r>
            <a:endParaRPr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9" name="Google Shape;179;p111"/>
          <p:cNvSpPr txBox="1"/>
          <p:nvPr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5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85"/>
          <p:cNvSpPr txBox="1">
            <a:spLocks noGrp="1"/>
          </p:cNvSpPr>
          <p:nvPr>
            <p:ph type="body" idx="1"/>
          </p:nvPr>
        </p:nvSpPr>
        <p:spPr>
          <a:xfrm>
            <a:off x="805106" y="1491987"/>
            <a:ext cx="10963743" cy="501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556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42"/>
              <a:buChar char="•"/>
              <a:defRPr sz="1842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8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85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85"/>
          <p:cNvSpPr txBox="1"/>
          <p:nvPr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010"/>
            <a:ext cx="12504713" cy="752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8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13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20" y="762000"/>
            <a:ext cx="6639881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6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>
  <p:cSld name="標題及內容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9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9"/>
          <p:cNvSpPr txBox="1">
            <a:spLocks noGrp="1"/>
          </p:cNvSpPr>
          <p:nvPr>
            <p:ph type="sldNum" idx="12"/>
          </p:nvPr>
        </p:nvSpPr>
        <p:spPr>
          <a:xfrm>
            <a:off x="8771144" y="57189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0"/>
          <p:cNvSpPr txBox="1"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40"/>
          <p:cNvSpPr txBox="1"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4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40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1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4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41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4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4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41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2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42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142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1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1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142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42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42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3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3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43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43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4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4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4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5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45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4" name="Google Shape;244;p145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5" name="Google Shape;245;p14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45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45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6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6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146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2" name="Google Shape;252;p14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4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6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7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7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14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7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8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8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1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7"/>
          <p:cNvSpPr txBox="1">
            <a:spLocks noGrp="1"/>
          </p:cNvSpPr>
          <p:nvPr>
            <p:ph type="title"/>
          </p:nvPr>
        </p:nvSpPr>
        <p:spPr>
          <a:xfrm>
            <a:off x="730625" y="8850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7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7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9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9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9"/>
          <p:cNvSpPr txBox="1">
            <a:spLocks noGrp="1"/>
          </p:cNvSpPr>
          <p:nvPr>
            <p:ph type="sldNum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p149"/>
          <p:cNvSpPr txBox="1"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9"/>
          <p:cNvSpPr txBox="1">
            <a:spLocks noGrp="1"/>
          </p:cNvSpPr>
          <p:nvPr>
            <p:ph type="body"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0"/>
          <p:cNvSpPr txBox="1"/>
          <p:nvPr/>
        </p:nvSpPr>
        <p:spPr>
          <a:xfrm>
            <a:off x="914403" y="2840041"/>
            <a:ext cx="10366375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8"/>
              <a:buFont typeface="Arial"/>
              <a:buNone/>
            </a:pPr>
            <a:br>
              <a:rPr lang="en-US" sz="373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73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物件">
  <p:cSld name="2_標題及物件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1"/>
          <p:cNvSpPr txBox="1"/>
          <p:nvPr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8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8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2"/>
          <p:cNvSpPr txBox="1"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None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None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15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152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15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" name="Google Shape;297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19" y="762000"/>
            <a:ext cx="7213600" cy="23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52"/>
          <p:cNvSpPr txBox="1"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153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15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3" name="Google Shape;303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1651000" y="3567115"/>
            <a:ext cx="47244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53"/>
          <p:cNvSpPr txBox="1">
            <a:spLocks noGrp="1"/>
          </p:cNvSpPr>
          <p:nvPr>
            <p:ph type="body" idx="1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2747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585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53"/>
          <p:cNvSpPr txBox="1"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物件">
  <p:cSld name="2_標題及物件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" name="Google Shape;307;p154"/>
          <p:cNvCxnSpPr/>
          <p:nvPr/>
        </p:nvCxnSpPr>
        <p:spPr>
          <a:xfrm>
            <a:off x="239186" y="737508"/>
            <a:ext cx="11717867" cy="0"/>
          </a:xfrm>
          <a:prstGeom prst="straightConnector1">
            <a:avLst/>
          </a:prstGeom>
          <a:noFill/>
          <a:ln w="47625" cap="flat" cmpd="thickThin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154"/>
          <p:cNvSpPr txBox="1"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9" name="Google Shape;309;p154"/>
          <p:cNvSpPr txBox="1">
            <a:spLocks noGrp="1"/>
          </p:cNvSpPr>
          <p:nvPr>
            <p:ph type="body" idx="1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⮚"/>
              <a:defRPr sz="1800" b="1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🞐"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제목 및 내용">
  <p:cSld name="3_제목 및 내용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55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312" name="Google Shape;312;p155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55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55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55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5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55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155"/>
          <p:cNvSpPr txBox="1">
            <a:spLocks noGrp="1"/>
          </p:cNvSpPr>
          <p:nvPr>
            <p:ph type="body" idx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rgbClr val="3F3F3F"/>
              </a:buClr>
              <a:buSzPts val="2801"/>
              <a:buFont typeface="Arial"/>
              <a:buNone/>
              <a:defRPr sz="2801" b="1" i="0" u="none" strike="noStrike" cap="none">
                <a:solidFill>
                  <a:srgbClr val="3F3F3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1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제목 및 내용">
  <p:cSld name="4_제목 및 내용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1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15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15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Layout">
  <p:cSld name="Agenda Layout">
    <p:bg>
      <p:bgPr>
        <a:gradFill>
          <a:gsLst>
            <a:gs pos="0">
              <a:srgbClr val="002060"/>
            </a:gs>
            <a:gs pos="1000">
              <a:srgbClr val="002060"/>
            </a:gs>
            <a:gs pos="73000">
              <a:srgbClr val="DEEBF7"/>
            </a:gs>
            <a:gs pos="100000">
              <a:srgbClr val="BBD6EE"/>
            </a:gs>
          </a:gsLst>
          <a:lin ang="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8"/>
          <p:cNvPicPr preferRelativeResize="0"/>
          <p:nvPr/>
        </p:nvPicPr>
        <p:blipFill rotWithShape="1">
          <a:blip r:embed="rId2">
            <a:alphaModFix/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及物件">
  <p:cSld name="3_標題及物件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8"/>
          <p:cNvSpPr txBox="1"/>
          <p:nvPr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9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159"/>
          <p:cNvSpPr/>
          <p:nvPr/>
        </p:nvSpPr>
        <p:spPr>
          <a:xfrm rot="1200000">
            <a:off x="-147579" y="-72160"/>
            <a:ext cx="501142" cy="1614563"/>
          </a:xfrm>
          <a:custGeom>
            <a:avLst/>
            <a:gdLst/>
            <a:ahLst/>
            <a:cxnLst/>
            <a:rect l="l" t="t" r="r" b="b"/>
            <a:pathLst>
              <a:path w="714157" h="2226584" extrusionOk="0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" name="Google Shape;331;p159"/>
          <p:cNvGrpSpPr/>
          <p:nvPr/>
        </p:nvGrpSpPr>
        <p:grpSpPr>
          <a:xfrm>
            <a:off x="6357588" y="6640917"/>
            <a:ext cx="5157195" cy="76282"/>
            <a:chOff x="0" y="6374086"/>
            <a:chExt cx="11401431" cy="237804"/>
          </a:xfrm>
        </p:grpSpPr>
        <p:sp>
          <p:nvSpPr>
            <p:cNvPr id="332" name="Google Shape;332;p159"/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9"/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59"/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159"/>
          <p:cNvSpPr/>
          <p:nvPr/>
        </p:nvSpPr>
        <p:spPr>
          <a:xfrm rot="-54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005F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59"/>
          <p:cNvSpPr txBox="1"/>
          <p:nvPr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59"/>
          <p:cNvPicPr preferRelativeResize="0"/>
          <p:nvPr/>
        </p:nvPicPr>
        <p:blipFill rotWithShape="1">
          <a:blip r:embed="rId3">
            <a:alphaModFix/>
          </a:blip>
          <a:srcRect l="3197" t="12050" r="2729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投影片">
  <p:cSld name="2_標題投影片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None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None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6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6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2" name="Google Shape;342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19" y="762000"/>
            <a:ext cx="7213600" cy="2346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1"/>
          <p:cNvSpPr/>
          <p:nvPr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Calibri"/>
              <a:buNone/>
            </a:pPr>
            <a:endParaRPr sz="19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0"/>
          <p:cNvSpPr txBox="1"/>
          <p:nvPr/>
        </p:nvSpPr>
        <p:spPr>
          <a:xfrm>
            <a:off x="914403" y="2840041"/>
            <a:ext cx="10366375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8"/>
              <a:buFont typeface="Arial"/>
              <a:buNone/>
            </a:pPr>
            <a:br>
              <a:rPr lang="en-US" sz="373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73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1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2" name="Google Shape;362;p112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12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4" name="Google Shape;364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20" y="762000"/>
            <a:ext cx="6639881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>
  <p:cSld name="標題及內容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3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13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13"/>
          <p:cNvSpPr txBox="1">
            <a:spLocks noGrp="1"/>
          </p:cNvSpPr>
          <p:nvPr>
            <p:ph type="sldNum" idx="12"/>
          </p:nvPr>
        </p:nvSpPr>
        <p:spPr>
          <a:xfrm>
            <a:off x="8771144" y="571897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4"/>
          <p:cNvSpPr txBox="1"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14"/>
          <p:cNvSpPr txBox="1"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14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1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14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5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15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15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11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15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15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6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16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116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1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1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11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1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16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1651000" y="3567115"/>
            <a:ext cx="47244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1"/>
          <p:cNvSpPr txBox="1">
            <a:spLocks noGrp="1"/>
          </p:cNvSpPr>
          <p:nvPr>
            <p:ph type="body" idx="1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17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1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1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17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1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1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1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19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19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03" name="Google Shape;403;p119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4" name="Google Shape;404;p11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1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19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20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20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0" name="Google Shape;410;p120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1" name="Google Shape;411;p12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2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20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1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21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12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2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21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2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2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122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22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22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3"/>
          <p:cNvSpPr txBox="1">
            <a:spLocks noGrp="1"/>
          </p:cNvSpPr>
          <p:nvPr>
            <p:ph type="dt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23"/>
          <p:cNvSpPr txBox="1">
            <a:spLocks noGrp="1"/>
          </p:cNvSpPr>
          <p:nvPr>
            <p:ph type="ft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23"/>
          <p:cNvSpPr txBox="1">
            <a:spLocks noGrp="1"/>
          </p:cNvSpPr>
          <p:nvPr>
            <p:ph type="sldNum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0" name="Google Shape;430;p123"/>
          <p:cNvSpPr txBox="1"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23"/>
          <p:cNvSpPr txBox="1">
            <a:spLocks noGrp="1"/>
          </p:cNvSpPr>
          <p:nvPr>
            <p:ph type="body"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Layout">
  <p:cSld name="Agenda Layout">
    <p:bg>
      <p:bgPr>
        <a:gradFill>
          <a:gsLst>
            <a:gs pos="0">
              <a:srgbClr val="002060"/>
            </a:gs>
            <a:gs pos="1000">
              <a:srgbClr val="002060"/>
            </a:gs>
            <a:gs pos="73000">
              <a:srgbClr val="DEEBF7"/>
            </a:gs>
            <a:gs pos="100000">
              <a:srgbClr val="BBD6EE"/>
            </a:gs>
          </a:gsLst>
          <a:lin ang="0" scaled="0"/>
        </a:gra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124"/>
          <p:cNvPicPr preferRelativeResize="0"/>
          <p:nvPr/>
        </p:nvPicPr>
        <p:blipFill rotWithShape="1">
          <a:blip r:embed="rId2">
            <a:alphaModFix/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物件">
  <p:cSld name="2_標題及物件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25"/>
          <p:cNvSpPr txBox="1"/>
          <p:nvPr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26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26"/>
          <p:cNvSpPr txBox="1">
            <a:spLocks noGrp="1"/>
          </p:cNvSpPr>
          <p:nvPr>
            <p:ph type="body" idx="1"/>
          </p:nvPr>
        </p:nvSpPr>
        <p:spPr>
          <a:xfrm>
            <a:off x="805106" y="1491987"/>
            <a:ext cx="10963743" cy="501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556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42"/>
              <a:buChar char="•"/>
              <a:defRPr sz="1842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12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2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26"/>
          <p:cNvSpPr txBox="1"/>
          <p:nvPr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010"/>
            <a:ext cx="12504713" cy="752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6"/>
          <p:cNvSpPr txBox="1"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6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5" name="Google Shape;455;p92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6" name="Google Shape;456;p9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3"/>
          <p:cNvSpPr txBox="1"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9" name="Google Shape;459;p9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2747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585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9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9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93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7"/>
          <p:cNvSpPr txBox="1"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None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None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5" name="Google Shape;465;p12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2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7" name="Google Shape;467;p12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8" name="Google Shape;468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19" y="762000"/>
            <a:ext cx="7213600" cy="23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27"/>
          <p:cNvSpPr txBox="1"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2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3" name="Google Shape;473;p12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4" name="Google Shape;474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1651000" y="3567115"/>
            <a:ext cx="47244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28"/>
          <p:cNvSpPr txBox="1">
            <a:spLocks noGrp="1"/>
          </p:cNvSpPr>
          <p:nvPr>
            <p:ph type="body" idx="1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2747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585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6" name="Google Shape;476;p128"/>
          <p:cNvSpPr txBox="1"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物件">
  <p:cSld name="2_標題及物件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8" name="Google Shape;478;p129"/>
          <p:cNvCxnSpPr/>
          <p:nvPr/>
        </p:nvCxnSpPr>
        <p:spPr>
          <a:xfrm>
            <a:off x="239186" y="737508"/>
            <a:ext cx="11717867" cy="0"/>
          </a:xfrm>
          <a:prstGeom prst="straightConnector1">
            <a:avLst/>
          </a:prstGeom>
          <a:noFill/>
          <a:ln w="47625" cap="flat" cmpd="thickThin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129"/>
          <p:cNvSpPr txBox="1"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0" name="Google Shape;480;p129"/>
          <p:cNvSpPr txBox="1">
            <a:spLocks noGrp="1"/>
          </p:cNvSpPr>
          <p:nvPr>
            <p:ph type="body" idx="1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rgbClr val="0033CC"/>
              </a:buClr>
              <a:buSzPts val="1800"/>
              <a:buFont typeface="Noto Sans Symbols"/>
              <a:buChar char="⮚"/>
              <a:defRPr sz="1800" b="1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🞐"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제목 및 내용">
  <p:cSld name="3_제목 및 내용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130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483" name="Google Shape;483;p130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30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3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30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30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30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130"/>
          <p:cNvSpPr txBox="1">
            <a:spLocks noGrp="1"/>
          </p:cNvSpPr>
          <p:nvPr>
            <p:ph type="body" idx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rgbClr val="3F3F3F"/>
              </a:buClr>
              <a:buSzPts val="2801"/>
              <a:buFont typeface="Arial"/>
              <a:buNone/>
              <a:defRPr sz="2801" b="1" i="0" u="none" strike="noStrike" cap="none">
                <a:solidFill>
                  <a:srgbClr val="3F3F3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1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제목 및 내용">
  <p:cSld name="4_제목 및 내용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4" name="Google Shape;494;p1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5" name="Google Shape;495;p13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13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及物件">
  <p:cSld name="3_標題及物件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33"/>
          <p:cNvSpPr txBox="1"/>
          <p:nvPr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 type="obj">
  <p:cSld name="OBJEC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62"/>
              <a:buFont typeface="Calibri"/>
              <a:buNone/>
              <a:defRPr sz="40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1" name="Google Shape;501;p1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2747" algn="l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585"/>
              <a:buFont typeface="Arial"/>
              <a:buChar char="•"/>
              <a:defRPr sz="25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1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13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13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p134"/>
          <p:cNvSpPr/>
          <p:nvPr/>
        </p:nvSpPr>
        <p:spPr>
          <a:xfrm rot="1200000">
            <a:off x="-147579" y="-72160"/>
            <a:ext cx="501142" cy="1614563"/>
          </a:xfrm>
          <a:custGeom>
            <a:avLst/>
            <a:gdLst/>
            <a:ahLst/>
            <a:cxnLst/>
            <a:rect l="l" t="t" r="r" b="b"/>
            <a:pathLst>
              <a:path w="714157" h="2226584" extrusionOk="0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134"/>
          <p:cNvGrpSpPr/>
          <p:nvPr/>
        </p:nvGrpSpPr>
        <p:grpSpPr>
          <a:xfrm>
            <a:off x="6357588" y="6640917"/>
            <a:ext cx="5157195" cy="76282"/>
            <a:chOff x="0" y="6374086"/>
            <a:chExt cx="11401431" cy="237804"/>
          </a:xfrm>
        </p:grpSpPr>
        <p:sp>
          <p:nvSpPr>
            <p:cNvPr id="507" name="Google Shape;507;p134"/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34"/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34"/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134"/>
          <p:cNvSpPr/>
          <p:nvPr/>
        </p:nvSpPr>
        <p:spPr>
          <a:xfrm rot="-54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005F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34"/>
          <p:cNvSpPr txBox="1"/>
          <p:nvPr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34"/>
          <p:cNvPicPr preferRelativeResize="0"/>
          <p:nvPr/>
        </p:nvPicPr>
        <p:blipFill rotWithShape="1">
          <a:blip r:embed="rId3">
            <a:alphaModFix/>
          </a:blip>
          <a:srcRect l="3197" t="12050" r="2729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4"/>
          <p:cNvSpPr txBox="1">
            <a:spLocks noGrp="1"/>
          </p:cNvSpPr>
          <p:nvPr>
            <p:ph type="title"/>
          </p:nvPr>
        </p:nvSpPr>
        <p:spPr>
          <a:xfrm>
            <a:off x="838199" y="8671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4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4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4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35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9252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Char char="•"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5820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Char char="•"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136" algn="l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Char char="•"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35"/>
          <p:cNvSpPr/>
          <p:nvPr/>
        </p:nvSpPr>
        <p:spPr>
          <a:xfrm rot="1200000">
            <a:off x="-147579" y="-72160"/>
            <a:ext cx="501142" cy="1614563"/>
          </a:xfrm>
          <a:custGeom>
            <a:avLst/>
            <a:gdLst/>
            <a:ahLst/>
            <a:cxnLst/>
            <a:rect l="l" t="t" r="r" b="b"/>
            <a:pathLst>
              <a:path w="714157" h="2226584" extrusionOk="0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6" name="Google Shape;516;p135"/>
          <p:cNvGrpSpPr/>
          <p:nvPr/>
        </p:nvGrpSpPr>
        <p:grpSpPr>
          <a:xfrm>
            <a:off x="6357588" y="6640917"/>
            <a:ext cx="5157195" cy="76282"/>
            <a:chOff x="0" y="6374086"/>
            <a:chExt cx="11401431" cy="237804"/>
          </a:xfrm>
        </p:grpSpPr>
        <p:sp>
          <p:nvSpPr>
            <p:cNvPr id="517" name="Google Shape;517;p135"/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35"/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35"/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solidFill>
              <a:srgbClr val="008D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" name="Google Shape;520;p135"/>
          <p:cNvSpPr/>
          <p:nvPr/>
        </p:nvSpPr>
        <p:spPr>
          <a:xfrm rot="-54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 extrusionOk="0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005F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35"/>
          <p:cNvSpPr txBox="1"/>
          <p:nvPr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135"/>
          <p:cNvPicPr preferRelativeResize="0"/>
          <p:nvPr/>
        </p:nvPicPr>
        <p:blipFill rotWithShape="1">
          <a:blip r:embed="rId3">
            <a:alphaModFix/>
          </a:blip>
          <a:srcRect l="3197" t="12050" r="2729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投影片">
  <p:cSld name="2_標題投影片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>
                <a:schemeClr val="dk1"/>
              </a:buClr>
              <a:buSzPts val="2215"/>
              <a:buFont typeface="Arial"/>
              <a:buNone/>
              <a:defRPr sz="22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846"/>
              <a:buFont typeface="Arial"/>
              <a:buNone/>
              <a:defRPr sz="18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662"/>
              <a:buFont typeface="Arial"/>
              <a:buNone/>
              <a:defRPr sz="16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1477"/>
              <a:buFont typeface="Arial"/>
              <a:buNone/>
              <a:defRPr sz="14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p136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6" name="Google Shape;526;p13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7" name="Google Shape;527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7519" y="762000"/>
            <a:ext cx="7213600" cy="2346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37"/>
          <p:cNvSpPr/>
          <p:nvPr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Calibri"/>
              <a:buNone/>
            </a:pPr>
            <a:endParaRPr sz="19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5"/>
          <p:cNvSpPr txBox="1">
            <a:spLocks noGrp="1"/>
          </p:cNvSpPr>
          <p:nvPr>
            <p:ph type="title"/>
          </p:nvPr>
        </p:nvSpPr>
        <p:spPr>
          <a:xfrm>
            <a:off x="838200" y="7675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95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5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9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5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5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7" Type="http://schemas.openxmlformats.org/officeDocument/2006/relationships/image" Target="../media/image16.jp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3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73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73"/>
          <p:cNvPicPr preferRelativeResize="0"/>
          <p:nvPr/>
        </p:nvPicPr>
        <p:blipFill rotWithShape="1">
          <a:blip r:embed="rId23">
            <a:alphaModFix/>
          </a:blip>
          <a:srcRect l="19323" t="57194" r="62021" b="34472"/>
          <a:stretch/>
        </p:blipFill>
        <p:spPr>
          <a:xfrm>
            <a:off x="5358384" y="363990"/>
            <a:ext cx="6229601" cy="12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73"/>
          <p:cNvPicPr preferRelativeResize="0"/>
          <p:nvPr/>
        </p:nvPicPr>
        <p:blipFill rotWithShape="1">
          <a:blip r:embed="rId23">
            <a:alphaModFix/>
          </a:blip>
          <a:srcRect l="19323" t="57194" r="62021" b="34472"/>
          <a:stretch/>
        </p:blipFill>
        <p:spPr>
          <a:xfrm>
            <a:off x="576383" y="6537068"/>
            <a:ext cx="8927757" cy="1042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73"/>
          <p:cNvSpPr/>
          <p:nvPr/>
        </p:nvSpPr>
        <p:spPr>
          <a:xfrm>
            <a:off x="2838320" y="6586342"/>
            <a:ext cx="129554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版權所有 侵害必究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7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10662" y="135722"/>
            <a:ext cx="835895" cy="64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3"/>
          <p:cNvSpPr txBox="1"/>
          <p:nvPr/>
        </p:nvSpPr>
        <p:spPr>
          <a:xfrm>
            <a:off x="1290494" y="218064"/>
            <a:ext cx="38402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Semiconductor &amp; AIOT Coding Part </a:t>
            </a:r>
            <a:r>
              <a:rPr lang="en-US" sz="20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/2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3"/>
          <p:cNvSpPr txBox="1"/>
          <p:nvPr/>
        </p:nvSpPr>
        <p:spPr>
          <a:xfrm>
            <a:off x="9468177" y="6398568"/>
            <a:ext cx="27238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F5496"/>
                </a:solidFill>
                <a:latin typeface="DFKai-SB"/>
                <a:ea typeface="DFKai-SB"/>
                <a:cs typeface="DFKai-SB"/>
                <a:sym typeface="DFKai-SB"/>
              </a:rPr>
              <a:t>國立陽明交通大學社會責任推展計畫 </a:t>
            </a:r>
            <a:endParaRPr/>
          </a:p>
        </p:txBody>
      </p:sp>
      <p:sp>
        <p:nvSpPr>
          <p:cNvPr id="18" name="Google Shape;18;p73"/>
          <p:cNvSpPr txBox="1"/>
          <p:nvPr/>
        </p:nvSpPr>
        <p:spPr>
          <a:xfrm>
            <a:off x="5867412" y="6398568"/>
            <a:ext cx="45717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7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1" name="Google Shape;141;p79"/>
          <p:cNvPicPr preferRelativeResize="0"/>
          <p:nvPr/>
        </p:nvPicPr>
        <p:blipFill rotWithShape="1">
          <a:blip r:embed="rId3">
            <a:alphaModFix/>
          </a:blip>
          <a:srcRect l="19323" t="57194" r="62021" b="34472"/>
          <a:stretch/>
        </p:blipFill>
        <p:spPr>
          <a:xfrm>
            <a:off x="5358384" y="363990"/>
            <a:ext cx="6229601" cy="12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9"/>
          <p:cNvPicPr preferRelativeResize="0"/>
          <p:nvPr/>
        </p:nvPicPr>
        <p:blipFill rotWithShape="1">
          <a:blip r:embed="rId3">
            <a:alphaModFix/>
          </a:blip>
          <a:srcRect l="19323" t="57194" r="62021" b="34472"/>
          <a:stretch/>
        </p:blipFill>
        <p:spPr>
          <a:xfrm>
            <a:off x="576383" y="6537068"/>
            <a:ext cx="8927757" cy="1042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9"/>
          <p:cNvSpPr/>
          <p:nvPr/>
        </p:nvSpPr>
        <p:spPr>
          <a:xfrm>
            <a:off x="2838320" y="6586342"/>
            <a:ext cx="129554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版權所有 侵害必究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662" y="135722"/>
            <a:ext cx="835895" cy="64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9"/>
          <p:cNvSpPr txBox="1"/>
          <p:nvPr/>
        </p:nvSpPr>
        <p:spPr>
          <a:xfrm>
            <a:off x="1290494" y="218064"/>
            <a:ext cx="38402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Semiconductor &amp; AIOT Coding Part </a:t>
            </a:r>
            <a:r>
              <a:rPr lang="en-US" sz="20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/2</a:t>
            </a:r>
            <a:endParaRPr sz="180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9"/>
          <p:cNvSpPr txBox="1"/>
          <p:nvPr/>
        </p:nvSpPr>
        <p:spPr>
          <a:xfrm>
            <a:off x="9468177" y="6398568"/>
            <a:ext cx="27238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DFKai-SB"/>
                <a:ea typeface="DFKai-SB"/>
                <a:cs typeface="DFKai-SB"/>
                <a:sym typeface="DFKai-SB"/>
              </a:rPr>
              <a:t>國立陽明交通大學社會責任推展計畫 </a:t>
            </a:r>
            <a:endParaRPr/>
          </a:p>
        </p:txBody>
      </p:sp>
      <p:sp>
        <p:nvSpPr>
          <p:cNvPr id="147" name="Google Shape;147;p79"/>
          <p:cNvSpPr txBox="1"/>
          <p:nvPr/>
        </p:nvSpPr>
        <p:spPr>
          <a:xfrm>
            <a:off x="5867412" y="6398568"/>
            <a:ext cx="45717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alphaModFix/>
          </a:blip>
          <a:tile tx="0" ty="0" sx="100000" sy="100000" flip="none" algn="tl"/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82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5" name="Google Shape;155;p82"/>
          <p:cNvGrpSpPr/>
          <p:nvPr/>
        </p:nvGrpSpPr>
        <p:grpSpPr>
          <a:xfrm>
            <a:off x="-16933" y="4279900"/>
            <a:ext cx="12208932" cy="2578100"/>
            <a:chOff x="-4" y="2700"/>
            <a:chExt cx="5768" cy="1624"/>
          </a:xfrm>
        </p:grpSpPr>
        <p:pic>
          <p:nvPicPr>
            <p:cNvPr id="156" name="Google Shape;156;p8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4" y="2700"/>
              <a:ext cx="5768" cy="1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82"/>
            <p:cNvSpPr txBox="1"/>
            <p:nvPr/>
          </p:nvSpPr>
          <p:spPr>
            <a:xfrm>
              <a:off x="2089" y="4108"/>
              <a:ext cx="1582" cy="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82"/>
          <p:cNvSpPr txBox="1"/>
          <p:nvPr/>
        </p:nvSpPr>
        <p:spPr>
          <a:xfrm>
            <a:off x="5039890" y="6453337"/>
            <a:ext cx="6528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SMILE:</a:t>
            </a:r>
            <a:r>
              <a:rPr lang="en-US" sz="1400" b="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Sensor &amp; Microsystem Integration for Life Enhancement</a:t>
            </a:r>
            <a:endParaRPr/>
          </a:p>
        </p:txBody>
      </p:sp>
      <p:sp>
        <p:nvSpPr>
          <p:cNvPr id="159" name="Google Shape;159;p82"/>
          <p:cNvSpPr txBox="1"/>
          <p:nvPr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SMILE:</a:t>
            </a:r>
            <a:r>
              <a:rPr lang="en-US" sz="1400" b="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Sensor &amp; Microsystem Integration for Life Enhancement</a:t>
            </a:r>
            <a:endParaRPr/>
          </a:p>
        </p:txBody>
      </p:sp>
      <p:sp>
        <p:nvSpPr>
          <p:cNvPr id="160" name="Google Shape;160;p82"/>
          <p:cNvSpPr txBox="1"/>
          <p:nvPr/>
        </p:nvSpPr>
        <p:spPr>
          <a:xfrm>
            <a:off x="0" y="6581009"/>
            <a:ext cx="29762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Times New Roman"/>
              <a:buNone/>
            </a:pPr>
            <a:r>
              <a:rPr lang="en-US" sz="1200" b="0" i="1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Stella Kuei Ann Wen, NCTU  </a:t>
            </a:r>
            <a:r>
              <a:rPr lang="en-US" sz="1100" b="0" i="1" u="sng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2011, Mar. JSAP</a:t>
            </a:r>
            <a:endParaRPr sz="1200" b="0" i="1" u="sng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82"/>
          <p:cNvSpPr txBox="1"/>
          <p:nvPr/>
        </p:nvSpPr>
        <p:spPr>
          <a:xfrm>
            <a:off x="11518311" y="6519446"/>
            <a:ext cx="471604" cy="338554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fld id="{00000000-1234-1234-1234-123412341234}" type="slidenum">
              <a:rPr lang="en-US" sz="1600" b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600" b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82" descr="smile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71798" y="6241643"/>
            <a:ext cx="960107" cy="6163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4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8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84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8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84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6" name="Google Shape;186;p84"/>
          <p:cNvPicPr preferRelativeResize="0"/>
          <p:nvPr/>
        </p:nvPicPr>
        <p:blipFill rotWithShape="1">
          <a:blip r:embed="rId17">
            <a:alphaModFix/>
          </a:blip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4"/>
          <p:cNvPicPr preferRelativeResize="0"/>
          <p:nvPr/>
        </p:nvPicPr>
        <p:blipFill rotWithShape="1">
          <a:blip r:embed="rId17">
            <a:alphaModFix/>
          </a:blip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4"/>
          <p:cNvSpPr txBox="1"/>
          <p:nvPr/>
        </p:nvSpPr>
        <p:spPr>
          <a:xfrm>
            <a:off x="5994400" y="6429942"/>
            <a:ext cx="351378" cy="2611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7"/>
              <a:buFont typeface="Calibri"/>
              <a:buNone/>
            </a:pPr>
            <a:fld id="{00000000-1234-1234-1234-123412341234}" type="slidenum">
              <a:rPr lang="en-US" sz="109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9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47960" y="167973"/>
            <a:ext cx="2300425" cy="49991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4"/>
          <p:cNvSpPr/>
          <p:nvPr/>
        </p:nvSpPr>
        <p:spPr>
          <a:xfrm>
            <a:off x="2838320" y="6586342"/>
            <a:ext cx="129554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版權所有 侵害必究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8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78476" y="6488262"/>
            <a:ext cx="3286497" cy="32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4"/>
          <p:cNvSpPr txBox="1"/>
          <p:nvPr/>
        </p:nvSpPr>
        <p:spPr>
          <a:xfrm>
            <a:off x="11464101" y="6275943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87"/>
          <p:cNvPicPr preferRelativeResize="0"/>
          <p:nvPr/>
        </p:nvPicPr>
        <p:blipFill rotWithShape="1">
          <a:blip r:embed="rId13">
            <a:alphaModFix/>
          </a:blip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7"/>
          <p:cNvPicPr preferRelativeResize="0"/>
          <p:nvPr/>
        </p:nvPicPr>
        <p:blipFill rotWithShape="1">
          <a:blip r:embed="rId13">
            <a:alphaModFix/>
          </a:blip>
          <a:srcRect l="19323" t="57194" r="62021" b="34472"/>
          <a:stretch/>
        </p:blipFill>
        <p:spPr>
          <a:xfrm>
            <a:off x="258791" y="6553233"/>
            <a:ext cx="8992296" cy="1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87"/>
          <p:cNvSpPr txBox="1"/>
          <p:nvPr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</a:pPr>
            <a:fld id="{00000000-1234-1234-1234-123412341234}" type="slidenum"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1" name="Google Shape;281;p87"/>
          <p:cNvGrpSpPr/>
          <p:nvPr/>
        </p:nvGrpSpPr>
        <p:grpSpPr>
          <a:xfrm>
            <a:off x="-3675063" y="-1783183"/>
            <a:ext cx="1356111" cy="942637"/>
            <a:chOff x="-163438" y="-53392"/>
            <a:chExt cx="1017083" cy="942637"/>
          </a:xfrm>
        </p:grpSpPr>
        <p:pic>
          <p:nvPicPr>
            <p:cNvPr id="282" name="Google Shape;282;p87" descr="Light Gray Triangular Prism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3706115">
              <a:off x="-165642" y="177629"/>
              <a:ext cx="811877" cy="480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87" descr="Light Gray Triangular Prism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6395426">
              <a:off x="302484" y="71734"/>
              <a:ext cx="488973" cy="494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4" name="Google Shape;284;p87"/>
          <p:cNvSpPr/>
          <p:nvPr/>
        </p:nvSpPr>
        <p:spPr>
          <a:xfrm>
            <a:off x="135868" y="6596390"/>
            <a:ext cx="13484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版權所有 侵害必究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8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51087" y="6455485"/>
            <a:ext cx="3286497" cy="32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8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9294" y="230065"/>
            <a:ext cx="1891064" cy="3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87"/>
          <p:cNvSpPr txBox="1"/>
          <p:nvPr/>
        </p:nvSpPr>
        <p:spPr>
          <a:xfrm>
            <a:off x="11638971" y="6086153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9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7" name="Google Shape;347;p8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8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8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89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1" name="Google Shape;351;p89"/>
          <p:cNvPicPr preferRelativeResize="0"/>
          <p:nvPr/>
        </p:nvPicPr>
        <p:blipFill rotWithShape="1">
          <a:blip r:embed="rId18">
            <a:alphaModFix/>
          </a:blip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9"/>
          <p:cNvPicPr preferRelativeResize="0"/>
          <p:nvPr/>
        </p:nvPicPr>
        <p:blipFill rotWithShape="1">
          <a:blip r:embed="rId18">
            <a:alphaModFix/>
          </a:blip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89"/>
          <p:cNvSpPr txBox="1"/>
          <p:nvPr/>
        </p:nvSpPr>
        <p:spPr>
          <a:xfrm>
            <a:off x="5994400" y="6429942"/>
            <a:ext cx="351378" cy="2611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7"/>
              <a:buFont typeface="Calibri"/>
              <a:buNone/>
            </a:pPr>
            <a:fld id="{00000000-1234-1234-1234-123412341234}" type="slidenum">
              <a:rPr lang="en-US" sz="109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9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8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47960" y="167973"/>
            <a:ext cx="2300425" cy="49991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89"/>
          <p:cNvSpPr/>
          <p:nvPr/>
        </p:nvSpPr>
        <p:spPr>
          <a:xfrm>
            <a:off x="2838320" y="6586342"/>
            <a:ext cx="129554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版權所有 侵害必究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8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78476" y="6488262"/>
            <a:ext cx="3286497" cy="3231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91"/>
          <p:cNvPicPr preferRelativeResize="0"/>
          <p:nvPr/>
        </p:nvPicPr>
        <p:blipFill rotWithShape="1">
          <a:blip r:embed="rId15">
            <a:alphaModFix/>
          </a:blip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91"/>
          <p:cNvPicPr preferRelativeResize="0"/>
          <p:nvPr/>
        </p:nvPicPr>
        <p:blipFill rotWithShape="1">
          <a:blip r:embed="rId15">
            <a:alphaModFix/>
          </a:blip>
          <a:srcRect l="19323" t="57194" r="62021" b="34472"/>
          <a:stretch/>
        </p:blipFill>
        <p:spPr>
          <a:xfrm>
            <a:off x="258791" y="6553233"/>
            <a:ext cx="8992296" cy="1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91"/>
          <p:cNvSpPr txBox="1"/>
          <p:nvPr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</a:pPr>
            <a:fld id="{00000000-1234-1234-1234-123412341234}" type="slidenum"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7" name="Google Shape;447;p91"/>
          <p:cNvGrpSpPr/>
          <p:nvPr/>
        </p:nvGrpSpPr>
        <p:grpSpPr>
          <a:xfrm>
            <a:off x="-3675063" y="-1783183"/>
            <a:ext cx="1356111" cy="942637"/>
            <a:chOff x="-163438" y="-53392"/>
            <a:chExt cx="1017083" cy="942637"/>
          </a:xfrm>
        </p:grpSpPr>
        <p:pic>
          <p:nvPicPr>
            <p:cNvPr id="448" name="Google Shape;448;p91" descr="Light Gray Triangular Prism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3706115">
              <a:off x="-165642" y="177629"/>
              <a:ext cx="811877" cy="480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91" descr="Light Gray Triangular Prism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6395426">
              <a:off x="302484" y="71734"/>
              <a:ext cx="488973" cy="494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0" name="Google Shape;450;p9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47960" y="167969"/>
            <a:ext cx="2300424" cy="49991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91"/>
          <p:cNvSpPr/>
          <p:nvPr/>
        </p:nvSpPr>
        <p:spPr>
          <a:xfrm>
            <a:off x="135868" y="6596390"/>
            <a:ext cx="134844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版權所有 侵害必究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9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251087" y="6455485"/>
            <a:ext cx="3286497" cy="32311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12u10.lab.nycu.edu.tw/winwinarea/winwinaiot/" TargetMode="External"/><Relationship Id="rId3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7" Type="http://schemas.openxmlformats.org/officeDocument/2006/relationships/hyperlink" Target="https://reurl.cc/q1nAr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watch?v=9Y2BGdT9Th0&amp;t=26s" TargetMode="Externa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9Y2BGdT9Th0&amp;t=26s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12u10.lab.nycu.edu.t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s://youtu.be/DRjivZsuZB4" TargetMode="External"/><Relationship Id="rId18" Type="http://schemas.openxmlformats.org/officeDocument/2006/relationships/image" Target="../media/image78.jpg"/><Relationship Id="rId26" Type="http://schemas.openxmlformats.org/officeDocument/2006/relationships/image" Target="../media/image82.png"/><Relationship Id="rId3" Type="http://schemas.openxmlformats.org/officeDocument/2006/relationships/hyperlink" Target="https://youtu.be/SKGi12gpICE" TargetMode="External"/><Relationship Id="rId21" Type="http://schemas.openxmlformats.org/officeDocument/2006/relationships/hyperlink" Target="https://youtu.be/UPLSeufvp9g" TargetMode="External"/><Relationship Id="rId7" Type="http://schemas.openxmlformats.org/officeDocument/2006/relationships/hyperlink" Target="https://youtu.be/2V_Sr5zgM_Q" TargetMode="External"/><Relationship Id="rId12" Type="http://schemas.openxmlformats.org/officeDocument/2006/relationships/image" Target="../media/image75.png"/><Relationship Id="rId17" Type="http://schemas.openxmlformats.org/officeDocument/2006/relationships/hyperlink" Target="https://youtu.be/rzjiOHuzHrM" TargetMode="External"/><Relationship Id="rId25" Type="http://schemas.openxmlformats.org/officeDocument/2006/relationships/hyperlink" Target="https://youtu.be/t7yaNp-KM-0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jpg"/><Relationship Id="rId11" Type="http://schemas.openxmlformats.org/officeDocument/2006/relationships/hyperlink" Target="https://youtu.be/W321f4ZZq6Y" TargetMode="External"/><Relationship Id="rId24" Type="http://schemas.openxmlformats.org/officeDocument/2006/relationships/image" Target="../media/image81.png"/><Relationship Id="rId5" Type="http://schemas.openxmlformats.org/officeDocument/2006/relationships/hyperlink" Target="https://youtu.be/2XciJKJijls" TargetMode="External"/><Relationship Id="rId15" Type="http://schemas.openxmlformats.org/officeDocument/2006/relationships/hyperlink" Target="https://youtu.be/7oCPwqbTbns" TargetMode="External"/><Relationship Id="rId23" Type="http://schemas.openxmlformats.org/officeDocument/2006/relationships/hyperlink" Target="https://youtu.be/T6Yo8auzgmo" TargetMode="External"/><Relationship Id="rId10" Type="http://schemas.openxmlformats.org/officeDocument/2006/relationships/image" Target="../media/image74.jpg"/><Relationship Id="rId19" Type="http://schemas.openxmlformats.org/officeDocument/2006/relationships/hyperlink" Target="https://youtu.be/EFnZDdN9ZQs" TargetMode="External"/><Relationship Id="rId4" Type="http://schemas.openxmlformats.org/officeDocument/2006/relationships/image" Target="../media/image71.png"/><Relationship Id="rId9" Type="http://schemas.openxmlformats.org/officeDocument/2006/relationships/hyperlink" Target="https://youtu.be/p2cFdNymleU" TargetMode="External"/><Relationship Id="rId14" Type="http://schemas.openxmlformats.org/officeDocument/2006/relationships/image" Target="../media/image76.png"/><Relationship Id="rId22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https://www.google.com.tw/url?sa=i&amp;url=https%3A%2F%2Fthenounproject.com%2Fterm%2Fcomputer%2F12565%2F&amp;psig=AOvVaw0QXoQdYwZEsJkJEoedBV7T&amp;ust=1580972173995000&amp;source=images&amp;cd=vfe&amp;ved=0CAIQjRxqFwoTCNDs89vruecCFQAAAAAdAAAAABAX" TargetMode="External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hyperlink" Target="https://youtu.be/RPJ3oxbt4dk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hyperlink" Target="https://youtu.be/NlmG3MB7qoc" TargetMode="Externa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hyperlink" Target="https://www.cw.com.tw/article/article.action?id=50955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c.ltn.com.tw/article/breakingnews/2646534" TargetMode="External"/><Relationship Id="rId5" Type="http://schemas.openxmlformats.org/officeDocument/2006/relationships/hyperlink" Target="https://tw.news.yahoo.com/5g%E5%A4%B1%E6%A5%AD%E6%BD%AE1-%E6%A9%9F%E5%99%A8%E5%B9%AB%E6%9B%B4%E5%A4%9A-10%E5%B9%B4%E5%85%A7%E6%81%90200%E8%90%AC%E4%BA%BA-%E8%A2%AB%E5%8F%96%E4%BB%A3-093734596.html" TargetMode="External"/><Relationship Id="rId4" Type="http://schemas.openxmlformats.org/officeDocument/2006/relationships/hyperlink" Target="https://udn.com/news/story/11316/414464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2.png"/><Relationship Id="rId9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2.png"/><Relationship Id="rId7" Type="http://schemas.openxmlformats.org/officeDocument/2006/relationships/hyperlink" Target="https://zh.wikipedia.org/wiki/%E5%9C%8B%E7%AB%8B%E4%BA%A4%E9%80%9A%E5%A4%A7%E5%AD%B8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url=https%3A%2F%2Fthenounproject.com%2Fterm%2Fcomputer%2F12565%2F&amp;psig=AOvVaw0QXoQdYwZEsJkJEoedBV7T&amp;ust=1580972173995000&amp;source=images&amp;cd=vfe&amp;ved=0CAIQjRxqFwoTCNDs89vruecCFQAAAAAdAAAAABA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google.com.tw/url?sa=i&amp;url=https%3A%2F%2Fwww.pngwing.com%2Fen%2Ffree-png-bnqzv&amp;psig=AOvVaw0WK7btKPiLpvvMG3KjattX&amp;ust=1596855839906000&amp;source=images&amp;cd=vfe&amp;ved=0CAIQjRxqFwoTCPih4fWNiOsCFQAAAAAdAAAAABAD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91.png"/><Relationship Id="rId4" Type="http://schemas.openxmlformats.org/officeDocument/2006/relationships/hyperlink" Target="https://www.google.com.tw/url?sa=i&amp;url=https%3A%2F%2Fthenounproject.com%2Fterm%2Fcomputer%2F12565%2F&amp;psig=AOvVaw0QXoQdYwZEsJkJEoedBV7T&amp;ust=1580972173995000&amp;source=images&amp;cd=vfe&amp;ved=0CAIQjRxqFwoTCNDs89vruecCFQAAAAAdAAAAABAX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2.png"/><Relationship Id="rId4" Type="http://schemas.openxmlformats.org/officeDocument/2006/relationships/hyperlink" Target="https://12u10.nctu.edu.tw/portfolio/aiot-1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xUh809oRzg" TargetMode="External"/><Relationship Id="rId3" Type="http://schemas.openxmlformats.org/officeDocument/2006/relationships/image" Target="../media/image197.png"/><Relationship Id="rId7" Type="http://schemas.openxmlformats.org/officeDocument/2006/relationships/hyperlink" Target="https://youtu.be/fzsPGx_sQdY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www.youtube.com/watch?v=BZXr73d2Qsw&amp;feature=youtu.be" TargetMode="External"/><Relationship Id="rId5" Type="http://schemas.openxmlformats.org/officeDocument/2006/relationships/hyperlink" Target="http://sharingday.com.tw/" TargetMode="External"/><Relationship Id="rId10" Type="http://schemas.openxmlformats.org/officeDocument/2006/relationships/hyperlink" Target="https://youtu.be/0iSiXR6wh90" TargetMode="External"/><Relationship Id="rId4" Type="http://schemas.openxmlformats.org/officeDocument/2006/relationships/image" Target="../media/image198.jpg"/><Relationship Id="rId9" Type="http://schemas.openxmlformats.org/officeDocument/2006/relationships/hyperlink" Target="https://youtu.be/bZKyTvg0dvA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7" Type="http://schemas.openxmlformats.org/officeDocument/2006/relationships/image" Target="../media/image20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f4dJfYYuWM&amp;feature=emb_logo" TargetMode="External"/><Relationship Id="rId3" Type="http://schemas.openxmlformats.org/officeDocument/2006/relationships/image" Target="../media/image204.jpg"/><Relationship Id="rId7" Type="http://schemas.openxmlformats.org/officeDocument/2006/relationships/image" Target="../media/image20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7.jpg"/><Relationship Id="rId5" Type="http://schemas.openxmlformats.org/officeDocument/2006/relationships/image" Target="../media/image206.jpg"/><Relationship Id="rId10" Type="http://schemas.openxmlformats.org/officeDocument/2006/relationships/image" Target="../media/image210.jpg"/><Relationship Id="rId4" Type="http://schemas.openxmlformats.org/officeDocument/2006/relationships/image" Target="../media/image205.jpg"/><Relationship Id="rId9" Type="http://schemas.openxmlformats.org/officeDocument/2006/relationships/image" Target="../media/image20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14.jpg"/><Relationship Id="rId5" Type="http://schemas.openxmlformats.org/officeDocument/2006/relationships/image" Target="../media/image213.jpg"/><Relationship Id="rId4" Type="http://schemas.openxmlformats.org/officeDocument/2006/relationships/image" Target="../media/image212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g"/><Relationship Id="rId3" Type="http://schemas.openxmlformats.org/officeDocument/2006/relationships/hyperlink" Target="https://www.youtube.com/watch?v=ovFr3ICZPXY&amp;feature=emb_logo" TargetMode="External"/><Relationship Id="rId7" Type="http://schemas.openxmlformats.org/officeDocument/2006/relationships/hyperlink" Target="https://www.youtube.com/watch?v=Oi-ATojozkE&amp;feature=emb_logo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17.png"/><Relationship Id="rId11" Type="http://schemas.openxmlformats.org/officeDocument/2006/relationships/image" Target="../media/image220.jpg"/><Relationship Id="rId5" Type="http://schemas.openxmlformats.org/officeDocument/2006/relationships/image" Target="../media/image216.png"/><Relationship Id="rId10" Type="http://schemas.openxmlformats.org/officeDocument/2006/relationships/hyperlink" Target="https://www.youtube.com/watch?v=e9bS3SEhh_U&amp;feature=emb_logo" TargetMode="External"/><Relationship Id="rId4" Type="http://schemas.openxmlformats.org/officeDocument/2006/relationships/image" Target="../media/image215.jpg"/><Relationship Id="rId9" Type="http://schemas.openxmlformats.org/officeDocument/2006/relationships/image" Target="../media/image21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g"/><Relationship Id="rId3" Type="http://schemas.openxmlformats.org/officeDocument/2006/relationships/image" Target="../media/image221.png"/><Relationship Id="rId7" Type="http://schemas.openxmlformats.org/officeDocument/2006/relationships/hyperlink" Target="https://youtu.be/qTecKUK22T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3.png"/><Relationship Id="rId5" Type="http://schemas.openxmlformats.org/officeDocument/2006/relationships/image" Target="../media/image222.jpg"/><Relationship Id="rId10" Type="http://schemas.openxmlformats.org/officeDocument/2006/relationships/image" Target="../media/image226.jpg"/><Relationship Id="rId4" Type="http://schemas.openxmlformats.org/officeDocument/2006/relationships/hyperlink" Target="https://www.youtube.com/watch?v=Z_iMlIQ_sDE&amp;feature=emb_logo" TargetMode="External"/><Relationship Id="rId9" Type="http://schemas.openxmlformats.org/officeDocument/2006/relationships/image" Target="../media/image225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g"/><Relationship Id="rId3" Type="http://schemas.openxmlformats.org/officeDocument/2006/relationships/image" Target="../media/image227.jpg"/><Relationship Id="rId7" Type="http://schemas.openxmlformats.org/officeDocument/2006/relationships/image" Target="../media/image23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9.jpg"/><Relationship Id="rId5" Type="http://schemas.openxmlformats.org/officeDocument/2006/relationships/hyperlink" Target="https://12u10.nctu.edu.tw/activities/%e5%9f%ba%e5%b8%82%e5%ba%9c%e8%88%87%e4%ba%a4%e5%a4%a7%e5%90%88%e4%bd%9c-%e6%b5%b7%e6%b4%8b%e5%90%b8%e5%a1%b5%e5%99%a8%e9%ab%94%e9%a9%97%e7%87%9f-%e9%ab%98%e4%b8%ad%e5%ad%b8%e7%94%9f%e4%b8%89%e5%a4%a9/" TargetMode="External"/><Relationship Id="rId4" Type="http://schemas.openxmlformats.org/officeDocument/2006/relationships/image" Target="../media/image228.jpg"/><Relationship Id="rId9" Type="http://schemas.openxmlformats.org/officeDocument/2006/relationships/image" Target="../media/image232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g"/><Relationship Id="rId3" Type="http://schemas.openxmlformats.org/officeDocument/2006/relationships/image" Target="../media/image233.jp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0.xml"/><Relationship Id="rId6" Type="http://schemas.openxmlformats.org/officeDocument/2006/relationships/hyperlink" Target="https://www.youtube.com/watch?v=4Z-7ZN2mb1Y&amp;feature=emb_logo" TargetMode="External"/><Relationship Id="rId5" Type="http://schemas.openxmlformats.org/officeDocument/2006/relationships/image" Target="../media/image235.jpg"/><Relationship Id="rId10" Type="http://schemas.openxmlformats.org/officeDocument/2006/relationships/image" Target="../media/image238.jpg"/><Relationship Id="rId4" Type="http://schemas.openxmlformats.org/officeDocument/2006/relationships/image" Target="../media/image234.jpg"/><Relationship Id="rId9" Type="http://schemas.openxmlformats.org/officeDocument/2006/relationships/hyperlink" Target="https://www.youtube.com/watch?v=AgXCYZV08ZY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MLBoTgfcCE&amp;feature=youtu.be" TargetMode="External"/><Relationship Id="rId3" Type="http://schemas.openxmlformats.org/officeDocument/2006/relationships/image" Target="../media/image239.jp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jpg"/><Relationship Id="rId9" Type="http://schemas.openxmlformats.org/officeDocument/2006/relationships/image" Target="../media/image2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"/>
          <p:cNvSpPr txBox="1">
            <a:spLocks noGrp="1"/>
          </p:cNvSpPr>
          <p:nvPr>
            <p:ph type="ctrTitle"/>
          </p:nvPr>
        </p:nvSpPr>
        <p:spPr>
          <a:xfrm>
            <a:off x="1393644" y="4542916"/>
            <a:ext cx="9602762" cy="74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7109"/>
              <a:buFont typeface="Noto Sans Symbols"/>
              <a:buNone/>
            </a:pPr>
            <a:br>
              <a:rPr lang="en-US" dirty="0">
                <a:latin typeface="Noto Sans Symbols"/>
                <a:ea typeface="Noto Sans Symbols"/>
                <a:cs typeface="Noto Sans Symbols"/>
                <a:sym typeface="Noto Sans Symbols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Semiconductor +</a:t>
            </a:r>
            <a:b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00" b="1" dirty="0">
                <a:latin typeface="Times New Roman"/>
                <a:ea typeface="Times New Roman"/>
                <a:cs typeface="Times New Roman"/>
                <a:sym typeface="Times New Roman"/>
              </a:rPr>
              <a:t>AIOT Coding </a:t>
            </a:r>
            <a:r>
              <a:rPr lang="en-US" sz="3818" b="1" dirty="0" err="1">
                <a:latin typeface="DFKai-SB"/>
                <a:ea typeface="DFKai-SB"/>
                <a:cs typeface="DFKai-SB"/>
                <a:sym typeface="DFKai-SB"/>
              </a:rPr>
              <a:t>智慧物聯師培分享</a:t>
            </a:r>
            <a:r>
              <a:rPr lang="en-US" sz="3818" b="1" dirty="0">
                <a:latin typeface="DFKai-SB"/>
                <a:ea typeface="DFKai-SB"/>
                <a:cs typeface="DFKai-SB"/>
                <a:sym typeface="DFKai-SB"/>
              </a:rPr>
              <a:t> (</a:t>
            </a:r>
            <a:r>
              <a:rPr lang="en-US" sz="3818" b="1" dirty="0" err="1">
                <a:latin typeface="DFKai-SB"/>
                <a:ea typeface="DFKai-SB"/>
                <a:cs typeface="DFKai-SB"/>
                <a:sym typeface="DFKai-SB"/>
              </a:rPr>
              <a:t>中小學</a:t>
            </a:r>
            <a:r>
              <a:rPr lang="en-US" sz="3818" b="1" dirty="0">
                <a:latin typeface="DFKai-SB"/>
                <a:ea typeface="DFKai-SB"/>
                <a:cs typeface="DFKai-SB"/>
                <a:sym typeface="DFKai-SB"/>
              </a:rPr>
              <a:t>)  </a:t>
            </a:r>
            <a:br>
              <a:rPr lang="en-US" sz="3818" b="1" dirty="0">
                <a:latin typeface="Arial"/>
                <a:ea typeface="Arial"/>
                <a:cs typeface="Arial"/>
                <a:sym typeface="Arial"/>
              </a:rPr>
            </a:br>
            <a:endParaRPr sz="3818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6" name="Google Shape;536;p1" descr="「circle」的圖片搜尋結果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36" y="3150393"/>
            <a:ext cx="557213" cy="55721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"/>
          <p:cNvSpPr txBox="1"/>
          <p:nvPr/>
        </p:nvSpPr>
        <p:spPr>
          <a:xfrm>
            <a:off x="8839200" y="1491976"/>
            <a:ext cx="4154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一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"/>
          <p:cNvSpPr/>
          <p:nvPr/>
        </p:nvSpPr>
        <p:spPr>
          <a:xfrm>
            <a:off x="7051510" y="907201"/>
            <a:ext cx="3000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40" name="Google Shape;540;p1"/>
          <p:cNvSpPr/>
          <p:nvPr/>
        </p:nvSpPr>
        <p:spPr>
          <a:xfrm>
            <a:off x="1546044" y="5740655"/>
            <a:ext cx="23091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Rabboni 簡介 youtube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"/>
          <p:cNvSpPr txBox="1"/>
          <p:nvPr/>
        </p:nvSpPr>
        <p:spPr>
          <a:xfrm>
            <a:off x="1751933" y="4846320"/>
            <a:ext cx="18973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 I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9FD1B17-0747-4BC2-BBA4-CF673F116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473" y="581578"/>
            <a:ext cx="2484582" cy="248458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0281873-B58B-4C0E-90AC-FA52B4894443}"/>
              </a:ext>
            </a:extLst>
          </p:cNvPr>
          <p:cNvSpPr txBox="1"/>
          <p:nvPr/>
        </p:nvSpPr>
        <p:spPr>
          <a:xfrm>
            <a:off x="8839200" y="3066160"/>
            <a:ext cx="4029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教材及上課程式</a:t>
            </a:r>
            <a:endParaRPr lang="en-US" altLang="zh-TW" dirty="0"/>
          </a:p>
          <a:p>
            <a:r>
              <a:rPr lang="zh-TW" altLang="en-US" dirty="0"/>
              <a:t>可以掃</a:t>
            </a:r>
            <a:r>
              <a:rPr lang="en-US" altLang="zh-TW" dirty="0"/>
              <a:t>QR code</a:t>
            </a:r>
          </a:p>
          <a:p>
            <a:r>
              <a:rPr lang="zh-TW" altLang="en-US" dirty="0"/>
              <a:t>或短網址：</a:t>
            </a:r>
            <a:endParaRPr lang="en-US" altLang="zh-TW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B12499-064D-4311-AF18-0331C0899304}"/>
              </a:ext>
            </a:extLst>
          </p:cNvPr>
          <p:cNvSpPr txBox="1"/>
          <p:nvPr/>
        </p:nvSpPr>
        <p:spPr>
          <a:xfrm>
            <a:off x="8839200" y="3671125"/>
            <a:ext cx="402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hlinkClick r:id="rId7"/>
              </a:rPr>
              <a:t>https://reurl.cc/q1nAr3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D6CAB98-F9FE-4F57-BE82-A5720A284BFD}"/>
              </a:ext>
            </a:extLst>
          </p:cNvPr>
          <p:cNvSpPr txBox="1"/>
          <p:nvPr/>
        </p:nvSpPr>
        <p:spPr>
          <a:xfrm>
            <a:off x="6553199" y="5648322"/>
            <a:ext cx="563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第二屆文文盃 </a:t>
            </a:r>
            <a:r>
              <a:rPr lang="en-US" altLang="zh-TW" sz="1800" b="1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AIoT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Sensor(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智聯感測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zh-TW" altLang="en-US" sz="18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全國聯</a:t>
            </a:r>
            <a:r>
              <a:rPr lang="zh-TW" altLang="en-US" sz="18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賽</a:t>
            </a:r>
            <a:r>
              <a:rPr lang="en-US" altLang="zh-TW" sz="180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https://12u10.lab.nycu.edu.tw/winwinarea/winwinaiot/</a:t>
            </a:r>
            <a:endParaRPr lang="zh-TW" altLang="en-US" sz="180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zh-TW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"/>
          <p:cNvSpPr txBox="1">
            <a:spLocks noGrp="1"/>
          </p:cNvSpPr>
          <p:nvPr>
            <p:ph type="title"/>
          </p:nvPr>
        </p:nvSpPr>
        <p:spPr>
          <a:xfrm>
            <a:off x="5952744" y="124796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 三大應用領域</a:t>
            </a:r>
            <a:endParaRPr/>
          </a:p>
        </p:txBody>
      </p:sp>
      <p:sp>
        <p:nvSpPr>
          <p:cNvPr id="700" name="Google Shape;700;p10"/>
          <p:cNvSpPr txBox="1">
            <a:spLocks noGrp="1"/>
          </p:cNvSpPr>
          <p:nvPr>
            <p:ph type="body" idx="1"/>
          </p:nvPr>
        </p:nvSpPr>
        <p:spPr>
          <a:xfrm>
            <a:off x="1676400" y="158115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語音辨識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影像辨識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圖像辨識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人臉辨識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自動駕駛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自然語言處理(Natural language processing : NLP)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理解人類文字與話語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語意語法分析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聊天機器人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0"/>
          <p:cNvSpPr txBox="1"/>
          <p:nvPr/>
        </p:nvSpPr>
        <p:spPr>
          <a:xfrm>
            <a:off x="8979612" y="5253633"/>
            <a:ext cx="19109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小知識: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Siri 為語音辨識+NLP的技術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3451" y="3983649"/>
            <a:ext cx="2165430" cy="216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182" y="2826441"/>
            <a:ext cx="3828881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1"/>
          <p:cNvSpPr txBox="1">
            <a:spLocks noGrp="1"/>
          </p:cNvSpPr>
          <p:nvPr>
            <p:ph type="title"/>
          </p:nvPr>
        </p:nvSpPr>
        <p:spPr>
          <a:xfrm>
            <a:off x="762871" y="102371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NN類神經原理</a:t>
            </a:r>
            <a:endParaRPr/>
          </a:p>
        </p:txBody>
      </p:sp>
      <p:sp>
        <p:nvSpPr>
          <p:cNvPr id="709" name="Google Shape;709;p11"/>
          <p:cNvSpPr txBox="1">
            <a:spLocks noGrp="1"/>
          </p:cNvSpPr>
          <p:nvPr>
            <p:ph type="body" idx="1"/>
          </p:nvPr>
        </p:nvSpPr>
        <p:spPr>
          <a:xfrm>
            <a:off x="4322555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將人類神經傳遞模擬成</a:t>
            </a: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數學算式(類神經網路)</a:t>
            </a:r>
            <a:endParaRPr/>
          </a:p>
        </p:txBody>
      </p:sp>
      <p:sp>
        <p:nvSpPr>
          <p:cNvPr id="710" name="Google Shape;710;p11"/>
          <p:cNvSpPr/>
          <p:nvPr/>
        </p:nvSpPr>
        <p:spPr>
          <a:xfrm>
            <a:off x="3874973" y="4263767"/>
            <a:ext cx="895165" cy="60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1"/>
          <p:cNvSpPr txBox="1"/>
          <p:nvPr/>
        </p:nvSpPr>
        <p:spPr>
          <a:xfrm>
            <a:off x="8916141" y="2973656"/>
            <a:ext cx="320867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AA貓的機率?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1"/>
          <p:cNvSpPr/>
          <p:nvPr/>
        </p:nvSpPr>
        <p:spPr>
          <a:xfrm>
            <a:off x="5383867" y="4681679"/>
            <a:ext cx="200025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複雜數學公式</a:t>
            </a:r>
            <a:endParaRPr/>
          </a:p>
        </p:txBody>
      </p:sp>
      <p:sp>
        <p:nvSpPr>
          <p:cNvPr id="713" name="Google Shape;713;p11"/>
          <p:cNvSpPr/>
          <p:nvPr/>
        </p:nvSpPr>
        <p:spPr>
          <a:xfrm>
            <a:off x="4359405" y="1675486"/>
            <a:ext cx="4160531" cy="10270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Forwarding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預測</a:t>
            </a:r>
            <a:endParaRPr/>
          </a:p>
        </p:txBody>
      </p:sp>
      <p:sp>
        <p:nvSpPr>
          <p:cNvPr id="714" name="Google Shape;714;p11"/>
          <p:cNvSpPr/>
          <p:nvPr/>
        </p:nvSpPr>
        <p:spPr>
          <a:xfrm>
            <a:off x="4325036" y="5585059"/>
            <a:ext cx="3989371" cy="812883"/>
          </a:xfrm>
          <a:prstGeom prst="leftArrow">
            <a:avLst>
              <a:gd name="adj1" fmla="val 71978"/>
              <a:gd name="adj2" fmla="val 52198"/>
            </a:avLst>
          </a:prstGeom>
          <a:solidFill>
            <a:schemeClr val="lt1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 propagation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誤差回傳並且更新網路的公式</a:t>
            </a:r>
            <a:endParaRPr/>
          </a:p>
        </p:txBody>
      </p:sp>
      <p:pic>
        <p:nvPicPr>
          <p:cNvPr id="715" name="Google Shape;715;p11" descr="What are Neural Networks? | IB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9676" y="2519274"/>
            <a:ext cx="3852227" cy="303950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11"/>
          <p:cNvSpPr/>
          <p:nvPr/>
        </p:nvSpPr>
        <p:spPr>
          <a:xfrm rot="-204317">
            <a:off x="8284982" y="3886530"/>
            <a:ext cx="2292108" cy="464641"/>
          </a:xfrm>
          <a:prstGeom prst="curvedDownArrow">
            <a:avLst>
              <a:gd name="adj1" fmla="val 50000"/>
              <a:gd name="adj2" fmla="val 104788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1"/>
          <p:cNvSpPr/>
          <p:nvPr/>
        </p:nvSpPr>
        <p:spPr>
          <a:xfrm rot="10800000">
            <a:off x="8314407" y="5545048"/>
            <a:ext cx="1792760" cy="464641"/>
          </a:xfrm>
          <a:prstGeom prst="curvedDownArrow">
            <a:avLst>
              <a:gd name="adj1" fmla="val 50000"/>
              <a:gd name="adj2" fmla="val 97231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p11" descr="Correct, Incorrect Sign. Right And Wrong Mark Icon Set. Green Tick And Red  Cross Flat Simbol. Check Ok, YES, No, X Marks For Vote Stock Vector -  Illustration of cross, flat: 1729199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5506" y="4804755"/>
            <a:ext cx="1223360" cy="83964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11"/>
          <p:cNvSpPr txBox="1"/>
          <p:nvPr/>
        </p:nvSpPr>
        <p:spPr>
          <a:xfrm>
            <a:off x="762871" y="2519274"/>
            <a:ext cx="7457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"/>
          <p:cNvSpPr/>
          <p:nvPr/>
        </p:nvSpPr>
        <p:spPr>
          <a:xfrm>
            <a:off x="4732397" y="1785257"/>
            <a:ext cx="3871672" cy="3400822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5" name="Google Shape;7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676" y="2187354"/>
            <a:ext cx="3828881" cy="2874652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12"/>
          <p:cNvSpPr txBox="1">
            <a:spLocks noGrp="1"/>
          </p:cNvSpPr>
          <p:nvPr>
            <p:ph type="title"/>
          </p:nvPr>
        </p:nvSpPr>
        <p:spPr>
          <a:xfrm>
            <a:off x="1033272" y="1062607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NN類神經原理</a:t>
            </a:r>
            <a:endParaRPr/>
          </a:p>
        </p:txBody>
      </p:sp>
      <p:sp>
        <p:nvSpPr>
          <p:cNvPr id="727" name="Google Shape;727;p12"/>
          <p:cNvSpPr txBox="1">
            <a:spLocks noGrp="1"/>
          </p:cNvSpPr>
          <p:nvPr>
            <p:ph type="body" idx="1"/>
          </p:nvPr>
        </p:nvSpPr>
        <p:spPr>
          <a:xfrm>
            <a:off x="5625803" y="119307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將人類神經傳遞模擬成</a:t>
            </a: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數學算式(類神經網路)</a:t>
            </a:r>
            <a:endParaRPr/>
          </a:p>
        </p:txBody>
      </p:sp>
      <p:sp>
        <p:nvSpPr>
          <p:cNvPr id="728" name="Google Shape;728;p12"/>
          <p:cNvSpPr/>
          <p:nvPr/>
        </p:nvSpPr>
        <p:spPr>
          <a:xfrm>
            <a:off x="3535337" y="3368739"/>
            <a:ext cx="895165" cy="60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2"/>
          <p:cNvSpPr txBox="1"/>
          <p:nvPr/>
        </p:nvSpPr>
        <p:spPr>
          <a:xfrm>
            <a:off x="8604069" y="2713158"/>
            <a:ext cx="3385447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AA貓的機率=99%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p12" descr="What are Neural Networks? | IB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423" y="2033138"/>
            <a:ext cx="3385448" cy="2671202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2"/>
          <p:cNvSpPr txBox="1"/>
          <p:nvPr/>
        </p:nvSpPr>
        <p:spPr>
          <a:xfrm>
            <a:off x="4927423" y="5375525"/>
            <a:ext cx="46681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Program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 Devices (Semiconductor)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12"/>
          <p:cNvSpPr/>
          <p:nvPr/>
        </p:nvSpPr>
        <p:spPr>
          <a:xfrm>
            <a:off x="4927423" y="6140385"/>
            <a:ext cx="49215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義隆電轉投資義晶推出500萬畫素魚眼校正晶片</a:t>
            </a:r>
            <a:endParaRPr/>
          </a:p>
        </p:txBody>
      </p:sp>
      <p:grpSp>
        <p:nvGrpSpPr>
          <p:cNvPr id="733" name="Google Shape;733;p12"/>
          <p:cNvGrpSpPr/>
          <p:nvPr/>
        </p:nvGrpSpPr>
        <p:grpSpPr>
          <a:xfrm>
            <a:off x="9848963" y="4848976"/>
            <a:ext cx="1332412" cy="1263045"/>
            <a:chOff x="9013371" y="3885420"/>
            <a:chExt cx="2691582" cy="2439631"/>
          </a:xfrm>
        </p:grpSpPr>
        <p:pic>
          <p:nvPicPr>
            <p:cNvPr id="734" name="Google Shape;734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12"/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230" y="3847903"/>
            <a:ext cx="5008692" cy="227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1544" y="771368"/>
            <a:ext cx="5315263" cy="5315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2" name="Google Shape;742;p13"/>
          <p:cNvCxnSpPr/>
          <p:nvPr/>
        </p:nvCxnSpPr>
        <p:spPr>
          <a:xfrm rot="10800000">
            <a:off x="3312826" y="1326630"/>
            <a:ext cx="4399613" cy="143156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743" name="Google Shape;74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927" y="626910"/>
            <a:ext cx="1620899" cy="1670317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3"/>
          <p:cNvSpPr txBox="1"/>
          <p:nvPr/>
        </p:nvSpPr>
        <p:spPr>
          <a:xfrm>
            <a:off x="3933331" y="2766341"/>
            <a:ext cx="244783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 + IOT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3"/>
          <p:cNvSpPr txBox="1"/>
          <p:nvPr/>
        </p:nvSpPr>
        <p:spPr>
          <a:xfrm>
            <a:off x="6775784" y="3482379"/>
            <a:ext cx="2795666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CODING</a:t>
            </a:r>
            <a:endParaRPr sz="18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6" name="Google Shape;746;p13"/>
          <p:cNvGrpSpPr/>
          <p:nvPr/>
        </p:nvGrpSpPr>
        <p:grpSpPr>
          <a:xfrm>
            <a:off x="7572512" y="2395142"/>
            <a:ext cx="818605" cy="814559"/>
            <a:chOff x="9013371" y="3885420"/>
            <a:chExt cx="2691582" cy="2439631"/>
          </a:xfrm>
        </p:grpSpPr>
        <p:pic>
          <p:nvPicPr>
            <p:cNvPr id="747" name="Google Shape;747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p13"/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9" name="Google Shape;74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9571" y="4124389"/>
            <a:ext cx="2096438" cy="1573966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4"/>
          <p:cNvSpPr/>
          <p:nvPr/>
        </p:nvSpPr>
        <p:spPr>
          <a:xfrm>
            <a:off x="1171114" y="2359936"/>
            <a:ext cx="2880000" cy="2880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4"/>
          <p:cNvSpPr txBox="1">
            <a:spLocks noGrp="1"/>
          </p:cNvSpPr>
          <p:nvPr>
            <p:ph type="title"/>
          </p:nvPr>
        </p:nvSpPr>
        <p:spPr>
          <a:xfrm>
            <a:off x="1122542" y="969232"/>
            <a:ext cx="10267950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Rabboni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p14" descr="C:\Users\Sui\Desktop\raboni\圖片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6334" y="3035765"/>
            <a:ext cx="1756530" cy="15137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57" name="Google Shape;757;p14"/>
          <p:cNvSpPr/>
          <p:nvPr/>
        </p:nvSpPr>
        <p:spPr>
          <a:xfrm>
            <a:off x="4570226" y="2916055"/>
            <a:ext cx="1238250" cy="108585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4"/>
          <p:cNvSpPr/>
          <p:nvPr/>
        </p:nvSpPr>
        <p:spPr>
          <a:xfrm>
            <a:off x="6096000" y="1135098"/>
            <a:ext cx="1844829" cy="1806281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加速度計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(Accelerometer)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4"/>
          <p:cNvSpPr/>
          <p:nvPr/>
        </p:nvSpPr>
        <p:spPr>
          <a:xfrm>
            <a:off x="6096000" y="4027228"/>
            <a:ext cx="1844829" cy="1806281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陀螺儀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(Gyroscope)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4"/>
          <p:cNvSpPr/>
          <p:nvPr/>
        </p:nvSpPr>
        <p:spPr>
          <a:xfrm>
            <a:off x="6737426" y="3212841"/>
            <a:ext cx="561975" cy="542925"/>
          </a:xfrm>
          <a:prstGeom prst="mathPlus">
            <a:avLst>
              <a:gd name="adj1" fmla="val 2352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4"/>
          <p:cNvSpPr/>
          <p:nvPr/>
        </p:nvSpPr>
        <p:spPr>
          <a:xfrm>
            <a:off x="8258191" y="1429607"/>
            <a:ext cx="2073413" cy="109061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可以測量Rabboni動的加速度</a:t>
            </a:r>
            <a:endParaRPr/>
          </a:p>
        </p:txBody>
      </p:sp>
      <p:sp>
        <p:nvSpPr>
          <p:cNvPr id="762" name="Google Shape;762;p14"/>
          <p:cNvSpPr/>
          <p:nvPr/>
        </p:nvSpPr>
        <p:spPr>
          <a:xfrm>
            <a:off x="8258191" y="4385061"/>
            <a:ext cx="2073413" cy="109061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C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可以測量Rabboni轉的加速度</a:t>
            </a:r>
            <a:endParaRPr/>
          </a:p>
        </p:txBody>
      </p:sp>
      <p:sp>
        <p:nvSpPr>
          <p:cNvPr id="763" name="Google Shape;763;p14"/>
          <p:cNvSpPr txBox="1"/>
          <p:nvPr/>
        </p:nvSpPr>
        <p:spPr>
          <a:xfrm>
            <a:off x="1122542" y="1618064"/>
            <a:ext cx="48526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Rabboni</a:t>
            </a:r>
            <a:r>
              <a:rPr lang="en-US" sz="2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: </a:t>
            </a:r>
            <a:r>
              <a:rPr lang="en-US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希伯來文【大師，老師】之意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5"/>
          <p:cNvSpPr txBox="1"/>
          <p:nvPr/>
        </p:nvSpPr>
        <p:spPr>
          <a:xfrm>
            <a:off x="1780179" y="3476324"/>
            <a:ext cx="4524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Function(                      )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15"/>
          <p:cNvSpPr/>
          <p:nvPr/>
        </p:nvSpPr>
        <p:spPr>
          <a:xfrm>
            <a:off x="5306518" y="3476857"/>
            <a:ext cx="1834836" cy="4717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15"/>
          <p:cNvSpPr txBox="1"/>
          <p:nvPr/>
        </p:nvSpPr>
        <p:spPr>
          <a:xfrm>
            <a:off x="7944450" y="3292191"/>
            <a:ext cx="27479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圓圈運動?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5"/>
          <p:cNvSpPr txBox="1"/>
          <p:nvPr/>
        </p:nvSpPr>
        <p:spPr>
          <a:xfrm>
            <a:off x="1768748" y="4922447"/>
            <a:ext cx="4524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Function(                      )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15"/>
          <p:cNvSpPr/>
          <p:nvPr/>
        </p:nvSpPr>
        <p:spPr>
          <a:xfrm>
            <a:off x="5306518" y="4936310"/>
            <a:ext cx="1925590" cy="4717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15"/>
          <p:cNvSpPr txBox="1"/>
          <p:nvPr/>
        </p:nvSpPr>
        <p:spPr>
          <a:xfrm>
            <a:off x="8035205" y="4751644"/>
            <a:ext cx="25428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方形運動?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5"/>
          <p:cNvSpPr/>
          <p:nvPr/>
        </p:nvSpPr>
        <p:spPr>
          <a:xfrm>
            <a:off x="3562206" y="3892413"/>
            <a:ext cx="1000916" cy="33990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15"/>
          <p:cNvSpPr/>
          <p:nvPr/>
        </p:nvSpPr>
        <p:spPr>
          <a:xfrm rot="10800000">
            <a:off x="3508365" y="3187886"/>
            <a:ext cx="1000916" cy="33990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15"/>
          <p:cNvSpPr/>
          <p:nvPr/>
        </p:nvSpPr>
        <p:spPr>
          <a:xfrm>
            <a:off x="3643410" y="4631290"/>
            <a:ext cx="487842" cy="352653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15"/>
          <p:cNvSpPr/>
          <p:nvPr/>
        </p:nvSpPr>
        <p:spPr>
          <a:xfrm rot="5400000">
            <a:off x="4265653" y="4636699"/>
            <a:ext cx="360480" cy="47969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15"/>
          <p:cNvSpPr/>
          <p:nvPr/>
        </p:nvSpPr>
        <p:spPr>
          <a:xfrm rot="10800000">
            <a:off x="4202599" y="5459530"/>
            <a:ext cx="439745" cy="316358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15"/>
          <p:cNvSpPr/>
          <p:nvPr/>
        </p:nvSpPr>
        <p:spPr>
          <a:xfrm rot="-5400000">
            <a:off x="3680138" y="5319880"/>
            <a:ext cx="305735" cy="505552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15"/>
          <p:cNvSpPr/>
          <p:nvPr/>
        </p:nvSpPr>
        <p:spPr>
          <a:xfrm>
            <a:off x="8616304" y="1917866"/>
            <a:ext cx="2233452" cy="998542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要怎麼達到?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15"/>
          <p:cNvSpPr/>
          <p:nvPr/>
        </p:nvSpPr>
        <p:spPr>
          <a:xfrm rot="5400000">
            <a:off x="4271376" y="2460143"/>
            <a:ext cx="923925" cy="3143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5"/>
          <p:cNvSpPr/>
          <p:nvPr/>
        </p:nvSpPr>
        <p:spPr>
          <a:xfrm>
            <a:off x="3433084" y="2155343"/>
            <a:ext cx="895350" cy="6290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Raw data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15"/>
          <p:cNvSpPr txBox="1"/>
          <p:nvPr/>
        </p:nvSpPr>
        <p:spPr>
          <a:xfrm>
            <a:off x="5044983" y="1873507"/>
            <a:ext cx="205816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0.35,0.78,0.62…..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0.25,0.52,1.62…..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0.16,0.46,6.22…..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0.18,0.55,1.31…..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15"/>
          <p:cNvSpPr/>
          <p:nvPr/>
        </p:nvSpPr>
        <p:spPr>
          <a:xfrm>
            <a:off x="2732013" y="894909"/>
            <a:ext cx="86605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●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Sensor 將加速度與 角加速度原始資料(raw data) 給AI判斷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15"/>
          <p:cNvSpPr/>
          <p:nvPr/>
        </p:nvSpPr>
        <p:spPr>
          <a:xfrm>
            <a:off x="646868" y="737743"/>
            <a:ext cx="1939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Rabboni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6" name="Google Shape;786;p15" descr="C:\Users\Sui\Desktop\raboni\圖片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0981" y="2155343"/>
            <a:ext cx="1298666" cy="923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87" name="Google Shape;787;p15" descr="C:\Users\Sui\Desktop\raboni\圖片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0559" y="3557383"/>
            <a:ext cx="375181" cy="360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88" name="Google Shape;788;p15" descr="C:\Users\Sui\Desktop\raboni\圖片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6361" y="3572885"/>
            <a:ext cx="375181" cy="360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89" name="Google Shape;789;p15" descr="C:\Users\Sui\Desktop\raboni\圖片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0565" y="5012493"/>
            <a:ext cx="375181" cy="360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90" name="Google Shape;790;p15" descr="C:\Users\Sui\Desktop\raboni\圖片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987" y="5068467"/>
            <a:ext cx="375181" cy="360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6"/>
          <p:cNvSpPr/>
          <p:nvPr/>
        </p:nvSpPr>
        <p:spPr>
          <a:xfrm>
            <a:off x="5102030" y="1621380"/>
            <a:ext cx="347133" cy="34676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6" name="Google Shape;796;p16"/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797" name="Google Shape;797;p16"/>
            <p:cNvGrpSpPr/>
            <p:nvPr/>
          </p:nvGrpSpPr>
          <p:grpSpPr>
            <a:xfrm>
              <a:off x="5656250" y="1262470"/>
              <a:ext cx="4355968" cy="1511308"/>
              <a:chOff x="921892" y="1206708"/>
              <a:chExt cx="5157034" cy="1813354"/>
            </a:xfrm>
          </p:grpSpPr>
          <p:sp>
            <p:nvSpPr>
              <p:cNvPr id="798" name="Google Shape;798;p16"/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  </a:t>
                </a:r>
                <a:endParaRPr/>
              </a:p>
            </p:txBody>
          </p:sp>
          <p:sp>
            <p:nvSpPr>
              <p:cNvPr id="799" name="Google Shape;799;p16"/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IOT :  從 Rabboni 開始</a:t>
                </a:r>
                <a:endParaRPr/>
              </a:p>
            </p:txBody>
          </p:sp>
          <p:sp>
            <p:nvSpPr>
              <p:cNvPr id="800" name="Google Shape;800;p16"/>
              <p:cNvSpPr txBox="1"/>
              <p:nvPr/>
            </p:nvSpPr>
            <p:spPr>
              <a:xfrm>
                <a:off x="921892" y="2576966"/>
                <a:ext cx="5157034" cy="443096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AIOT   :  從 Rabboni + Scratch 開始</a:t>
                </a:r>
                <a:endParaRPr sz="18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16"/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Sensor / 聊聊半導體</a:t>
                </a:r>
                <a:endParaRPr/>
              </a:p>
            </p:txBody>
          </p:sp>
        </p:grpSp>
        <p:sp>
          <p:nvSpPr>
            <p:cNvPr id="802" name="Google Shape;802;p16"/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邏輯訓練: 從 Flow Chart 開始</a:t>
              </a:r>
              <a:endParaRPr/>
            </a:p>
          </p:txBody>
        </p:sp>
        <p:sp>
          <p:nvSpPr>
            <p:cNvPr id="803" name="Google Shape;803;p16"/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程式觀摩:   從別人設計的程式開始 </a:t>
              </a:r>
              <a:r>
                <a:rPr lang="en-US" sz="18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- Start 2,3 </a:t>
              </a:r>
              <a:endParaRPr/>
            </a:p>
          </p:txBody>
        </p:sp>
        <p:sp>
          <p:nvSpPr>
            <p:cNvPr id="804" name="Google Shape;804;p16"/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AIOT 程式:   設計自己的程式  AIOT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rgbClr val="C4E0B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應用創意: 物理,  數學, 美學, 體健, 運動,  長照, 環保, 海洋...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6" name="Google Shape;806;p16"/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16"/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rgbClr val="B3C6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再聊聊半導體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7" descr="C:\Users\Sui\Desktop\raboni\圖片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503" y="4866336"/>
            <a:ext cx="2064327" cy="152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7" descr="C:\Users\Sui\Desktop\raboni\ico\ic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1830" y="4537431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7"/>
          <p:cNvSpPr txBox="1"/>
          <p:nvPr/>
        </p:nvSpPr>
        <p:spPr>
          <a:xfrm>
            <a:off x="1022563" y="1313227"/>
            <a:ext cx="39747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IOT: Internet of Things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5" name="Google Shape;8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2233" y="1959558"/>
            <a:ext cx="5506394" cy="367092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17"/>
          <p:cNvSpPr txBox="1"/>
          <p:nvPr/>
        </p:nvSpPr>
        <p:spPr>
          <a:xfrm>
            <a:off x="1160774" y="763952"/>
            <a:ext cx="4177747" cy="461665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IOT 入門  :  從 Rabboni 開始</a:t>
            </a:r>
            <a:endParaRPr/>
          </a:p>
        </p:txBody>
      </p:sp>
      <p:sp>
        <p:nvSpPr>
          <p:cNvPr id="817" name="Google Shape;817;p17"/>
          <p:cNvSpPr/>
          <p:nvPr/>
        </p:nvSpPr>
        <p:spPr>
          <a:xfrm>
            <a:off x="5963939" y="768675"/>
            <a:ext cx="23091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Rabboni 簡介 youtube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17"/>
          <p:cNvSpPr txBox="1"/>
          <p:nvPr/>
        </p:nvSpPr>
        <p:spPr>
          <a:xfrm>
            <a:off x="6996599" y="1429786"/>
            <a:ext cx="45162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IMU: </a:t>
            </a:r>
            <a:b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Inertial Measurement Unit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加速度 (Accelerometer)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角速度 (Gyro)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磁力計 (Magneto)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7"/>
          <p:cNvSpPr txBox="1"/>
          <p:nvPr/>
        </p:nvSpPr>
        <p:spPr>
          <a:xfrm>
            <a:off x="1854926" y="5630487"/>
            <a:ext cx="32450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be everywhere !!!!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8"/>
          <p:cNvSpPr txBox="1"/>
          <p:nvPr/>
        </p:nvSpPr>
        <p:spPr>
          <a:xfrm>
            <a:off x="2080356" y="303045"/>
            <a:ext cx="75969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IMU ?  Rabboni is an IMU.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8"/>
          <p:cNvSpPr txBox="1"/>
          <p:nvPr/>
        </p:nvSpPr>
        <p:spPr>
          <a:xfrm>
            <a:off x="1255760" y="1123820"/>
            <a:ext cx="6981824" cy="80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Inertial Measurement Unit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18"/>
          <p:cNvSpPr txBox="1"/>
          <p:nvPr/>
        </p:nvSpPr>
        <p:spPr>
          <a:xfrm>
            <a:off x="2207570" y="1819436"/>
            <a:ext cx="1323803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4BACC6"/>
                </a:solidFill>
                <a:latin typeface="Arial"/>
                <a:ea typeface="Arial"/>
                <a:cs typeface="Arial"/>
                <a:sym typeface="Arial"/>
              </a:rPr>
              <a:t>慣性的</a:t>
            </a:r>
            <a:endParaRPr sz="2100" b="0" i="0" u="none" strike="noStrike" cap="none">
              <a:solidFill>
                <a:srgbClr val="4BAC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p18"/>
          <p:cNvCxnSpPr/>
          <p:nvPr/>
        </p:nvCxnSpPr>
        <p:spPr>
          <a:xfrm>
            <a:off x="2207570" y="1747407"/>
            <a:ext cx="1252331" cy="0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28" name="Google Shape;828;p18"/>
          <p:cNvSpPr/>
          <p:nvPr/>
        </p:nvSpPr>
        <p:spPr>
          <a:xfrm>
            <a:off x="5382787" y="1755962"/>
            <a:ext cx="1121157" cy="44104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70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18"/>
          <p:cNvSpPr txBox="1"/>
          <p:nvPr/>
        </p:nvSpPr>
        <p:spPr>
          <a:xfrm>
            <a:off x="3934509" y="1778424"/>
            <a:ext cx="578897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物體抗拒其運動狀態被改變的性質。By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Wiki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0" name="Google Shape;830;p18"/>
          <p:cNvGrpSpPr/>
          <p:nvPr/>
        </p:nvGrpSpPr>
        <p:grpSpPr>
          <a:xfrm>
            <a:off x="1962149" y="2744780"/>
            <a:ext cx="3546749" cy="765780"/>
            <a:chOff x="669924" y="1629563"/>
            <a:chExt cx="4728998" cy="1021040"/>
          </a:xfrm>
        </p:grpSpPr>
        <p:sp>
          <p:nvSpPr>
            <p:cNvPr id="831" name="Google Shape;831;p18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Accelerometer 加速規</a:t>
              </a: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3" name="Google Shape;833;p18"/>
          <p:cNvGrpSpPr/>
          <p:nvPr/>
        </p:nvGrpSpPr>
        <p:grpSpPr>
          <a:xfrm>
            <a:off x="6479725" y="2765497"/>
            <a:ext cx="3546749" cy="765780"/>
            <a:chOff x="669924" y="1629563"/>
            <a:chExt cx="4728998" cy="1021040"/>
          </a:xfrm>
        </p:grpSpPr>
        <p:sp>
          <p:nvSpPr>
            <p:cNvPr id="834" name="Google Shape;834;p18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Gyroscope 陀螺儀</a:t>
              </a: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18"/>
          <p:cNvSpPr txBox="1"/>
          <p:nvPr/>
        </p:nvSpPr>
        <p:spPr>
          <a:xfrm>
            <a:off x="2021740" y="3562485"/>
            <a:ext cx="3411511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504D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測量移動</a:t>
            </a:r>
            <a:r>
              <a:rPr lang="en-US" sz="2100" b="0" i="0" u="none" strike="noStrike" cap="none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100" b="0" i="0" u="none" strike="noStrike" cap="none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加速度</a:t>
            </a:r>
            <a:r>
              <a:rPr lang="en-US" sz="2100" b="0" i="0" u="none" strike="noStrike" cap="none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100" b="0" i="0" u="none" strike="noStrike" cap="none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測量單位時間內速度變化</a:t>
            </a:r>
            <a:endParaRPr dirty="0"/>
          </a:p>
        </p:txBody>
      </p:sp>
      <p:sp>
        <p:nvSpPr>
          <p:cNvPr id="837" name="Google Shape;837;p18"/>
          <p:cNvSpPr txBox="1"/>
          <p:nvPr/>
        </p:nvSpPr>
        <p:spPr>
          <a:xfrm>
            <a:off x="6456042" y="3497377"/>
            <a:ext cx="3411511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9BBB59"/>
                </a:solidFill>
                <a:latin typeface="Arial"/>
                <a:ea typeface="Arial"/>
                <a:cs typeface="Arial"/>
                <a:sym typeface="Arial"/>
              </a:rPr>
              <a:t>測量轉動</a:t>
            </a:r>
            <a:r>
              <a:rPr lang="en-US" sz="2100" b="0" i="0" u="none" strike="noStrike" cap="none" dirty="0">
                <a:solidFill>
                  <a:srgbClr val="9BBB59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100" b="0" i="0" u="none" strike="noStrike" cap="none" dirty="0" err="1">
                <a:solidFill>
                  <a:srgbClr val="9BBB59"/>
                </a:solidFill>
                <a:latin typeface="Arial"/>
                <a:ea typeface="Arial"/>
                <a:cs typeface="Arial"/>
                <a:sym typeface="Arial"/>
              </a:rPr>
              <a:t>角速度</a:t>
            </a:r>
            <a:r>
              <a:rPr lang="en-US" sz="2100" b="0" i="0" u="none" strike="noStrike" cap="none" dirty="0">
                <a:solidFill>
                  <a:srgbClr val="9BBB5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100" b="0" i="0" u="none" strike="noStrike" cap="none" dirty="0">
              <a:solidFill>
                <a:srgbClr val="9BBB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測量單位時間內角度變化</a:t>
            </a:r>
            <a:endParaRPr dirty="0"/>
          </a:p>
        </p:txBody>
      </p:sp>
      <p:grpSp>
        <p:nvGrpSpPr>
          <p:cNvPr id="838" name="Google Shape;838;p18"/>
          <p:cNvGrpSpPr/>
          <p:nvPr/>
        </p:nvGrpSpPr>
        <p:grpSpPr>
          <a:xfrm>
            <a:off x="4257735" y="4960319"/>
            <a:ext cx="3546749" cy="765780"/>
            <a:chOff x="669924" y="1629563"/>
            <a:chExt cx="4728998" cy="1021040"/>
          </a:xfrm>
        </p:grpSpPr>
        <p:sp>
          <p:nvSpPr>
            <p:cNvPr id="839" name="Google Shape;839;p18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GeoMagnetic 地磁儀</a:t>
              </a: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1" name="Google Shape;841;p18"/>
          <p:cNvSpPr txBox="1"/>
          <p:nvPr/>
        </p:nvSpPr>
        <p:spPr>
          <a:xfrm>
            <a:off x="4678324" y="5647003"/>
            <a:ext cx="2608407" cy="100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4BACC6"/>
                </a:solidFill>
                <a:latin typeface="Arial"/>
                <a:ea typeface="Arial"/>
                <a:cs typeface="Arial"/>
                <a:sym typeface="Arial"/>
              </a:rPr>
              <a:t>測量地磁方向、大小</a:t>
            </a:r>
            <a:endParaRPr sz="2100" b="0" i="0" u="none" strike="noStrike" cap="none">
              <a:solidFill>
                <a:srgbClr val="4BAC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🡪可用於定向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9"/>
          <p:cNvSpPr txBox="1">
            <a:spLocks noGrp="1"/>
          </p:cNvSpPr>
          <p:nvPr>
            <p:ph type="subTitle" idx="4294967295"/>
          </p:nvPr>
        </p:nvSpPr>
        <p:spPr>
          <a:xfrm>
            <a:off x="0" y="44402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範例：起跑</a:t>
            </a:r>
            <a:endParaRPr/>
          </a:p>
        </p:txBody>
      </p:sp>
      <p:pic>
        <p:nvPicPr>
          <p:cNvPr id="847" name="Google Shape;8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102" y="962232"/>
            <a:ext cx="2668447" cy="55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9"/>
          <p:cNvPicPr preferRelativeResize="0"/>
          <p:nvPr/>
        </p:nvPicPr>
        <p:blipFill rotWithShape="1">
          <a:blip r:embed="rId4">
            <a:alphaModFix/>
          </a:blip>
          <a:srcRect l="23696" t="3491" r="24023" b="6675"/>
          <a:stretch/>
        </p:blipFill>
        <p:spPr>
          <a:xfrm>
            <a:off x="2153212" y="2020504"/>
            <a:ext cx="2130553" cy="216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8359" y="4243721"/>
            <a:ext cx="2466801" cy="140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9"/>
          <p:cNvPicPr preferRelativeResize="0"/>
          <p:nvPr/>
        </p:nvPicPr>
        <p:blipFill rotWithShape="1">
          <a:blip r:embed="rId4">
            <a:alphaModFix/>
          </a:blip>
          <a:srcRect l="23696" t="3491" r="24023" b="6675"/>
          <a:stretch/>
        </p:blipFill>
        <p:spPr>
          <a:xfrm>
            <a:off x="5138442" y="2020505"/>
            <a:ext cx="2130553" cy="216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9"/>
          <p:cNvPicPr preferRelativeResize="0"/>
          <p:nvPr/>
        </p:nvPicPr>
        <p:blipFill rotWithShape="1">
          <a:blip r:embed="rId4">
            <a:alphaModFix/>
          </a:blip>
          <a:srcRect l="23696" t="3491" r="24023" b="6675"/>
          <a:stretch/>
        </p:blipFill>
        <p:spPr>
          <a:xfrm>
            <a:off x="7949984" y="2020504"/>
            <a:ext cx="2130553" cy="216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8440" y="4243723"/>
            <a:ext cx="2194874" cy="140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9399" y="4243723"/>
            <a:ext cx="2312779" cy="1401996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9"/>
          <p:cNvSpPr/>
          <p:nvPr/>
        </p:nvSpPr>
        <p:spPr>
          <a:xfrm rot="5400000">
            <a:off x="2903019" y="3442447"/>
            <a:ext cx="630937" cy="8650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9"/>
          <p:cNvSpPr/>
          <p:nvPr/>
        </p:nvSpPr>
        <p:spPr>
          <a:xfrm rot="5400000">
            <a:off x="5888249" y="3422563"/>
            <a:ext cx="630937" cy="8650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19"/>
          <p:cNvSpPr/>
          <p:nvPr/>
        </p:nvSpPr>
        <p:spPr>
          <a:xfrm rot="10800000">
            <a:off x="5082737" y="2674559"/>
            <a:ext cx="630937" cy="8650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19"/>
          <p:cNvSpPr/>
          <p:nvPr/>
        </p:nvSpPr>
        <p:spPr>
          <a:xfrm rot="5400000">
            <a:off x="8699791" y="3435234"/>
            <a:ext cx="630937" cy="8650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9"/>
          <p:cNvSpPr/>
          <p:nvPr/>
        </p:nvSpPr>
        <p:spPr>
          <a:xfrm>
            <a:off x="9477030" y="2694445"/>
            <a:ext cx="630937" cy="8650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9"/>
          <p:cNvSpPr/>
          <p:nvPr/>
        </p:nvSpPr>
        <p:spPr>
          <a:xfrm rot="-5400000">
            <a:off x="8155470" y="743140"/>
            <a:ext cx="1612192" cy="198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0" name="Google Shape;860;p19"/>
          <p:cNvGrpSpPr/>
          <p:nvPr/>
        </p:nvGrpSpPr>
        <p:grpSpPr>
          <a:xfrm>
            <a:off x="1600200" y="124940"/>
            <a:ext cx="3172406" cy="622430"/>
            <a:chOff x="413892" y="1629563"/>
            <a:chExt cx="4728998" cy="840808"/>
          </a:xfrm>
        </p:grpSpPr>
        <p:sp>
          <p:nvSpPr>
            <p:cNvPr id="861" name="Google Shape;861;p19"/>
            <p:cNvSpPr/>
            <p:nvPr/>
          </p:nvSpPr>
          <p:spPr>
            <a:xfrm>
              <a:off x="792019" y="1629563"/>
              <a:ext cx="4167991" cy="840808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413892" y="1787258"/>
              <a:ext cx="4728998" cy="561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Accelerometer 加速規</a:t>
              </a: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"/>
          <p:cNvSpPr txBox="1">
            <a:spLocks noGrp="1"/>
          </p:cNvSpPr>
          <p:nvPr>
            <p:ph type="sldNum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F41"/>
              </a:buClr>
              <a:buSzPts val="1463"/>
              <a:buFont typeface="Calibri"/>
              <a:buNone/>
            </a:pPr>
            <a:fld id="{00000000-1234-1234-1234-123412341234}" type="slidenum">
              <a:rPr lang="en-US" sz="1463" b="0" i="0" u="none" strike="noStrike" cap="none">
                <a:solidFill>
                  <a:srgbClr val="3D3F4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463" b="0" i="0" u="none" strike="noStrike" cap="none">
              <a:solidFill>
                <a:srgbClr val="3D3F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"/>
          <p:cNvSpPr/>
          <p:nvPr/>
        </p:nvSpPr>
        <p:spPr>
          <a:xfrm>
            <a:off x="897840" y="2118687"/>
            <a:ext cx="5368777" cy="419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25"/>
              <a:buFont typeface="Microsoft JhengHei"/>
              <a:buNone/>
            </a:pPr>
            <a:r>
              <a:rPr lang="en-US" sz="2925" b="1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大學社會責任實踐計畫</a:t>
            </a:r>
            <a:r>
              <a:rPr lang="en-US" sz="2925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(since 2018)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25"/>
              <a:buFont typeface="Calibri"/>
              <a:buNone/>
            </a:pPr>
            <a:endParaRPr sz="2925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Microsoft JhengHei"/>
              <a:buNone/>
            </a:pPr>
            <a:r>
              <a:rPr lang="en-US" sz="16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計畫主持人溫瓌岸</a:t>
            </a:r>
            <a:endParaRPr sz="1600" b="0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國立陽明</a:t>
            </a:r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交通</a:t>
            </a:r>
            <a:r>
              <a:rPr lang="en-US" sz="1600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</a:t>
            </a:r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6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電子工程系教授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國立陽明交通</a:t>
            </a:r>
            <a:r>
              <a:rPr lang="en-US" sz="16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</a:t>
            </a:r>
            <a:r>
              <a:rPr lang="zh-TW" altLang="en-US" sz="1600" b="0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6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半導體學院副院長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Microsoft JhengHei"/>
              <a:buNone/>
            </a:pPr>
            <a:r>
              <a:rPr lang="en-US" sz="16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國立陽明交通大學</a:t>
            </a:r>
            <a:r>
              <a:rPr lang="zh-TW" altLang="en-US" sz="1600" b="0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社會責任推展辦公室</a:t>
            </a:r>
            <a:r>
              <a:rPr lang="en-US" sz="16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執行長</a:t>
            </a:r>
            <a:endParaRPr lang="en-US" sz="1600" b="0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Microsoft JhengHei"/>
              <a:buNone/>
            </a:pPr>
            <a:endParaRPr lang="en-US" sz="1600" dirty="0">
              <a:solidFill>
                <a:srgbClr val="FFFFFF"/>
              </a:solidFill>
              <a:latin typeface="Microsoft JhengHei"/>
              <a:ea typeface="Microsoft JhengHei"/>
              <a:sym typeface="Microsoft JhengHei"/>
            </a:endParaRP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主講者：林志威</a:t>
            </a: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國立陽明交通大學 資訊管理研究所</a:t>
            </a: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碩士研究生</a:t>
            </a:r>
          </a:p>
          <a:p>
            <a:endParaRPr lang="zh-TW" altLang="en-US" sz="16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Times New Roman"/>
            </a:endParaRP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助教</a:t>
            </a: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張緯捷、陳威宇</a:t>
            </a: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國立陽明交通大學 電子工程學系</a:t>
            </a:r>
          </a:p>
          <a:p>
            <a:r>
              <a:rPr lang="zh-TW" altLang="en-US" sz="16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Times New Roman"/>
              </a:rPr>
              <a:t>碩士研究生</a:t>
            </a:r>
          </a:p>
        </p:txBody>
      </p:sp>
      <p:pic>
        <p:nvPicPr>
          <p:cNvPr id="548" name="Google Shape;548;p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4348" y="3290459"/>
            <a:ext cx="5474652" cy="237172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"/>
          <p:cNvSpPr txBox="1"/>
          <p:nvPr/>
        </p:nvSpPr>
        <p:spPr>
          <a:xfrm>
            <a:off x="701161" y="736817"/>
            <a:ext cx="891711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25"/>
              <a:buFont typeface="Arial Black"/>
              <a:buNone/>
            </a:pPr>
            <a:r>
              <a:rPr lang="en-US" sz="2925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Who am I and why am I here ?</a:t>
            </a:r>
            <a:endParaRPr sz="2925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50" name="Google Shape;55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60959" y="5570604"/>
            <a:ext cx="458801" cy="580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20"/>
          <p:cNvGrpSpPr/>
          <p:nvPr/>
        </p:nvGrpSpPr>
        <p:grpSpPr>
          <a:xfrm>
            <a:off x="1507828" y="304800"/>
            <a:ext cx="2687277" cy="622430"/>
            <a:chOff x="571354" y="1629563"/>
            <a:chExt cx="4728998" cy="1021040"/>
          </a:xfrm>
        </p:grpSpPr>
        <p:sp>
          <p:nvSpPr>
            <p:cNvPr id="868" name="Google Shape;868;p20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71354" y="1821059"/>
              <a:ext cx="4728998" cy="6815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Gyroscope 陀螺儀</a:t>
              </a: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0" name="Google Shape;870;p20"/>
          <p:cNvSpPr txBox="1"/>
          <p:nvPr/>
        </p:nvSpPr>
        <p:spPr>
          <a:xfrm>
            <a:off x="1633085" y="1157157"/>
            <a:ext cx="3680816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AF45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ECAF45"/>
                </a:solidFill>
                <a:latin typeface="Arial"/>
                <a:ea typeface="Arial"/>
                <a:cs typeface="Arial"/>
                <a:sym typeface="Arial"/>
              </a:rPr>
              <a:t>測量轉動</a:t>
            </a:r>
            <a:r>
              <a:rPr lang="en-US" sz="2100" b="0" i="0" u="none" strike="noStrike" cap="none" dirty="0">
                <a:solidFill>
                  <a:srgbClr val="ECAF4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100" b="0" i="0" u="none" strike="noStrike" cap="none" dirty="0" err="1">
                <a:solidFill>
                  <a:srgbClr val="ECAF45"/>
                </a:solidFill>
                <a:latin typeface="Arial"/>
                <a:ea typeface="Arial"/>
                <a:cs typeface="Arial"/>
                <a:sym typeface="Arial"/>
              </a:rPr>
              <a:t>角速度</a:t>
            </a:r>
            <a:r>
              <a:rPr lang="en-US" sz="2100" b="0" i="0" u="none" strike="noStrike" cap="none" dirty="0">
                <a:solidFill>
                  <a:srgbClr val="ECAF4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100" b="0" i="0" u="none" strike="noStrike" cap="none" dirty="0">
              <a:solidFill>
                <a:srgbClr val="ECAF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測量單位時間內角度變化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dirty="0"/>
          </a:p>
        </p:txBody>
      </p:sp>
      <p:pic>
        <p:nvPicPr>
          <p:cNvPr id="871" name="Google Shape;8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844" y="2363434"/>
            <a:ext cx="7344727" cy="160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0"/>
          <p:cNvPicPr preferRelativeResize="0"/>
          <p:nvPr/>
        </p:nvPicPr>
        <p:blipFill rotWithShape="1">
          <a:blip r:embed="rId4">
            <a:alphaModFix/>
          </a:blip>
          <a:srcRect r="86042" b="50633"/>
          <a:stretch/>
        </p:blipFill>
        <p:spPr>
          <a:xfrm>
            <a:off x="3192844" y="3970345"/>
            <a:ext cx="1400753" cy="239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0"/>
          <p:cNvPicPr preferRelativeResize="0"/>
          <p:nvPr/>
        </p:nvPicPr>
        <p:blipFill rotWithShape="1">
          <a:blip r:embed="rId5">
            <a:alphaModFix/>
          </a:blip>
          <a:srcRect b="21043"/>
          <a:stretch/>
        </p:blipFill>
        <p:spPr>
          <a:xfrm>
            <a:off x="1493972" y="4867601"/>
            <a:ext cx="1981630" cy="1182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4" name="Google Shape;874;p20"/>
          <p:cNvGrpSpPr/>
          <p:nvPr/>
        </p:nvGrpSpPr>
        <p:grpSpPr>
          <a:xfrm>
            <a:off x="1884133" y="4803014"/>
            <a:ext cx="1240289" cy="1246750"/>
            <a:chOff x="292042" y="3330826"/>
            <a:chExt cx="2119224" cy="2100785"/>
          </a:xfrm>
        </p:grpSpPr>
        <p:pic>
          <p:nvPicPr>
            <p:cNvPr id="875" name="Google Shape;875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6" name="Google Shape;876;p20"/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77" name="Google Shape;877;p20"/>
          <p:cNvPicPr preferRelativeResize="0"/>
          <p:nvPr/>
        </p:nvPicPr>
        <p:blipFill rotWithShape="1">
          <a:blip r:embed="rId4">
            <a:alphaModFix/>
          </a:blip>
          <a:srcRect t="50633" r="86042" b="239"/>
          <a:stretch/>
        </p:blipFill>
        <p:spPr>
          <a:xfrm>
            <a:off x="6029349" y="3970345"/>
            <a:ext cx="1400753" cy="238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20"/>
          <p:cNvPicPr preferRelativeResize="0"/>
          <p:nvPr/>
        </p:nvPicPr>
        <p:blipFill rotWithShape="1">
          <a:blip r:embed="rId5">
            <a:alphaModFix/>
          </a:blip>
          <a:srcRect b="25792"/>
          <a:stretch/>
        </p:blipFill>
        <p:spPr>
          <a:xfrm>
            <a:off x="4301168" y="4867599"/>
            <a:ext cx="1981630" cy="11110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9" name="Google Shape;879;p20"/>
          <p:cNvGrpSpPr/>
          <p:nvPr/>
        </p:nvGrpSpPr>
        <p:grpSpPr>
          <a:xfrm rot="-7065761">
            <a:off x="4682185" y="4803014"/>
            <a:ext cx="1240289" cy="1246750"/>
            <a:chOff x="292042" y="3330826"/>
            <a:chExt cx="2119224" cy="2100785"/>
          </a:xfrm>
        </p:grpSpPr>
        <p:pic>
          <p:nvPicPr>
            <p:cNvPr id="880" name="Google Shape;880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20"/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2" name="Google Shape;882;p20"/>
          <p:cNvPicPr preferRelativeResize="0"/>
          <p:nvPr/>
        </p:nvPicPr>
        <p:blipFill rotWithShape="1">
          <a:blip r:embed="rId4">
            <a:alphaModFix/>
          </a:blip>
          <a:srcRect l="67962" t="50871" r="17430"/>
          <a:stretch/>
        </p:blipFill>
        <p:spPr>
          <a:xfrm>
            <a:off x="9071741" y="3970345"/>
            <a:ext cx="1465831" cy="238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20"/>
          <p:cNvPicPr preferRelativeResize="0"/>
          <p:nvPr/>
        </p:nvPicPr>
        <p:blipFill rotWithShape="1">
          <a:blip r:embed="rId5">
            <a:alphaModFix/>
          </a:blip>
          <a:srcRect t="1" b="25018"/>
          <a:stretch/>
        </p:blipFill>
        <p:spPr>
          <a:xfrm>
            <a:off x="7269039" y="4855996"/>
            <a:ext cx="1981630" cy="1122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4" name="Google Shape;884;p20"/>
          <p:cNvGrpSpPr/>
          <p:nvPr/>
        </p:nvGrpSpPr>
        <p:grpSpPr>
          <a:xfrm rot="3751412">
            <a:off x="7650055" y="4791412"/>
            <a:ext cx="1240289" cy="1246750"/>
            <a:chOff x="292042" y="3330826"/>
            <a:chExt cx="2119224" cy="2100785"/>
          </a:xfrm>
        </p:grpSpPr>
        <p:pic>
          <p:nvPicPr>
            <p:cNvPr id="885" name="Google Shape;885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6" name="Google Shape;886;p20"/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7044" y="1722980"/>
            <a:ext cx="3383112" cy="244178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21"/>
          <p:cNvSpPr txBox="1"/>
          <p:nvPr/>
        </p:nvSpPr>
        <p:spPr>
          <a:xfrm>
            <a:off x="2511668" y="4270279"/>
            <a:ext cx="2954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磁場方向、磁場大小</a:t>
            </a:r>
            <a:endParaRPr/>
          </a:p>
        </p:txBody>
      </p:sp>
      <p:sp>
        <p:nvSpPr>
          <p:cNvPr id="893" name="Google Shape;893;p21"/>
          <p:cNvSpPr txBox="1"/>
          <p:nvPr/>
        </p:nvSpPr>
        <p:spPr>
          <a:xfrm>
            <a:off x="3809192" y="5311856"/>
            <a:ext cx="5378395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限制：容易受到電子產品的影響。</a:t>
            </a:r>
            <a:endParaRPr sz="27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743422" y="1126229"/>
            <a:ext cx="2788955" cy="562048"/>
            <a:chOff x="669924" y="1629563"/>
            <a:chExt cx="4728998" cy="1021040"/>
          </a:xfrm>
        </p:grpSpPr>
        <p:sp>
          <p:nvSpPr>
            <p:cNvPr id="895" name="Google Shape;895;p21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5834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69924" y="1878474"/>
              <a:ext cx="4728998" cy="754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GeoMagnetic 地磁儀</a:t>
              </a: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7" name="Google Shape;89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4102" y="1363168"/>
            <a:ext cx="3730061" cy="3319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8" name="Google Shape;898;p21"/>
          <p:cNvGrpSpPr/>
          <p:nvPr/>
        </p:nvGrpSpPr>
        <p:grpSpPr>
          <a:xfrm>
            <a:off x="7861436" y="1421043"/>
            <a:ext cx="2458136" cy="649572"/>
            <a:chOff x="669924" y="1629563"/>
            <a:chExt cx="4728998" cy="1021040"/>
          </a:xfrm>
        </p:grpSpPr>
        <p:sp>
          <p:nvSpPr>
            <p:cNvPr id="899" name="Google Shape;899;p21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rgbClr val="0D46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69924" y="1878473"/>
              <a:ext cx="4728998" cy="58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Accelerometer 加速規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1" name="Google Shape;901;p21"/>
          <p:cNvGrpSpPr/>
          <p:nvPr/>
        </p:nvGrpSpPr>
        <p:grpSpPr>
          <a:xfrm>
            <a:off x="7861437" y="2104318"/>
            <a:ext cx="2458136" cy="558134"/>
            <a:chOff x="669924" y="1629563"/>
            <a:chExt cx="4728998" cy="1021040"/>
          </a:xfrm>
        </p:grpSpPr>
        <p:sp>
          <p:nvSpPr>
            <p:cNvPr id="902" name="Google Shape;902;p21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69924" y="1878472"/>
              <a:ext cx="4728998" cy="675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Gyroscope 陀螺儀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4" name="Google Shape;904;p21"/>
          <p:cNvSpPr txBox="1"/>
          <p:nvPr/>
        </p:nvSpPr>
        <p:spPr>
          <a:xfrm>
            <a:off x="7998670" y="2662453"/>
            <a:ext cx="26068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向前跑or向左轉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5" name="Google Shape;905;p21"/>
          <p:cNvGrpSpPr/>
          <p:nvPr/>
        </p:nvGrpSpPr>
        <p:grpSpPr>
          <a:xfrm>
            <a:off x="7795531" y="3519742"/>
            <a:ext cx="2455199" cy="591733"/>
            <a:chOff x="669924" y="1629563"/>
            <a:chExt cx="4728998" cy="1021040"/>
          </a:xfrm>
        </p:grpSpPr>
        <p:sp>
          <p:nvSpPr>
            <p:cNvPr id="906" name="Google Shape;906;p21"/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rgbClr val="F5834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669924" y="1878473"/>
              <a:ext cx="4728998" cy="637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GeoMagnetic 地磁儀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8" name="Google Shape;908;p21"/>
          <p:cNvSpPr txBox="1"/>
          <p:nvPr/>
        </p:nvSpPr>
        <p:spPr>
          <a:xfrm>
            <a:off x="7929826" y="4117237"/>
            <a:ext cx="26068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向北跑or向西轉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2"/>
          <p:cNvSpPr txBox="1">
            <a:spLocks noGrp="1"/>
          </p:cNvSpPr>
          <p:nvPr>
            <p:ph type="body" idx="4294967295"/>
          </p:nvPr>
        </p:nvSpPr>
        <p:spPr>
          <a:xfrm>
            <a:off x="0" y="215900"/>
            <a:ext cx="11137900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舉例：游泳</a:t>
            </a:r>
            <a:endParaRPr/>
          </a:p>
        </p:txBody>
      </p:sp>
      <p:pic>
        <p:nvPicPr>
          <p:cNvPr id="914" name="Google Shape;9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5796" y="3933770"/>
            <a:ext cx="2317253" cy="1672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5" name="Google Shape;915;p22"/>
          <p:cNvGrpSpPr/>
          <p:nvPr/>
        </p:nvGrpSpPr>
        <p:grpSpPr>
          <a:xfrm>
            <a:off x="1817765" y="1783570"/>
            <a:ext cx="4723434" cy="2970448"/>
            <a:chOff x="391686" y="1235093"/>
            <a:chExt cx="6297912" cy="3960597"/>
          </a:xfrm>
        </p:grpSpPr>
        <p:pic>
          <p:nvPicPr>
            <p:cNvPr id="916" name="Google Shape;916;p22"/>
            <p:cNvPicPr preferRelativeResize="0"/>
            <p:nvPr/>
          </p:nvPicPr>
          <p:blipFill rotWithShape="1">
            <a:blip r:embed="rId4">
              <a:alphaModFix amt="70000"/>
            </a:blip>
            <a:srcRect l="45976" t="48258" b="11472"/>
            <a:stretch/>
          </p:blipFill>
          <p:spPr>
            <a:xfrm rot="5400000">
              <a:off x="-14134" y="1640914"/>
              <a:ext cx="3960596" cy="3148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7" name="Google Shape;917;p22"/>
            <p:cNvPicPr preferRelativeResize="0"/>
            <p:nvPr/>
          </p:nvPicPr>
          <p:blipFill rotWithShape="1">
            <a:blip r:embed="rId4">
              <a:alphaModFix amt="70000"/>
            </a:blip>
            <a:srcRect l="45976" t="48258" b="11472"/>
            <a:stretch/>
          </p:blipFill>
          <p:spPr>
            <a:xfrm rot="-5400000" flipH="1">
              <a:off x="3134822" y="1640913"/>
              <a:ext cx="3960596" cy="31489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8" name="Google Shape;91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50111">
            <a:off x="2079361" y="1870942"/>
            <a:ext cx="1215000" cy="1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0111" flipH="1">
            <a:off x="5222828" y="2661293"/>
            <a:ext cx="1215000" cy="1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50111">
            <a:off x="2091762" y="3538828"/>
            <a:ext cx="1215000" cy="121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1" name="Google Shape;921;p22"/>
          <p:cNvCxnSpPr/>
          <p:nvPr/>
        </p:nvCxnSpPr>
        <p:spPr>
          <a:xfrm>
            <a:off x="7332615" y="2762105"/>
            <a:ext cx="837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2" name="Google Shape;922;p22"/>
          <p:cNvCxnSpPr/>
          <p:nvPr/>
        </p:nvCxnSpPr>
        <p:spPr>
          <a:xfrm rot="10800000">
            <a:off x="8161640" y="2754130"/>
            <a:ext cx="0" cy="510362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3" name="Google Shape;923;p22"/>
          <p:cNvCxnSpPr/>
          <p:nvPr/>
        </p:nvCxnSpPr>
        <p:spPr>
          <a:xfrm rot="10800000">
            <a:off x="8983007" y="2762105"/>
            <a:ext cx="0" cy="510362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4" name="Google Shape;924;p22"/>
          <p:cNvCxnSpPr/>
          <p:nvPr/>
        </p:nvCxnSpPr>
        <p:spPr>
          <a:xfrm>
            <a:off x="8153981" y="3264492"/>
            <a:ext cx="837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5" name="Google Shape;925;p22"/>
          <p:cNvCxnSpPr/>
          <p:nvPr/>
        </p:nvCxnSpPr>
        <p:spPr>
          <a:xfrm>
            <a:off x="8967373" y="2762105"/>
            <a:ext cx="8370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26" name="Google Shape;926;p22"/>
          <p:cNvCxnSpPr/>
          <p:nvPr/>
        </p:nvCxnSpPr>
        <p:spPr>
          <a:xfrm rot="10800000" flipH="1">
            <a:off x="7104015" y="3009312"/>
            <a:ext cx="3120077" cy="79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27" name="Google Shape;927;p22"/>
          <p:cNvCxnSpPr/>
          <p:nvPr/>
        </p:nvCxnSpPr>
        <p:spPr>
          <a:xfrm>
            <a:off x="7104014" y="2554283"/>
            <a:ext cx="0" cy="945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928" name="Google Shape;928;p22"/>
          <p:cNvSpPr txBox="1"/>
          <p:nvPr/>
        </p:nvSpPr>
        <p:spPr>
          <a:xfrm>
            <a:off x="6900111" y="2184999"/>
            <a:ext cx="45397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北</a:t>
            </a:r>
            <a:endParaRPr/>
          </a:p>
        </p:txBody>
      </p:sp>
      <p:sp>
        <p:nvSpPr>
          <p:cNvPr id="929" name="Google Shape;929;p22"/>
          <p:cNvSpPr txBox="1"/>
          <p:nvPr/>
        </p:nvSpPr>
        <p:spPr>
          <a:xfrm>
            <a:off x="6900111" y="3487765"/>
            <a:ext cx="45397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南</a:t>
            </a:r>
            <a:endParaRPr/>
          </a:p>
        </p:txBody>
      </p:sp>
      <p:sp>
        <p:nvSpPr>
          <p:cNvPr id="930" name="Google Shape;930;p22"/>
          <p:cNvSpPr txBox="1"/>
          <p:nvPr/>
        </p:nvSpPr>
        <p:spPr>
          <a:xfrm>
            <a:off x="8169615" y="1929496"/>
            <a:ext cx="27318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轉身 （來回趟數）</a:t>
            </a:r>
            <a:endParaRPr/>
          </a:p>
        </p:txBody>
      </p:sp>
      <p:sp>
        <p:nvSpPr>
          <p:cNvPr id="931" name="Google Shape;931;p22"/>
          <p:cNvSpPr txBox="1"/>
          <p:nvPr/>
        </p:nvSpPr>
        <p:spPr>
          <a:xfrm>
            <a:off x="7916095" y="3508140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單趟時間</a:t>
            </a:r>
            <a:endParaRPr/>
          </a:p>
        </p:txBody>
      </p:sp>
      <p:cxnSp>
        <p:nvCxnSpPr>
          <p:cNvPr id="932" name="Google Shape;932;p22"/>
          <p:cNvCxnSpPr/>
          <p:nvPr/>
        </p:nvCxnSpPr>
        <p:spPr>
          <a:xfrm rot="10800000" flipH="1">
            <a:off x="8161641" y="2381209"/>
            <a:ext cx="104246" cy="32883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933" name="Google Shape;933;p22"/>
          <p:cNvCxnSpPr/>
          <p:nvPr/>
        </p:nvCxnSpPr>
        <p:spPr>
          <a:xfrm rot="10800000">
            <a:off x="8876417" y="2381209"/>
            <a:ext cx="90956" cy="32086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stealth" w="med" len="med"/>
          </a:ln>
        </p:spPr>
      </p:cxnSp>
      <p:cxnSp>
        <p:nvCxnSpPr>
          <p:cNvPr id="934" name="Google Shape;934;p22"/>
          <p:cNvCxnSpPr/>
          <p:nvPr/>
        </p:nvCxnSpPr>
        <p:spPr>
          <a:xfrm>
            <a:off x="8203157" y="3402164"/>
            <a:ext cx="795484" cy="797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935" name="Google Shape;935;p22"/>
          <p:cNvSpPr txBox="1"/>
          <p:nvPr/>
        </p:nvSpPr>
        <p:spPr>
          <a:xfrm>
            <a:off x="6216969" y="4758853"/>
            <a:ext cx="45397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北</a:t>
            </a:r>
            <a:endParaRPr/>
          </a:p>
        </p:txBody>
      </p:sp>
      <p:sp>
        <p:nvSpPr>
          <p:cNvPr id="936" name="Google Shape;936;p22"/>
          <p:cNvSpPr txBox="1"/>
          <p:nvPr/>
        </p:nvSpPr>
        <p:spPr>
          <a:xfrm>
            <a:off x="1740601" y="4770016"/>
            <a:ext cx="45397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南</a:t>
            </a:r>
            <a:endParaRPr/>
          </a:p>
        </p:txBody>
      </p:sp>
      <p:sp>
        <p:nvSpPr>
          <p:cNvPr id="937" name="Google Shape;937;p22"/>
          <p:cNvSpPr txBox="1"/>
          <p:nvPr/>
        </p:nvSpPr>
        <p:spPr>
          <a:xfrm>
            <a:off x="9920745" y="3017722"/>
            <a:ext cx="74725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時間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3"/>
          <p:cNvSpPr txBox="1"/>
          <p:nvPr/>
        </p:nvSpPr>
        <p:spPr>
          <a:xfrm>
            <a:off x="615829" y="1082883"/>
            <a:ext cx="2489784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rbe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(youtube links)</a:t>
            </a:r>
            <a:endParaRPr sz="2800" b="1" i="0" u="none" strike="noStrike" cap="non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44" name="Google Shape;944;p23"/>
          <p:cNvSpPr/>
          <p:nvPr/>
        </p:nvSpPr>
        <p:spPr>
          <a:xfrm>
            <a:off x="1909200" y="1576349"/>
            <a:ext cx="1307465" cy="479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Lost and found</a:t>
            </a:r>
            <a:endParaRPr/>
          </a:p>
        </p:txBody>
      </p:sp>
      <p:sp>
        <p:nvSpPr>
          <p:cNvPr id="945" name="Google Shape;945;p23"/>
          <p:cNvSpPr/>
          <p:nvPr/>
        </p:nvSpPr>
        <p:spPr>
          <a:xfrm>
            <a:off x="4177103" y="1569565"/>
            <a:ext cx="984470" cy="45717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Badminton</a:t>
            </a:r>
            <a:endParaRPr/>
          </a:p>
        </p:txBody>
      </p:sp>
      <p:sp>
        <p:nvSpPr>
          <p:cNvPr id="946" name="Google Shape;946;p23"/>
          <p:cNvSpPr/>
          <p:nvPr/>
        </p:nvSpPr>
        <p:spPr>
          <a:xfrm>
            <a:off x="1967035" y="3527366"/>
            <a:ext cx="1802436" cy="51916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Home</a:t>
            </a:r>
            <a:endParaRPr/>
          </a:p>
        </p:txBody>
      </p:sp>
      <p:sp>
        <p:nvSpPr>
          <p:cNvPr id="947" name="Google Shape;947;p23"/>
          <p:cNvSpPr/>
          <p:nvPr/>
        </p:nvSpPr>
        <p:spPr>
          <a:xfrm>
            <a:off x="4177103" y="3511250"/>
            <a:ext cx="984470" cy="479205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Lighting4</a:t>
            </a:r>
            <a:endParaRPr/>
          </a:p>
        </p:txBody>
      </p:sp>
      <p:sp>
        <p:nvSpPr>
          <p:cNvPr id="948" name="Google Shape;948;p23"/>
          <p:cNvSpPr/>
          <p:nvPr/>
        </p:nvSpPr>
        <p:spPr>
          <a:xfrm>
            <a:off x="6382284" y="3492237"/>
            <a:ext cx="1312875" cy="479205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Kids</a:t>
            </a:r>
            <a:endParaRPr/>
          </a:p>
        </p:txBody>
      </p:sp>
      <p:sp>
        <p:nvSpPr>
          <p:cNvPr id="949" name="Google Shape;949;p23"/>
          <p:cNvSpPr/>
          <p:nvPr/>
        </p:nvSpPr>
        <p:spPr>
          <a:xfrm>
            <a:off x="6382284" y="1545863"/>
            <a:ext cx="1091155" cy="479205"/>
          </a:xfrm>
          <a:prstGeom prst="roundRect">
            <a:avLst>
              <a:gd name="adj" fmla="val 16667"/>
            </a:avLst>
          </a:prstGeom>
          <a:solidFill>
            <a:srgbClr val="3947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Robot</a:t>
            </a:r>
            <a:endParaRPr/>
          </a:p>
        </p:txBody>
      </p:sp>
      <p:sp>
        <p:nvSpPr>
          <p:cNvPr id="950" name="Google Shape;950;p23"/>
          <p:cNvSpPr/>
          <p:nvPr/>
        </p:nvSpPr>
        <p:spPr>
          <a:xfrm>
            <a:off x="8715159" y="1569565"/>
            <a:ext cx="984470" cy="45717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BR+</a:t>
            </a:r>
            <a:endParaRPr/>
          </a:p>
        </p:txBody>
      </p:sp>
      <p:sp>
        <p:nvSpPr>
          <p:cNvPr id="951" name="Google Shape;951;p23"/>
          <p:cNvSpPr/>
          <p:nvPr/>
        </p:nvSpPr>
        <p:spPr>
          <a:xfrm>
            <a:off x="8715159" y="3567322"/>
            <a:ext cx="1312875" cy="479205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060"/>
              </a:buClr>
              <a:buSzPts val="1200"/>
              <a:buFont typeface="Corbel"/>
              <a:buNone/>
            </a:pPr>
            <a:r>
              <a:rPr lang="en-US" sz="1200" b="1" i="0" u="none" strike="noStrike" cap="none">
                <a:solidFill>
                  <a:srgbClr val="003060"/>
                </a:solidFill>
                <a:latin typeface="Corbel"/>
                <a:ea typeface="Corbel"/>
                <a:cs typeface="Corbel"/>
                <a:sym typeface="Corbel"/>
              </a:rPr>
              <a:t>VR</a:t>
            </a:r>
            <a:endParaRPr/>
          </a:p>
        </p:txBody>
      </p:sp>
      <p:pic>
        <p:nvPicPr>
          <p:cNvPr id="952" name="Google Shape;952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9200" y="2209247"/>
            <a:ext cx="1822862" cy="104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2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8238" y="2251532"/>
            <a:ext cx="1683849" cy="100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2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2372" y="2169978"/>
            <a:ext cx="188382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57463" y="2251532"/>
            <a:ext cx="1793102" cy="108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3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04720" y="4201123"/>
            <a:ext cx="1908213" cy="110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23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38393" y="4194017"/>
            <a:ext cx="2005758" cy="115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23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82552" y="4123815"/>
            <a:ext cx="2295168" cy="111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23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86207" y="4162469"/>
            <a:ext cx="1864358" cy="103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23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957972" y="5656625"/>
            <a:ext cx="1774090" cy="99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23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259287" y="5656625"/>
            <a:ext cx="1804572" cy="9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23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235613" y="5413123"/>
            <a:ext cx="2261812" cy="144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23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715159" y="5577370"/>
            <a:ext cx="1835406" cy="1072989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23"/>
          <p:cNvSpPr/>
          <p:nvPr/>
        </p:nvSpPr>
        <p:spPr>
          <a:xfrm>
            <a:off x="609566" y="472095"/>
            <a:ext cx="106841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103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年度科技部「穿戴式裝置應用研發專案計畫 -  IMU Sensor Applications」 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3"/>
          <p:cNvSpPr txBox="1"/>
          <p:nvPr/>
        </p:nvSpPr>
        <p:spPr>
          <a:xfrm>
            <a:off x="11500677" y="5975993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4"/>
          <p:cNvSpPr/>
          <p:nvPr/>
        </p:nvSpPr>
        <p:spPr>
          <a:xfrm>
            <a:off x="5132011" y="2019343"/>
            <a:ext cx="347133" cy="34676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1" name="Google Shape;971;p24"/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972" name="Google Shape;972;p24"/>
            <p:cNvGrpSpPr/>
            <p:nvPr/>
          </p:nvGrpSpPr>
          <p:grpSpPr>
            <a:xfrm>
              <a:off x="5656249" y="1262470"/>
              <a:ext cx="4383677" cy="1511308"/>
              <a:chOff x="921891" y="1206708"/>
              <a:chExt cx="5189839" cy="1813354"/>
            </a:xfrm>
          </p:grpSpPr>
          <p:sp>
            <p:nvSpPr>
              <p:cNvPr id="973" name="Google Shape;973;p24"/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  </a:t>
                </a:r>
                <a:endParaRPr/>
              </a:p>
            </p:txBody>
          </p:sp>
          <p:sp>
            <p:nvSpPr>
              <p:cNvPr id="974" name="Google Shape;974;p24"/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IOT :  從 Rabboni 開始</a:t>
                </a:r>
                <a:endParaRPr/>
              </a:p>
            </p:txBody>
          </p:sp>
          <p:sp>
            <p:nvSpPr>
              <p:cNvPr id="975" name="Google Shape;975;p24"/>
              <p:cNvSpPr txBox="1"/>
              <p:nvPr/>
            </p:nvSpPr>
            <p:spPr>
              <a:xfrm>
                <a:off x="921891" y="2576966"/>
                <a:ext cx="5189839" cy="443096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AIOT   :  從 Rabboni + Scratch 開始</a:t>
                </a:r>
                <a:endParaRPr sz="18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4"/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Sensor / 聊聊半導體</a:t>
                </a:r>
                <a:endParaRPr/>
              </a:p>
            </p:txBody>
          </p:sp>
        </p:grpSp>
        <p:sp>
          <p:nvSpPr>
            <p:cNvPr id="977" name="Google Shape;977;p24"/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邏輯訓練: 從 Flow Chart 開始</a:t>
              </a:r>
              <a:endParaRPr/>
            </a:p>
          </p:txBody>
        </p:sp>
        <p:sp>
          <p:nvSpPr>
            <p:cNvPr id="978" name="Google Shape;978;p24"/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程式觀摩:   從別人設計的程式開始 </a:t>
              </a:r>
              <a:r>
                <a:rPr lang="en-US" sz="18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- Start 2,3 </a:t>
              </a:r>
              <a:endParaRPr/>
            </a:p>
          </p:txBody>
        </p:sp>
        <p:sp>
          <p:nvSpPr>
            <p:cNvPr id="979" name="Google Shape;979;p24"/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AIOT 程式:   設計自己的程式  AIOT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rgbClr val="C4E0B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應用創意: 物理,  數學, 美學, 體健, 運動,  長照, 環保, 海洋...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2" name="Google Shape;982;p24"/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rgbClr val="B3C6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再聊聊半導體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6018" y="2017526"/>
            <a:ext cx="4997303" cy="412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5"/>
          <p:cNvPicPr preferRelativeResize="0"/>
          <p:nvPr/>
        </p:nvPicPr>
        <p:blipFill rotWithShape="1">
          <a:blip r:embed="rId4">
            <a:alphaModFix/>
          </a:blip>
          <a:srcRect l="59323" t="18961" r="5463" b="42788"/>
          <a:stretch/>
        </p:blipFill>
        <p:spPr>
          <a:xfrm rot="-2096200">
            <a:off x="2049719" y="2890127"/>
            <a:ext cx="2780460" cy="278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5"/>
          <p:cNvPicPr preferRelativeResize="0"/>
          <p:nvPr/>
        </p:nvPicPr>
        <p:blipFill rotWithShape="1">
          <a:blip r:embed="rId5">
            <a:alphaModFix/>
          </a:blip>
          <a:srcRect l="5053" r="45109" b="6384"/>
          <a:stretch/>
        </p:blipFill>
        <p:spPr>
          <a:xfrm>
            <a:off x="690616" y="978611"/>
            <a:ext cx="1862735" cy="278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5"/>
          <p:cNvPicPr preferRelativeResize="0"/>
          <p:nvPr/>
        </p:nvPicPr>
        <p:blipFill rotWithShape="1">
          <a:blip r:embed="rId4">
            <a:alphaModFix/>
          </a:blip>
          <a:srcRect l="54705" t="80852" r="5462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25"/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ICM20689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Sensor位置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cxnSp>
        <p:nvCxnSpPr>
          <p:cNvPr id="992" name="Google Shape;992;p25"/>
          <p:cNvCxnSpPr/>
          <p:nvPr/>
        </p:nvCxnSpPr>
        <p:spPr>
          <a:xfrm rot="10800000">
            <a:off x="9611833" y="4482783"/>
            <a:ext cx="316754" cy="59650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93" name="Google Shape;993;p25"/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rgbClr val="7F7F7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ICM20689</a:t>
            </a: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25"/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5" name="Google Shape;995;p25"/>
          <p:cNvGrpSpPr/>
          <p:nvPr/>
        </p:nvGrpSpPr>
        <p:grpSpPr>
          <a:xfrm>
            <a:off x="4422305" y="1631265"/>
            <a:ext cx="2715694" cy="2514329"/>
            <a:chOff x="4945926" y="1103928"/>
            <a:chExt cx="2453935" cy="2184732"/>
          </a:xfrm>
        </p:grpSpPr>
        <p:grpSp>
          <p:nvGrpSpPr>
            <p:cNvPr id="996" name="Google Shape;996;p25"/>
            <p:cNvGrpSpPr/>
            <p:nvPr/>
          </p:nvGrpSpPr>
          <p:grpSpPr>
            <a:xfrm>
              <a:off x="4945926" y="1120524"/>
              <a:ext cx="2162848" cy="2168136"/>
              <a:chOff x="8579278" y="1621758"/>
              <a:chExt cx="3199721" cy="2764390"/>
            </a:xfrm>
          </p:grpSpPr>
          <p:pic>
            <p:nvPicPr>
              <p:cNvPr id="997" name="Google Shape;997;p2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381404">
                <a:off x="9462497" y="1676365"/>
                <a:ext cx="1066800" cy="1447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8" name="Google Shape;998;p2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999" name="Google Shape;999;p25"/>
              <p:cNvCxnSpPr/>
              <p:nvPr/>
            </p:nvCxnSpPr>
            <p:spPr>
              <a:xfrm>
                <a:off x="8579278" y="3247496"/>
                <a:ext cx="2225572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0" name="Google Shape;1000;p25"/>
              <p:cNvCxnSpPr/>
              <p:nvPr/>
            </p:nvCxnSpPr>
            <p:spPr>
              <a:xfrm rot="10800000">
                <a:off x="10085613" y="2583846"/>
                <a:ext cx="0" cy="1517184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01" name="Google Shape;1001;p25"/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1002" name="Google Shape;1002;p25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-7364256" flipH="1">
                <a:off x="8990072" y="3092703"/>
                <a:ext cx="1085933" cy="10860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03" name="Google Shape;1003;p25"/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X+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5"/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Y+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5"/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Z+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6" name="Google Shape;1006;p25"/>
          <p:cNvSpPr txBox="1"/>
          <p:nvPr/>
        </p:nvSpPr>
        <p:spPr>
          <a:xfrm>
            <a:off x="210437" y="179330"/>
            <a:ext cx="6608374" cy="584775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Sensor 入門  :  聊聊半導體</a:t>
            </a:r>
            <a:endParaRPr/>
          </a:p>
        </p:txBody>
      </p:sp>
      <p:sp>
        <p:nvSpPr>
          <p:cNvPr id="1007" name="Google Shape;1007;p25"/>
          <p:cNvSpPr txBox="1"/>
          <p:nvPr/>
        </p:nvSpPr>
        <p:spPr>
          <a:xfrm>
            <a:off x="3626207" y="1289305"/>
            <a:ext cx="10267950" cy="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InvenSense 官方文件ICM-20689-v2.2-002.pdf  Page:18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26" descr="3D"/>
          <p:cNvPicPr preferRelativeResize="0"/>
          <p:nvPr/>
        </p:nvPicPr>
        <p:blipFill rotWithShape="1">
          <a:blip r:embed="rId3">
            <a:alphaModFix/>
          </a:blip>
          <a:srcRect l="11644" t="9117" r="12261" b="2962"/>
          <a:stretch/>
        </p:blipFill>
        <p:spPr>
          <a:xfrm>
            <a:off x="748244" y="1065246"/>
            <a:ext cx="4712552" cy="4478303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26"/>
          <p:cNvSpPr txBox="1"/>
          <p:nvPr/>
        </p:nvSpPr>
        <p:spPr>
          <a:xfrm>
            <a:off x="399011" y="2696894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1021" marR="0" lvl="0" indent="-4687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85"/>
              <a:buFont typeface="Arial"/>
              <a:buNone/>
            </a:pPr>
            <a:endParaRPr sz="25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26"/>
          <p:cNvSpPr/>
          <p:nvPr/>
        </p:nvSpPr>
        <p:spPr>
          <a:xfrm>
            <a:off x="5213670" y="5952452"/>
            <a:ext cx="20705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A/Δd 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∝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 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∝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ΔF</a:t>
            </a:r>
            <a:r>
              <a:rPr lang="en-US" sz="2400" b="0" i="0" u="none" strike="noStrike" cap="non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6" name="Google Shape;101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313880"/>
            <a:ext cx="4938188" cy="398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9"/>
          <p:cNvSpPr/>
          <p:nvPr/>
        </p:nvSpPr>
        <p:spPr>
          <a:xfrm>
            <a:off x="5132011" y="2404488"/>
            <a:ext cx="347133" cy="34676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7" name="Google Shape;1047;p29"/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048" name="Google Shape;1048;p29"/>
            <p:cNvGrpSpPr/>
            <p:nvPr/>
          </p:nvGrpSpPr>
          <p:grpSpPr>
            <a:xfrm>
              <a:off x="5656250" y="1262470"/>
              <a:ext cx="4374441" cy="1511308"/>
              <a:chOff x="921892" y="1206708"/>
              <a:chExt cx="5178904" cy="1813354"/>
            </a:xfrm>
          </p:grpSpPr>
          <p:sp>
            <p:nvSpPr>
              <p:cNvPr id="1049" name="Google Shape;1049;p29"/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  </a:t>
                </a:r>
                <a:endParaRPr/>
              </a:p>
            </p:txBody>
          </p:sp>
          <p:sp>
            <p:nvSpPr>
              <p:cNvPr id="1050" name="Google Shape;1050;p29"/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IOT :  從 Rabboni 開始</a:t>
                </a:r>
                <a:endParaRPr/>
              </a:p>
            </p:txBody>
          </p:sp>
          <p:sp>
            <p:nvSpPr>
              <p:cNvPr id="1051" name="Google Shape;1051;p29"/>
              <p:cNvSpPr txBox="1"/>
              <p:nvPr/>
            </p:nvSpPr>
            <p:spPr>
              <a:xfrm>
                <a:off x="921892" y="2576965"/>
                <a:ext cx="5178904" cy="443097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 err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</a:t>
                </a:r>
                <a:r>
                  <a:rPr lang="en-US" sz="1800" b="0" i="0" u="none" strike="noStrike" cap="none" dirty="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AIOT   :  從 </a:t>
                </a:r>
                <a:r>
                  <a:rPr lang="en-US" sz="1800" b="0" i="0" u="none" strike="noStrike" cap="none" dirty="0" err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Rabboni</a:t>
                </a:r>
                <a:r>
                  <a:rPr lang="en-US" sz="1800" b="0" i="0" u="none" strike="noStrike" cap="none" dirty="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+ Scratch </a:t>
                </a:r>
                <a:r>
                  <a:rPr lang="en-US" sz="1800" b="0" i="0" u="none" strike="noStrike" cap="none" dirty="0" err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開始</a:t>
                </a:r>
                <a:endParaRPr sz="1800" b="0" i="0" u="none" strike="noStrike" cap="none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9"/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Sensor / 聊聊半導體</a:t>
                </a:r>
                <a:endParaRPr/>
              </a:p>
            </p:txBody>
          </p:sp>
        </p:grpSp>
        <p:sp>
          <p:nvSpPr>
            <p:cNvPr id="1053" name="Google Shape;1053;p29"/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邏輯訓練</a:t>
              </a:r>
              <a:r>
                <a:rPr lang="en-US" sz="18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從 Flow Chart </a:t>
              </a:r>
              <a:r>
                <a:rPr lang="en-US" sz="1800" b="0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開始</a:t>
              </a:r>
              <a:endParaRPr dirty="0"/>
            </a:p>
          </p:txBody>
        </p:sp>
        <p:sp>
          <p:nvSpPr>
            <p:cNvPr id="1054" name="Google Shape;1054;p29"/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程式觀摩</a:t>
              </a:r>
              <a:r>
                <a:rPr lang="en-US" sz="18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  </a:t>
              </a:r>
              <a:r>
                <a:rPr lang="en-US" sz="1800" b="0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從別人設計的程式開始</a:t>
              </a:r>
              <a:r>
                <a:rPr lang="en-US" sz="18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- Start 2,3 </a:t>
              </a:r>
              <a:endParaRPr dirty="0"/>
            </a:p>
          </p:txBody>
        </p:sp>
        <p:sp>
          <p:nvSpPr>
            <p:cNvPr id="1055" name="Google Shape;1055;p29"/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AIOT 程式:   設計自己的程式  AIOT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9"/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rgbClr val="C4E0B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應用創意: 物理,  數學, 美學, 體健, 運動,  長照, 環保, 海洋...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8" name="Google Shape;1058;p29"/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rgbClr val="B3C6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再聊聊半導體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30" descr="「pc icon png」的圖片搜尋結果&quot;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5574" y="3687858"/>
            <a:ext cx="2402837" cy="213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30"/>
          <p:cNvSpPr txBox="1"/>
          <p:nvPr/>
        </p:nvSpPr>
        <p:spPr>
          <a:xfrm>
            <a:off x="1981400" y="1455774"/>
            <a:ext cx="2598647" cy="52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to learn</a:t>
            </a:r>
            <a:endParaRPr sz="3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30"/>
          <p:cNvSpPr/>
          <p:nvPr/>
        </p:nvSpPr>
        <p:spPr>
          <a:xfrm>
            <a:off x="1981399" y="2079147"/>
            <a:ext cx="3682213" cy="1430179"/>
          </a:xfrm>
          <a:prstGeom prst="flowChartAlternateProcess">
            <a:avLst/>
          </a:prstGeom>
          <a:solidFill>
            <a:srgbClr val="7D9F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Scratch 安裝</a:t>
            </a:r>
            <a:endParaRPr sz="16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The First Scratch Program for fun!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instruction set not included!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0"/>
          <p:cNvSpPr/>
          <p:nvPr/>
        </p:nvSpPr>
        <p:spPr>
          <a:xfrm>
            <a:off x="5952263" y="1740300"/>
            <a:ext cx="4901874" cy="1736646"/>
          </a:xfrm>
          <a:prstGeom prst="flowChartAlternateProcess">
            <a:avLst/>
          </a:prstGeom>
          <a:solidFill>
            <a:srgbClr val="7D9F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Rabboni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安裝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 </a:t>
            </a:r>
            <a:r>
              <a:rPr lang="en-US" sz="1600" b="1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與外部裝置連結</a:t>
            </a:r>
            <a:r>
              <a:rPr 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/IOT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真人版力氣判別</a:t>
            </a:r>
            <a:r>
              <a:rPr lang="en-US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/AI</a:t>
            </a:r>
            <a:endParaRPr sz="16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First AIOT Program for fun!</a:t>
            </a: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Detailed Motion Recognition not included!</a:t>
            </a:r>
            <a:endParaRPr dirty="0"/>
          </a:p>
        </p:txBody>
      </p:sp>
      <p:pic>
        <p:nvPicPr>
          <p:cNvPr id="1067" name="Google Shape;1067;p30" descr="「pc icon png」的圖片搜尋結果&quot;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2666" y="3616240"/>
            <a:ext cx="2340389" cy="2079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30"/>
          <p:cNvSpPr/>
          <p:nvPr/>
        </p:nvSpPr>
        <p:spPr>
          <a:xfrm>
            <a:off x="1972157" y="3913461"/>
            <a:ext cx="1930488" cy="58473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鍵盤</a:t>
            </a:r>
            <a:r>
              <a:rPr lang="zh-TW" altLang="en-US" sz="1600" dirty="0">
                <a:solidFill>
                  <a:srgbClr val="FFD966"/>
                </a:solidFill>
              </a:rPr>
              <a:t>木頭人</a:t>
            </a:r>
            <a:r>
              <a:rPr lang="en-US" sz="1600" dirty="0" err="1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遊戲</a:t>
            </a:r>
            <a:r>
              <a:rPr 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9" name="Google Shape;1069;p30" descr="C:\Users\Sui\Desktop\raboni\ico\ico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0391" y="1329457"/>
            <a:ext cx="649135" cy="6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30"/>
          <p:cNvSpPr/>
          <p:nvPr/>
        </p:nvSpPr>
        <p:spPr>
          <a:xfrm>
            <a:off x="6359273" y="4009686"/>
            <a:ext cx="1934485" cy="58473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真人版</a:t>
            </a:r>
            <a:r>
              <a:rPr lang="zh-TW" alt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木頭人</a:t>
            </a:r>
            <a:r>
              <a:rPr lang="en-US" sz="1600" dirty="0" err="1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遊戲</a:t>
            </a:r>
            <a:endParaRPr sz="1600" dirty="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1" name="Google Shape;107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8155" y="4252354"/>
            <a:ext cx="2000322" cy="171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6397" y="4366372"/>
            <a:ext cx="2000322" cy="17155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3" name="Google Shape;1073;p30"/>
          <p:cNvGrpSpPr/>
          <p:nvPr/>
        </p:nvGrpSpPr>
        <p:grpSpPr>
          <a:xfrm rot="-613764">
            <a:off x="8940656" y="5635034"/>
            <a:ext cx="509455" cy="336780"/>
            <a:chOff x="8700518" y="3350169"/>
            <a:chExt cx="555528" cy="413240"/>
          </a:xfrm>
        </p:grpSpPr>
        <p:sp>
          <p:nvSpPr>
            <p:cNvPr id="1074" name="Google Shape;1074;p30"/>
            <p:cNvSpPr/>
            <p:nvPr/>
          </p:nvSpPr>
          <p:spPr>
            <a:xfrm rot="1088088">
              <a:off x="8704859" y="3512311"/>
              <a:ext cx="546845" cy="115168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5" name="Google Shape;1075;p30"/>
            <p:cNvPicPr preferRelativeResize="0"/>
            <p:nvPr/>
          </p:nvPicPr>
          <p:blipFill rotWithShape="1">
            <a:blip r:embed="rId7">
              <a:alphaModFix/>
            </a:blip>
            <a:srcRect l="17114" t="11115" r="14021" b="11137"/>
            <a:stretch/>
          </p:blipFill>
          <p:spPr>
            <a:xfrm>
              <a:off x="8763000" y="3350169"/>
              <a:ext cx="416295" cy="4132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6" name="Google Shape;1076;p30"/>
          <p:cNvPicPr preferRelativeResize="0"/>
          <p:nvPr/>
        </p:nvPicPr>
        <p:blipFill rotWithShape="1">
          <a:blip r:embed="rId8">
            <a:alphaModFix/>
          </a:blip>
          <a:srcRect l="29208" t="26241" r="29272" b="21742"/>
          <a:stretch/>
        </p:blipFill>
        <p:spPr>
          <a:xfrm>
            <a:off x="3046766" y="5590738"/>
            <a:ext cx="637382" cy="600658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30"/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AIOT 入門  :  從 Rabboni + Scratch 開始</a:t>
            </a:r>
            <a:endParaRPr/>
          </a:p>
        </p:txBody>
      </p:sp>
      <p:sp>
        <p:nvSpPr>
          <p:cNvPr id="1078" name="Google Shape;1078;p30">
            <a:hlinkClick r:id="rId9"/>
          </p:cNvPr>
          <p:cNvSpPr/>
          <p:nvPr/>
        </p:nvSpPr>
        <p:spPr>
          <a:xfrm>
            <a:off x="5952263" y="977239"/>
            <a:ext cx="1107996" cy="36933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竹科親子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3" name="Google Shape;1083;p31"/>
          <p:cNvGrpSpPr/>
          <p:nvPr/>
        </p:nvGrpSpPr>
        <p:grpSpPr>
          <a:xfrm>
            <a:off x="-1" y="0"/>
            <a:ext cx="4017406" cy="6858000"/>
            <a:chOff x="-1" y="0"/>
            <a:chExt cx="4017406" cy="6858000"/>
          </a:xfrm>
        </p:grpSpPr>
        <p:sp>
          <p:nvSpPr>
            <p:cNvPr id="1084" name="Google Shape;1084;p31"/>
            <p:cNvSpPr/>
            <p:nvPr/>
          </p:nvSpPr>
          <p:spPr>
            <a:xfrm>
              <a:off x="-1" y="0"/>
              <a:ext cx="4017406" cy="1299411"/>
            </a:xfrm>
            <a:prstGeom prst="rect">
              <a:avLst/>
            </a:prstGeom>
            <a:solidFill>
              <a:srgbClr val="2525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5" name="Google Shape;1085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 flipH="1">
              <a:off x="-775748" y="2064847"/>
              <a:ext cx="5568901" cy="40174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6" name="Google Shape;1086;p31"/>
          <p:cNvSpPr/>
          <p:nvPr/>
        </p:nvSpPr>
        <p:spPr>
          <a:xfrm>
            <a:off x="4744523" y="1083967"/>
            <a:ext cx="61747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373739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244148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-1" y="1227844"/>
            <a:ext cx="4017406" cy="1938803"/>
          </a:xfrm>
          <a:custGeom>
            <a:avLst/>
            <a:gdLst/>
            <a:ahLst/>
            <a:cxnLst/>
            <a:rect l="l" t="t" r="r" b="b"/>
            <a:pathLst>
              <a:path w="4008235" h="1938803" extrusionOk="0">
                <a:moveTo>
                  <a:pt x="0" y="1938803"/>
                </a:moveTo>
                <a:lnTo>
                  <a:pt x="4008235" y="226881"/>
                </a:lnTo>
                <a:lnTo>
                  <a:pt x="4008235" y="0"/>
                </a:lnTo>
                <a:lnTo>
                  <a:pt x="6875" y="13750"/>
                </a:lnTo>
                <a:cubicBezTo>
                  <a:pt x="11459" y="662310"/>
                  <a:pt x="16042" y="1310869"/>
                  <a:pt x="0" y="1938803"/>
                </a:cubicBezTo>
                <a:close/>
              </a:path>
            </a:pathLst>
          </a:custGeom>
          <a:solidFill>
            <a:srgbClr val="2525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8" name="Google Shape;1088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946" y="773338"/>
            <a:ext cx="2639514" cy="84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31"/>
          <p:cNvSpPr txBox="1"/>
          <p:nvPr/>
        </p:nvSpPr>
        <p:spPr>
          <a:xfrm>
            <a:off x="195774" y="3838536"/>
            <a:ext cx="37285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Rabboni is not just a device,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a platform.</a:t>
            </a:r>
            <a:endParaRPr sz="2400" b="1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0" name="Google Shape;1090;p31"/>
          <p:cNvPicPr preferRelativeResize="0"/>
          <p:nvPr/>
        </p:nvPicPr>
        <p:blipFill rotWithShape="1">
          <a:blip r:embed="rId5">
            <a:alphaModFix/>
          </a:blip>
          <a:srcRect l="35103"/>
          <a:stretch/>
        </p:blipFill>
        <p:spPr>
          <a:xfrm rot="-5400000" flipH="1">
            <a:off x="2647914" y="1420298"/>
            <a:ext cx="6858000" cy="401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31"/>
          <p:cNvPicPr preferRelativeResize="0"/>
          <p:nvPr/>
        </p:nvPicPr>
        <p:blipFill rotWithShape="1">
          <a:blip r:embed="rId5">
            <a:alphaModFix/>
          </a:blip>
          <a:srcRect l="35103"/>
          <a:stretch/>
        </p:blipFill>
        <p:spPr>
          <a:xfrm rot="-5400000" flipH="1">
            <a:off x="6715475" y="1420299"/>
            <a:ext cx="6858000" cy="401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31"/>
          <p:cNvSpPr/>
          <p:nvPr/>
        </p:nvSpPr>
        <p:spPr>
          <a:xfrm>
            <a:off x="4010511" y="0"/>
            <a:ext cx="45719" cy="6858000"/>
          </a:xfrm>
          <a:prstGeom prst="rect">
            <a:avLst/>
          </a:prstGeom>
          <a:solidFill>
            <a:srgbClr val="F49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31"/>
          <p:cNvSpPr txBox="1"/>
          <p:nvPr/>
        </p:nvSpPr>
        <p:spPr>
          <a:xfrm>
            <a:off x="4329423" y="341928"/>
            <a:ext cx="12747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IMU 重力感測</a:t>
            </a:r>
            <a:endParaRPr/>
          </a:p>
        </p:txBody>
      </p:sp>
      <p:sp>
        <p:nvSpPr>
          <p:cNvPr id="1094" name="Google Shape;1094;p31"/>
          <p:cNvSpPr txBox="1"/>
          <p:nvPr/>
        </p:nvSpPr>
        <p:spPr>
          <a:xfrm>
            <a:off x="4296860" y="2486501"/>
            <a:ext cx="28232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Extractor 重力感測數據擷取</a:t>
            </a:r>
            <a:endParaRPr/>
          </a:p>
        </p:txBody>
      </p:sp>
      <p:sp>
        <p:nvSpPr>
          <p:cNvPr id="1095" name="Google Shape;1095;p31"/>
          <p:cNvSpPr txBox="1"/>
          <p:nvPr/>
        </p:nvSpPr>
        <p:spPr>
          <a:xfrm>
            <a:off x="4404215" y="4897525"/>
            <a:ext cx="16562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API  應用程式介面 </a:t>
            </a:r>
            <a:endParaRPr/>
          </a:p>
        </p:txBody>
      </p:sp>
      <p:sp>
        <p:nvSpPr>
          <p:cNvPr id="1096" name="Google Shape;1096;p31"/>
          <p:cNvSpPr txBox="1"/>
          <p:nvPr/>
        </p:nvSpPr>
        <p:spPr>
          <a:xfrm>
            <a:off x="5841184" y="1046646"/>
            <a:ext cx="197763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內建六軸重力感測器 (IMU: Initial Measurement Unit)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7" name="Google Shape;109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5507" y="737530"/>
            <a:ext cx="2118719" cy="16192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98" name="Google Shape;1098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2563" y="3049789"/>
            <a:ext cx="1656223" cy="13616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99" name="Google Shape;1099;p31"/>
          <p:cNvSpPr txBox="1"/>
          <p:nvPr/>
        </p:nvSpPr>
        <p:spPr>
          <a:xfrm>
            <a:off x="6515601" y="3315316"/>
            <a:ext cx="10471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Android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iOS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31"/>
          <p:cNvSpPr txBox="1"/>
          <p:nvPr/>
        </p:nvSpPr>
        <p:spPr>
          <a:xfrm>
            <a:off x="4702563" y="5257823"/>
            <a:ext cx="197763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Scratch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Python, 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 Inventor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31"/>
          <p:cNvSpPr txBox="1"/>
          <p:nvPr/>
        </p:nvSpPr>
        <p:spPr>
          <a:xfrm>
            <a:off x="8694416" y="4037993"/>
            <a:ext cx="197763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Rasberry Pie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31"/>
          <p:cNvSpPr txBox="1"/>
          <p:nvPr/>
        </p:nvSpPr>
        <p:spPr>
          <a:xfrm>
            <a:off x="8442069" y="2000753"/>
            <a:ext cx="1394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AIoT 應用程式  </a:t>
            </a:r>
            <a:endParaRPr/>
          </a:p>
        </p:txBody>
      </p:sp>
      <p:sp>
        <p:nvSpPr>
          <p:cNvPr id="1103" name="Google Shape;1103;p31"/>
          <p:cNvSpPr txBox="1"/>
          <p:nvPr/>
        </p:nvSpPr>
        <p:spPr>
          <a:xfrm>
            <a:off x="8439721" y="3751542"/>
            <a:ext cx="16209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IoT 物聯/雲端介面</a:t>
            </a:r>
            <a:endParaRPr/>
          </a:p>
        </p:txBody>
      </p:sp>
      <p:pic>
        <p:nvPicPr>
          <p:cNvPr id="1104" name="Google Shape;1104;p31"/>
          <p:cNvPicPr preferRelativeResize="0"/>
          <p:nvPr/>
        </p:nvPicPr>
        <p:blipFill rotWithShape="1">
          <a:blip r:embed="rId8">
            <a:alphaModFix/>
          </a:blip>
          <a:srcRect r="32217"/>
          <a:stretch/>
        </p:blipFill>
        <p:spPr>
          <a:xfrm>
            <a:off x="10227469" y="2423382"/>
            <a:ext cx="1393859" cy="10714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05" name="Google Shape;1105;p31"/>
          <p:cNvSpPr txBox="1"/>
          <p:nvPr/>
        </p:nvSpPr>
        <p:spPr>
          <a:xfrm>
            <a:off x="8694416" y="2308530"/>
            <a:ext cx="197763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Sports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Health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Gaming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/>
          </a:p>
        </p:txBody>
      </p:sp>
      <p:sp>
        <p:nvSpPr>
          <p:cNvPr id="1106" name="Google Shape;1106;p31"/>
          <p:cNvSpPr txBox="1"/>
          <p:nvPr/>
        </p:nvSpPr>
        <p:spPr>
          <a:xfrm>
            <a:off x="8494167" y="5257823"/>
            <a:ext cx="12907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 教育資源</a:t>
            </a:r>
            <a:endParaRPr/>
          </a:p>
        </p:txBody>
      </p:sp>
      <p:sp>
        <p:nvSpPr>
          <p:cNvPr id="1107" name="Google Shape;1107;p31"/>
          <p:cNvSpPr txBox="1"/>
          <p:nvPr/>
        </p:nvSpPr>
        <p:spPr>
          <a:xfrm>
            <a:off x="8722811" y="5622562"/>
            <a:ext cx="162095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企業社會責任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大學社會責任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縣市教育局處合作</a:t>
            </a:r>
            <a:endParaRPr/>
          </a:p>
        </p:txBody>
      </p:sp>
      <p:sp>
        <p:nvSpPr>
          <p:cNvPr id="1108" name="Google Shape;1108;p31"/>
          <p:cNvSpPr txBox="1"/>
          <p:nvPr/>
        </p:nvSpPr>
        <p:spPr>
          <a:xfrm>
            <a:off x="8389971" y="237133"/>
            <a:ext cx="23615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Algorithm  演算法開發    </a:t>
            </a:r>
            <a:endParaRPr/>
          </a:p>
        </p:txBody>
      </p:sp>
      <p:sp>
        <p:nvSpPr>
          <p:cNvPr id="1109" name="Google Shape;1109;p31"/>
          <p:cNvSpPr txBox="1"/>
          <p:nvPr/>
        </p:nvSpPr>
        <p:spPr>
          <a:xfrm>
            <a:off x="8647064" y="649705"/>
            <a:ext cx="197763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行動偵測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姿態偵測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數據分析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訊號分析….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3"/>
          <p:cNvPicPr preferRelativeResize="0"/>
          <p:nvPr/>
        </p:nvPicPr>
        <p:blipFill rotWithShape="1">
          <a:blip r:embed="rId3">
            <a:alphaModFix/>
          </a:blip>
          <a:srcRect b="71937"/>
          <a:stretch/>
        </p:blipFill>
        <p:spPr>
          <a:xfrm>
            <a:off x="517530" y="2347855"/>
            <a:ext cx="5805777" cy="10085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58" name="Google Shape;558;p3"/>
          <p:cNvSpPr txBox="1"/>
          <p:nvPr/>
        </p:nvSpPr>
        <p:spPr>
          <a:xfrm>
            <a:off x="363868" y="707893"/>
            <a:ext cx="1019708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Not Just Coding But </a:t>
            </a:r>
            <a:r>
              <a:rPr lang="en-US" sz="6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SEMI</a:t>
            </a:r>
            <a:r>
              <a:rPr lang="en-US" sz="4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6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AIoT</a:t>
            </a:r>
            <a:r>
              <a:rPr lang="en-US" sz="6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Coding</a:t>
            </a:r>
            <a:endParaRPr sz="4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530" y="3533550"/>
            <a:ext cx="5805777" cy="26165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60" name="Google Shape;560;p3"/>
          <p:cNvSpPr/>
          <p:nvPr/>
        </p:nvSpPr>
        <p:spPr>
          <a:xfrm>
            <a:off x="611248" y="2701369"/>
            <a:ext cx="971820" cy="477949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6175" y="2933700"/>
            <a:ext cx="2996565" cy="317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2"/>
          <p:cNvSpPr txBox="1">
            <a:spLocks noGrp="1"/>
          </p:cNvSpPr>
          <p:nvPr>
            <p:ph type="title"/>
          </p:nvPr>
        </p:nvSpPr>
        <p:spPr>
          <a:xfrm>
            <a:off x="1066027" y="8949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None/>
            </a:pPr>
            <a:r>
              <a:rPr lang="en-US" sz="4000" b="1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abboni-介紹</a:t>
            </a:r>
            <a:endParaRPr/>
          </a:p>
        </p:txBody>
      </p:sp>
      <p:sp>
        <p:nvSpPr>
          <p:cNvPr id="1115" name="Google Shape;1115;p32"/>
          <p:cNvSpPr txBox="1">
            <a:spLocks noGrp="1"/>
          </p:cNvSpPr>
          <p:nvPr>
            <p:ph type="body" idx="1"/>
          </p:nvPr>
        </p:nvSpPr>
        <p:spPr>
          <a:xfrm>
            <a:off x="984810" y="1826117"/>
            <a:ext cx="4195762" cy="353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abboni內建六軸重力感測器 (IMU: Initial Measurement Unit)、BLE藍芽傳輸及運算元件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可即時傳輸感測讀值並提供取樣頻率及動態範圍之多樣選擇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配有LED燈，指示rabboni運作狀態及電量顯示。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32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7" name="Google Shape;11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4992" y="4109340"/>
            <a:ext cx="2118719" cy="161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32"/>
          <p:cNvSpPr txBox="1"/>
          <p:nvPr/>
        </p:nvSpPr>
        <p:spPr>
          <a:xfrm>
            <a:off x="5660419" y="5172050"/>
            <a:ext cx="930156" cy="25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8"/>
              <a:buFont typeface="Calibri"/>
              <a:buNone/>
            </a:pPr>
            <a:r>
              <a:rPr lang="en-US" sz="1138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左側功能鍵</a:t>
            </a:r>
            <a:endParaRPr/>
          </a:p>
        </p:txBody>
      </p:sp>
      <p:sp>
        <p:nvSpPr>
          <p:cNvPr id="1119" name="Google Shape;1119;p32"/>
          <p:cNvSpPr txBox="1"/>
          <p:nvPr/>
        </p:nvSpPr>
        <p:spPr>
          <a:xfrm>
            <a:off x="7364884" y="4414601"/>
            <a:ext cx="919228" cy="25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8"/>
              <a:buFont typeface="Calibri"/>
              <a:buNone/>
            </a:pPr>
            <a:r>
              <a:rPr lang="en-US" sz="1138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右側功能鍵</a:t>
            </a:r>
            <a:endParaRPr/>
          </a:p>
        </p:txBody>
      </p:sp>
      <p:sp>
        <p:nvSpPr>
          <p:cNvPr id="1120" name="Google Shape;1120;p32"/>
          <p:cNvSpPr txBox="1"/>
          <p:nvPr/>
        </p:nvSpPr>
        <p:spPr>
          <a:xfrm>
            <a:off x="5660929" y="4070391"/>
            <a:ext cx="929646" cy="25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37125" rIns="74275" bIns="3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8"/>
              <a:buFont typeface="Calibri"/>
              <a:buNone/>
            </a:pPr>
            <a:r>
              <a:rPr lang="en-US" sz="1138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LED</a:t>
            </a:r>
            <a:r>
              <a:rPr lang="en-US" sz="1138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指示燈</a:t>
            </a:r>
            <a:endParaRPr sz="1138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1" name="Google Shape;1121;p32"/>
          <p:cNvGrpSpPr/>
          <p:nvPr/>
        </p:nvGrpSpPr>
        <p:grpSpPr>
          <a:xfrm>
            <a:off x="7618081" y="4685783"/>
            <a:ext cx="206418" cy="210324"/>
            <a:chOff x="0" y="0"/>
            <a:chExt cx="257175" cy="257175"/>
          </a:xfrm>
        </p:grpSpPr>
        <p:cxnSp>
          <p:nvCxnSpPr>
            <p:cNvPr id="1122" name="Google Shape;1122;p32"/>
            <p:cNvCxnSpPr/>
            <p:nvPr/>
          </p:nvCxnSpPr>
          <p:spPr>
            <a:xfrm rot="10800000">
              <a:off x="0" y="257175"/>
              <a:ext cx="25717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3" name="Google Shape;1123;p32"/>
            <p:cNvCxnSpPr/>
            <p:nvPr/>
          </p:nvCxnSpPr>
          <p:spPr>
            <a:xfrm rot="-5400000">
              <a:off x="128587" y="128588"/>
              <a:ext cx="25717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124" name="Google Shape;1124;p32"/>
          <p:cNvGrpSpPr/>
          <p:nvPr/>
        </p:nvGrpSpPr>
        <p:grpSpPr>
          <a:xfrm rot="-5400000">
            <a:off x="6621777" y="4026502"/>
            <a:ext cx="139820" cy="487008"/>
            <a:chOff x="5370" y="0"/>
            <a:chExt cx="257175" cy="606759"/>
          </a:xfrm>
        </p:grpSpPr>
        <p:cxnSp>
          <p:nvCxnSpPr>
            <p:cNvPr id="1125" name="Google Shape;1125;p32"/>
            <p:cNvCxnSpPr/>
            <p:nvPr/>
          </p:nvCxnSpPr>
          <p:spPr>
            <a:xfrm rot="10800000">
              <a:off x="5370" y="606759"/>
              <a:ext cx="25717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6" name="Google Shape;1126;p32"/>
            <p:cNvCxnSpPr/>
            <p:nvPr/>
          </p:nvCxnSpPr>
          <p:spPr>
            <a:xfrm rot="-5400000">
              <a:off x="-45682" y="302857"/>
              <a:ext cx="605714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127" name="Google Shape;1127;p32"/>
          <p:cNvGrpSpPr/>
          <p:nvPr/>
        </p:nvGrpSpPr>
        <p:grpSpPr>
          <a:xfrm rot="10800000">
            <a:off x="6034805" y="4908618"/>
            <a:ext cx="206418" cy="210324"/>
            <a:chOff x="-37185" y="270454"/>
            <a:chExt cx="257175" cy="257175"/>
          </a:xfrm>
        </p:grpSpPr>
        <p:cxnSp>
          <p:nvCxnSpPr>
            <p:cNvPr id="1128" name="Google Shape;1128;p32"/>
            <p:cNvCxnSpPr/>
            <p:nvPr/>
          </p:nvCxnSpPr>
          <p:spPr>
            <a:xfrm rot="10800000">
              <a:off x="-37185" y="527628"/>
              <a:ext cx="25717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9" name="Google Shape;1129;p32"/>
            <p:cNvCxnSpPr/>
            <p:nvPr/>
          </p:nvCxnSpPr>
          <p:spPr>
            <a:xfrm rot="-5400000">
              <a:off x="91402" y="399041"/>
              <a:ext cx="25717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130" name="Google Shape;1130;p32"/>
          <p:cNvGrpSpPr/>
          <p:nvPr/>
        </p:nvGrpSpPr>
        <p:grpSpPr>
          <a:xfrm>
            <a:off x="8447847" y="4225159"/>
            <a:ext cx="2241387" cy="1162201"/>
            <a:chOff x="4627113" y="4090659"/>
            <a:chExt cx="2568135" cy="1433987"/>
          </a:xfrm>
        </p:grpSpPr>
        <p:pic>
          <p:nvPicPr>
            <p:cNvPr id="1131" name="Google Shape;1131;p32"/>
            <p:cNvPicPr preferRelativeResize="0"/>
            <p:nvPr/>
          </p:nvPicPr>
          <p:blipFill rotWithShape="1">
            <a:blip r:embed="rId4">
              <a:alphaModFix/>
            </a:blip>
            <a:srcRect l="4331" t="8682" r="6903" b="10558"/>
            <a:stretch/>
          </p:blipFill>
          <p:spPr>
            <a:xfrm>
              <a:off x="4627113" y="4090659"/>
              <a:ext cx="2101980" cy="1433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2" name="Google Shape;1132;p32"/>
            <p:cNvGrpSpPr/>
            <p:nvPr/>
          </p:nvGrpSpPr>
          <p:grpSpPr>
            <a:xfrm>
              <a:off x="5514826" y="4656591"/>
              <a:ext cx="1680422" cy="389463"/>
              <a:chOff x="0" y="0"/>
              <a:chExt cx="1680442" cy="390213"/>
            </a:xfrm>
          </p:grpSpPr>
          <p:sp>
            <p:nvSpPr>
              <p:cNvPr id="1133" name="Google Shape;1133;p32"/>
              <p:cNvSpPr txBox="1"/>
              <p:nvPr/>
            </p:nvSpPr>
            <p:spPr>
              <a:xfrm>
                <a:off x="1077433" y="81763"/>
                <a:ext cx="603009" cy="308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4275" tIns="37125" rIns="74275" bIns="371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38"/>
                  <a:buFont typeface="Calibri"/>
                  <a:buNone/>
                </a:pPr>
                <a:r>
                  <a:rPr lang="en-US" sz="1138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背夾</a:t>
                </a:r>
                <a:endParaRPr/>
              </a:p>
            </p:txBody>
          </p:sp>
          <p:grpSp>
            <p:nvGrpSpPr>
              <p:cNvPr id="1134" name="Google Shape;1134;p32"/>
              <p:cNvGrpSpPr/>
              <p:nvPr/>
            </p:nvGrpSpPr>
            <p:grpSpPr>
              <a:xfrm flipH="1">
                <a:off x="0" y="0"/>
                <a:ext cx="1057523" cy="260920"/>
                <a:chOff x="-392532" y="0"/>
                <a:chExt cx="661127" cy="260920"/>
              </a:xfrm>
            </p:grpSpPr>
            <p:cxnSp>
              <p:nvCxnSpPr>
                <p:cNvPr id="1135" name="Google Shape;1135;p32"/>
                <p:cNvCxnSpPr/>
                <p:nvPr/>
              </p:nvCxnSpPr>
              <p:spPr>
                <a:xfrm rot="10800000">
                  <a:off x="-392532" y="260920"/>
                  <a:ext cx="661127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136" name="Google Shape;1136;p32"/>
                <p:cNvCxnSpPr/>
                <p:nvPr/>
              </p:nvCxnSpPr>
              <p:spPr>
                <a:xfrm rot="-5400000">
                  <a:off x="133350" y="128576"/>
                  <a:ext cx="257152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</p:grpSp>
      <p:grpSp>
        <p:nvGrpSpPr>
          <p:cNvPr id="1137" name="Google Shape;1137;p32"/>
          <p:cNvGrpSpPr/>
          <p:nvPr/>
        </p:nvGrpSpPr>
        <p:grpSpPr>
          <a:xfrm>
            <a:off x="6643529" y="2133777"/>
            <a:ext cx="4806528" cy="1401580"/>
            <a:chOff x="6241223" y="1064302"/>
            <a:chExt cx="4806528" cy="1401580"/>
          </a:xfrm>
        </p:grpSpPr>
        <p:sp>
          <p:nvSpPr>
            <p:cNvPr id="1138" name="Google Shape;1138;p32">
              <a:hlinkClick r:id="rId5"/>
            </p:cNvPr>
            <p:cNvSpPr/>
            <p:nvPr/>
          </p:nvSpPr>
          <p:spPr>
            <a:xfrm>
              <a:off x="6241223" y="1064302"/>
              <a:ext cx="4806528" cy="1401580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 w="5715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9" name="Google Shape;1139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67848" y="1220180"/>
              <a:ext cx="1353375" cy="105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0" name="Google Shape;1140;p32"/>
            <p:cNvSpPr txBox="1"/>
            <p:nvPr/>
          </p:nvSpPr>
          <p:spPr>
            <a:xfrm>
              <a:off x="8447847" y="1831147"/>
              <a:ext cx="20313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直接看我操作</a:t>
              </a:r>
              <a:endParaRPr/>
            </a:p>
          </p:txBody>
        </p:sp>
      </p:grpSp>
      <p:sp>
        <p:nvSpPr>
          <p:cNvPr id="1141" name="Google Shape;1141;p32"/>
          <p:cNvSpPr/>
          <p:nvPr/>
        </p:nvSpPr>
        <p:spPr>
          <a:xfrm>
            <a:off x="7944661" y="1162851"/>
            <a:ext cx="32660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https://youtu.be/NlmG3MB7qoc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32"/>
          <p:cNvSpPr/>
          <p:nvPr/>
        </p:nvSpPr>
        <p:spPr>
          <a:xfrm>
            <a:off x="8767819" y="1488284"/>
            <a:ext cx="18325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rabboni 裝置介紹</a:t>
            </a:r>
            <a:endParaRPr/>
          </a:p>
        </p:txBody>
      </p:sp>
      <p:graphicFrame>
        <p:nvGraphicFramePr>
          <p:cNvPr id="1143" name="Google Shape;1143;p32"/>
          <p:cNvGraphicFramePr/>
          <p:nvPr/>
        </p:nvGraphicFramePr>
        <p:xfrm>
          <a:off x="1294030" y="4360437"/>
          <a:ext cx="4049050" cy="1875015"/>
        </p:xfrm>
        <a:graphic>
          <a:graphicData uri="http://schemas.openxmlformats.org/drawingml/2006/table">
            <a:tbl>
              <a:tblPr>
                <a:noFill/>
                <a:tableStyleId>{F6742E40-8790-4AE2-A9A8-0BFA13C2090C}</a:tableStyleId>
              </a:tblPr>
              <a:tblGrid>
                <a:gridCol w="13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電池容量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充電方式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120mAh  鋰離子充電電池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USB mini 充電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無線傳輸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Bluetooth 4.0 BLE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0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充電時間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30分鐘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0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待機時間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5天 (電源開關鍵OFF)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0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連續使用時間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小時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70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支援作業系統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藍芽：Android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USB：系統Windows 7以上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33"/>
          <p:cNvSpPr txBox="1">
            <a:spLocks noGrp="1"/>
          </p:cNvSpPr>
          <p:nvPr>
            <p:ph type="title"/>
          </p:nvPr>
        </p:nvSpPr>
        <p:spPr>
          <a:xfrm>
            <a:off x="565004" y="957474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None/>
            </a:pPr>
            <a:r>
              <a:rPr lang="en-US" sz="4000" b="1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abboni-感測參數及軸向介紹</a:t>
            </a:r>
            <a:endParaRPr/>
          </a:p>
        </p:txBody>
      </p:sp>
      <p:sp>
        <p:nvSpPr>
          <p:cNvPr id="1149" name="Google Shape;1149;p33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50" name="Google Shape;1150;p33"/>
          <p:cNvGraphicFramePr/>
          <p:nvPr/>
        </p:nvGraphicFramePr>
        <p:xfrm>
          <a:off x="6190969" y="3289345"/>
          <a:ext cx="4448625" cy="2400250"/>
        </p:xfrm>
        <a:graphic>
          <a:graphicData uri="http://schemas.openxmlformats.org/drawingml/2006/table">
            <a:tbl>
              <a:tblPr>
                <a:noFill/>
                <a:tableStyleId>{F6742E40-8790-4AE2-A9A8-0BFA13C2090C}</a:tableStyleId>
              </a:tblPr>
              <a:tblGrid>
                <a:gridCol w="148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Gyro Full Scale Range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Gyro Sensitivity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Accel Full Scale Range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(°/sec)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(LSB/°/sec)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(g)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±250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±500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±1000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±2000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65.5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32.8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16.4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8.2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±2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±4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±8</a:t>
                      </a:r>
                      <a:br>
                        <a:rPr lang="en-US" sz="1600" u="none" strike="noStrike" cap="none"/>
                      </a:br>
                      <a:r>
                        <a:rPr lang="en-US" sz="1600" u="none" strike="noStrike" cap="none"/>
                        <a:t>±16</a:t>
                      </a:r>
                      <a:endParaRPr/>
                    </a:p>
                  </a:txBody>
                  <a:tcPr marL="31175" marR="31175" marT="31175" marB="311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51" name="Google Shape;1151;p33"/>
          <p:cNvPicPr preferRelativeResize="0"/>
          <p:nvPr/>
        </p:nvPicPr>
        <p:blipFill rotWithShape="1">
          <a:blip r:embed="rId3">
            <a:alphaModFix/>
          </a:blip>
          <a:srcRect l="30435" t="6112" r="30978" b="52342"/>
          <a:stretch/>
        </p:blipFill>
        <p:spPr>
          <a:xfrm>
            <a:off x="1908175" y="4336799"/>
            <a:ext cx="2773081" cy="223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486" y="2857133"/>
            <a:ext cx="3574144" cy="2498431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33"/>
          <p:cNvSpPr txBox="1"/>
          <p:nvPr/>
        </p:nvSpPr>
        <p:spPr>
          <a:xfrm>
            <a:off x="766147" y="1803613"/>
            <a:ext cx="560063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直線軸：X/Y/Z加速度 (Acceleration)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環狀軸：X/Y/Z 角速度 (Gyro)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Google Shape;11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6018" y="2017526"/>
            <a:ext cx="4997303" cy="4129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34"/>
          <p:cNvSpPr txBox="1"/>
          <p:nvPr/>
        </p:nvSpPr>
        <p:spPr>
          <a:xfrm>
            <a:off x="1501720" y="804179"/>
            <a:ext cx="10267950" cy="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根據InvenSense 官方文件ICM-20689-v2.2-002.pdf  Page:18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0" name="Google Shape;1160;p34"/>
          <p:cNvPicPr preferRelativeResize="0"/>
          <p:nvPr/>
        </p:nvPicPr>
        <p:blipFill rotWithShape="1">
          <a:blip r:embed="rId4">
            <a:alphaModFix/>
          </a:blip>
          <a:srcRect l="59323" t="18961" r="5463" b="42788"/>
          <a:stretch/>
        </p:blipFill>
        <p:spPr>
          <a:xfrm rot="-2096200">
            <a:off x="2049719" y="2890127"/>
            <a:ext cx="2780460" cy="278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34"/>
          <p:cNvPicPr preferRelativeResize="0"/>
          <p:nvPr/>
        </p:nvPicPr>
        <p:blipFill rotWithShape="1">
          <a:blip r:embed="rId5">
            <a:alphaModFix/>
          </a:blip>
          <a:srcRect l="5053" r="45109" b="6384"/>
          <a:stretch/>
        </p:blipFill>
        <p:spPr>
          <a:xfrm>
            <a:off x="1284190" y="1496131"/>
            <a:ext cx="1862735" cy="278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34"/>
          <p:cNvPicPr preferRelativeResize="0"/>
          <p:nvPr/>
        </p:nvPicPr>
        <p:blipFill rotWithShape="1">
          <a:blip r:embed="rId4">
            <a:alphaModFix/>
          </a:blip>
          <a:srcRect l="54705" t="80852" r="5462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34"/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ICM20689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Sensor位置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cxnSp>
        <p:nvCxnSpPr>
          <p:cNvPr id="1164" name="Google Shape;1164;p34"/>
          <p:cNvCxnSpPr/>
          <p:nvPr/>
        </p:nvCxnSpPr>
        <p:spPr>
          <a:xfrm rot="10800000">
            <a:off x="9611833" y="4482783"/>
            <a:ext cx="316754" cy="59650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65" name="Google Shape;1165;p34"/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rgbClr val="7F7F7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r>
              <a:rPr lang="en-US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ICM20689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34"/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7" name="Google Shape;1167;p34"/>
          <p:cNvGrpSpPr/>
          <p:nvPr/>
        </p:nvGrpSpPr>
        <p:grpSpPr>
          <a:xfrm>
            <a:off x="4685414" y="1101904"/>
            <a:ext cx="2715694" cy="2514329"/>
            <a:chOff x="4945926" y="1103928"/>
            <a:chExt cx="2453935" cy="2184732"/>
          </a:xfrm>
        </p:grpSpPr>
        <p:grpSp>
          <p:nvGrpSpPr>
            <p:cNvPr id="1168" name="Google Shape;1168;p34"/>
            <p:cNvGrpSpPr/>
            <p:nvPr/>
          </p:nvGrpSpPr>
          <p:grpSpPr>
            <a:xfrm>
              <a:off x="4945926" y="1120524"/>
              <a:ext cx="2162848" cy="2168136"/>
              <a:chOff x="8579278" y="1621758"/>
              <a:chExt cx="3199721" cy="2764390"/>
            </a:xfrm>
          </p:grpSpPr>
          <p:pic>
            <p:nvPicPr>
              <p:cNvPr id="1169" name="Google Shape;1169;p3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381404">
                <a:off x="9462497" y="1676365"/>
                <a:ext cx="1066800" cy="1447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0" name="Google Shape;1170;p3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171" name="Google Shape;1171;p34"/>
              <p:cNvCxnSpPr/>
              <p:nvPr/>
            </p:nvCxnSpPr>
            <p:spPr>
              <a:xfrm>
                <a:off x="8579278" y="3247496"/>
                <a:ext cx="2225572" cy="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2" name="Google Shape;1172;p34"/>
              <p:cNvCxnSpPr/>
              <p:nvPr/>
            </p:nvCxnSpPr>
            <p:spPr>
              <a:xfrm rot="10800000">
                <a:off x="10085613" y="2583846"/>
                <a:ext cx="0" cy="1517184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3" name="Google Shape;1173;p34"/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1174" name="Google Shape;1174;p3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-7364256" flipH="1">
                <a:off x="8990072" y="3092703"/>
                <a:ext cx="1085933" cy="10860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75" name="Google Shape;1175;p34"/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X+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34"/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Y+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34"/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Z+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35"/>
          <p:cNvSpPr txBox="1"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None/>
            </a:pPr>
            <a:r>
              <a:rPr lang="en-US" sz="4000" b="1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abboni-操作功能介紹</a:t>
            </a:r>
            <a:endParaRPr/>
          </a:p>
        </p:txBody>
      </p:sp>
      <p:grpSp>
        <p:nvGrpSpPr>
          <p:cNvPr id="1183" name="Google Shape;1183;p35"/>
          <p:cNvGrpSpPr/>
          <p:nvPr/>
        </p:nvGrpSpPr>
        <p:grpSpPr>
          <a:xfrm>
            <a:off x="5397863" y="1612119"/>
            <a:ext cx="2509235" cy="1438941"/>
            <a:chOff x="-635" y="0"/>
            <a:chExt cx="3268838" cy="2027555"/>
          </a:xfrm>
        </p:grpSpPr>
        <p:pic>
          <p:nvPicPr>
            <p:cNvPr id="1184" name="Google Shape;1184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6700" y="47625"/>
              <a:ext cx="2639695" cy="19799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5" name="Google Shape;1185;p35"/>
            <p:cNvSpPr txBox="1"/>
            <p:nvPr/>
          </p:nvSpPr>
          <p:spPr>
            <a:xfrm>
              <a:off x="-635" y="1347060"/>
              <a:ext cx="1158874" cy="352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37125" rIns="74275" bIns="37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左側功能鍵</a:t>
              </a:r>
              <a:endParaRPr/>
            </a:p>
          </p:txBody>
        </p:sp>
        <p:sp>
          <p:nvSpPr>
            <p:cNvPr id="1186" name="Google Shape;1186;p35"/>
            <p:cNvSpPr txBox="1"/>
            <p:nvPr/>
          </p:nvSpPr>
          <p:spPr>
            <a:xfrm>
              <a:off x="2122944" y="420885"/>
              <a:ext cx="1145259" cy="352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37125" rIns="74275" bIns="37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右側功能鍵</a:t>
              </a:r>
              <a:endParaRPr/>
            </a:p>
          </p:txBody>
        </p:sp>
        <p:sp>
          <p:nvSpPr>
            <p:cNvPr id="1187" name="Google Shape;1187;p35"/>
            <p:cNvSpPr txBox="1"/>
            <p:nvPr/>
          </p:nvSpPr>
          <p:spPr>
            <a:xfrm>
              <a:off x="-1" y="0"/>
              <a:ext cx="1158238" cy="3524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37125" rIns="74275" bIns="37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LED</a:t>
              </a:r>
              <a:r>
                <a:rPr lang="en-US" sz="1138">
                  <a:solidFill>
                    <a:srgbClr val="000000"/>
                  </a:solidFill>
                  <a:latin typeface="Lustria"/>
                  <a:ea typeface="Lustria"/>
                  <a:cs typeface="Lustria"/>
                  <a:sym typeface="Lustria"/>
                </a:rPr>
                <a:t>指示燈</a:t>
              </a:r>
              <a:endParaRPr sz="113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8" name="Google Shape;1188;p35"/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1189" name="Google Shape;1189;p35"/>
              <p:cNvCxnSpPr/>
              <p:nvPr/>
            </p:nvCxnSpPr>
            <p:spPr>
              <a:xfrm rot="10800000">
                <a:off x="0" y="257175"/>
                <a:ext cx="25717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0" name="Google Shape;1190;p35"/>
              <p:cNvCxnSpPr/>
              <p:nvPr/>
            </p:nvCxnSpPr>
            <p:spPr>
              <a:xfrm rot="-5400000">
                <a:off x="128587" y="128588"/>
                <a:ext cx="25717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191" name="Google Shape;1191;p35"/>
            <p:cNvGrpSpPr/>
            <p:nvPr/>
          </p:nvGrpSpPr>
          <p:grpSpPr>
            <a:xfrm rot="-54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1192" name="Google Shape;1192;p35"/>
              <p:cNvCxnSpPr/>
              <p:nvPr/>
            </p:nvCxnSpPr>
            <p:spPr>
              <a:xfrm rot="10800000">
                <a:off x="5370" y="606759"/>
                <a:ext cx="25717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3" name="Google Shape;1193;p35"/>
              <p:cNvCxnSpPr/>
              <p:nvPr/>
            </p:nvCxnSpPr>
            <p:spPr>
              <a:xfrm rot="-5400000">
                <a:off x="-45682" y="302857"/>
                <a:ext cx="60571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194" name="Google Shape;1194;p35"/>
            <p:cNvGrpSpPr/>
            <p:nvPr/>
          </p:nvGrpSpPr>
          <p:grpSpPr>
            <a:xfrm rot="10800000">
              <a:off x="465810" y="1024946"/>
              <a:ext cx="257175" cy="257175"/>
              <a:chOff x="-37185" y="270454"/>
              <a:chExt cx="257175" cy="257175"/>
            </a:xfrm>
          </p:grpSpPr>
          <p:cxnSp>
            <p:nvCxnSpPr>
              <p:cNvPr id="1195" name="Google Shape;1195;p35"/>
              <p:cNvCxnSpPr/>
              <p:nvPr/>
            </p:nvCxnSpPr>
            <p:spPr>
              <a:xfrm rot="10800000">
                <a:off x="-37185" y="527628"/>
                <a:ext cx="25717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96" name="Google Shape;1196;p35"/>
              <p:cNvCxnSpPr/>
              <p:nvPr/>
            </p:nvCxnSpPr>
            <p:spPr>
              <a:xfrm rot="-5400000">
                <a:off x="91402" y="399041"/>
                <a:ext cx="25717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197" name="Google Shape;1197;p35"/>
          <p:cNvGrpSpPr/>
          <p:nvPr/>
        </p:nvGrpSpPr>
        <p:grpSpPr>
          <a:xfrm>
            <a:off x="7987198" y="1406140"/>
            <a:ext cx="2900362" cy="1083091"/>
            <a:chOff x="920734" y="3895871"/>
            <a:chExt cx="3580865" cy="1653648"/>
          </a:xfrm>
        </p:grpSpPr>
        <p:pic>
          <p:nvPicPr>
            <p:cNvPr id="1198" name="Google Shape;1198;p35"/>
            <p:cNvPicPr preferRelativeResize="0"/>
            <p:nvPr/>
          </p:nvPicPr>
          <p:blipFill rotWithShape="1">
            <a:blip r:embed="rId4">
              <a:alphaModFix/>
            </a:blip>
            <a:srcRect l="20023" t="6003" r="15446" b="14609"/>
            <a:stretch/>
          </p:blipFill>
          <p:spPr>
            <a:xfrm>
              <a:off x="1664421" y="3895871"/>
              <a:ext cx="1765300" cy="1628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9" name="Google Shape;1199;p35"/>
            <p:cNvGrpSpPr/>
            <p:nvPr/>
          </p:nvGrpSpPr>
          <p:grpSpPr>
            <a:xfrm>
              <a:off x="920734" y="4207080"/>
              <a:ext cx="3580865" cy="1342439"/>
              <a:chOff x="-111168" y="-85661"/>
              <a:chExt cx="3581012" cy="1342471"/>
            </a:xfrm>
          </p:grpSpPr>
          <p:sp>
            <p:nvSpPr>
              <p:cNvPr id="1200" name="Google Shape;1200;p35"/>
              <p:cNvSpPr txBox="1"/>
              <p:nvPr/>
            </p:nvSpPr>
            <p:spPr>
              <a:xfrm>
                <a:off x="1028700" y="874900"/>
                <a:ext cx="1158875" cy="3819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4275" tIns="37125" rIns="74275" bIns="371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38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左側功能鍵</a:t>
                </a:r>
                <a:endParaRPr/>
              </a:p>
            </p:txBody>
          </p:sp>
          <p:sp>
            <p:nvSpPr>
              <p:cNvPr id="1201" name="Google Shape;1201;p35"/>
              <p:cNvSpPr txBox="1"/>
              <p:nvPr/>
            </p:nvSpPr>
            <p:spPr>
              <a:xfrm>
                <a:off x="-111168" y="-85661"/>
                <a:ext cx="1313324" cy="3819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4275" tIns="37125" rIns="74275" bIns="371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38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電源開關鍵</a:t>
                </a:r>
                <a:endParaRPr/>
              </a:p>
            </p:txBody>
          </p:sp>
          <p:grpSp>
            <p:nvGrpSpPr>
              <p:cNvPr id="1202" name="Google Shape;1202;p35"/>
              <p:cNvGrpSpPr/>
              <p:nvPr/>
            </p:nvGrpSpPr>
            <p:grpSpPr>
              <a:xfrm flipH="1">
                <a:off x="572493" y="286247"/>
                <a:ext cx="338713" cy="261926"/>
                <a:chOff x="6588" y="0"/>
                <a:chExt cx="262007" cy="261926"/>
              </a:xfrm>
            </p:grpSpPr>
            <p:cxnSp>
              <p:nvCxnSpPr>
                <p:cNvPr id="1203" name="Google Shape;1203;p35"/>
                <p:cNvCxnSpPr/>
                <p:nvPr/>
              </p:nvCxnSpPr>
              <p:spPr>
                <a:xfrm rot="10800000">
                  <a:off x="6588" y="261926"/>
                  <a:ext cx="262007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204" name="Google Shape;1204;p35"/>
                <p:cNvCxnSpPr/>
                <p:nvPr/>
              </p:nvCxnSpPr>
              <p:spPr>
                <a:xfrm rot="-5400000">
                  <a:off x="133350" y="128576"/>
                  <a:ext cx="257152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5" name="Google Shape;1205;p35"/>
              <p:cNvGrpSpPr/>
              <p:nvPr/>
            </p:nvGrpSpPr>
            <p:grpSpPr>
              <a:xfrm>
                <a:off x="2075290" y="326004"/>
                <a:ext cx="419100" cy="261926"/>
                <a:chOff x="1617" y="0"/>
                <a:chExt cx="262007" cy="261926"/>
              </a:xfrm>
            </p:grpSpPr>
            <p:cxnSp>
              <p:nvCxnSpPr>
                <p:cNvPr id="1206" name="Google Shape;1206;p35"/>
                <p:cNvCxnSpPr/>
                <p:nvPr/>
              </p:nvCxnSpPr>
              <p:spPr>
                <a:xfrm rot="10800000">
                  <a:off x="1617" y="261926"/>
                  <a:ext cx="262007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207" name="Google Shape;1207;p35"/>
                <p:cNvCxnSpPr/>
                <p:nvPr/>
              </p:nvCxnSpPr>
              <p:spPr>
                <a:xfrm rot="-5400000">
                  <a:off x="133350" y="128576"/>
                  <a:ext cx="257152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208" name="Google Shape;1208;p35"/>
              <p:cNvSpPr txBox="1"/>
              <p:nvPr/>
            </p:nvSpPr>
            <p:spPr>
              <a:xfrm>
                <a:off x="2172756" y="-83571"/>
                <a:ext cx="1297088" cy="3819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4275" tIns="37125" rIns="74275" bIns="371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38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USB mini 接口</a:t>
                </a:r>
                <a:endParaRPr/>
              </a:p>
            </p:txBody>
          </p:sp>
        </p:grpSp>
      </p:grpSp>
      <p:graphicFrame>
        <p:nvGraphicFramePr>
          <p:cNvPr id="1209" name="Google Shape;1209;p35"/>
          <p:cNvGraphicFramePr/>
          <p:nvPr/>
        </p:nvGraphicFramePr>
        <p:xfrm>
          <a:off x="1544037" y="1644579"/>
          <a:ext cx="3539450" cy="2956570"/>
        </p:xfrm>
        <a:graphic>
          <a:graphicData uri="http://schemas.openxmlformats.org/drawingml/2006/table">
            <a:tbl>
              <a:tblPr>
                <a:noFill/>
                <a:tableStyleId>{F6742E40-8790-4AE2-A9A8-0BFA13C2090C}</a:tableStyleId>
              </a:tblPr>
              <a:tblGrid>
                <a:gridCol w="107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電源開關鍵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單刀開關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On/off 標示</a:t>
                      </a:r>
                      <a:endParaRPr sz="1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左側功能鍵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(短按1秒)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計數紀錄開始與結束(LED紅燈)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右側功能鍵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(短按1秒)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藍芽廣播開啟，與藍芽裝置配對(LED綠燈)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(長按5秒)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電量顯示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LED電量指示燈號</a:t>
                      </a:r>
                      <a:endParaRPr/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(紅)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錄影指示燈、電量小於30%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(橘)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關機指示燈、電量小於70%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(綠)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配對指示燈、電量大於70%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5725" marR="557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10" name="Google Shape;1210;p35"/>
          <p:cNvPicPr preferRelativeResize="0"/>
          <p:nvPr/>
        </p:nvPicPr>
        <p:blipFill rotWithShape="1">
          <a:blip r:embed="rId5">
            <a:alphaModFix/>
          </a:blip>
          <a:srcRect l="14940" t="13545" r="13944" b="11553"/>
          <a:stretch/>
        </p:blipFill>
        <p:spPr>
          <a:xfrm>
            <a:off x="6071400" y="4926387"/>
            <a:ext cx="1295919" cy="10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35"/>
          <p:cNvPicPr preferRelativeResize="0"/>
          <p:nvPr/>
        </p:nvPicPr>
        <p:blipFill rotWithShape="1">
          <a:blip r:embed="rId6">
            <a:alphaModFix/>
          </a:blip>
          <a:srcRect l="17114" t="11115" r="14021" b="11137"/>
          <a:stretch/>
        </p:blipFill>
        <p:spPr>
          <a:xfrm>
            <a:off x="7626420" y="4902513"/>
            <a:ext cx="1207810" cy="102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35"/>
          <p:cNvPicPr preferRelativeResize="0"/>
          <p:nvPr/>
        </p:nvPicPr>
        <p:blipFill rotWithShape="1">
          <a:blip r:embed="rId7">
            <a:alphaModFix/>
          </a:blip>
          <a:srcRect l="15538" t="10563" r="15238" b="11928"/>
          <a:stretch/>
        </p:blipFill>
        <p:spPr>
          <a:xfrm>
            <a:off x="9148750" y="4902512"/>
            <a:ext cx="1218644" cy="102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35"/>
          <p:cNvSpPr/>
          <p:nvPr/>
        </p:nvSpPr>
        <p:spPr>
          <a:xfrm>
            <a:off x="6024543" y="6022298"/>
            <a:ext cx="1140056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電量大於70%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35"/>
          <p:cNvSpPr/>
          <p:nvPr/>
        </p:nvSpPr>
        <p:spPr>
          <a:xfrm>
            <a:off x="7442490" y="6040874"/>
            <a:ext cx="1633781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電量介於70% 到30%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9205056" y="6042351"/>
            <a:ext cx="1140056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電量小於30%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6" name="Google Shape;1216;p35"/>
          <p:cNvGrpSpPr/>
          <p:nvPr/>
        </p:nvGrpSpPr>
        <p:grpSpPr>
          <a:xfrm>
            <a:off x="3149822" y="4961766"/>
            <a:ext cx="2539478" cy="1407065"/>
            <a:chOff x="690324" y="4954264"/>
            <a:chExt cx="2735299" cy="1675137"/>
          </a:xfrm>
        </p:grpSpPr>
        <p:pic>
          <p:nvPicPr>
            <p:cNvPr id="1217" name="Google Shape;1217;p35"/>
            <p:cNvPicPr preferRelativeResize="0"/>
            <p:nvPr/>
          </p:nvPicPr>
          <p:blipFill rotWithShape="1">
            <a:blip r:embed="rId8">
              <a:alphaModFix/>
            </a:blip>
            <a:srcRect l="17046" t="26087" r="16374" b="25932"/>
            <a:stretch/>
          </p:blipFill>
          <p:spPr>
            <a:xfrm>
              <a:off x="1011397" y="4954264"/>
              <a:ext cx="1785344" cy="964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8" name="Google Shape;1218;p35"/>
            <p:cNvSpPr/>
            <p:nvPr/>
          </p:nvSpPr>
          <p:spPr>
            <a:xfrm>
              <a:off x="690324" y="6281308"/>
              <a:ext cx="2735299" cy="348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[長按右鍵5秒]可以確認</a:t>
              </a:r>
              <a:r>
                <a:rPr lang="en-US" sz="1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電量</a:t>
              </a:r>
              <a:r>
                <a:rPr lang="en-US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狀態</a:t>
              </a:r>
              <a:endPara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9" name="Google Shape;1219;p35"/>
            <p:cNvPicPr preferRelativeResize="0"/>
            <p:nvPr/>
          </p:nvPicPr>
          <p:blipFill rotWithShape="1">
            <a:blip r:embed="rId9">
              <a:alphaModFix/>
            </a:blip>
            <a:srcRect l="29208" t="26241" r="29272" b="21742"/>
            <a:stretch/>
          </p:blipFill>
          <p:spPr>
            <a:xfrm>
              <a:off x="2142717" y="5650338"/>
              <a:ext cx="506651" cy="6346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0" name="Google Shape;1220;p35"/>
          <p:cNvGrpSpPr/>
          <p:nvPr/>
        </p:nvGrpSpPr>
        <p:grpSpPr>
          <a:xfrm>
            <a:off x="5953330" y="3213404"/>
            <a:ext cx="4144031" cy="1449035"/>
            <a:chOff x="4283723" y="1876155"/>
            <a:chExt cx="4144031" cy="1594397"/>
          </a:xfrm>
        </p:grpSpPr>
        <p:pic>
          <p:nvPicPr>
            <p:cNvPr id="1221" name="Google Shape;1221;p35"/>
            <p:cNvPicPr preferRelativeResize="0"/>
            <p:nvPr/>
          </p:nvPicPr>
          <p:blipFill rotWithShape="1">
            <a:blip r:embed="rId10">
              <a:alphaModFix/>
            </a:blip>
            <a:srcRect l="11680" t="11360" r="14480" b="7826"/>
            <a:stretch/>
          </p:blipFill>
          <p:spPr>
            <a:xfrm>
              <a:off x="4283723" y="1889054"/>
              <a:ext cx="1510665" cy="124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35"/>
            <p:cNvPicPr preferRelativeResize="0"/>
            <p:nvPr/>
          </p:nvPicPr>
          <p:blipFill rotWithShape="1">
            <a:blip r:embed="rId11">
              <a:alphaModFix/>
            </a:blip>
            <a:srcRect l="11364" t="11360" r="16058" b="6142"/>
            <a:stretch/>
          </p:blipFill>
          <p:spPr>
            <a:xfrm>
              <a:off x="6838065" y="1876155"/>
              <a:ext cx="1484868" cy="1266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3" name="Google Shape;1223;p35"/>
            <p:cNvPicPr preferRelativeResize="0"/>
            <p:nvPr/>
          </p:nvPicPr>
          <p:blipFill rotWithShape="1">
            <a:blip r:embed="rId12">
              <a:alphaModFix/>
            </a:blip>
            <a:srcRect l="29208" t="26241" r="29272" b="21742"/>
            <a:stretch/>
          </p:blipFill>
          <p:spPr>
            <a:xfrm>
              <a:off x="6470202" y="2474331"/>
              <a:ext cx="367863" cy="460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4" name="Google Shape;1224;p35"/>
            <p:cNvPicPr preferRelativeResize="0"/>
            <p:nvPr/>
          </p:nvPicPr>
          <p:blipFill rotWithShape="1">
            <a:blip r:embed="rId12">
              <a:alphaModFix/>
            </a:blip>
            <a:srcRect l="29208" t="26241" r="29272" b="21742"/>
            <a:stretch/>
          </p:blipFill>
          <p:spPr>
            <a:xfrm>
              <a:off x="5849383" y="2474330"/>
              <a:ext cx="367863" cy="460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5" name="Google Shape;1225;p35"/>
            <p:cNvSpPr/>
            <p:nvPr/>
          </p:nvSpPr>
          <p:spPr>
            <a:xfrm>
              <a:off x="4297916" y="3176277"/>
              <a:ext cx="1587294" cy="294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[綠燈閃爍]</a:t>
              </a:r>
              <a:r>
                <a:rPr lang="en-US" sz="1138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藍芽廣播</a:t>
              </a: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中</a:t>
              </a:r>
              <a:endParaRPr sz="16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460" y="3176277"/>
              <a:ext cx="1587294" cy="294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[紅燈閃爍]</a:t>
              </a:r>
              <a:r>
                <a:rPr lang="en-US" sz="1138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計數記錄</a:t>
              </a:r>
              <a:r>
                <a:rPr lang="en-US" sz="113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中</a:t>
              </a:r>
              <a:endParaRPr sz="162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7" name="Google Shape;1227;p35"/>
          <p:cNvSpPr/>
          <p:nvPr/>
        </p:nvSpPr>
        <p:spPr>
          <a:xfrm>
            <a:off x="5202698" y="5310944"/>
            <a:ext cx="609600" cy="3179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35"/>
          <p:cNvSpPr/>
          <p:nvPr/>
        </p:nvSpPr>
        <p:spPr>
          <a:xfrm>
            <a:off x="6550216" y="5008051"/>
            <a:ext cx="76200" cy="45719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35"/>
          <p:cNvSpPr/>
          <p:nvPr/>
        </p:nvSpPr>
        <p:spPr>
          <a:xfrm>
            <a:off x="6658921" y="3303368"/>
            <a:ext cx="76200" cy="45719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p35"/>
          <p:cNvSpPr/>
          <p:nvPr/>
        </p:nvSpPr>
        <p:spPr>
          <a:xfrm>
            <a:off x="8063608" y="5008050"/>
            <a:ext cx="76200" cy="4571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35"/>
          <p:cNvSpPr/>
          <p:nvPr/>
        </p:nvSpPr>
        <p:spPr>
          <a:xfrm>
            <a:off x="9601200" y="5021271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35"/>
          <p:cNvSpPr/>
          <p:nvPr/>
        </p:nvSpPr>
        <p:spPr>
          <a:xfrm>
            <a:off x="9227513" y="3280508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36"/>
          <p:cNvSpPr txBox="1"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None/>
            </a:pPr>
            <a:r>
              <a:rPr lang="en-US" sz="4000" b="1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abboni-配件介紹</a:t>
            </a:r>
            <a:endParaRPr/>
          </a:p>
        </p:txBody>
      </p:sp>
      <p:sp>
        <p:nvSpPr>
          <p:cNvPr id="1238" name="Google Shape;1238;p36"/>
          <p:cNvSpPr txBox="1">
            <a:spLocks noGrp="1"/>
          </p:cNvSpPr>
          <p:nvPr>
            <p:ph type="sldNum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9" name="Google Shape;123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9769" y="1803063"/>
            <a:ext cx="2228850" cy="167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36"/>
          <p:cNvPicPr preferRelativeResize="0"/>
          <p:nvPr/>
        </p:nvPicPr>
        <p:blipFill rotWithShape="1">
          <a:blip r:embed="rId4">
            <a:alphaModFix/>
          </a:blip>
          <a:srcRect l="4331" t="6769" r="6903" b="5892"/>
          <a:stretch/>
        </p:blipFill>
        <p:spPr>
          <a:xfrm>
            <a:off x="1691297" y="3638356"/>
            <a:ext cx="1965794" cy="145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36"/>
          <p:cNvSpPr txBox="1"/>
          <p:nvPr/>
        </p:nvSpPr>
        <p:spPr>
          <a:xfrm>
            <a:off x="1973351" y="3349666"/>
            <a:ext cx="1441420" cy="2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abboni本體 (正面)</a:t>
            </a:r>
            <a:endParaRPr sz="1138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2" name="Google Shape;1242;p36"/>
          <p:cNvSpPr txBox="1"/>
          <p:nvPr/>
        </p:nvSpPr>
        <p:spPr>
          <a:xfrm>
            <a:off x="1973351" y="5128050"/>
            <a:ext cx="1441420" cy="2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abboni本體 (背面)</a:t>
            </a:r>
            <a:endParaRPr sz="1138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43" name="Google Shape;1243;p36"/>
          <p:cNvPicPr preferRelativeResize="0"/>
          <p:nvPr/>
        </p:nvPicPr>
        <p:blipFill rotWithShape="1">
          <a:blip r:embed="rId5">
            <a:alphaModFix/>
          </a:blip>
          <a:srcRect l="22449" t="19290" r="20165" b="14842"/>
          <a:stretch/>
        </p:blipFill>
        <p:spPr>
          <a:xfrm>
            <a:off x="4436972" y="2826053"/>
            <a:ext cx="1485900" cy="1279009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36"/>
          <p:cNvSpPr txBox="1"/>
          <p:nvPr/>
        </p:nvSpPr>
        <p:spPr>
          <a:xfrm>
            <a:off x="4155246" y="4105060"/>
            <a:ext cx="2081019" cy="6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提供使用者跑步或行進間</a:t>
            </a:r>
            <a:endParaRPr sz="1138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abboni主體與鞋面穩固</a:t>
            </a:r>
            <a:endParaRPr sz="1138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結合，確保動作的正確偵測。</a:t>
            </a:r>
            <a:endParaRPr/>
          </a:p>
        </p:txBody>
      </p:sp>
      <p:pic>
        <p:nvPicPr>
          <p:cNvPr id="1245" name="Google Shape;124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8060" y="2152183"/>
            <a:ext cx="3450681" cy="3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36"/>
          <p:cNvSpPr txBox="1"/>
          <p:nvPr/>
        </p:nvSpPr>
        <p:spPr>
          <a:xfrm>
            <a:off x="7124245" y="1918730"/>
            <a:ext cx="2637260" cy="2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魔鬼氈手腕帶 ，寬2公分、長27.5公分</a:t>
            </a:r>
            <a:endParaRPr/>
          </a:p>
        </p:txBody>
      </p:sp>
      <p:sp>
        <p:nvSpPr>
          <p:cNvPr id="1247" name="Google Shape;1247;p36"/>
          <p:cNvSpPr txBox="1"/>
          <p:nvPr/>
        </p:nvSpPr>
        <p:spPr>
          <a:xfrm>
            <a:off x="4059695" y="2612493"/>
            <a:ext cx="2279791" cy="2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abboni背夾(拆卸須將螺絲工具)</a:t>
            </a:r>
            <a:endParaRPr/>
          </a:p>
        </p:txBody>
      </p:sp>
      <p:sp>
        <p:nvSpPr>
          <p:cNvPr id="1248" name="Google Shape;1248;p36"/>
          <p:cNvSpPr txBox="1"/>
          <p:nvPr/>
        </p:nvSpPr>
        <p:spPr>
          <a:xfrm>
            <a:off x="7124246" y="2619175"/>
            <a:ext cx="2810385" cy="44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提供使用者跑步或行進間</a:t>
            </a:r>
            <a:r>
              <a:rPr lang="en-US" sz="1138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abboni主體</a:t>
            </a:r>
            <a:endParaRPr sz="1138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與鞋面穩固結合，確保動作的正確偵測。</a:t>
            </a:r>
            <a:endParaRPr/>
          </a:p>
        </p:txBody>
      </p:sp>
      <p:pic>
        <p:nvPicPr>
          <p:cNvPr id="1249" name="Google Shape;1249;p36"/>
          <p:cNvPicPr preferRelativeResize="0"/>
          <p:nvPr/>
        </p:nvPicPr>
        <p:blipFill rotWithShape="1">
          <a:blip r:embed="rId7">
            <a:alphaModFix/>
          </a:blip>
          <a:srcRect t="19124" b="8526"/>
          <a:stretch/>
        </p:blipFill>
        <p:spPr>
          <a:xfrm>
            <a:off x="6439699" y="3984515"/>
            <a:ext cx="2338647" cy="12685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6"/>
          <p:cNvSpPr txBox="1"/>
          <p:nvPr/>
        </p:nvSpPr>
        <p:spPr>
          <a:xfrm>
            <a:off x="7028654" y="3669471"/>
            <a:ext cx="1194558" cy="2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USB轉接線一條</a:t>
            </a:r>
            <a:endParaRPr/>
          </a:p>
        </p:txBody>
      </p:sp>
      <p:sp>
        <p:nvSpPr>
          <p:cNvPr id="1251" name="Google Shape;1251;p36"/>
          <p:cNvSpPr txBox="1"/>
          <p:nvPr/>
        </p:nvSpPr>
        <p:spPr>
          <a:xfrm>
            <a:off x="6586077" y="5293827"/>
            <a:ext cx="2226892" cy="44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 Type A轉接 USB mini線，</a:t>
            </a:r>
            <a:endParaRPr sz="1138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8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可提供傳輸數據以及充電功能。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37"/>
          <p:cNvSpPr txBox="1"/>
          <p:nvPr/>
        </p:nvSpPr>
        <p:spPr>
          <a:xfrm>
            <a:off x="4169479" y="2091930"/>
            <a:ext cx="74478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安裝安裝……再安裝  But for what ?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7" name="Google Shape;125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9305" y="2784850"/>
            <a:ext cx="6608616" cy="3304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8" name="Google Shape;1258;p37"/>
          <p:cNvGrpSpPr/>
          <p:nvPr/>
        </p:nvGrpSpPr>
        <p:grpSpPr>
          <a:xfrm rot="-228995">
            <a:off x="6630937" y="3184367"/>
            <a:ext cx="2339273" cy="715514"/>
            <a:chOff x="5040336" y="2820493"/>
            <a:chExt cx="2339273" cy="715514"/>
          </a:xfrm>
        </p:grpSpPr>
        <p:sp>
          <p:nvSpPr>
            <p:cNvPr id="1259" name="Google Shape;1259;p37"/>
            <p:cNvSpPr txBox="1"/>
            <p:nvPr/>
          </p:nvSpPr>
          <p:spPr>
            <a:xfrm rot="411318">
              <a:off x="5064015" y="2883523"/>
              <a:ext cx="1083758" cy="461665"/>
            </a:xfrm>
            <a:prstGeom prst="rect">
              <a:avLst/>
            </a:prstGeom>
            <a:solidFill>
              <a:srgbClr val="DDEAF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python</a:t>
              </a:r>
              <a:endParaRPr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7"/>
            <p:cNvSpPr txBox="1"/>
            <p:nvPr/>
          </p:nvSpPr>
          <p:spPr>
            <a:xfrm rot="354920">
              <a:off x="6116480" y="3011539"/>
              <a:ext cx="1242648" cy="461665"/>
            </a:xfrm>
            <a:prstGeom prst="rect">
              <a:avLst/>
            </a:prstGeom>
            <a:solidFill>
              <a:srgbClr val="DDEAF6"/>
            </a:solidFill>
            <a:ln w="38100" cap="flat" cmpd="sng">
              <a:solidFill>
                <a:srgbClr val="1E4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1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Rabboni</a:t>
              </a:r>
              <a:endParaRPr sz="2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38"/>
          <p:cNvPicPr preferRelativeResize="0"/>
          <p:nvPr/>
        </p:nvPicPr>
        <p:blipFill rotWithShape="1">
          <a:blip r:embed="rId3">
            <a:alphaModFix/>
          </a:blip>
          <a:srcRect t="325"/>
          <a:stretch/>
        </p:blipFill>
        <p:spPr>
          <a:xfrm>
            <a:off x="528678" y="3381568"/>
            <a:ext cx="3468458" cy="270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1833" y="3381568"/>
            <a:ext cx="3353584" cy="2701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38"/>
          <p:cNvSpPr txBox="1"/>
          <p:nvPr/>
        </p:nvSpPr>
        <p:spPr>
          <a:xfrm>
            <a:off x="528678" y="1797885"/>
            <a:ext cx="15664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進入連結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38"/>
          <p:cNvSpPr txBox="1"/>
          <p:nvPr/>
        </p:nvSpPr>
        <p:spPr>
          <a:xfrm>
            <a:off x="1945925" y="4409468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下載並解壓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縮檔案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38"/>
          <p:cNvSpPr/>
          <p:nvPr/>
        </p:nvSpPr>
        <p:spPr>
          <a:xfrm>
            <a:off x="5301176" y="5191921"/>
            <a:ext cx="304800" cy="304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0" name="Google Shape;1270;p38"/>
          <p:cNvGrpSpPr/>
          <p:nvPr/>
        </p:nvGrpSpPr>
        <p:grpSpPr>
          <a:xfrm>
            <a:off x="3320517" y="3840060"/>
            <a:ext cx="304800" cy="524362"/>
            <a:chOff x="2075466" y="4972359"/>
            <a:chExt cx="304800" cy="524362"/>
          </a:xfrm>
        </p:grpSpPr>
        <p:sp>
          <p:nvSpPr>
            <p:cNvPr id="1271" name="Google Shape;1271;p38"/>
            <p:cNvSpPr/>
            <p:nvPr/>
          </p:nvSpPr>
          <p:spPr>
            <a:xfrm>
              <a:off x="2075466" y="5191921"/>
              <a:ext cx="304800" cy="3048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2" name="Google Shape;1272;p38"/>
            <p:cNvCxnSpPr/>
            <p:nvPr/>
          </p:nvCxnSpPr>
          <p:spPr>
            <a:xfrm rot="10800000">
              <a:off x="2227866" y="4972359"/>
              <a:ext cx="0" cy="187296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273" name="Google Shape;1273;p38"/>
          <p:cNvSpPr/>
          <p:nvPr/>
        </p:nvSpPr>
        <p:spPr>
          <a:xfrm>
            <a:off x="1923494" y="1667822"/>
            <a:ext cx="48783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https://reurl.cc/Mk0RML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38"/>
          <p:cNvSpPr txBox="1"/>
          <p:nvPr/>
        </p:nvSpPr>
        <p:spPr>
          <a:xfrm>
            <a:off x="5605976" y="5159655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選擇仍要下載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38"/>
          <p:cNvSpPr txBox="1"/>
          <p:nvPr/>
        </p:nvSpPr>
        <p:spPr>
          <a:xfrm>
            <a:off x="528678" y="2297280"/>
            <a:ext cx="36054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如果出現警告，選擇”仍要下載”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6" name="Google Shape;1276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8408" y="3336093"/>
            <a:ext cx="3941213" cy="2814588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38"/>
          <p:cNvSpPr txBox="1"/>
          <p:nvPr/>
        </p:nvSpPr>
        <p:spPr>
          <a:xfrm>
            <a:off x="528678" y="2723132"/>
            <a:ext cx="15279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選擇”儲存”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38"/>
          <p:cNvSpPr/>
          <p:nvPr/>
        </p:nvSpPr>
        <p:spPr>
          <a:xfrm>
            <a:off x="10520876" y="5556074"/>
            <a:ext cx="304800" cy="304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38"/>
          <p:cNvSpPr txBox="1"/>
          <p:nvPr/>
        </p:nvSpPr>
        <p:spPr>
          <a:xfrm>
            <a:off x="4195888" y="6074602"/>
            <a:ext cx="36054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如果出現警告，選擇”仍要下載”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38"/>
          <p:cNvSpPr/>
          <p:nvPr/>
        </p:nvSpPr>
        <p:spPr>
          <a:xfrm>
            <a:off x="528678" y="862450"/>
            <a:ext cx="59777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</a:t>
            </a:r>
            <a:r>
              <a:rPr lang="en-US" sz="3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程式下載</a:t>
            </a:r>
            <a:endParaRPr sz="36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39"/>
          <p:cNvSpPr/>
          <p:nvPr/>
        </p:nvSpPr>
        <p:spPr>
          <a:xfrm>
            <a:off x="2086793" y="3105835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Scratch桌面板多連使用說明-USB連線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40"/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Scratch桌面板多連使用說明-USB連線</a:t>
            </a:r>
            <a:endParaRPr sz="36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91" name="Google Shape;129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133" y="2724156"/>
            <a:ext cx="5179615" cy="37105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2" name="Google Shape;129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035" y="3639952"/>
            <a:ext cx="2286000" cy="18192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93" name="Google Shape;1293;p40"/>
          <p:cNvCxnSpPr/>
          <p:nvPr/>
        </p:nvCxnSpPr>
        <p:spPr>
          <a:xfrm>
            <a:off x="4050030" y="3193230"/>
            <a:ext cx="2607900" cy="13410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94" name="Google Shape;1294;p40"/>
          <p:cNvSpPr txBox="1"/>
          <p:nvPr/>
        </p:nvSpPr>
        <p:spPr>
          <a:xfrm>
            <a:off x="4022034" y="2803458"/>
            <a:ext cx="17443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3.點擊新增裝置</a:t>
            </a:r>
            <a:endParaRPr sz="1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40"/>
          <p:cNvSpPr txBox="1"/>
          <p:nvPr/>
        </p:nvSpPr>
        <p:spPr>
          <a:xfrm>
            <a:off x="9142095" y="3639952"/>
            <a:ext cx="26535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4.出現選擇連線方式視窗，可以選擇USB或藍芽連線</a:t>
            </a:r>
            <a:endParaRPr sz="1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40"/>
          <p:cNvSpPr txBox="1"/>
          <p:nvPr/>
        </p:nvSpPr>
        <p:spPr>
          <a:xfrm>
            <a:off x="9142093" y="4286283"/>
            <a:ext cx="265350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注意!!!USB最多只能連線一個rabboni，藍芽最多同時4個裝置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7" name="Google Shape;1297;p40"/>
          <p:cNvPicPr preferRelativeResize="0"/>
          <p:nvPr/>
        </p:nvPicPr>
        <p:blipFill rotWithShape="1">
          <a:blip r:embed="rId5">
            <a:alphaModFix/>
          </a:blip>
          <a:srcRect t="5976"/>
          <a:stretch/>
        </p:blipFill>
        <p:spPr>
          <a:xfrm>
            <a:off x="528678" y="1690029"/>
            <a:ext cx="309989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40"/>
          <p:cNvSpPr txBox="1"/>
          <p:nvPr/>
        </p:nvSpPr>
        <p:spPr>
          <a:xfrm>
            <a:off x="527558" y="1256171"/>
            <a:ext cx="47981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解壓縮後</a:t>
            </a: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，打開資料夾，點擊應用程式開啟</a:t>
            </a:r>
            <a:endParaRPr sz="1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9" name="Google Shape;1299;p40"/>
          <p:cNvCxnSpPr/>
          <p:nvPr/>
        </p:nvCxnSpPr>
        <p:spPr>
          <a:xfrm>
            <a:off x="3745809" y="1890054"/>
            <a:ext cx="55245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300" name="Google Shape;1300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8259" y="1695256"/>
            <a:ext cx="1023280" cy="397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1" name="Google Shape;1301;p40"/>
          <p:cNvCxnSpPr/>
          <p:nvPr/>
        </p:nvCxnSpPr>
        <p:spPr>
          <a:xfrm>
            <a:off x="5213972" y="1890054"/>
            <a:ext cx="55245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302" name="Google Shape;1302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3989" y="1709001"/>
            <a:ext cx="2071241" cy="362105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40"/>
          <p:cNvSpPr txBox="1"/>
          <p:nvPr/>
        </p:nvSpPr>
        <p:spPr>
          <a:xfrm>
            <a:off x="527558" y="2137797"/>
            <a:ext cx="20329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2.應用程式開啟後.</a:t>
            </a:r>
            <a:endParaRPr sz="1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Google Shape;1308;p41"/>
          <p:cNvPicPr preferRelativeResize="0"/>
          <p:nvPr/>
        </p:nvPicPr>
        <p:blipFill rotWithShape="1">
          <a:blip r:embed="rId3">
            <a:alphaModFix/>
          </a:blip>
          <a:srcRect l="11042" t="5302" r="5388"/>
          <a:stretch/>
        </p:blipFill>
        <p:spPr>
          <a:xfrm rot="-361812">
            <a:off x="1118519" y="1741312"/>
            <a:ext cx="1509219" cy="1236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9" name="Google Shape;1309;p41"/>
          <p:cNvGrpSpPr/>
          <p:nvPr/>
        </p:nvGrpSpPr>
        <p:grpSpPr>
          <a:xfrm>
            <a:off x="2981998" y="2184233"/>
            <a:ext cx="1428076" cy="765237"/>
            <a:chOff x="-163703" y="-763610"/>
            <a:chExt cx="3027972" cy="1684112"/>
          </a:xfrm>
        </p:grpSpPr>
        <p:sp>
          <p:nvSpPr>
            <p:cNvPr id="1310" name="Google Shape;1310;p41"/>
            <p:cNvSpPr txBox="1"/>
            <p:nvPr/>
          </p:nvSpPr>
          <p:spPr>
            <a:xfrm>
              <a:off x="0" y="546294"/>
              <a:ext cx="2864269" cy="374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75" tIns="37125" rIns="74275" bIns="37125" anchor="t" anchorCtr="0">
              <a:noAutofit/>
            </a:bodyPr>
            <a:lstStyle/>
            <a:p>
              <a:pPr marL="0" marR="0" lvl="0" indent="0" algn="l" rtl="0">
                <a:lnSpc>
                  <a:spcPct val="6664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6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接到電腦USB</a:t>
              </a:r>
              <a:endParaRPr sz="146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1" name="Google Shape;1311;p41"/>
            <p:cNvPicPr preferRelativeResize="0"/>
            <p:nvPr/>
          </p:nvPicPr>
          <p:blipFill rotWithShape="1">
            <a:blip r:embed="rId4">
              <a:alphaModFix/>
            </a:blip>
            <a:srcRect l="13261" t="20639" r="14326" b="13751"/>
            <a:stretch/>
          </p:blipFill>
          <p:spPr>
            <a:xfrm>
              <a:off x="-163703" y="-763610"/>
              <a:ext cx="1927228" cy="130990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12" name="Google Shape;1312;p41"/>
          <p:cNvCxnSpPr/>
          <p:nvPr/>
        </p:nvCxnSpPr>
        <p:spPr>
          <a:xfrm rot="10800000" flipH="1">
            <a:off x="1490818" y="2271597"/>
            <a:ext cx="1491180" cy="67787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stealth" w="med" len="med"/>
            <a:tailEnd type="stealth" w="med" len="med"/>
          </a:ln>
        </p:spPr>
      </p:cxnSp>
      <p:pic>
        <p:nvPicPr>
          <p:cNvPr id="1313" name="Google Shape;131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4005" y="1494412"/>
            <a:ext cx="744921" cy="724829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41"/>
          <p:cNvSpPr/>
          <p:nvPr/>
        </p:nvSpPr>
        <p:spPr>
          <a:xfrm>
            <a:off x="952500" y="1209166"/>
            <a:ext cx="2562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5.連結USB與電腦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5" name="Google Shape;1315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6655" y="4008693"/>
            <a:ext cx="2286000" cy="1847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6" name="Google Shape;1316;p41"/>
          <p:cNvSpPr/>
          <p:nvPr/>
        </p:nvSpPr>
        <p:spPr>
          <a:xfrm>
            <a:off x="935130" y="3457903"/>
            <a:ext cx="2562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6.點擊USB的選項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7" name="Google Shape;1317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7116" y="1720828"/>
            <a:ext cx="2286000" cy="1847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8" name="Google Shape;1318;p41"/>
          <p:cNvSpPr/>
          <p:nvPr/>
        </p:nvSpPr>
        <p:spPr>
          <a:xfrm>
            <a:off x="4785591" y="1170038"/>
            <a:ext cx="2562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7.選擇裝置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9" name="Google Shape;1319;p41"/>
          <p:cNvCxnSpPr/>
          <p:nvPr/>
        </p:nvCxnSpPr>
        <p:spPr>
          <a:xfrm>
            <a:off x="5693568" y="2764316"/>
            <a:ext cx="46672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20" name="Google Shape;1320;p41"/>
          <p:cNvSpPr/>
          <p:nvPr/>
        </p:nvSpPr>
        <p:spPr>
          <a:xfrm>
            <a:off x="6191250" y="2659856"/>
            <a:ext cx="1038225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1" name="Google Shape;1321;p41"/>
          <p:cNvCxnSpPr/>
          <p:nvPr/>
        </p:nvCxnSpPr>
        <p:spPr>
          <a:xfrm rot="5400000">
            <a:off x="6476999" y="3944085"/>
            <a:ext cx="46672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322" name="Google Shape;1322;p41"/>
          <p:cNvPicPr preferRelativeResize="0"/>
          <p:nvPr/>
        </p:nvPicPr>
        <p:blipFill rotWithShape="1">
          <a:blip r:embed="rId7">
            <a:alphaModFix/>
          </a:blip>
          <a:srcRect l="1072" t="1250" r="592" b="1431"/>
          <a:stretch/>
        </p:blipFill>
        <p:spPr>
          <a:xfrm>
            <a:off x="5581650" y="4676775"/>
            <a:ext cx="2247900" cy="18621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3" name="Google Shape;1323;p41"/>
          <p:cNvSpPr/>
          <p:nvPr/>
        </p:nvSpPr>
        <p:spPr>
          <a:xfrm>
            <a:off x="6016336" y="5898198"/>
            <a:ext cx="1213139" cy="407351"/>
          </a:xfrm>
          <a:prstGeom prst="rect">
            <a:avLst/>
          </a:prstGeom>
          <a:noFill/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41"/>
          <p:cNvSpPr/>
          <p:nvPr/>
        </p:nvSpPr>
        <p:spPr>
          <a:xfrm>
            <a:off x="4785591" y="4220803"/>
            <a:ext cx="40475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8.選擇 Rabboni – USB HID UART Bridge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5" name="Google Shape;1325;p41"/>
          <p:cNvPicPr preferRelativeResize="0"/>
          <p:nvPr/>
        </p:nvPicPr>
        <p:blipFill rotWithShape="1">
          <a:blip r:embed="rId8">
            <a:alphaModFix/>
          </a:blip>
          <a:srcRect l="632" t="829" r="752" b="985"/>
          <a:stretch/>
        </p:blipFill>
        <p:spPr>
          <a:xfrm>
            <a:off x="9167812" y="1720828"/>
            <a:ext cx="2211210" cy="1847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6" name="Google Shape;1326;p41"/>
          <p:cNvSpPr/>
          <p:nvPr/>
        </p:nvSpPr>
        <p:spPr>
          <a:xfrm>
            <a:off x="8986116" y="1170038"/>
            <a:ext cx="2078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9.選擇 「確認」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41"/>
          <p:cNvSpPr/>
          <p:nvPr/>
        </p:nvSpPr>
        <p:spPr>
          <a:xfrm>
            <a:off x="9663812" y="3011836"/>
            <a:ext cx="647002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41"/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Scratch桌面板多連使用說明-USB連線</a:t>
            </a:r>
            <a:endParaRPr sz="36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2692" y="1117172"/>
            <a:ext cx="803910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"/>
          <p:cNvSpPr txBox="1"/>
          <p:nvPr/>
        </p:nvSpPr>
        <p:spPr>
          <a:xfrm>
            <a:off x="916647" y="716341"/>
            <a:ext cx="8654073" cy="566304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推廣程式教育</a:t>
            </a:r>
            <a:r>
              <a:rPr lang="en-US" altLang="zh-TW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altLang="zh-TW" sz="2800" b="1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AIoT</a:t>
            </a:r>
            <a:r>
              <a:rPr lang="en-US" altLang="zh-TW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zh-TW" altLang="en-US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en-US" sz="2800" b="1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動機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張忠謀疾呼：留心AI衝擊帶來</a:t>
            </a:r>
            <a:r>
              <a:rPr lang="en-US" sz="20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失業、貧富差距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問題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[UDN]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張忠謀表示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，「5G改變的恐怕不是生活而已，將對整個社會結構做洗牌式的改變，甚至取代人的角色。」另有專家估計，未來1、20年，隨著5G實現自動化，</a:t>
            </a:r>
            <a:r>
              <a:rPr lang="en-US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台灣將新添200萬失業大軍！ </a:t>
            </a:r>
            <a:r>
              <a:rPr lang="en-US" sz="2000" b="0" i="0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Yahoo news]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失業率增加、增大貧富差距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張忠謀預見AI未來衝擊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sz="2000" b="1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自由時報</a:t>
            </a:r>
            <a:r>
              <a:rPr lang="en-US" sz="20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如何不被AI取代？張忠謀</a:t>
            </a:r>
            <a:r>
              <a:rPr lang="en-US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給年輕人的4個建議 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sz="20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天下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為此，張忠謀提出4大解方：數據收集、運算能力、具備創意的創業精神，以及終身學習。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本計畫即在解決此一迫在眉睫之社會問題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71845" y="4395117"/>
            <a:ext cx="2290736" cy="160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42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10.數字跳動代表連線成功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4" name="Google Shape;13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78" y="1665457"/>
            <a:ext cx="6658743" cy="463074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5" name="Google Shape;1335;p42"/>
          <p:cNvSpPr/>
          <p:nvPr/>
        </p:nvSpPr>
        <p:spPr>
          <a:xfrm>
            <a:off x="1796795" y="2486120"/>
            <a:ext cx="3726181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42"/>
          <p:cNvSpPr/>
          <p:nvPr/>
        </p:nvSpPr>
        <p:spPr>
          <a:xfrm>
            <a:off x="2836163" y="1832220"/>
            <a:ext cx="583693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7" name="Google Shape;1337;p42"/>
          <p:cNvCxnSpPr/>
          <p:nvPr/>
        </p:nvCxnSpPr>
        <p:spPr>
          <a:xfrm>
            <a:off x="3494841" y="1942869"/>
            <a:ext cx="4835400" cy="1202700"/>
          </a:xfrm>
          <a:prstGeom prst="bentConnector3">
            <a:avLst>
              <a:gd name="adj1" fmla="val 49999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38" name="Google Shape;1338;p42"/>
          <p:cNvSpPr/>
          <p:nvPr/>
        </p:nvSpPr>
        <p:spPr>
          <a:xfrm>
            <a:off x="8377737" y="1619703"/>
            <a:ext cx="29977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11.可以編輯裝置在電腦上的名稱，會對應到Scartch裡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9" name="Google Shape;1339;p42"/>
          <p:cNvPicPr preferRelativeResize="0"/>
          <p:nvPr/>
        </p:nvPicPr>
        <p:blipFill rotWithShape="1">
          <a:blip r:embed="rId4">
            <a:alphaModFix/>
          </a:blip>
          <a:srcRect l="1947" t="1369" r="2051" b="3759"/>
          <a:stretch/>
        </p:blipFill>
        <p:spPr>
          <a:xfrm>
            <a:off x="8489139" y="2377439"/>
            <a:ext cx="2615184" cy="15361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0" name="Google Shape;134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7397" y="4637140"/>
            <a:ext cx="3486135" cy="165906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1" name="Google Shape;1341;p42"/>
          <p:cNvSpPr/>
          <p:nvPr/>
        </p:nvSpPr>
        <p:spPr>
          <a:xfrm>
            <a:off x="8017397" y="4267808"/>
            <a:ext cx="33580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12.按下「確認」後，名稱改變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42"/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Scratch桌面板多連使用說明-USB連線</a:t>
            </a:r>
            <a:endParaRPr sz="3600" b="1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43"/>
          <p:cNvSpPr/>
          <p:nvPr/>
        </p:nvSpPr>
        <p:spPr>
          <a:xfrm>
            <a:off x="2086793" y="3105835"/>
            <a:ext cx="80248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icrosoft JhengHei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Scratch桌面板多連使用說明-藍芽連線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p44"/>
          <p:cNvPicPr preferRelativeResize="0"/>
          <p:nvPr/>
        </p:nvPicPr>
        <p:blipFill rotWithShape="1">
          <a:blip r:embed="rId3">
            <a:alphaModFix/>
          </a:blip>
          <a:srcRect r="1235" b="2522"/>
          <a:stretch/>
        </p:blipFill>
        <p:spPr>
          <a:xfrm>
            <a:off x="5207383" y="4615461"/>
            <a:ext cx="2300136" cy="1831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3" name="Google Shape;1353;p44"/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</a:t>
            </a:r>
            <a:r>
              <a:rPr lang="en-US" sz="3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藍芽連線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4" name="Google Shape;135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820" y="2205152"/>
            <a:ext cx="828696" cy="80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44"/>
          <p:cNvSpPr/>
          <p:nvPr/>
        </p:nvSpPr>
        <p:spPr>
          <a:xfrm>
            <a:off x="803611" y="1180659"/>
            <a:ext cx="3656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1.連結藍芽dongle與電腦(若電腦沒有藍芽)，筆電有藍芽功能的，請確認藍芽在4.0以上5.1以下。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44"/>
          <p:cNvSpPr/>
          <p:nvPr/>
        </p:nvSpPr>
        <p:spPr>
          <a:xfrm>
            <a:off x="4785591" y="1180764"/>
            <a:ext cx="2562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3.點擊「藍芽」的選項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44"/>
          <p:cNvSpPr/>
          <p:nvPr/>
        </p:nvSpPr>
        <p:spPr>
          <a:xfrm>
            <a:off x="4785591" y="4148425"/>
            <a:ext cx="2562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4.選擇裝置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8" name="Google Shape;1358;p44"/>
          <p:cNvPicPr preferRelativeResize="0"/>
          <p:nvPr/>
        </p:nvPicPr>
        <p:blipFill rotWithShape="1">
          <a:blip r:embed="rId5">
            <a:alphaModFix/>
          </a:blip>
          <a:srcRect l="534" t="537" r="1073" b="1230"/>
          <a:stretch/>
        </p:blipFill>
        <p:spPr>
          <a:xfrm>
            <a:off x="8920808" y="1550096"/>
            <a:ext cx="2208741" cy="18386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59" name="Google Shape;1359;p44"/>
          <p:cNvCxnSpPr/>
          <p:nvPr/>
        </p:nvCxnSpPr>
        <p:spPr>
          <a:xfrm>
            <a:off x="5343835" y="5668838"/>
            <a:ext cx="46672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60" name="Google Shape;1360;p44"/>
          <p:cNvSpPr/>
          <p:nvPr/>
        </p:nvSpPr>
        <p:spPr>
          <a:xfrm>
            <a:off x="5841517" y="5564378"/>
            <a:ext cx="1038225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1" name="Google Shape;1361;p44"/>
          <p:cNvPicPr preferRelativeResize="0"/>
          <p:nvPr/>
        </p:nvPicPr>
        <p:blipFill rotWithShape="1">
          <a:blip r:embed="rId6">
            <a:alphaModFix/>
          </a:blip>
          <a:srcRect l="1357" t="908" r="1583" b="1827"/>
          <a:stretch/>
        </p:blipFill>
        <p:spPr>
          <a:xfrm>
            <a:off x="8920808" y="4615461"/>
            <a:ext cx="2175858" cy="1831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2" name="Google Shape;1362;p44"/>
          <p:cNvSpPr/>
          <p:nvPr/>
        </p:nvSpPr>
        <p:spPr>
          <a:xfrm>
            <a:off x="9380744" y="2726810"/>
            <a:ext cx="1213139" cy="676257"/>
          </a:xfrm>
          <a:prstGeom prst="rect">
            <a:avLst/>
          </a:prstGeom>
          <a:noFill/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44"/>
          <p:cNvSpPr/>
          <p:nvPr/>
        </p:nvSpPr>
        <p:spPr>
          <a:xfrm>
            <a:off x="8130961" y="1162766"/>
            <a:ext cx="3788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5.選擇欲連結rabboni裝置的MAC碼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44"/>
          <p:cNvSpPr/>
          <p:nvPr/>
        </p:nvSpPr>
        <p:spPr>
          <a:xfrm>
            <a:off x="8986116" y="4148425"/>
            <a:ext cx="2078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6.選擇 「確認」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44"/>
          <p:cNvSpPr/>
          <p:nvPr/>
        </p:nvSpPr>
        <p:spPr>
          <a:xfrm>
            <a:off x="9434279" y="5924707"/>
            <a:ext cx="647002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6" name="Google Shape;1366;p44" descr="Device/Module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4247" y="2162442"/>
            <a:ext cx="1124072" cy="8917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7" name="Google Shape;1367;p44"/>
          <p:cNvCxnSpPr/>
          <p:nvPr/>
        </p:nvCxnSpPr>
        <p:spPr>
          <a:xfrm>
            <a:off x="2211058" y="2608324"/>
            <a:ext cx="46672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stealth" w="med" len="med"/>
            <a:tailEnd type="none" w="sm" len="sm"/>
          </a:ln>
        </p:spPr>
      </p:cxnSp>
      <p:pic>
        <p:nvPicPr>
          <p:cNvPr id="1368" name="Google Shape;1368;p44"/>
          <p:cNvPicPr preferRelativeResize="0"/>
          <p:nvPr/>
        </p:nvPicPr>
        <p:blipFill rotWithShape="1">
          <a:blip r:embed="rId8">
            <a:alphaModFix/>
          </a:blip>
          <a:srcRect l="17046" t="26085" r="16374" b="25932"/>
          <a:stretch/>
        </p:blipFill>
        <p:spPr>
          <a:xfrm>
            <a:off x="786880" y="4770805"/>
            <a:ext cx="200025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44"/>
          <p:cNvPicPr preferRelativeResize="0"/>
          <p:nvPr/>
        </p:nvPicPr>
        <p:blipFill rotWithShape="1">
          <a:blip r:embed="rId9">
            <a:alphaModFix/>
          </a:blip>
          <a:srcRect l="29272" t="26241" r="29208" b="21741"/>
          <a:stretch/>
        </p:blipFill>
        <p:spPr>
          <a:xfrm>
            <a:off x="1023407" y="5585999"/>
            <a:ext cx="527050" cy="658813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44"/>
          <p:cNvSpPr/>
          <p:nvPr/>
        </p:nvSpPr>
        <p:spPr>
          <a:xfrm>
            <a:off x="779145" y="3528148"/>
            <a:ext cx="39025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2.短按右鍵1秒，開始藍芽連線，綠燈會閃爍直到配對成功。若無配對到手機，會自動於30秒後停止廣播。</a:t>
            </a:r>
            <a:endParaRPr/>
          </a:p>
        </p:txBody>
      </p:sp>
      <p:pic>
        <p:nvPicPr>
          <p:cNvPr id="1371" name="Google Shape;1371;p44"/>
          <p:cNvPicPr preferRelativeResize="0"/>
          <p:nvPr/>
        </p:nvPicPr>
        <p:blipFill rotWithShape="1">
          <a:blip r:embed="rId10">
            <a:alphaModFix/>
          </a:blip>
          <a:srcRect l="11680" t="11360" r="14480" b="7826"/>
          <a:stretch/>
        </p:blipFill>
        <p:spPr>
          <a:xfrm>
            <a:off x="3001389" y="4797936"/>
            <a:ext cx="1487519" cy="12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44"/>
          <p:cNvSpPr/>
          <p:nvPr/>
        </p:nvSpPr>
        <p:spPr>
          <a:xfrm>
            <a:off x="2410724" y="6042538"/>
            <a:ext cx="23748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藍芽連線手機成功後，綠燈每10秒閃爍一次</a:t>
            </a:r>
            <a:endParaRPr/>
          </a:p>
        </p:txBody>
      </p:sp>
      <p:sp>
        <p:nvSpPr>
          <p:cNvPr id="1373" name="Google Shape;1373;p44"/>
          <p:cNvSpPr/>
          <p:nvPr/>
        </p:nvSpPr>
        <p:spPr>
          <a:xfrm>
            <a:off x="3951892" y="4625445"/>
            <a:ext cx="440461" cy="440461"/>
          </a:xfrm>
          <a:prstGeom prst="sun">
            <a:avLst>
              <a:gd name="adj" fmla="val 25000"/>
            </a:avLst>
          </a:prstGeom>
          <a:solidFill>
            <a:srgbClr val="B0FC3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4" name="Google Shape;1374;p44"/>
          <p:cNvPicPr preferRelativeResize="0"/>
          <p:nvPr/>
        </p:nvPicPr>
        <p:blipFill rotWithShape="1">
          <a:blip r:embed="rId3">
            <a:alphaModFix/>
          </a:blip>
          <a:srcRect r="1235" b="2522"/>
          <a:stretch/>
        </p:blipFill>
        <p:spPr>
          <a:xfrm>
            <a:off x="5207383" y="1553338"/>
            <a:ext cx="2300136" cy="1831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5" name="Google Shape;1375;p44"/>
          <p:cNvSpPr/>
          <p:nvPr/>
        </p:nvSpPr>
        <p:spPr>
          <a:xfrm>
            <a:off x="8473148" y="3406721"/>
            <a:ext cx="29787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MAC碼在rabboni的本體背面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Google Shape;1380;p45"/>
          <p:cNvPicPr preferRelativeResize="0"/>
          <p:nvPr/>
        </p:nvPicPr>
        <p:blipFill rotWithShape="1">
          <a:blip r:embed="rId3">
            <a:alphaModFix/>
          </a:blip>
          <a:srcRect l="1" r="344" b="322"/>
          <a:stretch/>
        </p:blipFill>
        <p:spPr>
          <a:xfrm>
            <a:off x="439597" y="1673770"/>
            <a:ext cx="6821714" cy="47337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1" name="Google Shape;1381;p45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7.數字跳動代表連線成功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45"/>
          <p:cNvSpPr/>
          <p:nvPr/>
        </p:nvSpPr>
        <p:spPr>
          <a:xfrm>
            <a:off x="1796795" y="2486120"/>
            <a:ext cx="3726181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45"/>
          <p:cNvSpPr/>
          <p:nvPr/>
        </p:nvSpPr>
        <p:spPr>
          <a:xfrm>
            <a:off x="2836163" y="1832220"/>
            <a:ext cx="583693" cy="221299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4" name="Google Shape;1384;p45"/>
          <p:cNvCxnSpPr/>
          <p:nvPr/>
        </p:nvCxnSpPr>
        <p:spPr>
          <a:xfrm>
            <a:off x="3494841" y="1942869"/>
            <a:ext cx="4835400" cy="1202700"/>
          </a:xfrm>
          <a:prstGeom prst="bentConnector3">
            <a:avLst>
              <a:gd name="adj1" fmla="val 49999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85" name="Google Shape;1385;p45"/>
          <p:cNvSpPr/>
          <p:nvPr/>
        </p:nvSpPr>
        <p:spPr>
          <a:xfrm>
            <a:off x="8377737" y="1619703"/>
            <a:ext cx="29977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8.可以編輯裝置在電腦上的名稱，會對應到Scartch裡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6" name="Google Shape;1386;p45"/>
          <p:cNvPicPr preferRelativeResize="0"/>
          <p:nvPr/>
        </p:nvPicPr>
        <p:blipFill rotWithShape="1">
          <a:blip r:embed="rId4">
            <a:alphaModFix/>
          </a:blip>
          <a:srcRect l="1947" t="1369" r="2051" b="3759"/>
          <a:stretch/>
        </p:blipFill>
        <p:spPr>
          <a:xfrm>
            <a:off x="8489139" y="2377439"/>
            <a:ext cx="2615184" cy="15361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7" name="Google Shape;138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7397" y="4637140"/>
            <a:ext cx="3486135" cy="1659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45"/>
          <p:cNvSpPr/>
          <p:nvPr/>
        </p:nvSpPr>
        <p:spPr>
          <a:xfrm>
            <a:off x="8017397" y="4267808"/>
            <a:ext cx="33580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9.按下「確認」後，名稱改變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45"/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</a:t>
            </a:r>
            <a:r>
              <a:rPr lang="en-US" sz="3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藍芽連線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6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10.新增其他裝置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5" name="Google Shape;139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243" y="1665457"/>
            <a:ext cx="5607800" cy="24797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6" name="Google Shape;1396;p46"/>
          <p:cNvCxnSpPr/>
          <p:nvPr/>
        </p:nvCxnSpPr>
        <p:spPr>
          <a:xfrm>
            <a:off x="3833899" y="3509113"/>
            <a:ext cx="2607900" cy="13410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97" name="Google Shape;1397;p46"/>
          <p:cNvSpPr txBox="1"/>
          <p:nvPr/>
        </p:nvSpPr>
        <p:spPr>
          <a:xfrm>
            <a:off x="3805903" y="3119341"/>
            <a:ext cx="33602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3.點擊新增第二個、第三個裝置</a:t>
            </a:r>
            <a:endParaRPr sz="18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8" name="Google Shape;139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2637" y="3591097"/>
            <a:ext cx="5015009" cy="3168708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p46"/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</a:t>
            </a:r>
            <a:r>
              <a:rPr lang="en-US" sz="3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藍芽連線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7"/>
          <p:cNvSpPr/>
          <p:nvPr/>
        </p:nvSpPr>
        <p:spPr>
          <a:xfrm>
            <a:off x="528678" y="1197021"/>
            <a:ext cx="29977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1.點擊左邊Scratch的ICON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47"/>
          <p:cNvPicPr preferRelativeResize="0"/>
          <p:nvPr/>
        </p:nvPicPr>
        <p:blipFill rotWithShape="1">
          <a:blip r:embed="rId3">
            <a:alphaModFix/>
          </a:blip>
          <a:srcRect r="375" b="502"/>
          <a:stretch/>
        </p:blipFill>
        <p:spPr>
          <a:xfrm>
            <a:off x="528678" y="1598186"/>
            <a:ext cx="6519822" cy="45219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06" name="Google Shape;1406;p47"/>
          <p:cNvSpPr/>
          <p:nvPr/>
        </p:nvSpPr>
        <p:spPr>
          <a:xfrm>
            <a:off x="739219" y="3304188"/>
            <a:ext cx="583693" cy="415681"/>
          </a:xfrm>
          <a:prstGeom prst="rect">
            <a:avLst/>
          </a:prstGeom>
          <a:noFill/>
          <a:ln w="28575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7" name="Google Shape;1407;p47"/>
          <p:cNvCxnSpPr/>
          <p:nvPr/>
        </p:nvCxnSpPr>
        <p:spPr>
          <a:xfrm rot="10800000" flipH="1">
            <a:off x="1429821" y="2054605"/>
            <a:ext cx="6558600" cy="1455900"/>
          </a:xfrm>
          <a:prstGeom prst="bentConnector3">
            <a:avLst>
              <a:gd name="adj1" fmla="val 60843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408" name="Google Shape;1408;p47"/>
          <p:cNvPicPr preferRelativeResize="0"/>
          <p:nvPr/>
        </p:nvPicPr>
        <p:blipFill rotWithShape="1">
          <a:blip r:embed="rId4">
            <a:alphaModFix/>
          </a:blip>
          <a:srcRect l="1" t="8985" r="1886" b="13259"/>
          <a:stretch/>
        </p:blipFill>
        <p:spPr>
          <a:xfrm>
            <a:off x="8184577" y="1598186"/>
            <a:ext cx="3137473" cy="12541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09" name="Google Shape;1409;p47"/>
          <p:cNvSpPr/>
          <p:nvPr/>
        </p:nvSpPr>
        <p:spPr>
          <a:xfrm>
            <a:off x="7784489" y="2986671"/>
            <a:ext cx="39185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2.點擊Scratch的ICON，跳轉到瀏覽器</a:t>
            </a:r>
            <a:endParaRPr sz="18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0" name="Google Shape;1410;p47"/>
          <p:cNvPicPr preferRelativeResize="0"/>
          <p:nvPr/>
        </p:nvPicPr>
        <p:blipFill rotWithShape="1">
          <a:blip r:embed="rId5">
            <a:alphaModFix/>
          </a:blip>
          <a:srcRect t="351" r="277" b="584"/>
          <a:stretch/>
        </p:blipFill>
        <p:spPr>
          <a:xfrm>
            <a:off x="7794051" y="3420600"/>
            <a:ext cx="3908962" cy="26298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1" name="Google Shape;1411;p47"/>
          <p:cNvSpPr/>
          <p:nvPr/>
        </p:nvSpPr>
        <p:spPr>
          <a:xfrm>
            <a:off x="7201504" y="6115004"/>
            <a:ext cx="4838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https://nctutwtlab.github.io/scratch-gui/rabboni/</a:t>
            </a:r>
            <a:endParaRPr/>
          </a:p>
        </p:txBody>
      </p:sp>
      <p:sp>
        <p:nvSpPr>
          <p:cNvPr id="1412" name="Google Shape;1412;p47"/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Scratch桌面板多連使用說明-</a:t>
            </a:r>
            <a:r>
              <a:rPr lang="en-US" sz="3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藍芽連線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9E818CF-FD64-4260-AED1-751881B0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91" y="1500832"/>
            <a:ext cx="3489094" cy="4003423"/>
          </a:xfrm>
          <a:prstGeom prst="rect">
            <a:avLst/>
          </a:prstGeom>
        </p:spPr>
      </p:pic>
      <p:sp>
        <p:nvSpPr>
          <p:cNvPr id="1418" name="Google Shape;1418;p48"/>
          <p:cNvSpPr txBox="1">
            <a:spLocks noGrp="1"/>
          </p:cNvSpPr>
          <p:nvPr>
            <p:ph type="sldNum" idx="12"/>
          </p:nvPr>
        </p:nvSpPr>
        <p:spPr>
          <a:xfrm>
            <a:off x="9056147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48"/>
          <p:cNvSpPr txBox="1">
            <a:spLocks noGrp="1"/>
          </p:cNvSpPr>
          <p:nvPr>
            <p:ph type="title"/>
          </p:nvPr>
        </p:nvSpPr>
        <p:spPr>
          <a:xfrm>
            <a:off x="708212" y="187359"/>
            <a:ext cx="5491163" cy="625475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與ΜΙΤ 合作完成</a:t>
            </a:r>
            <a:b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 strike="noStrike" cap="none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3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abboni-Scratch 連線 </a:t>
            </a:r>
            <a:endParaRPr sz="32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0" name="Google Shape;1420;p48"/>
          <p:cNvSpPr/>
          <p:nvPr/>
        </p:nvSpPr>
        <p:spPr>
          <a:xfrm>
            <a:off x="7981980" y="1435120"/>
            <a:ext cx="1970452" cy="403860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48"/>
          <p:cNvSpPr/>
          <p:nvPr/>
        </p:nvSpPr>
        <p:spPr>
          <a:xfrm rot="-9041506" flipH="1">
            <a:off x="7108280" y="4786688"/>
            <a:ext cx="1354562" cy="1095545"/>
          </a:xfrm>
          <a:prstGeom prst="arc">
            <a:avLst>
              <a:gd name="adj1" fmla="val 13109983"/>
              <a:gd name="adj2" fmla="val 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2" name="Google Shape;1422;p48"/>
          <p:cNvGrpSpPr/>
          <p:nvPr/>
        </p:nvGrpSpPr>
        <p:grpSpPr>
          <a:xfrm>
            <a:off x="11071412" y="188259"/>
            <a:ext cx="896471" cy="779930"/>
            <a:chOff x="10757647" y="80682"/>
            <a:chExt cx="1120588" cy="878542"/>
          </a:xfrm>
        </p:grpSpPr>
        <p:sp>
          <p:nvSpPr>
            <p:cNvPr id="1423" name="Google Shape;1423;p48"/>
            <p:cNvSpPr/>
            <p:nvPr/>
          </p:nvSpPr>
          <p:spPr>
            <a:xfrm>
              <a:off x="10757647" y="80682"/>
              <a:ext cx="1120588" cy="87854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4" name="Google Shape;1424;p48" descr="查看來源圖片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96601" y="80682"/>
              <a:ext cx="770965" cy="7709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5" name="Google Shape;1425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9801" y="2467682"/>
            <a:ext cx="3279462" cy="291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212" y="1435120"/>
            <a:ext cx="1210759" cy="6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48" descr="「nctu」的圖片搜尋結果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9568" y="1286909"/>
            <a:ext cx="893376" cy="921896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48"/>
          <p:cNvSpPr/>
          <p:nvPr/>
        </p:nvSpPr>
        <p:spPr>
          <a:xfrm>
            <a:off x="6718852" y="1817915"/>
            <a:ext cx="929717" cy="405810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48"/>
          <p:cNvSpPr/>
          <p:nvPr/>
        </p:nvSpPr>
        <p:spPr>
          <a:xfrm>
            <a:off x="5890495" y="1633248"/>
            <a:ext cx="110799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1800"/>
              <a:buFont typeface="DFKai-SB"/>
              <a:buNone/>
            </a:pPr>
            <a:r>
              <a:rPr lang="en-US" sz="1800" b="0" i="0" u="none" strike="noStrike" cap="none">
                <a:solidFill>
                  <a:srgbClr val="833C0B"/>
                </a:solidFill>
                <a:latin typeface="DFKai-SB"/>
                <a:ea typeface="DFKai-SB"/>
                <a:cs typeface="DFKai-SB"/>
                <a:sym typeface="DFKai-SB"/>
              </a:rPr>
              <a:t>數字教育</a:t>
            </a:r>
            <a:endParaRPr sz="1800" b="0" i="0" u="none" strike="noStrike" cap="none">
              <a:solidFill>
                <a:srgbClr val="833C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0" name="Google Shape;1430;p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8773" y="2421382"/>
            <a:ext cx="3926375" cy="4035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48"/>
          <p:cNvSpPr/>
          <p:nvPr/>
        </p:nvSpPr>
        <p:spPr>
          <a:xfrm>
            <a:off x="1419030" y="2298824"/>
            <a:ext cx="1310339" cy="453651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3844779" y="1192336"/>
            <a:ext cx="4502441" cy="89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介面教學</a:t>
            </a:r>
            <a:endParaRPr sz="36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小孩創業家系列】他8歲開始編程、12歲投資股票、13歲成功建立自己的初創| BusinessFocus">
            <a:extLst>
              <a:ext uri="{FF2B5EF4-FFF2-40B4-BE49-F238E27FC236}">
                <a16:creationId xmlns:a16="http://schemas.microsoft.com/office/drawing/2014/main" id="{D7190F13-61D9-4EE1-B5EC-5C56E774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83" y="2237608"/>
            <a:ext cx="6529632" cy="34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898358" y="57943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sz="3600" b="1" dirty="0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abboni-Scratch鍵盤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</a:t>
            </a:r>
            <a:r>
              <a:rPr lang="en-US" sz="36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遊戲</a:t>
            </a:r>
            <a: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b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438" name="Google Shape;1438;p49"/>
          <p:cNvSpPr/>
          <p:nvPr/>
        </p:nvSpPr>
        <p:spPr>
          <a:xfrm>
            <a:off x="2954158" y="1706731"/>
            <a:ext cx="419764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貓咪使用空白鍵跑步</a:t>
            </a:r>
            <a:endParaRPr lang="en-US" altLang="zh-TW"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恐龍使用數字鍵</a:t>
            </a:r>
            <a:r>
              <a:rPr lang="en-US" altLang="zh-TW" sz="2000" dirty="0"/>
              <a:t>0</a:t>
            </a:r>
            <a:r>
              <a:rPr lang="zh-TW" altLang="en-US" sz="2000" dirty="0"/>
              <a:t>跑步</a:t>
            </a:r>
            <a:endParaRPr lang="en-US" altLang="zh-TW"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能不被黃色生物發現</a:t>
            </a:r>
            <a:endParaRPr lang="en-US" altLang="zh-TW"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/>
              <a:t>及最快跑到的獲勝</a:t>
            </a:r>
            <a:endParaRPr sz="2000" dirty="0"/>
          </a:p>
        </p:txBody>
      </p:sp>
      <p:pic>
        <p:nvPicPr>
          <p:cNvPr id="1440" name="Google Shape;1440;p49" descr="「pc icon png」的圖片搜尋結果&quot;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8358" y="3238047"/>
            <a:ext cx="2552047" cy="2552047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49"/>
          <p:cNvSpPr/>
          <p:nvPr/>
        </p:nvSpPr>
        <p:spPr>
          <a:xfrm>
            <a:off x="2094082" y="3602746"/>
            <a:ext cx="2105076" cy="58477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鍵盤</a:t>
            </a:r>
            <a:r>
              <a:rPr lang="en-US" altLang="zh-TW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123</a:t>
            </a:r>
            <a:r>
              <a:rPr lang="zh-TW" alt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木頭人</a:t>
            </a:r>
            <a:r>
              <a:rPr lang="en-US" sz="1600" dirty="0" err="1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遊戲</a:t>
            </a:r>
            <a:r>
              <a:rPr 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2" name="Google Shape;144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9947" y="4018579"/>
            <a:ext cx="218122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318E7AC-9FB4-4977-A5B8-14EF1A283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619" y="1905001"/>
            <a:ext cx="4619048" cy="3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09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242005" y="1026545"/>
            <a:ext cx="10305829" cy="58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動手寫程式之前先想想這個遊戲有哪些角色及規則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B15DBE-9739-4FB2-BCCE-655097473D32}"/>
              </a:ext>
            </a:extLst>
          </p:cNvPr>
          <p:cNvSpPr txBox="1"/>
          <p:nvPr/>
        </p:nvSpPr>
        <p:spPr>
          <a:xfrm>
            <a:off x="1766597" y="2044005"/>
            <a:ext cx="865880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/>
              <a:t>角色有哪些？哪些背景適合這個遊戲？</a:t>
            </a:r>
            <a:endParaRPr lang="en-US" altLang="zh-TW" sz="2000" b="1" dirty="0"/>
          </a:p>
          <a:p>
            <a:pPr marL="811213" lvl="8" indent="-457200">
              <a:buFont typeface="+mj-lt"/>
              <a:buAutoNum type="arabicPeriod"/>
            </a:pPr>
            <a:r>
              <a:rPr lang="zh-TW" altLang="en-US" sz="2000" b="1" dirty="0"/>
              <a:t>裁判</a:t>
            </a:r>
            <a:r>
              <a:rPr lang="en-US" altLang="zh-TW" sz="2000" dirty="0"/>
              <a:t>(</a:t>
            </a:r>
            <a:r>
              <a:rPr lang="zh-TW" altLang="en-US" sz="2000" dirty="0"/>
              <a:t>數</a:t>
            </a:r>
            <a:r>
              <a:rPr lang="en-US" altLang="zh-TW" sz="2000" dirty="0"/>
              <a:t>123</a:t>
            </a:r>
            <a:r>
              <a:rPr lang="zh-TW" altLang="en-US" sz="2000" dirty="0"/>
              <a:t>木頭人的角色</a:t>
            </a:r>
            <a:r>
              <a:rPr lang="en-US" altLang="zh-TW" sz="2000" dirty="0"/>
              <a:t>)</a:t>
            </a:r>
          </a:p>
          <a:p>
            <a:pPr marL="811213" lvl="8" indent="-457200">
              <a:buFont typeface="+mj-lt"/>
              <a:buAutoNum type="arabicPeriod"/>
            </a:pPr>
            <a:r>
              <a:rPr lang="zh-TW" altLang="en-US" sz="2000" b="1" dirty="0"/>
              <a:t>玩家數名</a:t>
            </a:r>
            <a:r>
              <a:rPr lang="en-US" altLang="zh-TW" sz="2000" dirty="0"/>
              <a:t>(</a:t>
            </a:r>
            <a:r>
              <a:rPr lang="zh-TW" altLang="en-US" sz="2000" dirty="0"/>
              <a:t>本次範例為兩位玩家</a:t>
            </a:r>
            <a:r>
              <a:rPr lang="en-US" altLang="zh-TW" sz="2000" dirty="0"/>
              <a:t>)</a:t>
            </a:r>
          </a:p>
          <a:p>
            <a:pPr marL="811213" lvl="8" indent="-457200">
              <a:buFont typeface="+mj-lt"/>
              <a:buAutoNum type="arabicPeriod"/>
            </a:pPr>
            <a:r>
              <a:rPr lang="zh-TW" altLang="en-US" sz="2000" b="1" dirty="0"/>
              <a:t>背景適合找空曠的地方</a:t>
            </a:r>
            <a:endParaRPr lang="en-US" altLang="zh-TW" sz="2000" b="1" dirty="0"/>
          </a:p>
          <a:p>
            <a:pPr marL="811213" lvl="8" indent="-457200">
              <a:buFont typeface="+mj-lt"/>
              <a:buAutoNum type="arabicPeriod"/>
            </a:pPr>
            <a:endParaRPr lang="en-US" altLang="zh-TW" sz="2000" b="1" dirty="0"/>
          </a:p>
          <a:p>
            <a:pPr marL="354013" lvl="8"/>
            <a:r>
              <a:rPr lang="zh-TW" altLang="en-US" sz="2000" b="1" dirty="0"/>
              <a:t>接下來試著新增角色及背景吧！</a:t>
            </a:r>
            <a:endParaRPr lang="en-US" altLang="zh-TW" sz="2000" b="1" dirty="0"/>
          </a:p>
          <a:p>
            <a:pPr marL="720725" lvl="4" indent="-342900">
              <a:buFont typeface="+mj-lt"/>
              <a:buAutoNum type="arabicPeriod"/>
            </a:pPr>
            <a:endParaRPr lang="en-US" altLang="zh-TW" sz="1800" dirty="0"/>
          </a:p>
          <a:p>
            <a:pPr marL="377825" lvl="4"/>
            <a:endParaRPr lang="en-US" altLang="zh-TW" sz="1800" dirty="0"/>
          </a:p>
          <a:p>
            <a:pPr marL="720725" lvl="4" indent="-342900">
              <a:buFont typeface="+mj-lt"/>
              <a:buAutoNum type="arabicPeriod"/>
            </a:pPr>
            <a:endParaRPr lang="en-US" altLang="zh-TW" sz="1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45B59A-EFC5-4A7A-89A8-5A30C4DAC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7" b="98516" l="10000" r="98750">
                        <a14:foregroundMark x1="56250" y1="72605" x2="26750" y2="71120"/>
                        <a14:foregroundMark x1="26750" y1="71120" x2="63625" y2="81916"/>
                        <a14:foregroundMark x1="63625" y1="81916" x2="58875" y2="88799"/>
                        <a14:foregroundMark x1="58875" y1="88799" x2="50000" y2="81916"/>
                        <a14:foregroundMark x1="50000" y1="81916" x2="54125" y2="88664"/>
                        <a14:foregroundMark x1="54125" y1="88664" x2="73375" y2="83401"/>
                        <a14:foregroundMark x1="73375" y1="83401" x2="55000" y2="86640"/>
                        <a14:foregroundMark x1="55000" y1="86640" x2="50250" y2="85425"/>
                        <a14:foregroundMark x1="86125" y1="87449" x2="57000" y2="91903"/>
                        <a14:foregroundMark x1="57000" y1="91903" x2="30500" y2="85425"/>
                        <a14:foregroundMark x1="30500" y1="85425" x2="45625" y2="79622"/>
                        <a14:foregroundMark x1="38125" y1="76248" x2="7875" y2="91903"/>
                        <a14:foregroundMark x1="7875" y1="91903" x2="24875" y2="98920"/>
                        <a14:foregroundMark x1="24875" y1="98920" x2="44250" y2="98785"/>
                        <a14:foregroundMark x1="44250" y1="98785" x2="59875" y2="98920"/>
                        <a14:foregroundMark x1="59875" y1="98920" x2="95250" y2="97706"/>
                        <a14:foregroundMark x1="95250" y1="97706" x2="97250" y2="85425"/>
                        <a14:foregroundMark x1="97250" y1="85425" x2="88875" y2="75169"/>
                        <a14:foregroundMark x1="88875" y1="75169" x2="38125" y2="72470"/>
                        <a14:foregroundMark x1="38125" y1="72470" x2="48500" y2="75169"/>
                        <a14:foregroundMark x1="48500" y1="75169" x2="63250" y2="75034"/>
                        <a14:foregroundMark x1="63250" y1="75034" x2="93500" y2="78812"/>
                        <a14:foregroundMark x1="93500" y1="78812" x2="98750" y2="94737"/>
                        <a14:foregroundMark x1="98750" y1="94737" x2="54000" y2="98516"/>
                        <a14:foregroundMark x1="54000" y1="98516" x2="54000" y2="98516"/>
                        <a14:foregroundMark x1="56625" y1="98381" x2="61375" y2="98111"/>
                        <a14:foregroundMark x1="94625" y1="76248" x2="91625" y2="85695"/>
                        <a14:foregroundMark x1="91625" y1="85695" x2="91625" y2="97571"/>
                        <a14:foregroundMark x1="91625" y1="97571" x2="99125" y2="81916"/>
                        <a14:foregroundMark x1="99125" y1="81916" x2="88625" y2="86910"/>
                        <a14:foregroundMark x1="88625" y1="86910" x2="88250" y2="97571"/>
                        <a14:foregroundMark x1="88250" y1="97571" x2="98625" y2="97706"/>
                        <a14:foregroundMark x1="98625" y1="97706" x2="98750" y2="88799"/>
                        <a14:foregroundMark x1="98750" y1="88799" x2="98750" y2="90553"/>
                        <a14:backgroundMark x1="32875" y1="14305" x2="20750" y2="22267"/>
                        <a14:backgroundMark x1="20750" y1="22267" x2="27375" y2="17544"/>
                        <a14:backgroundMark x1="27375" y1="17544" x2="3750" y2="21053"/>
                        <a14:backgroundMark x1="3750" y1="21053" x2="16875" y2="14170"/>
                        <a14:backgroundMark x1="16875" y1="14170" x2="11250" y2="17679"/>
                        <a14:backgroundMark x1="11250" y1="17679" x2="13250" y2="24561"/>
                        <a14:backgroundMark x1="13250" y1="24561" x2="18625" y2="32659"/>
                        <a14:backgroundMark x1="18625" y1="32659" x2="25750" y2="32794"/>
                        <a14:backgroundMark x1="25750" y1="32794" x2="18750" y2="45074"/>
                        <a14:backgroundMark x1="18750" y1="45074" x2="20250" y2="43050"/>
                        <a14:backgroundMark x1="42000" y1="19028" x2="34375" y2="51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785" y="2620594"/>
            <a:ext cx="4132432" cy="38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5"/>
          <p:cNvGrpSpPr/>
          <p:nvPr/>
        </p:nvGrpSpPr>
        <p:grpSpPr>
          <a:xfrm>
            <a:off x="0" y="4704428"/>
            <a:ext cx="12192000" cy="2097643"/>
            <a:chOff x="15529" y="5415740"/>
            <a:chExt cx="12192000" cy="1429105"/>
          </a:xfrm>
        </p:grpSpPr>
        <p:sp>
          <p:nvSpPr>
            <p:cNvPr id="574" name="Google Shape;574;p5"/>
            <p:cNvSpPr/>
            <p:nvPr/>
          </p:nvSpPr>
          <p:spPr>
            <a:xfrm>
              <a:off x="15529" y="5415740"/>
              <a:ext cx="12192000" cy="1429105"/>
            </a:xfrm>
            <a:prstGeom prst="rect">
              <a:avLst/>
            </a:prstGeom>
            <a:solidFill>
              <a:srgbClr val="E1EFD8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5"/>
            <p:cNvSpPr txBox="1"/>
            <p:nvPr/>
          </p:nvSpPr>
          <p:spPr>
            <a:xfrm>
              <a:off x="939597" y="6227525"/>
              <a:ext cx="5917591" cy="369332"/>
            </a:xfrm>
            <a:prstGeom prst="rect">
              <a:avLst/>
            </a:prstGeom>
            <a:solidFill>
              <a:srgbClr val="C4E0B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應用創意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物理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數學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美學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體健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運動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長照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環保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海洋</a:t>
              </a:r>
              <a:r>
                <a:rPr lang="en-US" sz="1800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 rot="10800000" flipH="1">
              <a:off x="7394096" y="6253134"/>
              <a:ext cx="4027814" cy="318114"/>
            </a:xfrm>
            <a:prstGeom prst="rightArrow">
              <a:avLst>
                <a:gd name="adj1" fmla="val 50000"/>
                <a:gd name="adj2" fmla="val 176371"/>
              </a:avLst>
            </a:prstGeom>
            <a:gradFill>
              <a:gsLst>
                <a:gs pos="0">
                  <a:srgbClr val="213F76"/>
                </a:gs>
                <a:gs pos="50000">
                  <a:srgbClr val="2F5CAB"/>
                </a:gs>
                <a:gs pos="100000">
                  <a:srgbClr val="3A6FCD"/>
                </a:gs>
              </a:gsLst>
              <a:lin ang="81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7" name="Google Shape;577;p5" descr="Crown, Crown, gold, crown Png, 3D Rendering png | PNGWi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9399618" y="5684297"/>
              <a:ext cx="1199143" cy="7054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Google Shape;578;p5"/>
          <p:cNvSpPr/>
          <p:nvPr/>
        </p:nvSpPr>
        <p:spPr>
          <a:xfrm>
            <a:off x="0" y="2701362"/>
            <a:ext cx="12192000" cy="2112253"/>
          </a:xfrm>
          <a:prstGeom prst="rect">
            <a:avLst/>
          </a:prstGeom>
          <a:solidFill>
            <a:srgbClr val="9CAEC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5"/>
          <p:cNvSpPr txBox="1"/>
          <p:nvPr/>
        </p:nvSpPr>
        <p:spPr>
          <a:xfrm>
            <a:off x="837757" y="3303572"/>
            <a:ext cx="5032052" cy="369291"/>
          </a:xfrm>
          <a:prstGeom prst="rect">
            <a:avLst/>
          </a:prstGeom>
          <a:solidFill>
            <a:srgbClr val="D0CEC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邏輯訓練</a:t>
            </a:r>
            <a:r>
              <a:rPr lang="en-US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  從 Flow Chart </a:t>
            </a:r>
            <a:r>
              <a:rPr lang="en-US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開始</a:t>
            </a:r>
            <a:r>
              <a:rPr lang="en-US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(option)</a:t>
            </a:r>
            <a:endParaRPr sz="1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 txBox="1"/>
          <p:nvPr/>
        </p:nvSpPr>
        <p:spPr>
          <a:xfrm>
            <a:off x="820923" y="4210194"/>
            <a:ext cx="5032053" cy="345224"/>
          </a:xfrm>
          <a:prstGeom prst="rect">
            <a:avLst/>
          </a:prstGeom>
          <a:solidFill>
            <a:srgbClr val="DDEAF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程式觀摩:   從別人設計的程式開始 </a:t>
            </a:r>
            <a:r>
              <a:rPr lang="en-US" sz="1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- Start 2,3 </a:t>
            </a:r>
            <a:endParaRPr/>
          </a:p>
        </p:txBody>
      </p:sp>
      <p:sp>
        <p:nvSpPr>
          <p:cNvPr id="581" name="Google Shape;581;p5"/>
          <p:cNvSpPr/>
          <p:nvPr/>
        </p:nvSpPr>
        <p:spPr>
          <a:xfrm>
            <a:off x="6649754" y="3812909"/>
            <a:ext cx="3825995" cy="345223"/>
          </a:xfrm>
          <a:prstGeom prst="notchedRightArrow">
            <a:avLst>
              <a:gd name="adj1" fmla="val 50000"/>
              <a:gd name="adj2" fmla="val 204507"/>
            </a:avLst>
          </a:prstGeom>
          <a:gradFill>
            <a:gsLst>
              <a:gs pos="0">
                <a:srgbClr val="213F76"/>
              </a:gs>
              <a:gs pos="50000">
                <a:srgbClr val="2F5CAB"/>
              </a:gs>
              <a:gs pos="100000">
                <a:srgbClr val="3A6FCD"/>
              </a:gs>
            </a:gsLst>
            <a:lin ang="81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5"/>
          <p:cNvSpPr txBox="1"/>
          <p:nvPr/>
        </p:nvSpPr>
        <p:spPr>
          <a:xfrm>
            <a:off x="6649335" y="4262856"/>
            <a:ext cx="4721742" cy="37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Scratch, Python, APP inventor, Unity,  Java..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113">
            <a:off x="8809825" y="2781900"/>
            <a:ext cx="1271660" cy="15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"/>
          <p:cNvSpPr txBox="1"/>
          <p:nvPr/>
        </p:nvSpPr>
        <p:spPr>
          <a:xfrm>
            <a:off x="3946628" y="5142572"/>
            <a:ext cx="5032053" cy="345224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AIOT 程式:   設計自己的程式  AIOT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5"/>
          <p:cNvGrpSpPr/>
          <p:nvPr/>
        </p:nvGrpSpPr>
        <p:grpSpPr>
          <a:xfrm>
            <a:off x="0" y="13704"/>
            <a:ext cx="12192000" cy="2679308"/>
            <a:chOff x="0" y="1"/>
            <a:chExt cx="12192000" cy="2930396"/>
          </a:xfrm>
        </p:grpSpPr>
        <p:sp>
          <p:nvSpPr>
            <p:cNvPr id="586" name="Google Shape;586;p5"/>
            <p:cNvSpPr/>
            <p:nvPr/>
          </p:nvSpPr>
          <p:spPr>
            <a:xfrm>
              <a:off x="0" y="1"/>
              <a:ext cx="12192000" cy="2930396"/>
            </a:xfrm>
            <a:prstGeom prst="rect">
              <a:avLst/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5"/>
            <p:cNvSpPr txBox="1"/>
            <p:nvPr/>
          </p:nvSpPr>
          <p:spPr>
            <a:xfrm>
              <a:off x="790455" y="164035"/>
              <a:ext cx="2497607" cy="40011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Lecture Part 1: 2~3hrs</a:t>
              </a:r>
              <a:endParaRPr/>
            </a:p>
          </p:txBody>
        </p:sp>
        <p:sp>
          <p:nvSpPr>
            <p:cNvPr id="588" name="Google Shape;588;p5"/>
            <p:cNvSpPr txBox="1"/>
            <p:nvPr/>
          </p:nvSpPr>
          <p:spPr>
            <a:xfrm>
              <a:off x="837760" y="749053"/>
              <a:ext cx="5032050" cy="369332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聊聊 AI  </a:t>
              </a:r>
              <a:endParaRPr/>
            </a:p>
          </p:txBody>
        </p:sp>
        <p:sp>
          <p:nvSpPr>
            <p:cNvPr id="589" name="Google Shape;589;p5"/>
            <p:cNvSpPr txBox="1"/>
            <p:nvPr/>
          </p:nvSpPr>
          <p:spPr>
            <a:xfrm>
              <a:off x="837757" y="1203064"/>
              <a:ext cx="5032050" cy="369332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聊聊 IOT :  從 Rabboni 開始</a:t>
              </a:r>
              <a:endParaRPr/>
            </a:p>
          </p:txBody>
        </p:sp>
        <p:sp>
          <p:nvSpPr>
            <p:cNvPr id="590" name="Google Shape;590;p5"/>
            <p:cNvSpPr txBox="1"/>
            <p:nvPr/>
          </p:nvSpPr>
          <p:spPr>
            <a:xfrm>
              <a:off x="837757" y="2119311"/>
              <a:ext cx="5032050" cy="369332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聊聊 AIOT   :  從 Rabboni + Scratch 開始</a:t>
              </a:r>
              <a:endParaRPr sz="1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5"/>
            <p:cNvSpPr txBox="1"/>
            <p:nvPr/>
          </p:nvSpPr>
          <p:spPr>
            <a:xfrm>
              <a:off x="837757" y="1657193"/>
              <a:ext cx="5032050" cy="369332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聊聊 Sensor / 聊聊半導體</a:t>
              </a: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 rot="10800000" flipH="1">
              <a:off x="6491169" y="1814446"/>
              <a:ext cx="4930741" cy="356989"/>
            </a:xfrm>
            <a:prstGeom prst="rightArrow">
              <a:avLst>
                <a:gd name="adj1" fmla="val 50000"/>
                <a:gd name="adj2" fmla="val 176371"/>
              </a:avLst>
            </a:prstGeom>
            <a:gradFill>
              <a:gsLst>
                <a:gs pos="0">
                  <a:srgbClr val="213F76"/>
                </a:gs>
                <a:gs pos="50000">
                  <a:srgbClr val="2F5CAB"/>
                </a:gs>
                <a:gs pos="100000">
                  <a:srgbClr val="3A6FCD"/>
                </a:gs>
              </a:gsLst>
              <a:lin ang="81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3" name="Google Shape;593;p5"/>
            <p:cNvPicPr preferRelativeResize="0"/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42" b="89677" l="9906" r="89623">
                          <a14:foregroundMark x1="11792" y1="32903" x2="27358" y2="7742"/>
                          <a14:foregroundMark x1="27358" y1="7742" x2="45283" y2="32258"/>
                          <a14:foregroundMark x1="45283" y1="32258" x2="44811" y2="34194"/>
                          <a14:foregroundMark x1="14623" y1="21290" x2="26415" y2="10968"/>
                          <a14:foregroundMark x1="30660" y1="9677" x2="42925" y2="16129"/>
                          <a14:foregroundMark x1="62264" y1="21290" x2="71698" y2="31613"/>
                          <a14:foregroundMark x1="65566" y1="29032" x2="69811" y2="49677"/>
                          <a14:foregroundMark x1="71226" y1="27097" x2="75000" y2="53548"/>
                          <a14:foregroundMark x1="75943" y1="24516" x2="77830" y2="6000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857188" y="283226"/>
              <a:ext cx="2020435" cy="16138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4" name="Google Shape;594;p5"/>
            <p:cNvSpPr txBox="1"/>
            <p:nvPr/>
          </p:nvSpPr>
          <p:spPr>
            <a:xfrm>
              <a:off x="8508937" y="2168471"/>
              <a:ext cx="2440861" cy="437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Technology Talks</a:t>
              </a:r>
              <a:endParaRPr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5" name="Google Shape;595;p5"/>
          <p:cNvSpPr txBox="1"/>
          <p:nvPr/>
        </p:nvSpPr>
        <p:spPr>
          <a:xfrm>
            <a:off x="831328" y="2756139"/>
            <a:ext cx="2505622" cy="40011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Lecture Part II: 2~3hrs</a:t>
            </a:r>
            <a:endParaRPr/>
          </a:p>
        </p:txBody>
      </p:sp>
      <p:sp>
        <p:nvSpPr>
          <p:cNvPr id="596" name="Google Shape;596;p5"/>
          <p:cNvSpPr txBox="1"/>
          <p:nvPr/>
        </p:nvSpPr>
        <p:spPr>
          <a:xfrm>
            <a:off x="848159" y="5036742"/>
            <a:ext cx="2714654" cy="40011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Project:   Demo Show</a:t>
            </a:r>
            <a:endParaRPr sz="2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"/>
          <p:cNvSpPr txBox="1"/>
          <p:nvPr/>
        </p:nvSpPr>
        <p:spPr>
          <a:xfrm>
            <a:off x="11792446" y="6400484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5"/>
          <p:cNvSpPr txBox="1"/>
          <p:nvPr/>
        </p:nvSpPr>
        <p:spPr>
          <a:xfrm>
            <a:off x="831328" y="3702545"/>
            <a:ext cx="5032050" cy="369332"/>
          </a:xfrm>
          <a:prstGeom prst="rect">
            <a:avLst/>
          </a:prstGeom>
          <a:solidFill>
            <a:srgbClr val="B3C6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再聊聊半導體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50"/>
          <p:cNvSpPr txBox="1">
            <a:spLocks noGrp="1"/>
          </p:cNvSpPr>
          <p:nvPr>
            <p:ph type="title"/>
          </p:nvPr>
        </p:nvSpPr>
        <p:spPr>
          <a:xfrm>
            <a:off x="1184891" y="770163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latin typeface="Noto Sans Symbols"/>
                <a:ea typeface="Noto Sans Symbols"/>
                <a:cs typeface="Noto Sans Symbols"/>
                <a:sym typeface="Noto Sans Symbols"/>
              </a:rPr>
              <a:t>新增舞台</a:t>
            </a:r>
            <a:r>
              <a:rPr lang="en-US" altLang="zh-TW" sz="3600" b="1" dirty="0">
                <a:latin typeface="Noto Sans Symbols"/>
                <a:ea typeface="Noto Sans Symbols"/>
                <a:cs typeface="Noto Sans Symbols"/>
                <a:sym typeface="Noto Sans Symbols"/>
              </a:rPr>
              <a:t>(</a:t>
            </a:r>
            <a:r>
              <a:rPr lang="zh-TW" altLang="en-US" sz="3600" b="1" dirty="0">
                <a:latin typeface="Noto Sans Symbols"/>
                <a:ea typeface="Noto Sans Symbols"/>
                <a:cs typeface="Noto Sans Symbols"/>
                <a:sym typeface="Noto Sans Symbols"/>
              </a:rPr>
              <a:t>背景</a:t>
            </a:r>
            <a:r>
              <a:rPr lang="en-US" altLang="zh-TW" sz="3600" b="1" dirty="0">
                <a:latin typeface="Noto Sans Symbols"/>
                <a:ea typeface="Noto Sans Symbols"/>
                <a:cs typeface="Noto Sans Symbols"/>
                <a:sym typeface="Noto Sans Symbols"/>
              </a:rPr>
              <a:t>)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449" name="Google Shape;1449;p50"/>
          <p:cNvSpPr/>
          <p:nvPr/>
        </p:nvSpPr>
        <p:spPr>
          <a:xfrm>
            <a:off x="2133600" y="1530679"/>
            <a:ext cx="2362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選擇舞台</a:t>
            </a:r>
            <a:endParaRPr dirty="0"/>
          </a:p>
        </p:txBody>
      </p:sp>
      <p:sp>
        <p:nvSpPr>
          <p:cNvPr id="1451" name="Google Shape;1451;p50"/>
          <p:cNvSpPr/>
          <p:nvPr/>
        </p:nvSpPr>
        <p:spPr>
          <a:xfrm>
            <a:off x="1605845" y="1432945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CCE1B74-2FFB-4333-A270-E19B8152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79" y="1432945"/>
            <a:ext cx="2753821" cy="4957989"/>
          </a:xfrm>
          <a:prstGeom prst="rect">
            <a:avLst/>
          </a:prstGeom>
        </p:spPr>
      </p:pic>
      <p:sp>
        <p:nvSpPr>
          <p:cNvPr id="16" name="Google Shape;1452;p50">
            <a:extLst>
              <a:ext uri="{FF2B5EF4-FFF2-40B4-BE49-F238E27FC236}">
                <a16:creationId xmlns:a16="http://schemas.microsoft.com/office/drawing/2014/main" id="{3267AA7B-9ABF-43E6-88FB-63B11C262B14}"/>
              </a:ext>
            </a:extLst>
          </p:cNvPr>
          <p:cNvSpPr/>
          <p:nvPr/>
        </p:nvSpPr>
        <p:spPr>
          <a:xfrm rot="2791546">
            <a:off x="4733907" y="5499513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45EC949-88D2-45A3-B6A8-693EA5AA3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440" y="1900011"/>
            <a:ext cx="5313664" cy="3923566"/>
          </a:xfrm>
          <a:prstGeom prst="rect">
            <a:avLst/>
          </a:prstGeom>
        </p:spPr>
      </p:pic>
      <p:sp>
        <p:nvSpPr>
          <p:cNvPr id="8" name="Google Shape;1449;p50">
            <a:extLst>
              <a:ext uri="{FF2B5EF4-FFF2-40B4-BE49-F238E27FC236}">
                <a16:creationId xmlns:a16="http://schemas.microsoft.com/office/drawing/2014/main" id="{08D5607B-FB43-4F03-A773-231C55EFD205}"/>
              </a:ext>
            </a:extLst>
          </p:cNvPr>
          <p:cNvSpPr/>
          <p:nvPr/>
        </p:nvSpPr>
        <p:spPr>
          <a:xfrm>
            <a:off x="7211551" y="1219347"/>
            <a:ext cx="45925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選擇自己喜歡的舞台，也可以自己上傳圖檔</a:t>
            </a:r>
            <a:endParaRPr dirty="0"/>
          </a:p>
        </p:txBody>
      </p:sp>
      <p:sp>
        <p:nvSpPr>
          <p:cNvPr id="9" name="Google Shape;1451;p50">
            <a:extLst>
              <a:ext uri="{FF2B5EF4-FFF2-40B4-BE49-F238E27FC236}">
                <a16:creationId xmlns:a16="http://schemas.microsoft.com/office/drawing/2014/main" id="{602BDF33-1482-4E4D-9058-852DE43175A9}"/>
              </a:ext>
            </a:extLst>
          </p:cNvPr>
          <p:cNvSpPr/>
          <p:nvPr/>
        </p:nvSpPr>
        <p:spPr>
          <a:xfrm>
            <a:off x="6653088" y="1150545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7AAB77-33F3-4D96-B79A-C97AC77F9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3" y="3999345"/>
            <a:ext cx="3517471" cy="2687600"/>
          </a:xfrm>
          <a:prstGeom prst="rect">
            <a:avLst/>
          </a:prstGeom>
        </p:spPr>
      </p:pic>
      <p:sp>
        <p:nvSpPr>
          <p:cNvPr id="1458" name="Google Shape;1458;p51"/>
          <p:cNvSpPr txBox="1">
            <a:spLocks noGrp="1"/>
          </p:cNvSpPr>
          <p:nvPr>
            <p:ph type="title"/>
          </p:nvPr>
        </p:nvSpPr>
        <p:spPr>
          <a:xfrm>
            <a:off x="1296302" y="693424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latin typeface="Noto Sans Symbols"/>
                <a:ea typeface="Noto Sans Symbols"/>
                <a:cs typeface="Noto Sans Symbols"/>
                <a:sym typeface="Noto Sans Symbols"/>
              </a:rPr>
              <a:t>角色可以更改造型或自己設計人物</a:t>
            </a:r>
            <a:endParaRPr sz="3600" b="1" dirty="0">
              <a:solidFill>
                <a:srgbClr val="000000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DEC8F46-E9C2-49E6-B2CD-F1A005E2EE9C}"/>
              </a:ext>
            </a:extLst>
          </p:cNvPr>
          <p:cNvGrpSpPr/>
          <p:nvPr/>
        </p:nvGrpSpPr>
        <p:grpSpPr>
          <a:xfrm>
            <a:off x="3642330" y="2095711"/>
            <a:ext cx="1855826" cy="467067"/>
            <a:chOff x="5410201" y="1640468"/>
            <a:chExt cx="1855826" cy="467067"/>
          </a:xfrm>
        </p:grpSpPr>
        <p:sp>
          <p:nvSpPr>
            <p:cNvPr id="1459" name="Google Shape;1459;p51"/>
            <p:cNvSpPr/>
            <p:nvPr/>
          </p:nvSpPr>
          <p:spPr>
            <a:xfrm>
              <a:off x="5940775" y="1662070"/>
              <a:ext cx="13252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選擇角色</a:t>
              </a:r>
              <a:endParaRPr dirty="0"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5410201" y="1640468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1" name="Google Shape;1461;p51"/>
          <p:cNvSpPr/>
          <p:nvPr/>
        </p:nvSpPr>
        <p:spPr>
          <a:xfrm>
            <a:off x="3504974" y="4028811"/>
            <a:ext cx="768805" cy="685090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3" name="Google Shape;146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028" y="1336862"/>
            <a:ext cx="2644998" cy="2564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51"/>
          <p:cNvSpPr/>
          <p:nvPr/>
        </p:nvSpPr>
        <p:spPr>
          <a:xfrm rot="7815560">
            <a:off x="2602233" y="3062407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51"/>
          <p:cNvSpPr/>
          <p:nvPr/>
        </p:nvSpPr>
        <p:spPr>
          <a:xfrm>
            <a:off x="629034" y="3999345"/>
            <a:ext cx="701003" cy="1237364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51"/>
          <p:cNvSpPr/>
          <p:nvPr/>
        </p:nvSpPr>
        <p:spPr>
          <a:xfrm>
            <a:off x="4243013" y="4186690"/>
            <a:ext cx="13252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角色造型</a:t>
            </a:r>
            <a:endParaRPr dirty="0"/>
          </a:p>
        </p:txBody>
      </p:sp>
      <p:sp>
        <p:nvSpPr>
          <p:cNvPr id="1467" name="Google Shape;1467;p51"/>
          <p:cNvSpPr/>
          <p:nvPr/>
        </p:nvSpPr>
        <p:spPr>
          <a:xfrm flipH="1">
            <a:off x="1474452" y="4269351"/>
            <a:ext cx="1960412" cy="1939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CD4A26F-DFD9-4934-B951-53D6BA417F9D}"/>
              </a:ext>
            </a:extLst>
          </p:cNvPr>
          <p:cNvGrpSpPr/>
          <p:nvPr/>
        </p:nvGrpSpPr>
        <p:grpSpPr>
          <a:xfrm>
            <a:off x="6671857" y="1823127"/>
            <a:ext cx="4919778" cy="667892"/>
            <a:chOff x="5410201" y="1640468"/>
            <a:chExt cx="4919778" cy="667892"/>
          </a:xfrm>
        </p:grpSpPr>
        <p:sp>
          <p:nvSpPr>
            <p:cNvPr id="14" name="Google Shape;1459;p51">
              <a:extLst>
                <a:ext uri="{FF2B5EF4-FFF2-40B4-BE49-F238E27FC236}">
                  <a16:creationId xmlns:a16="http://schemas.microsoft.com/office/drawing/2014/main" id="{184D9380-242C-4D5C-966E-915A7D1C4880}"/>
                </a:ext>
              </a:extLst>
            </p:cNvPr>
            <p:cNvSpPr/>
            <p:nvPr/>
          </p:nvSpPr>
          <p:spPr>
            <a:xfrm>
              <a:off x="5940774" y="1662070"/>
              <a:ext cx="438920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本次示範，需要三位角色，可以任選</a:t>
              </a:r>
              <a:endParaRPr lang="en-US" altLang="zh-TW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dirty="0"/>
                <a:t>一位裁判跟兩位玩家</a:t>
              </a:r>
              <a:endParaRPr sz="1800" dirty="0"/>
            </a:p>
          </p:txBody>
        </p:sp>
        <p:sp>
          <p:nvSpPr>
            <p:cNvPr id="15" name="Google Shape;1460;p51">
              <a:extLst>
                <a:ext uri="{FF2B5EF4-FFF2-40B4-BE49-F238E27FC236}">
                  <a16:creationId xmlns:a16="http://schemas.microsoft.com/office/drawing/2014/main" id="{A2957BA7-A976-4A25-915B-77AEB9397DEF}"/>
                </a:ext>
              </a:extLst>
            </p:cNvPr>
            <p:cNvSpPr/>
            <p:nvPr/>
          </p:nvSpPr>
          <p:spPr>
            <a:xfrm>
              <a:off x="5410201" y="1640468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D2B24957-EF37-43B7-BABB-E46BC532F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8" y="3429000"/>
            <a:ext cx="4577958" cy="14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7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270286" y="847293"/>
            <a:ext cx="8543925" cy="58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>
              <a:buSzPts val="3600"/>
            </a:pP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裁判及玩家 需要做哪些事？以及規則有哪些？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B15DBE-9739-4FB2-BCCE-655097473D32}"/>
              </a:ext>
            </a:extLst>
          </p:cNvPr>
          <p:cNvSpPr txBox="1"/>
          <p:nvPr/>
        </p:nvSpPr>
        <p:spPr>
          <a:xfrm>
            <a:off x="1270286" y="1570182"/>
            <a:ext cx="86588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 b="1" dirty="0"/>
              <a:t>角色有哪些？哪些背景適合這個遊戲？</a:t>
            </a:r>
            <a:br>
              <a:rPr lang="en-US" altLang="zh-TW" sz="1800" b="1" dirty="0"/>
            </a:br>
            <a:r>
              <a:rPr lang="zh-TW" altLang="en-US" sz="1800" b="1" dirty="0"/>
              <a:t>裁判</a:t>
            </a:r>
            <a:r>
              <a:rPr lang="en-US" altLang="zh-TW" sz="1800" dirty="0"/>
              <a:t>(</a:t>
            </a:r>
            <a:r>
              <a:rPr lang="zh-TW" altLang="en-US" sz="1800" dirty="0"/>
              <a:t>數</a:t>
            </a:r>
            <a:r>
              <a:rPr lang="en-US" altLang="zh-TW" sz="1800" dirty="0"/>
              <a:t>123</a:t>
            </a:r>
            <a:r>
              <a:rPr lang="zh-TW" altLang="en-US" sz="1800" dirty="0"/>
              <a:t>木頭人的人</a:t>
            </a:r>
            <a:r>
              <a:rPr lang="en-US" altLang="zh-TW" sz="1800" dirty="0"/>
              <a:t>)</a:t>
            </a:r>
            <a:r>
              <a:rPr lang="zh-TW" altLang="en-US" sz="1800" dirty="0"/>
              <a:t>、</a:t>
            </a:r>
            <a:r>
              <a:rPr lang="zh-TW" altLang="en-US" sz="1800" b="1" dirty="0"/>
              <a:t>玩家數名</a:t>
            </a:r>
            <a:r>
              <a:rPr lang="en-US" altLang="zh-TW" sz="1800" dirty="0"/>
              <a:t>(</a:t>
            </a:r>
            <a:r>
              <a:rPr lang="zh-TW" altLang="en-US" sz="1800" dirty="0"/>
              <a:t>本次範例為兩位玩家</a:t>
            </a:r>
            <a:r>
              <a:rPr lang="en-US" altLang="zh-TW" sz="1800" dirty="0"/>
              <a:t>)</a:t>
            </a:r>
            <a:r>
              <a:rPr lang="zh-TW" altLang="en-US" sz="1800" dirty="0"/>
              <a:t>、適合的背景</a:t>
            </a:r>
            <a:endParaRPr lang="en-US" altLang="zh-TW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800" b="1" dirty="0"/>
              <a:t>123</a:t>
            </a:r>
            <a:r>
              <a:rPr lang="zh-TW" altLang="en-US" sz="1800" b="1" dirty="0"/>
              <a:t>木頭人有哪些規則？</a:t>
            </a:r>
            <a:endParaRPr lang="en-US" altLang="zh-TW" sz="1800" b="1" dirty="0"/>
          </a:p>
          <a:p>
            <a:pPr marL="377825" lvl="3"/>
            <a:r>
              <a:rPr lang="zh-TW" altLang="en-US" sz="1800" b="1" i="1" dirty="0"/>
              <a:t>裁判要做哪些事？</a:t>
            </a:r>
            <a:endParaRPr lang="en-US" altLang="zh-TW" sz="1800" b="1" i="1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需要喊出「</a:t>
            </a:r>
            <a:r>
              <a:rPr lang="en-US" altLang="zh-TW" sz="1800" dirty="0"/>
              <a:t>1,2,3</a:t>
            </a:r>
            <a:r>
              <a:rPr lang="zh-TW" altLang="en-US" sz="1800" dirty="0"/>
              <a:t>」「木頭人！」</a:t>
            </a:r>
            <a:br>
              <a:rPr lang="zh-TW" altLang="en-US" sz="1800" dirty="0"/>
            </a:br>
            <a:r>
              <a:rPr lang="en-US" altLang="zh-TW" sz="1800" dirty="0"/>
              <a:t>(</a:t>
            </a:r>
            <a:r>
              <a:rPr lang="zh-TW" altLang="en-US" sz="1800" dirty="0"/>
              <a:t>我們把判定違規或獲勝的規則交給玩家的程式來做</a:t>
            </a:r>
            <a:r>
              <a:rPr lang="en-US" altLang="zh-TW" sz="1800" dirty="0"/>
              <a:t>)</a:t>
            </a:r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b="1" dirty="0"/>
              <a:t>若遊戲還沒結束，就繼續遊戲的進行</a:t>
            </a:r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若遊戲結束了，就說出哪位玩家獲勝</a:t>
            </a:r>
          </a:p>
          <a:p>
            <a:pPr marL="720725" lvl="3" indent="-342900">
              <a:buFont typeface="+mj-lt"/>
              <a:buAutoNum type="arabicPeriod"/>
            </a:pPr>
            <a:endParaRPr lang="en-US" altLang="zh-TW" sz="1800" dirty="0"/>
          </a:p>
          <a:p>
            <a:pPr marL="377825" lvl="3"/>
            <a:endParaRPr lang="en-US" altLang="zh-TW" sz="1800" dirty="0"/>
          </a:p>
          <a:p>
            <a:pPr marL="377825" lvl="3"/>
            <a:r>
              <a:rPr lang="zh-TW" altLang="en-US" sz="1800" b="1" i="1" dirty="0"/>
              <a:t>玩家需要做哪些事？</a:t>
            </a:r>
            <a:endParaRPr lang="en-US" altLang="zh-TW" sz="1800" b="1" i="1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要到起點準備</a:t>
            </a:r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朝向裁判移動</a:t>
            </a:r>
            <a:r>
              <a:rPr lang="en-US" altLang="zh-TW" sz="1800" dirty="0"/>
              <a:t>(</a:t>
            </a:r>
            <a:r>
              <a:rPr lang="zh-TW" altLang="en-US" sz="1800" dirty="0"/>
              <a:t>前進</a:t>
            </a:r>
            <a:r>
              <a:rPr lang="en-US" altLang="zh-TW" sz="1800" dirty="0"/>
              <a:t>)</a:t>
            </a:r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當裁判說出「木頭人」的時候，如果移動了，就輸了</a:t>
            </a:r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如果最先碰到裁判的人，就贏了</a:t>
            </a:r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b="1" dirty="0"/>
              <a:t>若遊戲還沒結束，就繼續遊戲的進行</a:t>
            </a:r>
            <a:endParaRPr lang="en-US" altLang="zh-TW" sz="1800" b="1" dirty="0"/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8DD34BEB-9951-479C-9921-8BBEF3E561C3}"/>
              </a:ext>
            </a:extLst>
          </p:cNvPr>
          <p:cNvSpPr/>
          <p:nvPr/>
        </p:nvSpPr>
        <p:spPr>
          <a:xfrm>
            <a:off x="789519" y="1570182"/>
            <a:ext cx="584462" cy="395926"/>
          </a:xfrm>
          <a:custGeom>
            <a:avLst/>
            <a:gdLst>
              <a:gd name="connsiteX0" fmla="*/ 0 w 584462"/>
              <a:gd name="connsiteY0" fmla="*/ 207390 h 395926"/>
              <a:gd name="connsiteX1" fmla="*/ 188536 w 584462"/>
              <a:gd name="connsiteY1" fmla="*/ 395926 h 395926"/>
              <a:gd name="connsiteX2" fmla="*/ 584462 w 584462"/>
              <a:gd name="connsiteY2" fmla="*/ 0 h 3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462" h="395926">
                <a:moveTo>
                  <a:pt x="0" y="207390"/>
                </a:moveTo>
                <a:lnTo>
                  <a:pt x="188536" y="395926"/>
                </a:lnTo>
                <a:lnTo>
                  <a:pt x="584462" y="0"/>
                </a:ln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40EDA694-A205-4945-9C52-4137B68550DA}"/>
              </a:ext>
            </a:extLst>
          </p:cNvPr>
          <p:cNvSpPr/>
          <p:nvPr/>
        </p:nvSpPr>
        <p:spPr>
          <a:xfrm>
            <a:off x="1270286" y="5297244"/>
            <a:ext cx="434109" cy="831272"/>
          </a:xfrm>
          <a:custGeom>
            <a:avLst/>
            <a:gdLst>
              <a:gd name="connsiteX0" fmla="*/ 434109 w 434109"/>
              <a:gd name="connsiteY0" fmla="*/ 831272 h 831272"/>
              <a:gd name="connsiteX1" fmla="*/ 0 w 434109"/>
              <a:gd name="connsiteY1" fmla="*/ 831272 h 831272"/>
              <a:gd name="connsiteX2" fmla="*/ 0 w 434109"/>
              <a:gd name="connsiteY2" fmla="*/ 0 h 831272"/>
              <a:gd name="connsiteX3" fmla="*/ 406400 w 434109"/>
              <a:gd name="connsiteY3" fmla="*/ 0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09" h="831272">
                <a:moveTo>
                  <a:pt x="434109" y="831272"/>
                </a:moveTo>
                <a:lnTo>
                  <a:pt x="0" y="831272"/>
                </a:lnTo>
                <a:lnTo>
                  <a:pt x="0" y="0"/>
                </a:lnTo>
                <a:lnTo>
                  <a:pt x="406400" y="0"/>
                </a:lnTo>
              </a:path>
            </a:pathLst>
          </a:custGeom>
          <a:noFill/>
          <a:ln w="5715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4F6B82E8-8FE5-4A46-B85F-4E0986FD3AC3}"/>
              </a:ext>
            </a:extLst>
          </p:cNvPr>
          <p:cNvSpPr/>
          <p:nvPr/>
        </p:nvSpPr>
        <p:spPr>
          <a:xfrm>
            <a:off x="1156926" y="3092576"/>
            <a:ext cx="434109" cy="600301"/>
          </a:xfrm>
          <a:custGeom>
            <a:avLst/>
            <a:gdLst>
              <a:gd name="connsiteX0" fmla="*/ 434109 w 434109"/>
              <a:gd name="connsiteY0" fmla="*/ 831272 h 831272"/>
              <a:gd name="connsiteX1" fmla="*/ 0 w 434109"/>
              <a:gd name="connsiteY1" fmla="*/ 831272 h 831272"/>
              <a:gd name="connsiteX2" fmla="*/ 0 w 434109"/>
              <a:gd name="connsiteY2" fmla="*/ 0 h 831272"/>
              <a:gd name="connsiteX3" fmla="*/ 406400 w 434109"/>
              <a:gd name="connsiteY3" fmla="*/ 0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09" h="831272">
                <a:moveTo>
                  <a:pt x="434109" y="831272"/>
                </a:moveTo>
                <a:lnTo>
                  <a:pt x="0" y="831272"/>
                </a:lnTo>
                <a:lnTo>
                  <a:pt x="0" y="0"/>
                </a:lnTo>
                <a:lnTo>
                  <a:pt x="406400" y="0"/>
                </a:lnTo>
              </a:path>
            </a:pathLst>
          </a:custGeom>
          <a:noFill/>
          <a:ln w="5715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7836DEA7-1098-4551-93E3-2A5A48A1AF80}"/>
              </a:ext>
            </a:extLst>
          </p:cNvPr>
          <p:cNvSpPr/>
          <p:nvPr/>
        </p:nvSpPr>
        <p:spPr>
          <a:xfrm>
            <a:off x="7258757" y="2923402"/>
            <a:ext cx="754145" cy="320511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0714E72-DB3B-4669-A93D-CCD84BB15E7A}"/>
              </a:ext>
            </a:extLst>
          </p:cNvPr>
          <p:cNvSpPr txBox="1"/>
          <p:nvPr/>
        </p:nvSpPr>
        <p:spPr>
          <a:xfrm>
            <a:off x="7974660" y="3923847"/>
            <a:ext cx="4217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但是</a:t>
            </a:r>
            <a:r>
              <a:rPr lang="en-US" altLang="zh-TW" sz="1800" dirty="0"/>
              <a:t>Scratch</a:t>
            </a:r>
            <a:r>
              <a:rPr lang="zh-TW" altLang="en-US" sz="1800" dirty="0"/>
              <a:t>中</a:t>
            </a:r>
            <a:endParaRPr lang="en-US" altLang="zh-TW" sz="1800" dirty="0"/>
          </a:p>
          <a:p>
            <a:r>
              <a:rPr lang="zh-TW" altLang="en-US" sz="1800" dirty="0"/>
              <a:t>我們需要把「重複條件的判斷」</a:t>
            </a:r>
            <a:endParaRPr lang="en-US" altLang="zh-TW" sz="1800" dirty="0"/>
          </a:p>
          <a:p>
            <a:r>
              <a:rPr lang="zh-TW" altLang="en-US" sz="1800" b="1" dirty="0"/>
              <a:t>擺在前面讓程式去判斷是否繼續執行</a:t>
            </a:r>
            <a:endParaRPr lang="en-US" altLang="zh-TW" sz="1800" b="1" dirty="0"/>
          </a:p>
          <a:p>
            <a:r>
              <a:rPr lang="zh-TW" altLang="en-US" sz="1800" dirty="0"/>
              <a:t>所以將裁判的</a:t>
            </a:r>
            <a:r>
              <a:rPr lang="en-US" altLang="zh-TW" sz="1800" dirty="0"/>
              <a:t>2.</a:t>
            </a:r>
            <a:r>
              <a:rPr lang="zh-TW" altLang="en-US" sz="1800" dirty="0"/>
              <a:t> 往前放</a:t>
            </a:r>
            <a:endParaRPr lang="en-US" altLang="zh-TW" sz="1800" dirty="0"/>
          </a:p>
          <a:p>
            <a:r>
              <a:rPr lang="zh-TW" altLang="en-US" sz="1800" dirty="0"/>
              <a:t>玩家的</a:t>
            </a:r>
            <a:r>
              <a:rPr lang="en-US" altLang="zh-TW" sz="1800" dirty="0"/>
              <a:t>5.</a:t>
            </a:r>
            <a:r>
              <a:rPr lang="zh-TW" altLang="en-US" sz="1800" dirty="0"/>
              <a:t> 往前放</a:t>
            </a:r>
            <a:endParaRPr lang="en-US" altLang="zh-TW" sz="1800" dirty="0"/>
          </a:p>
          <a:p>
            <a:r>
              <a:rPr lang="zh-TW" altLang="en-US" sz="1800" b="1" dirty="0"/>
              <a:t>如下一頁</a:t>
            </a:r>
            <a:endParaRPr lang="en-US" altLang="zh-TW" sz="1800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092A671-EDF0-4C51-84DA-90E70CF6334F}"/>
              </a:ext>
            </a:extLst>
          </p:cNvPr>
          <p:cNvSpPr txBox="1"/>
          <p:nvPr/>
        </p:nvSpPr>
        <p:spPr>
          <a:xfrm>
            <a:off x="484481" y="3323545"/>
            <a:ext cx="67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重複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1A7F359-DCC0-4406-9810-2062B9EA077E}"/>
              </a:ext>
            </a:extLst>
          </p:cNvPr>
          <p:cNvSpPr txBox="1"/>
          <p:nvPr/>
        </p:nvSpPr>
        <p:spPr>
          <a:xfrm>
            <a:off x="541161" y="5528214"/>
            <a:ext cx="67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重複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812C669-50DD-4252-AC22-AD9B629C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262" y="2579879"/>
            <a:ext cx="1538438" cy="10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0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5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270286" y="847293"/>
            <a:ext cx="8543925" cy="58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裁判及玩家 需要做哪些事？以及規則有哪些？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B15DBE-9739-4FB2-BCCE-655097473D32}"/>
              </a:ext>
            </a:extLst>
          </p:cNvPr>
          <p:cNvSpPr txBox="1"/>
          <p:nvPr/>
        </p:nvSpPr>
        <p:spPr>
          <a:xfrm>
            <a:off x="3304381" y="1570182"/>
            <a:ext cx="86588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 b="1" dirty="0"/>
              <a:t>角色有哪些？</a:t>
            </a:r>
            <a:br>
              <a:rPr lang="en-US" altLang="zh-TW" sz="1800" b="1" dirty="0"/>
            </a:br>
            <a:r>
              <a:rPr lang="zh-TW" altLang="en-US" sz="1800" b="1" dirty="0"/>
              <a:t>裁判</a:t>
            </a:r>
            <a:r>
              <a:rPr lang="en-US" altLang="zh-TW" sz="1800" dirty="0"/>
              <a:t>(</a:t>
            </a:r>
            <a:r>
              <a:rPr lang="zh-TW" altLang="en-US" sz="1800" dirty="0"/>
              <a:t>數</a:t>
            </a:r>
            <a:r>
              <a:rPr lang="en-US" altLang="zh-TW" sz="1800" dirty="0"/>
              <a:t>123</a:t>
            </a:r>
            <a:r>
              <a:rPr lang="zh-TW" altLang="en-US" sz="1800" dirty="0"/>
              <a:t>木頭人的人</a:t>
            </a:r>
            <a:r>
              <a:rPr lang="en-US" altLang="zh-TW" sz="1800" dirty="0"/>
              <a:t>)</a:t>
            </a:r>
            <a:r>
              <a:rPr lang="zh-TW" altLang="en-US" sz="1800" dirty="0"/>
              <a:t>、</a:t>
            </a:r>
            <a:r>
              <a:rPr lang="zh-TW" altLang="en-US" sz="1800" b="1" dirty="0"/>
              <a:t>玩家數名</a:t>
            </a:r>
            <a:r>
              <a:rPr lang="en-US" altLang="zh-TW" sz="1800" dirty="0"/>
              <a:t>(</a:t>
            </a:r>
            <a:r>
              <a:rPr lang="zh-TW" altLang="en-US" sz="1800" dirty="0"/>
              <a:t>本次範例為兩位玩家</a:t>
            </a:r>
            <a:r>
              <a:rPr lang="en-US" altLang="zh-TW" sz="1800" dirty="0"/>
              <a:t>)</a:t>
            </a:r>
          </a:p>
          <a:p>
            <a:endParaRPr lang="en-US" altLang="zh-TW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800" b="1" dirty="0"/>
              <a:t>123</a:t>
            </a:r>
            <a:r>
              <a:rPr lang="zh-TW" altLang="en-US" sz="1800" b="1" dirty="0"/>
              <a:t>木頭人有哪些規則？</a:t>
            </a:r>
            <a:endParaRPr lang="en-US" altLang="zh-TW" sz="1800" b="1" dirty="0"/>
          </a:p>
          <a:p>
            <a:pPr marL="377825" lvl="3"/>
            <a:r>
              <a:rPr lang="zh-TW" altLang="en-US" sz="1800" b="1" i="1" dirty="0"/>
              <a:t>裁判要做哪些事？</a:t>
            </a:r>
            <a:endParaRPr lang="en-US" altLang="zh-TW" sz="1800" b="1" i="1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b="1" dirty="0"/>
              <a:t>若遊戲還沒結束，就繼續遊戲的進行 </a:t>
            </a:r>
            <a:r>
              <a:rPr lang="en-US" altLang="zh-TW" sz="1800" b="1" dirty="0"/>
              <a:t>=&gt;</a:t>
            </a:r>
            <a:r>
              <a:rPr lang="zh-TW" altLang="en-US" sz="1800" b="1" dirty="0"/>
              <a:t> 重複直到遊戲結束</a:t>
            </a:r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需要喊出「</a:t>
            </a:r>
            <a:r>
              <a:rPr lang="en-US" altLang="zh-TW" sz="1800" dirty="0"/>
              <a:t>1,2,3</a:t>
            </a:r>
            <a:r>
              <a:rPr lang="zh-TW" altLang="en-US" sz="1800" dirty="0"/>
              <a:t>」「木頭人！」</a:t>
            </a:r>
            <a:br>
              <a:rPr lang="zh-TW" altLang="en-US" sz="1800" dirty="0"/>
            </a:br>
            <a:r>
              <a:rPr lang="en-US" altLang="zh-TW" sz="1800" dirty="0"/>
              <a:t>(</a:t>
            </a:r>
            <a:r>
              <a:rPr lang="zh-TW" altLang="en-US" sz="1800" dirty="0"/>
              <a:t>我們把判定違規或獲勝的規則交給玩家的程式來做</a:t>
            </a:r>
            <a:r>
              <a:rPr lang="en-US" altLang="zh-TW" sz="1800" dirty="0"/>
              <a:t>)</a:t>
            </a:r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若遊戲結束了，就說出哪位玩家獲勝</a:t>
            </a:r>
          </a:p>
          <a:p>
            <a:pPr marL="377825" lvl="3"/>
            <a:endParaRPr lang="en-US" altLang="zh-TW" sz="1800" dirty="0"/>
          </a:p>
          <a:p>
            <a:pPr marL="377825" lvl="3"/>
            <a:r>
              <a:rPr lang="zh-TW" altLang="en-US" sz="1800" b="1" i="1" dirty="0"/>
              <a:t>玩家需要做哪些事？</a:t>
            </a:r>
            <a:endParaRPr lang="en-US" altLang="zh-TW" sz="1800" b="1" i="1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要到起點準備</a:t>
            </a:r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b="1" dirty="0"/>
              <a:t>若遊戲還沒結束，就繼續遊戲的進行 </a:t>
            </a:r>
            <a:r>
              <a:rPr lang="en-US" altLang="zh-TW" sz="1800" b="1" dirty="0"/>
              <a:t>=&gt;</a:t>
            </a:r>
            <a:r>
              <a:rPr lang="zh-TW" altLang="en-US" sz="1800" b="1" dirty="0"/>
              <a:t> 重複直到遊戲結束</a:t>
            </a:r>
            <a:endParaRPr lang="en-US" altLang="zh-TW" sz="1800" b="1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朝向裁判移動</a:t>
            </a:r>
            <a:r>
              <a:rPr lang="en-US" altLang="zh-TW" sz="1800" dirty="0"/>
              <a:t>(</a:t>
            </a:r>
            <a:r>
              <a:rPr lang="zh-TW" altLang="en-US" sz="1800" dirty="0"/>
              <a:t>前進</a:t>
            </a:r>
            <a:r>
              <a:rPr lang="en-US" altLang="zh-TW" sz="1800" dirty="0"/>
              <a:t>)</a:t>
            </a:r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當裁判說出「木頭人」的時候，如果移動了，就輸了</a:t>
            </a:r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r>
              <a:rPr lang="zh-TW" altLang="en-US" sz="1800" dirty="0"/>
              <a:t>如果最先碰到裁判的人，就贏了</a:t>
            </a:r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endParaRPr lang="en-US" altLang="zh-TW" sz="1800" dirty="0"/>
          </a:p>
          <a:p>
            <a:pPr marL="377825" lvl="3"/>
            <a:endParaRPr lang="en-US" altLang="zh-TW" sz="1800" dirty="0"/>
          </a:p>
          <a:p>
            <a:pPr marL="720725" lvl="3" indent="-342900">
              <a:buFont typeface="+mj-lt"/>
              <a:buAutoNum type="arabicPeriod"/>
            </a:pPr>
            <a:endParaRPr lang="en-US" altLang="zh-TW" sz="1800" dirty="0"/>
          </a:p>
        </p:txBody>
      </p:sp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id="{3B52F582-4765-40D7-95C1-18AEBED39EEB}"/>
              </a:ext>
            </a:extLst>
          </p:cNvPr>
          <p:cNvSpPr/>
          <p:nvPr/>
        </p:nvSpPr>
        <p:spPr>
          <a:xfrm>
            <a:off x="3247700" y="5085259"/>
            <a:ext cx="434109" cy="831272"/>
          </a:xfrm>
          <a:custGeom>
            <a:avLst/>
            <a:gdLst>
              <a:gd name="connsiteX0" fmla="*/ 434109 w 434109"/>
              <a:gd name="connsiteY0" fmla="*/ 831272 h 831272"/>
              <a:gd name="connsiteX1" fmla="*/ 0 w 434109"/>
              <a:gd name="connsiteY1" fmla="*/ 831272 h 831272"/>
              <a:gd name="connsiteX2" fmla="*/ 0 w 434109"/>
              <a:gd name="connsiteY2" fmla="*/ 0 h 831272"/>
              <a:gd name="connsiteX3" fmla="*/ 406400 w 434109"/>
              <a:gd name="connsiteY3" fmla="*/ 0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09" h="831272">
                <a:moveTo>
                  <a:pt x="434109" y="831272"/>
                </a:moveTo>
                <a:lnTo>
                  <a:pt x="0" y="831272"/>
                </a:lnTo>
                <a:lnTo>
                  <a:pt x="0" y="0"/>
                </a:lnTo>
                <a:lnTo>
                  <a:pt x="406400" y="0"/>
                </a:lnTo>
              </a:path>
            </a:pathLst>
          </a:custGeom>
          <a:noFill/>
          <a:ln w="5715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手繪多邊形: 圖案 5">
            <a:extLst>
              <a:ext uri="{FF2B5EF4-FFF2-40B4-BE49-F238E27FC236}">
                <a16:creationId xmlns:a16="http://schemas.microsoft.com/office/drawing/2014/main" id="{8A9E7B58-ADFB-4F5E-A6A8-14ADEE73EA5A}"/>
              </a:ext>
            </a:extLst>
          </p:cNvPr>
          <p:cNvSpPr/>
          <p:nvPr/>
        </p:nvSpPr>
        <p:spPr>
          <a:xfrm>
            <a:off x="3247701" y="3132114"/>
            <a:ext cx="434109" cy="296886"/>
          </a:xfrm>
          <a:custGeom>
            <a:avLst/>
            <a:gdLst>
              <a:gd name="connsiteX0" fmla="*/ 434109 w 434109"/>
              <a:gd name="connsiteY0" fmla="*/ 831272 h 831272"/>
              <a:gd name="connsiteX1" fmla="*/ 0 w 434109"/>
              <a:gd name="connsiteY1" fmla="*/ 831272 h 831272"/>
              <a:gd name="connsiteX2" fmla="*/ 0 w 434109"/>
              <a:gd name="connsiteY2" fmla="*/ 0 h 831272"/>
              <a:gd name="connsiteX3" fmla="*/ 406400 w 434109"/>
              <a:gd name="connsiteY3" fmla="*/ 0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09" h="831272">
                <a:moveTo>
                  <a:pt x="434109" y="831272"/>
                </a:moveTo>
                <a:lnTo>
                  <a:pt x="0" y="831272"/>
                </a:lnTo>
                <a:lnTo>
                  <a:pt x="0" y="0"/>
                </a:lnTo>
                <a:lnTo>
                  <a:pt x="406400" y="0"/>
                </a:lnTo>
              </a:path>
            </a:pathLst>
          </a:custGeom>
          <a:noFill/>
          <a:ln w="57150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C92C85AA-1A80-4F32-A5F1-2E13D7CA2D75}"/>
              </a:ext>
            </a:extLst>
          </p:cNvPr>
          <p:cNvSpPr/>
          <p:nvPr/>
        </p:nvSpPr>
        <p:spPr>
          <a:xfrm>
            <a:off x="2179330" y="1594335"/>
            <a:ext cx="584462" cy="395926"/>
          </a:xfrm>
          <a:custGeom>
            <a:avLst/>
            <a:gdLst>
              <a:gd name="connsiteX0" fmla="*/ 0 w 584462"/>
              <a:gd name="connsiteY0" fmla="*/ 207390 h 395926"/>
              <a:gd name="connsiteX1" fmla="*/ 188536 w 584462"/>
              <a:gd name="connsiteY1" fmla="*/ 395926 h 395926"/>
              <a:gd name="connsiteX2" fmla="*/ 584462 w 584462"/>
              <a:gd name="connsiteY2" fmla="*/ 0 h 3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462" h="395926">
                <a:moveTo>
                  <a:pt x="0" y="207390"/>
                </a:moveTo>
                <a:lnTo>
                  <a:pt x="188536" y="395926"/>
                </a:lnTo>
                <a:lnTo>
                  <a:pt x="584462" y="0"/>
                </a:ln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803AD5-81A4-4800-B341-13A17266F9AA}"/>
              </a:ext>
            </a:extLst>
          </p:cNvPr>
          <p:cNvSpPr txBox="1"/>
          <p:nvPr/>
        </p:nvSpPr>
        <p:spPr>
          <a:xfrm>
            <a:off x="2521361" y="5351313"/>
            <a:ext cx="67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重複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994BCB1-2EE8-4F75-8039-FD7F66946CCC}"/>
              </a:ext>
            </a:extLst>
          </p:cNvPr>
          <p:cNvSpPr txBox="1"/>
          <p:nvPr/>
        </p:nvSpPr>
        <p:spPr>
          <a:xfrm>
            <a:off x="2603595" y="3109731"/>
            <a:ext cx="67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重複</a:t>
            </a:r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C8A6375C-B83E-446D-A15B-3E922DFFAC4A}"/>
              </a:ext>
            </a:extLst>
          </p:cNvPr>
          <p:cNvSpPr/>
          <p:nvPr/>
        </p:nvSpPr>
        <p:spPr>
          <a:xfrm>
            <a:off x="2081562" y="3127401"/>
            <a:ext cx="584462" cy="395926"/>
          </a:xfrm>
          <a:custGeom>
            <a:avLst/>
            <a:gdLst>
              <a:gd name="connsiteX0" fmla="*/ 0 w 584462"/>
              <a:gd name="connsiteY0" fmla="*/ 207390 h 395926"/>
              <a:gd name="connsiteX1" fmla="*/ 188536 w 584462"/>
              <a:gd name="connsiteY1" fmla="*/ 395926 h 395926"/>
              <a:gd name="connsiteX2" fmla="*/ 584462 w 584462"/>
              <a:gd name="connsiteY2" fmla="*/ 0 h 3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462" h="395926">
                <a:moveTo>
                  <a:pt x="0" y="207390"/>
                </a:moveTo>
                <a:lnTo>
                  <a:pt x="188536" y="395926"/>
                </a:lnTo>
                <a:lnTo>
                  <a:pt x="584462" y="0"/>
                </a:ln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68BF367-4E3F-4AE6-995B-38EA20BC4399}"/>
              </a:ext>
            </a:extLst>
          </p:cNvPr>
          <p:cNvSpPr/>
          <p:nvPr/>
        </p:nvSpPr>
        <p:spPr>
          <a:xfrm>
            <a:off x="2081562" y="5224780"/>
            <a:ext cx="584462" cy="395926"/>
          </a:xfrm>
          <a:custGeom>
            <a:avLst/>
            <a:gdLst>
              <a:gd name="connsiteX0" fmla="*/ 0 w 584462"/>
              <a:gd name="connsiteY0" fmla="*/ 207390 h 395926"/>
              <a:gd name="connsiteX1" fmla="*/ 188536 w 584462"/>
              <a:gd name="connsiteY1" fmla="*/ 395926 h 395926"/>
              <a:gd name="connsiteX2" fmla="*/ 584462 w 584462"/>
              <a:gd name="connsiteY2" fmla="*/ 0 h 3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462" h="395926">
                <a:moveTo>
                  <a:pt x="0" y="207390"/>
                </a:moveTo>
                <a:lnTo>
                  <a:pt x="188536" y="395926"/>
                </a:lnTo>
                <a:lnTo>
                  <a:pt x="584462" y="0"/>
                </a:ln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14F26E0-5924-4D02-B8DA-4D90C899E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607" y="1603400"/>
            <a:ext cx="1767203" cy="12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270286" y="791877"/>
            <a:ext cx="8543925" cy="58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使用變數來控制遊戲的進行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B15DBE-9739-4FB2-BCCE-655097473D32}"/>
              </a:ext>
            </a:extLst>
          </p:cNvPr>
          <p:cNvSpPr txBox="1"/>
          <p:nvPr/>
        </p:nvSpPr>
        <p:spPr>
          <a:xfrm>
            <a:off x="1551851" y="1424775"/>
            <a:ext cx="9882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825" lvl="3"/>
            <a:r>
              <a:rPr lang="zh-TW" altLang="en-US" sz="2000" b="1" dirty="0"/>
              <a:t>在此之前先為各位介紹什麼是變數：</a:t>
            </a:r>
            <a:endParaRPr lang="en-US" altLang="zh-TW" sz="2000" b="1" dirty="0"/>
          </a:p>
          <a:p>
            <a:pPr marL="377825" lvl="3"/>
            <a:endParaRPr lang="en-US" altLang="zh-TW" sz="2000" b="1" dirty="0"/>
          </a:p>
          <a:p>
            <a:pPr marL="628650" lvl="4" indent="-250825"/>
            <a:r>
              <a:rPr lang="zh-TW" altLang="en-US" sz="2000" dirty="0"/>
              <a:t>變數我們</a:t>
            </a:r>
            <a:r>
              <a:rPr lang="zh-TW" altLang="en-US" sz="2000" b="1" dirty="0"/>
              <a:t>可以想像成是一種容器或是便條，方便我們儲存</a:t>
            </a:r>
            <a:r>
              <a:rPr lang="en-US" altLang="zh-TW" sz="2000" b="1" dirty="0"/>
              <a:t>/</a:t>
            </a:r>
            <a:r>
              <a:rPr lang="zh-TW" altLang="en-US" sz="2000" b="1" dirty="0"/>
              <a:t>記錄資料及狀態</a:t>
            </a:r>
            <a:endParaRPr lang="en-US" altLang="zh-TW" sz="2000" b="1" dirty="0"/>
          </a:p>
          <a:p>
            <a:pPr marL="628650" lvl="4" indent="-250825"/>
            <a:r>
              <a:rPr lang="zh-TW" altLang="en-US" sz="2000" dirty="0"/>
              <a:t>由本次</a:t>
            </a:r>
            <a:r>
              <a:rPr lang="en-US" altLang="zh-TW" sz="2000" dirty="0"/>
              <a:t>123</a:t>
            </a:r>
            <a:r>
              <a:rPr lang="zh-TW" altLang="en-US" sz="2000" dirty="0"/>
              <a:t>木頭人舉例來說：</a:t>
            </a:r>
            <a:endParaRPr lang="en-US" altLang="zh-TW" sz="2000" dirty="0"/>
          </a:p>
          <a:p>
            <a:pPr marL="628650" lvl="4" indent="-250825"/>
            <a:endParaRPr lang="en-US" altLang="zh-TW" sz="2000" dirty="0"/>
          </a:p>
          <a:p>
            <a:pPr marL="720725" lvl="4" indent="-342900">
              <a:buFont typeface="+mj-lt"/>
              <a:buAutoNum type="arabicPeriod"/>
            </a:pPr>
            <a:r>
              <a:rPr lang="zh-TW" altLang="en-US" sz="2000" dirty="0"/>
              <a:t>我們需要一個變數</a:t>
            </a:r>
            <a:r>
              <a:rPr lang="en-US" altLang="zh-TW" sz="2000" dirty="0"/>
              <a:t>(</a:t>
            </a:r>
            <a:r>
              <a:rPr lang="zh-TW" altLang="en-US" sz="2000" dirty="0"/>
              <a:t>容器</a:t>
            </a:r>
            <a:r>
              <a:rPr lang="en-US" altLang="zh-TW" sz="2000" dirty="0"/>
              <a:t>/</a:t>
            </a:r>
            <a:r>
              <a:rPr lang="zh-TW" altLang="en-US" sz="2000" dirty="0"/>
              <a:t>便條</a:t>
            </a:r>
            <a:r>
              <a:rPr lang="en-US" altLang="zh-TW" sz="2000" dirty="0"/>
              <a:t>)</a:t>
            </a:r>
            <a:r>
              <a:rPr lang="zh-TW" altLang="en-US" sz="2000" dirty="0"/>
              <a:t>，用來</a:t>
            </a:r>
            <a:r>
              <a:rPr lang="zh-TW" altLang="en-US" sz="2000" b="1" dirty="0"/>
              <a:t>記錄遊戲的狀態</a:t>
            </a:r>
            <a:r>
              <a:rPr lang="en-US" altLang="zh-TW" sz="2000" dirty="0"/>
              <a:t>(</a:t>
            </a:r>
            <a:r>
              <a:rPr lang="zh-TW" altLang="en-US" sz="2000" dirty="0"/>
              <a:t>是否已經結束遊戲了</a:t>
            </a:r>
            <a:r>
              <a:rPr lang="en-US" altLang="zh-TW" sz="2000" dirty="0"/>
              <a:t>?)</a:t>
            </a:r>
            <a:br>
              <a:rPr lang="en-US" altLang="zh-TW" sz="2000" dirty="0"/>
            </a:br>
            <a:r>
              <a:rPr lang="zh-TW" altLang="en-US" sz="2000" dirty="0"/>
              <a:t>範例程式中的變數名稱為「遊戲結束</a:t>
            </a:r>
            <a:r>
              <a:rPr lang="en-US" altLang="zh-TW" sz="2000" dirty="0"/>
              <a:t>?</a:t>
            </a:r>
            <a:r>
              <a:rPr lang="zh-TW" altLang="en-US" sz="2000" dirty="0"/>
              <a:t>」</a:t>
            </a:r>
            <a:br>
              <a:rPr lang="en-US" altLang="zh-TW" sz="2000" dirty="0"/>
            </a:br>
            <a:endParaRPr lang="en-US" altLang="zh-TW" sz="2000" dirty="0"/>
          </a:p>
          <a:p>
            <a:pPr marL="720725" lvl="4" indent="-342900">
              <a:buFont typeface="+mj-lt"/>
              <a:buAutoNum type="arabicPeriod"/>
            </a:pPr>
            <a:r>
              <a:rPr lang="zh-TW" altLang="en-US" sz="2000" dirty="0"/>
              <a:t>還有一個變數</a:t>
            </a:r>
            <a:r>
              <a:rPr lang="en-US" altLang="zh-TW" sz="2000" dirty="0"/>
              <a:t>(</a:t>
            </a:r>
            <a:r>
              <a:rPr lang="zh-TW" altLang="en-US" sz="2000" dirty="0"/>
              <a:t>容器</a:t>
            </a:r>
            <a:r>
              <a:rPr lang="en-US" altLang="zh-TW" sz="2000" dirty="0"/>
              <a:t>/</a:t>
            </a:r>
            <a:r>
              <a:rPr lang="zh-TW" altLang="en-US" sz="2000" dirty="0"/>
              <a:t>便條</a:t>
            </a:r>
            <a:r>
              <a:rPr lang="en-US" altLang="zh-TW" sz="2000" dirty="0"/>
              <a:t>)</a:t>
            </a:r>
            <a:r>
              <a:rPr lang="zh-TW" altLang="en-US" sz="2000" dirty="0"/>
              <a:t>，來</a:t>
            </a:r>
            <a:r>
              <a:rPr lang="zh-TW" altLang="en-US" sz="2000" b="1" dirty="0"/>
              <a:t>記錄裁判喊出了「木頭人」的狀態</a:t>
            </a:r>
            <a:br>
              <a:rPr lang="en-US" altLang="zh-TW" sz="2000" b="1" dirty="0"/>
            </a:br>
            <a:r>
              <a:rPr lang="zh-TW" altLang="en-US" sz="2000" dirty="0"/>
              <a:t>範例程式中的變數名稱為「動作暫停</a:t>
            </a:r>
            <a:r>
              <a:rPr lang="en-US" altLang="zh-TW" sz="2000" dirty="0"/>
              <a:t>?</a:t>
            </a:r>
            <a:r>
              <a:rPr lang="zh-TW" altLang="en-US" sz="2000" dirty="0"/>
              <a:t>」</a:t>
            </a:r>
            <a:br>
              <a:rPr lang="en-US" altLang="zh-TW" sz="2000" dirty="0"/>
            </a:br>
            <a:endParaRPr lang="en-US" altLang="zh-TW" sz="2000" b="1" dirty="0"/>
          </a:p>
          <a:p>
            <a:pPr marL="720725" lvl="4" indent="-342900">
              <a:buFont typeface="+mj-lt"/>
              <a:buAutoNum type="arabicPeriod"/>
            </a:pPr>
            <a:r>
              <a:rPr lang="zh-TW" altLang="en-US" sz="2000" dirty="0"/>
              <a:t>以及一個變數</a:t>
            </a:r>
            <a:r>
              <a:rPr lang="en-US" altLang="zh-TW" sz="2000" dirty="0"/>
              <a:t>(</a:t>
            </a:r>
            <a:r>
              <a:rPr lang="zh-TW" altLang="en-US" sz="2000" dirty="0"/>
              <a:t>容器</a:t>
            </a:r>
            <a:r>
              <a:rPr lang="en-US" altLang="zh-TW" sz="2000" dirty="0"/>
              <a:t>/</a:t>
            </a:r>
            <a:r>
              <a:rPr lang="zh-TW" altLang="en-US" sz="2000" dirty="0"/>
              <a:t>便條</a:t>
            </a:r>
            <a:r>
              <a:rPr lang="en-US" altLang="zh-TW" sz="2000" dirty="0"/>
              <a:t>)</a:t>
            </a:r>
            <a:r>
              <a:rPr lang="zh-TW" altLang="en-US" sz="2000" dirty="0"/>
              <a:t>，來</a:t>
            </a:r>
            <a:r>
              <a:rPr lang="zh-TW" altLang="en-US" sz="2000" b="1" dirty="0"/>
              <a:t>記錄誰贏了</a:t>
            </a:r>
            <a:br>
              <a:rPr lang="en-US" altLang="zh-TW" sz="2000" b="1" dirty="0"/>
            </a:br>
            <a:r>
              <a:rPr lang="zh-TW" altLang="en-US" sz="2000" dirty="0"/>
              <a:t>範例程式中的變數名稱為「誰贏了</a:t>
            </a:r>
            <a:r>
              <a:rPr lang="en-US" altLang="zh-TW" sz="2000" dirty="0"/>
              <a:t>?</a:t>
            </a:r>
            <a:r>
              <a:rPr lang="zh-TW" altLang="en-US" sz="2000" dirty="0"/>
              <a:t>」</a:t>
            </a:r>
            <a:endParaRPr lang="en-US" altLang="zh-TW" sz="2000" dirty="0"/>
          </a:p>
          <a:p>
            <a:pPr marL="720725" lvl="4" indent="-342900">
              <a:buFont typeface="+mj-lt"/>
              <a:buAutoNum type="arabicPeriod"/>
            </a:pPr>
            <a:endParaRPr lang="en-US" altLang="zh-TW" sz="2000" b="1" dirty="0"/>
          </a:p>
        </p:txBody>
      </p:sp>
    </p:spTree>
    <p:extLst>
      <p:ext uri="{BB962C8B-B14F-4D97-AF65-F5344CB8AC3E}">
        <p14:creationId xmlns:p14="http://schemas.microsoft.com/office/powerpoint/2010/main" val="1531512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270286" y="791877"/>
            <a:ext cx="8543925" cy="58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變數要用來記錄什麼？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DB15DBE-9739-4FB2-BCCE-655097473D32}"/>
              </a:ext>
            </a:extLst>
          </p:cNvPr>
          <p:cNvSpPr txBox="1"/>
          <p:nvPr/>
        </p:nvSpPr>
        <p:spPr>
          <a:xfrm>
            <a:off x="1551851" y="1424775"/>
            <a:ext cx="9882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4" indent="-250825"/>
            <a:r>
              <a:rPr lang="zh-TW" altLang="en-US" sz="2000" dirty="0"/>
              <a:t>知道要使用變數來控制遊戲的進行後，變數裡要儲存</a:t>
            </a:r>
            <a:r>
              <a:rPr lang="en-US" altLang="zh-TW" sz="2000" dirty="0"/>
              <a:t>/</a:t>
            </a:r>
            <a:r>
              <a:rPr lang="zh-TW" altLang="en-US" sz="2000" dirty="0"/>
              <a:t>記錄甚麼東西呢？</a:t>
            </a:r>
            <a:endParaRPr lang="en-US" altLang="zh-TW" sz="2000" dirty="0"/>
          </a:p>
          <a:p>
            <a:pPr marL="628650" lvl="4" indent="-250825"/>
            <a:endParaRPr lang="en-US" altLang="zh-TW" sz="2000" dirty="0"/>
          </a:p>
          <a:p>
            <a:pPr marL="720725" lvl="4" indent="-342900">
              <a:buFont typeface="+mj-lt"/>
              <a:buAutoNum type="arabicPeriod"/>
            </a:pPr>
            <a:r>
              <a:rPr lang="zh-TW" altLang="en-US" sz="2000" b="1" dirty="0"/>
              <a:t>變數「遊戲結束</a:t>
            </a:r>
            <a:r>
              <a:rPr lang="en-US" altLang="zh-TW" sz="2000" b="1" dirty="0"/>
              <a:t>?</a:t>
            </a:r>
            <a:r>
              <a:rPr lang="zh-TW" altLang="en-US" sz="2000" b="1" dirty="0"/>
              <a:t>」及「動作暫停</a:t>
            </a:r>
            <a:r>
              <a:rPr lang="en-US" altLang="zh-TW" sz="2000" b="1" dirty="0"/>
              <a:t>?</a:t>
            </a:r>
            <a:r>
              <a:rPr lang="zh-TW" altLang="en-US" sz="2000" b="1" dirty="0"/>
              <a:t>」</a:t>
            </a:r>
            <a:br>
              <a:rPr lang="en-US" altLang="zh-TW" sz="2000" dirty="0"/>
            </a:br>
            <a:r>
              <a:rPr lang="zh-TW" altLang="en-US" sz="2000" dirty="0"/>
              <a:t>我們可以經由規則知道，這兩個變數是拿來記錄目前的「狀態」</a:t>
            </a:r>
            <a:br>
              <a:rPr lang="en-US" altLang="zh-TW" sz="2000" dirty="0"/>
            </a:br>
            <a:r>
              <a:rPr lang="zh-TW" altLang="en-US" sz="2000" dirty="0"/>
              <a:t>所以我們使用</a:t>
            </a:r>
            <a:r>
              <a:rPr lang="en-US" altLang="zh-TW" sz="2000" dirty="0"/>
              <a:t>0</a:t>
            </a:r>
            <a:r>
              <a:rPr lang="zh-TW" altLang="en-US" sz="2000" dirty="0"/>
              <a:t>跟</a:t>
            </a:r>
            <a:r>
              <a:rPr lang="en-US" altLang="zh-TW" sz="2000" dirty="0"/>
              <a:t>1</a:t>
            </a:r>
            <a:r>
              <a:rPr lang="zh-TW" altLang="en-US" sz="2000" dirty="0"/>
              <a:t>就可以了</a:t>
            </a:r>
            <a:br>
              <a:rPr lang="en-US" altLang="zh-TW" sz="2000" dirty="0"/>
            </a:br>
            <a:r>
              <a:rPr lang="en-US" altLang="zh-TW" sz="2000" dirty="0"/>
              <a:t>0</a:t>
            </a:r>
            <a:r>
              <a:rPr lang="zh-TW" altLang="en-US" sz="2000" dirty="0"/>
              <a:t>代表目前 </a:t>
            </a:r>
            <a:r>
              <a:rPr lang="zh-TW" altLang="en-US" sz="2000" b="1" dirty="0"/>
              <a:t>遊戲還沒結束 </a:t>
            </a:r>
            <a:r>
              <a:rPr lang="zh-TW" altLang="en-US" sz="2000" dirty="0"/>
              <a:t>或 </a:t>
            </a:r>
            <a:r>
              <a:rPr lang="zh-TW" altLang="en-US" sz="2000" b="1" dirty="0"/>
              <a:t>還沒動作暫停</a:t>
            </a:r>
            <a:br>
              <a:rPr lang="en-US" altLang="zh-TW" sz="2000" b="1" dirty="0"/>
            </a:br>
            <a:r>
              <a:rPr lang="en-US" altLang="zh-TW" sz="2000" dirty="0"/>
              <a:t>1</a:t>
            </a:r>
            <a:r>
              <a:rPr lang="zh-TW" altLang="en-US" sz="2000" dirty="0"/>
              <a:t>代表目前 </a:t>
            </a:r>
            <a:r>
              <a:rPr lang="zh-TW" altLang="en-US" sz="2000" b="1" dirty="0"/>
              <a:t>遊戲結束 </a:t>
            </a:r>
            <a:r>
              <a:rPr lang="zh-TW" altLang="en-US" sz="2000" dirty="0"/>
              <a:t>或 </a:t>
            </a:r>
            <a:r>
              <a:rPr lang="zh-TW" altLang="en-US" sz="2000" b="1" dirty="0"/>
              <a:t>動作暫停</a:t>
            </a:r>
            <a:br>
              <a:rPr lang="en-US" altLang="zh-TW" sz="2000" dirty="0"/>
            </a:br>
            <a:endParaRPr lang="en-US" altLang="zh-TW" sz="2000" b="1" dirty="0"/>
          </a:p>
          <a:p>
            <a:pPr marL="720725" lvl="4" indent="-342900">
              <a:buFont typeface="+mj-lt"/>
              <a:buAutoNum type="arabicPeriod"/>
            </a:pPr>
            <a:r>
              <a:rPr lang="zh-TW" altLang="en-US" sz="2000" b="1" dirty="0"/>
              <a:t>變數「誰贏了</a:t>
            </a:r>
            <a:r>
              <a:rPr lang="en-US" altLang="zh-TW" sz="2000" b="1" dirty="0"/>
              <a:t>?</a:t>
            </a:r>
            <a:r>
              <a:rPr lang="zh-TW" altLang="en-US" sz="2000" b="1" dirty="0"/>
              <a:t>」</a:t>
            </a:r>
            <a:br>
              <a:rPr lang="en-US" altLang="zh-TW" sz="2000" b="1" dirty="0"/>
            </a:br>
            <a:r>
              <a:rPr lang="zh-TW" altLang="en-US" sz="2000" dirty="0"/>
              <a:t>我們的遊戲有兩位玩家，所以我們可以</a:t>
            </a:r>
            <a:br>
              <a:rPr lang="en-US" altLang="zh-TW" sz="2000" dirty="0"/>
            </a:br>
            <a:r>
              <a:rPr lang="zh-TW" altLang="en-US" sz="2000" dirty="0"/>
              <a:t>用變數記錄是 玩家</a:t>
            </a:r>
            <a:r>
              <a:rPr lang="en-US" altLang="zh-TW" sz="2000" dirty="0"/>
              <a:t>1</a:t>
            </a:r>
            <a:r>
              <a:rPr lang="zh-TW" altLang="en-US" sz="2000" dirty="0"/>
              <a:t>還是玩家</a:t>
            </a:r>
            <a:r>
              <a:rPr lang="en-US" altLang="zh-TW" sz="2000" dirty="0"/>
              <a:t>2</a:t>
            </a:r>
            <a:r>
              <a:rPr lang="zh-TW" altLang="en-US" sz="2000" dirty="0"/>
              <a:t> 贏了</a:t>
            </a:r>
            <a:br>
              <a:rPr lang="en-US" altLang="zh-TW" sz="2000" dirty="0"/>
            </a:br>
            <a:r>
              <a:rPr lang="en-US" altLang="zh-TW" sz="2000" dirty="0"/>
              <a:t>1</a:t>
            </a:r>
            <a:r>
              <a:rPr lang="zh-TW" altLang="en-US" sz="2000" dirty="0"/>
              <a:t> 代表玩家</a:t>
            </a:r>
            <a:r>
              <a:rPr lang="en-US" altLang="zh-TW" sz="2000" dirty="0"/>
              <a:t>1</a:t>
            </a:r>
            <a:r>
              <a:rPr lang="zh-TW" altLang="en-US" sz="2000" dirty="0"/>
              <a:t>贏了</a:t>
            </a:r>
            <a:br>
              <a:rPr lang="en-US" altLang="zh-TW" sz="2000" dirty="0"/>
            </a:br>
            <a:r>
              <a:rPr lang="en-US" altLang="zh-TW" sz="2000" dirty="0"/>
              <a:t>2</a:t>
            </a:r>
            <a:r>
              <a:rPr lang="zh-TW" altLang="en-US" sz="2000" dirty="0"/>
              <a:t> 代表玩家</a:t>
            </a:r>
            <a:r>
              <a:rPr lang="en-US" altLang="zh-TW" sz="2000" dirty="0"/>
              <a:t>2</a:t>
            </a:r>
            <a:r>
              <a:rPr lang="zh-TW" altLang="en-US" sz="2000" dirty="0"/>
              <a:t>贏了</a:t>
            </a:r>
            <a:br>
              <a:rPr lang="en-US" altLang="zh-TW" sz="2000" dirty="0"/>
            </a:br>
            <a:endParaRPr lang="en-US" altLang="zh-TW" sz="2000" dirty="0"/>
          </a:p>
          <a:p>
            <a:pPr marL="720725" lvl="4" indent="-342900">
              <a:buFont typeface="+mj-lt"/>
              <a:buAutoNum type="arabicPeriod"/>
            </a:pPr>
            <a:endParaRPr lang="en-US" altLang="zh-TW" sz="2000" b="1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AA9AAB2-4CE7-44D1-A6F4-EF99B98F6011}"/>
              </a:ext>
            </a:extLst>
          </p:cNvPr>
          <p:cNvSpPr txBox="1"/>
          <p:nvPr/>
        </p:nvSpPr>
        <p:spPr>
          <a:xfrm>
            <a:off x="8706554" y="4556062"/>
            <a:ext cx="337230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800" b="1" dirty="0"/>
              <a:t>Tip</a:t>
            </a:r>
            <a:r>
              <a:rPr lang="zh-TW" altLang="en-US" sz="1800" b="1" dirty="0"/>
              <a:t>：</a:t>
            </a:r>
            <a:endParaRPr lang="en-US" altLang="zh-TW" sz="1800" b="1" dirty="0"/>
          </a:p>
          <a:p>
            <a:r>
              <a:rPr lang="zh-TW" altLang="en-US" sz="1800" dirty="0"/>
              <a:t>在程式語言中</a:t>
            </a:r>
            <a:endParaRPr lang="en-US" altLang="zh-TW" sz="1800" dirty="0"/>
          </a:p>
          <a:p>
            <a:r>
              <a:rPr lang="zh-TW" altLang="en-US" sz="1800" dirty="0"/>
              <a:t>數字</a:t>
            </a:r>
            <a:r>
              <a:rPr lang="en-US" altLang="zh-TW" sz="1800" dirty="0"/>
              <a:t>1</a:t>
            </a:r>
            <a:r>
              <a:rPr lang="zh-TW" altLang="en-US" sz="1800" dirty="0"/>
              <a:t>就代表</a:t>
            </a:r>
            <a:r>
              <a:rPr lang="en-US" altLang="zh-TW" sz="1800" dirty="0"/>
              <a:t>true</a:t>
            </a:r>
          </a:p>
          <a:p>
            <a:r>
              <a:rPr lang="zh-TW" altLang="en-US" sz="1800" dirty="0"/>
              <a:t>數字</a:t>
            </a:r>
            <a:r>
              <a:rPr lang="en-US" altLang="zh-TW" sz="1800" dirty="0"/>
              <a:t>0</a:t>
            </a:r>
            <a:r>
              <a:rPr lang="zh-TW" altLang="en-US" sz="1800" dirty="0"/>
              <a:t>就代表</a:t>
            </a:r>
            <a:r>
              <a:rPr lang="en-US" altLang="zh-TW" sz="1800" dirty="0"/>
              <a:t>false</a:t>
            </a:r>
          </a:p>
        </p:txBody>
      </p:sp>
      <p:pic>
        <p:nvPicPr>
          <p:cNvPr id="1026" name="Picture 2" descr="電源開關上的「1」和「0」兩個符號代表什麼？ - 每日頭條">
            <a:extLst>
              <a:ext uri="{FF2B5EF4-FFF2-40B4-BE49-F238E27FC236}">
                <a16:creationId xmlns:a16="http://schemas.microsoft.com/office/drawing/2014/main" id="{5CCB2806-BB2E-49DF-994E-7526E866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569" y="3290432"/>
            <a:ext cx="1919287" cy="12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手繪多邊形: 圖案 2">
            <a:extLst>
              <a:ext uri="{FF2B5EF4-FFF2-40B4-BE49-F238E27FC236}">
                <a16:creationId xmlns:a16="http://schemas.microsoft.com/office/drawing/2014/main" id="{39A5596B-EBCE-47B0-8C32-6EC4E27A4DBC}"/>
              </a:ext>
            </a:extLst>
          </p:cNvPr>
          <p:cNvSpPr/>
          <p:nvPr/>
        </p:nvSpPr>
        <p:spPr>
          <a:xfrm>
            <a:off x="10474036" y="4138367"/>
            <a:ext cx="649593" cy="1144833"/>
          </a:xfrm>
          <a:custGeom>
            <a:avLst/>
            <a:gdLst>
              <a:gd name="connsiteX0" fmla="*/ 0 w 674255"/>
              <a:gd name="connsiteY0" fmla="*/ 951345 h 951345"/>
              <a:gd name="connsiteX1" fmla="*/ 674255 w 674255"/>
              <a:gd name="connsiteY1" fmla="*/ 951345 h 951345"/>
              <a:gd name="connsiteX2" fmla="*/ 674255 w 674255"/>
              <a:gd name="connsiteY2" fmla="*/ 0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4255" h="951345">
                <a:moveTo>
                  <a:pt x="0" y="951345"/>
                </a:moveTo>
                <a:lnTo>
                  <a:pt x="674255" y="951345"/>
                </a:lnTo>
                <a:lnTo>
                  <a:pt x="674255" y="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B628365C-1B38-49EB-AB4D-D157E05F5058}"/>
              </a:ext>
            </a:extLst>
          </p:cNvPr>
          <p:cNvSpPr/>
          <p:nvPr/>
        </p:nvSpPr>
        <p:spPr>
          <a:xfrm>
            <a:off x="10547927" y="3780148"/>
            <a:ext cx="1154546" cy="1798616"/>
          </a:xfrm>
          <a:custGeom>
            <a:avLst/>
            <a:gdLst>
              <a:gd name="connsiteX0" fmla="*/ 0 w 1154546"/>
              <a:gd name="connsiteY0" fmla="*/ 1764146 h 1764146"/>
              <a:gd name="connsiteX1" fmla="*/ 1154546 w 1154546"/>
              <a:gd name="connsiteY1" fmla="*/ 1764146 h 1764146"/>
              <a:gd name="connsiteX2" fmla="*/ 1154546 w 1154546"/>
              <a:gd name="connsiteY2" fmla="*/ 0 h 1764146"/>
              <a:gd name="connsiteX3" fmla="*/ 720437 w 1154546"/>
              <a:gd name="connsiteY3" fmla="*/ 0 h 176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4546" h="1764146">
                <a:moveTo>
                  <a:pt x="0" y="1764146"/>
                </a:moveTo>
                <a:lnTo>
                  <a:pt x="1154546" y="1764146"/>
                </a:lnTo>
                <a:lnTo>
                  <a:pt x="1154546" y="0"/>
                </a:lnTo>
                <a:lnTo>
                  <a:pt x="720437" y="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430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3F22A7E-7418-4710-BFCB-42448E871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886" y="1669518"/>
            <a:ext cx="4111775" cy="53139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5E6948C-AA7C-4B2A-A963-23D9AA227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02" y="1764339"/>
            <a:ext cx="2604946" cy="1324985"/>
          </a:xfrm>
          <a:prstGeom prst="rect">
            <a:avLst/>
          </a:prstGeom>
        </p:spPr>
      </p:pic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1945585" y="716363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 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– 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裁判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474" name="Google Shape;1474;p52"/>
          <p:cNvSpPr/>
          <p:nvPr/>
        </p:nvSpPr>
        <p:spPr>
          <a:xfrm>
            <a:off x="778416" y="1430929"/>
            <a:ext cx="23633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latin typeface="Calibri"/>
                <a:cs typeface="Calibri"/>
                <a:sym typeface="Calibri"/>
              </a:rPr>
              <a:t>點擊角色黃色生物</a:t>
            </a:r>
            <a:endParaRPr dirty="0"/>
          </a:p>
        </p:txBody>
      </p:sp>
      <p:sp>
        <p:nvSpPr>
          <p:cNvPr id="1477" name="Google Shape;1477;p52"/>
          <p:cNvSpPr/>
          <p:nvPr/>
        </p:nvSpPr>
        <p:spPr>
          <a:xfrm>
            <a:off x="2116324" y="2470900"/>
            <a:ext cx="537501" cy="52735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52"/>
          <p:cNvSpPr/>
          <p:nvPr/>
        </p:nvSpPr>
        <p:spPr>
          <a:xfrm>
            <a:off x="201287" y="1386015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01ABF21-A378-4C76-89F0-F6AD6192ACE5}"/>
              </a:ext>
            </a:extLst>
          </p:cNvPr>
          <p:cNvGrpSpPr/>
          <p:nvPr/>
        </p:nvGrpSpPr>
        <p:grpSpPr>
          <a:xfrm>
            <a:off x="106618" y="3284765"/>
            <a:ext cx="1773119" cy="718135"/>
            <a:chOff x="6009812" y="1486598"/>
            <a:chExt cx="1773119" cy="718135"/>
          </a:xfrm>
        </p:grpSpPr>
        <p:sp>
          <p:nvSpPr>
            <p:cNvPr id="1475" name="Google Shape;1475;p52"/>
            <p:cNvSpPr/>
            <p:nvPr/>
          </p:nvSpPr>
          <p:spPr>
            <a:xfrm>
              <a:off x="6601831" y="1558402"/>
              <a:ext cx="11811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點擊程式編輯分頁</a:t>
              </a: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6009812" y="1486598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AFA467-34B8-478C-B53E-7BEF724F4F12}"/>
              </a:ext>
            </a:extLst>
          </p:cNvPr>
          <p:cNvGrpSpPr/>
          <p:nvPr/>
        </p:nvGrpSpPr>
        <p:grpSpPr>
          <a:xfrm>
            <a:off x="3636890" y="1379144"/>
            <a:ext cx="2004837" cy="896041"/>
            <a:chOff x="1330817" y="3764185"/>
            <a:chExt cx="2004837" cy="896041"/>
          </a:xfrm>
        </p:grpSpPr>
        <p:sp>
          <p:nvSpPr>
            <p:cNvPr id="1479" name="Google Shape;1479;p52"/>
            <p:cNvSpPr/>
            <p:nvPr/>
          </p:nvSpPr>
          <p:spPr>
            <a:xfrm>
              <a:off x="1330817" y="4290935"/>
              <a:ext cx="200483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程式內容</a:t>
              </a:r>
              <a:endPara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1595225" y="3764185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2D9B15-BC7C-4569-8C0C-322089A83209}"/>
              </a:ext>
            </a:extLst>
          </p:cNvPr>
          <p:cNvSpPr txBox="1"/>
          <p:nvPr/>
        </p:nvSpPr>
        <p:spPr>
          <a:xfrm>
            <a:off x="3855211" y="3683184"/>
            <a:ext cx="3521221" cy="310854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/>
              <a:t>變數「遊戲結束？」：</a:t>
            </a:r>
            <a:br>
              <a:rPr lang="en-US" altLang="zh-TW" dirty="0"/>
            </a:br>
            <a:r>
              <a:rPr lang="zh-TW" altLang="en-US" dirty="0"/>
              <a:t>用來判斷遊戲是否結束</a:t>
            </a:r>
            <a:br>
              <a:rPr lang="en-US" altLang="zh-TW" dirty="0"/>
            </a:br>
            <a:r>
              <a:rPr lang="en-US" altLang="zh-TW" dirty="0"/>
              <a:t>0</a:t>
            </a:r>
            <a:r>
              <a:rPr lang="zh-TW" altLang="en-US" dirty="0"/>
              <a:t>代表遊戲還沒結束</a:t>
            </a:r>
            <a:br>
              <a:rPr lang="en-US" altLang="zh-TW" dirty="0"/>
            </a:br>
            <a:r>
              <a:rPr lang="en-US" altLang="zh-TW" dirty="0"/>
              <a:t>1</a:t>
            </a:r>
            <a:r>
              <a:rPr lang="zh-TW" altLang="en-US" dirty="0"/>
              <a:t>代表遊戲結束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/>
              <a:t>變數「動作暫停」：</a:t>
            </a:r>
            <a:br>
              <a:rPr lang="en-US" altLang="zh-TW" dirty="0"/>
            </a:br>
            <a:r>
              <a:rPr lang="zh-TW" altLang="en-US" dirty="0"/>
              <a:t>代表目前裁判是否喊出「木頭人」了</a:t>
            </a:r>
            <a:br>
              <a:rPr lang="en-US" altLang="zh-TW" dirty="0"/>
            </a:br>
            <a:r>
              <a:rPr lang="zh-TW" altLang="en-US" dirty="0"/>
              <a:t>其他玩家這時候不能動作</a:t>
            </a:r>
            <a:br>
              <a:rPr lang="en-US" altLang="zh-TW" dirty="0"/>
            </a:br>
            <a:r>
              <a:rPr lang="en-US" altLang="zh-TW" dirty="0"/>
              <a:t>0</a:t>
            </a:r>
            <a:r>
              <a:rPr lang="zh-TW" altLang="en-US" dirty="0"/>
              <a:t>代表裁判正在喊「</a:t>
            </a:r>
            <a:r>
              <a:rPr lang="en-US" altLang="zh-TW" dirty="0"/>
              <a:t>1,2,3</a:t>
            </a:r>
            <a:r>
              <a:rPr lang="zh-TW" altLang="en-US" dirty="0"/>
              <a:t>」當中</a:t>
            </a:r>
            <a:br>
              <a:rPr lang="en-US" altLang="zh-TW" dirty="0"/>
            </a:br>
            <a:r>
              <a:rPr lang="en-US" altLang="zh-TW" dirty="0"/>
              <a:t>1</a:t>
            </a:r>
            <a:r>
              <a:rPr lang="zh-TW" altLang="en-US" dirty="0"/>
              <a:t>代表裁判喊出「木頭人」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/>
              <a:t>變數「誰贏了」：</a:t>
            </a:r>
            <a:br>
              <a:rPr lang="en-US" altLang="zh-TW" dirty="0"/>
            </a:br>
            <a:r>
              <a:rPr lang="zh-TW" altLang="en-US" dirty="0"/>
              <a:t>用來判斷哪位玩家獲勝</a:t>
            </a:r>
            <a:br>
              <a:rPr lang="en-US" altLang="zh-TW" dirty="0"/>
            </a:br>
            <a:r>
              <a:rPr lang="en-US" altLang="zh-TW" dirty="0"/>
              <a:t>0</a:t>
            </a:r>
            <a:r>
              <a:rPr lang="zh-TW" altLang="en-US" dirty="0"/>
              <a:t>代表還沒產生贏家</a:t>
            </a:r>
            <a:br>
              <a:rPr lang="en-US" altLang="zh-TW" dirty="0"/>
            </a:br>
            <a:r>
              <a:rPr lang="en-US" altLang="zh-TW" dirty="0"/>
              <a:t>1</a:t>
            </a:r>
            <a:r>
              <a:rPr lang="zh-TW" altLang="en-US" dirty="0"/>
              <a:t>代表玩家</a:t>
            </a:r>
            <a:r>
              <a:rPr lang="en-US" altLang="zh-TW" dirty="0"/>
              <a:t>1</a:t>
            </a:r>
            <a:br>
              <a:rPr lang="en-US" altLang="zh-TW" dirty="0"/>
            </a:br>
            <a:r>
              <a:rPr lang="en-US" altLang="zh-TW" dirty="0"/>
              <a:t>2</a:t>
            </a:r>
            <a:r>
              <a:rPr lang="zh-TW" altLang="en-US" dirty="0"/>
              <a:t>代表玩家</a:t>
            </a:r>
            <a:r>
              <a:rPr lang="en-US" altLang="zh-TW" dirty="0"/>
              <a:t>2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8064F84-4B45-4738-BE71-862C0911C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091" y="3518298"/>
            <a:ext cx="1914456" cy="2883148"/>
          </a:xfrm>
          <a:prstGeom prst="rect">
            <a:avLst/>
          </a:prstGeom>
        </p:spPr>
      </p:pic>
      <p:sp>
        <p:nvSpPr>
          <p:cNvPr id="27" name="Google Shape;1464;p51">
            <a:extLst>
              <a:ext uri="{FF2B5EF4-FFF2-40B4-BE49-F238E27FC236}">
                <a16:creationId xmlns:a16="http://schemas.microsoft.com/office/drawing/2014/main" id="{20E25750-505A-44D2-9E00-0BF49ECE6D19}"/>
              </a:ext>
            </a:extLst>
          </p:cNvPr>
          <p:cNvSpPr/>
          <p:nvPr/>
        </p:nvSpPr>
        <p:spPr>
          <a:xfrm rot="14400000">
            <a:off x="1809190" y="4174227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6966F7D-27BD-474A-975C-151A9D23BFC7}"/>
              </a:ext>
            </a:extLst>
          </p:cNvPr>
          <p:cNvSpPr/>
          <p:nvPr/>
        </p:nvSpPr>
        <p:spPr>
          <a:xfrm>
            <a:off x="7737088" y="2492463"/>
            <a:ext cx="2016511" cy="2301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圖說文字: 直線 28">
            <a:extLst>
              <a:ext uri="{FF2B5EF4-FFF2-40B4-BE49-F238E27FC236}">
                <a16:creationId xmlns:a16="http://schemas.microsoft.com/office/drawing/2014/main" id="{594CD256-1663-4AD4-8063-1CA7524524DD}"/>
              </a:ext>
            </a:extLst>
          </p:cNvPr>
          <p:cNvSpPr/>
          <p:nvPr/>
        </p:nvSpPr>
        <p:spPr>
          <a:xfrm>
            <a:off x="10148684" y="2535798"/>
            <a:ext cx="2008889" cy="1380559"/>
          </a:xfrm>
          <a:prstGeom prst="borderCallout1">
            <a:avLst>
              <a:gd name="adj1" fmla="val 52013"/>
              <a:gd name="adj2" fmla="val 1021"/>
              <a:gd name="adj3" fmla="val 72487"/>
              <a:gd name="adj4" fmla="val -2123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這段代表的是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裁判還沒喊出木頭人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stop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並且每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 依序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說出「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1,2,3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以及變換造型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5BE71C5-0FD7-4740-B975-00D1CB54B4A6}"/>
              </a:ext>
            </a:extLst>
          </p:cNvPr>
          <p:cNvSpPr/>
          <p:nvPr/>
        </p:nvSpPr>
        <p:spPr>
          <a:xfrm>
            <a:off x="7737087" y="4816076"/>
            <a:ext cx="2050939" cy="540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圖說文字: 直線 30">
            <a:extLst>
              <a:ext uri="{FF2B5EF4-FFF2-40B4-BE49-F238E27FC236}">
                <a16:creationId xmlns:a16="http://schemas.microsoft.com/office/drawing/2014/main" id="{35C1A547-2877-4F1B-ADD8-C571909FA957}"/>
              </a:ext>
            </a:extLst>
          </p:cNvPr>
          <p:cNvSpPr/>
          <p:nvPr/>
        </p:nvSpPr>
        <p:spPr>
          <a:xfrm>
            <a:off x="10183111" y="4076752"/>
            <a:ext cx="2008889" cy="1034094"/>
          </a:xfrm>
          <a:prstGeom prst="borderCallout1">
            <a:avLst>
              <a:gd name="adj1" fmla="val 87740"/>
              <a:gd name="adj2" fmla="val 101"/>
              <a:gd name="adj3" fmla="val 105994"/>
              <a:gd name="adj4" fmla="val -2031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這段代表裁判要喊出「木頭人」了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所以將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stop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並且說出木頭人</a:t>
            </a: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DF05D31-3908-42A7-9C6A-0A082BD3EA75}"/>
              </a:ext>
            </a:extLst>
          </p:cNvPr>
          <p:cNvCxnSpPr>
            <a:cxnSpLocks/>
          </p:cNvCxnSpPr>
          <p:nvPr/>
        </p:nvCxnSpPr>
        <p:spPr>
          <a:xfrm flipV="1">
            <a:off x="9351390" y="1905894"/>
            <a:ext cx="941619" cy="3692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148FEFF-ACD9-4C6B-9858-4C1AF1E27C1F}"/>
              </a:ext>
            </a:extLst>
          </p:cNvPr>
          <p:cNvSpPr txBox="1"/>
          <p:nvPr/>
        </p:nvSpPr>
        <p:spPr>
          <a:xfrm>
            <a:off x="10305343" y="1215444"/>
            <a:ext cx="1771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這個是用來判定</a:t>
            </a:r>
            <a:endParaRPr lang="en-US" altLang="zh-TW" dirty="0"/>
          </a:p>
          <a:p>
            <a:r>
              <a:rPr lang="zh-TW" altLang="en-US" dirty="0"/>
              <a:t>遊戲是否具續執行</a:t>
            </a:r>
            <a:endParaRPr lang="en-US" altLang="zh-TW" dirty="0"/>
          </a:p>
          <a:p>
            <a:r>
              <a:rPr lang="en-US" altLang="zh-TW" dirty="0"/>
              <a:t>Game over </a:t>
            </a:r>
          </a:p>
          <a:p>
            <a:r>
              <a:rPr lang="zh-TW" altLang="en-US" dirty="0"/>
              <a:t>為</a:t>
            </a:r>
            <a:r>
              <a:rPr lang="en-US" altLang="zh-TW" dirty="0"/>
              <a:t>1 </a:t>
            </a:r>
            <a:r>
              <a:rPr lang="zh-TW" altLang="en-US" dirty="0"/>
              <a:t>代表遊戲結束</a:t>
            </a:r>
            <a:endParaRPr lang="en-US" altLang="zh-TW" dirty="0"/>
          </a:p>
          <a:p>
            <a:r>
              <a:rPr lang="zh-TW" altLang="en-US" dirty="0"/>
              <a:t>為</a:t>
            </a:r>
            <a:r>
              <a:rPr lang="en-US" altLang="zh-TW" dirty="0"/>
              <a:t>0</a:t>
            </a:r>
            <a:r>
              <a:rPr lang="zh-TW" altLang="en-US" dirty="0"/>
              <a:t>代表遊戲繼續</a:t>
            </a:r>
          </a:p>
        </p:txBody>
      </p:sp>
      <p:sp>
        <p:nvSpPr>
          <p:cNvPr id="25" name="圖說文字: 直線 24">
            <a:extLst>
              <a:ext uri="{FF2B5EF4-FFF2-40B4-BE49-F238E27FC236}">
                <a16:creationId xmlns:a16="http://schemas.microsoft.com/office/drawing/2014/main" id="{7B75F29B-0FC6-4AFF-856A-39D7A1CAEAC0}"/>
              </a:ext>
            </a:extLst>
          </p:cNvPr>
          <p:cNvSpPr/>
          <p:nvPr/>
        </p:nvSpPr>
        <p:spPr>
          <a:xfrm>
            <a:off x="10162820" y="5289319"/>
            <a:ext cx="2008889" cy="1109112"/>
          </a:xfrm>
          <a:prstGeom prst="borderCallout1">
            <a:avLst>
              <a:gd name="adj1" fmla="val 52013"/>
              <a:gd name="adj2" fmla="val 1021"/>
              <a:gd name="adj3" fmla="val 82508"/>
              <a:gd name="adj4" fmla="val -2169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最後一段代表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遊戲結束後，判定輸贏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若有人輸了或有人贏了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就說出對應的玩家誰獲勝</a:t>
            </a:r>
          </a:p>
        </p:txBody>
      </p:sp>
      <p:sp>
        <p:nvSpPr>
          <p:cNvPr id="26" name="圖說文字: 直線 25">
            <a:extLst>
              <a:ext uri="{FF2B5EF4-FFF2-40B4-BE49-F238E27FC236}">
                <a16:creationId xmlns:a16="http://schemas.microsoft.com/office/drawing/2014/main" id="{96732C13-B37F-48E2-BF33-DCECD9765F97}"/>
              </a:ext>
            </a:extLst>
          </p:cNvPr>
          <p:cNvSpPr/>
          <p:nvPr/>
        </p:nvSpPr>
        <p:spPr>
          <a:xfrm>
            <a:off x="5463984" y="1584905"/>
            <a:ext cx="1954179" cy="1998804"/>
          </a:xfrm>
          <a:prstGeom prst="borderCallout1">
            <a:avLst>
              <a:gd name="adj1" fmla="val 52013"/>
              <a:gd name="adj2" fmla="val 1021"/>
              <a:gd name="adj3" fmla="val 105634"/>
              <a:gd name="adj4" fmla="val -491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F03EE93-26C9-453B-8C80-945345364A4F}"/>
              </a:ext>
            </a:extLst>
          </p:cNvPr>
          <p:cNvSpPr/>
          <p:nvPr/>
        </p:nvSpPr>
        <p:spPr>
          <a:xfrm>
            <a:off x="7629236" y="5514128"/>
            <a:ext cx="2124363" cy="123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74ED0B-FACA-41C7-89D1-3F0DD27AE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414" y="17459"/>
            <a:ext cx="5227429" cy="11384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8D9673E-6FB5-4598-AB3D-EC99B66CD345}"/>
              </a:ext>
            </a:extLst>
          </p:cNvPr>
          <p:cNvSpPr/>
          <p:nvPr/>
        </p:nvSpPr>
        <p:spPr>
          <a:xfrm>
            <a:off x="10291836" y="1192317"/>
            <a:ext cx="1698877" cy="1165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60E2911-86C2-4647-9C39-8A873085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421" y="1550261"/>
            <a:ext cx="3731019" cy="515809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5E6948C-AA7C-4B2A-A963-23D9AA227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72" y="1764339"/>
            <a:ext cx="2604946" cy="1324985"/>
          </a:xfrm>
          <a:prstGeom prst="rect">
            <a:avLst/>
          </a:prstGeom>
        </p:spPr>
      </p:pic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1945585" y="716363"/>
            <a:ext cx="1006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 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– 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貓咪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玩家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1)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474" name="Google Shape;1474;p52"/>
          <p:cNvSpPr/>
          <p:nvPr/>
        </p:nvSpPr>
        <p:spPr>
          <a:xfrm>
            <a:off x="1268986" y="1430929"/>
            <a:ext cx="23633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latin typeface="Calibri"/>
                <a:cs typeface="Calibri"/>
                <a:sym typeface="Calibri"/>
              </a:rPr>
              <a:t>點擊角色 貓咪</a:t>
            </a:r>
            <a:endParaRPr dirty="0"/>
          </a:p>
        </p:txBody>
      </p:sp>
      <p:sp>
        <p:nvSpPr>
          <p:cNvPr id="1477" name="Google Shape;1477;p52"/>
          <p:cNvSpPr/>
          <p:nvPr/>
        </p:nvSpPr>
        <p:spPr>
          <a:xfrm>
            <a:off x="1617401" y="2482596"/>
            <a:ext cx="537501" cy="52735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52"/>
          <p:cNvSpPr/>
          <p:nvPr/>
        </p:nvSpPr>
        <p:spPr>
          <a:xfrm>
            <a:off x="691857" y="1386015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01ABF21-A378-4C76-89F0-F6AD6192ACE5}"/>
              </a:ext>
            </a:extLst>
          </p:cNvPr>
          <p:cNvGrpSpPr/>
          <p:nvPr/>
        </p:nvGrpSpPr>
        <p:grpSpPr>
          <a:xfrm>
            <a:off x="597188" y="3284765"/>
            <a:ext cx="1773119" cy="718135"/>
            <a:chOff x="6009812" y="1486598"/>
            <a:chExt cx="1773119" cy="718135"/>
          </a:xfrm>
        </p:grpSpPr>
        <p:sp>
          <p:nvSpPr>
            <p:cNvPr id="1475" name="Google Shape;1475;p52"/>
            <p:cNvSpPr/>
            <p:nvPr/>
          </p:nvSpPr>
          <p:spPr>
            <a:xfrm>
              <a:off x="6601831" y="1558402"/>
              <a:ext cx="11811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點擊程式編輯分頁</a:t>
              </a: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6009812" y="1486598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AFA467-34B8-478C-B53E-7BEF724F4F12}"/>
              </a:ext>
            </a:extLst>
          </p:cNvPr>
          <p:cNvGrpSpPr/>
          <p:nvPr/>
        </p:nvGrpSpPr>
        <p:grpSpPr>
          <a:xfrm>
            <a:off x="4285127" y="1259619"/>
            <a:ext cx="2004837" cy="900620"/>
            <a:chOff x="1379382" y="3764185"/>
            <a:chExt cx="2004837" cy="900620"/>
          </a:xfrm>
        </p:grpSpPr>
        <p:sp>
          <p:nvSpPr>
            <p:cNvPr id="1479" name="Google Shape;1479;p52"/>
            <p:cNvSpPr/>
            <p:nvPr/>
          </p:nvSpPr>
          <p:spPr>
            <a:xfrm>
              <a:off x="1379382" y="4295514"/>
              <a:ext cx="200483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程式內容</a:t>
              </a:r>
              <a:endPara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1595225" y="3764185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820E8D7-9E39-4CF9-9B5A-86017D206193}"/>
              </a:ext>
            </a:extLst>
          </p:cNvPr>
          <p:cNvSpPr/>
          <p:nvPr/>
        </p:nvSpPr>
        <p:spPr>
          <a:xfrm>
            <a:off x="5624946" y="2554293"/>
            <a:ext cx="2041236" cy="1027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圖說文字: 直線 5">
            <a:extLst>
              <a:ext uri="{FF2B5EF4-FFF2-40B4-BE49-F238E27FC236}">
                <a16:creationId xmlns:a16="http://schemas.microsoft.com/office/drawing/2014/main" id="{352A31FB-3FF7-4CB3-B19D-A6F88A519B63}"/>
              </a:ext>
            </a:extLst>
          </p:cNvPr>
          <p:cNvSpPr/>
          <p:nvPr/>
        </p:nvSpPr>
        <p:spPr>
          <a:xfrm>
            <a:off x="8894485" y="2313606"/>
            <a:ext cx="2666092" cy="790749"/>
          </a:xfrm>
          <a:prstGeom prst="borderCallout1">
            <a:avLst>
              <a:gd name="adj1" fmla="val 52013"/>
              <a:gd name="adj2" fmla="val 1021"/>
              <a:gd name="adj3" fmla="val 85058"/>
              <a:gd name="adj4" fmla="val -4560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這個區塊代表的是，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當我按下空白鍵後，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角色就可以往右移動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87D9E7C-4ACC-4864-AE88-6EC5D331B0C8}"/>
              </a:ext>
            </a:extLst>
          </p:cNvPr>
          <p:cNvSpPr/>
          <p:nvPr/>
        </p:nvSpPr>
        <p:spPr>
          <a:xfrm>
            <a:off x="5618590" y="3581723"/>
            <a:ext cx="3226270" cy="1339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圖說文字: 直線 24">
            <a:extLst>
              <a:ext uri="{FF2B5EF4-FFF2-40B4-BE49-F238E27FC236}">
                <a16:creationId xmlns:a16="http://schemas.microsoft.com/office/drawing/2014/main" id="{E36F73D3-28F4-4321-ADC2-1B5925794129}"/>
              </a:ext>
            </a:extLst>
          </p:cNvPr>
          <p:cNvSpPr/>
          <p:nvPr/>
        </p:nvSpPr>
        <p:spPr>
          <a:xfrm>
            <a:off x="8974318" y="3212818"/>
            <a:ext cx="3217681" cy="1775624"/>
          </a:xfrm>
          <a:prstGeom prst="borderCallout1">
            <a:avLst>
              <a:gd name="adj1" fmla="val 57958"/>
              <a:gd name="adj2" fmla="val 466"/>
              <a:gd name="adj3" fmla="val 58447"/>
              <a:gd name="adj4" fmla="val -368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這個區塊代表的是，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當裁判喊出「木頭人」了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「動作暫停？」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但卻偵測到玩家移動，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所以遊戲結束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把「遊戲結束？」設為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確定玩家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輸了，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代表玩家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贏了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把「誰贏了」設成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並且說出 我輸了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0290027-EC1A-43DD-A78A-42E43A3BB742}"/>
              </a:ext>
            </a:extLst>
          </p:cNvPr>
          <p:cNvSpPr/>
          <p:nvPr/>
        </p:nvSpPr>
        <p:spPr>
          <a:xfrm>
            <a:off x="5624946" y="5003207"/>
            <a:ext cx="2041236" cy="1268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圖說文字: 直線 26">
            <a:extLst>
              <a:ext uri="{FF2B5EF4-FFF2-40B4-BE49-F238E27FC236}">
                <a16:creationId xmlns:a16="http://schemas.microsoft.com/office/drawing/2014/main" id="{3C493B58-8ADC-4E16-810B-4685C01427F0}"/>
              </a:ext>
            </a:extLst>
          </p:cNvPr>
          <p:cNvSpPr/>
          <p:nvPr/>
        </p:nvSpPr>
        <p:spPr>
          <a:xfrm>
            <a:off x="8368930" y="5095044"/>
            <a:ext cx="3731019" cy="1475438"/>
          </a:xfrm>
          <a:prstGeom prst="borderCallout1">
            <a:avLst>
              <a:gd name="adj1" fmla="val 51182"/>
              <a:gd name="adj2" fmla="val -332"/>
              <a:gd name="adj3" fmla="val 49300"/>
              <a:gd name="adj4" fmla="val -1947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這個區塊代表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當我成功碰到黃色生物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(Gobo)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代表贏家出現，遊戲結束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把「遊戲結束？」設為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設定贏家為玩家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把「誰贏了」設成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並且說出 我贏了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4D94402-CEAE-4813-AF84-72DDDCB396A6}"/>
              </a:ext>
            </a:extLst>
          </p:cNvPr>
          <p:cNvCxnSpPr>
            <a:cxnSpLocks/>
          </p:cNvCxnSpPr>
          <p:nvPr/>
        </p:nvCxnSpPr>
        <p:spPr>
          <a:xfrm flipV="1">
            <a:off x="7309569" y="1790948"/>
            <a:ext cx="1664749" cy="522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256413D-FC45-455E-9460-CCE1F5BB5E6D}"/>
              </a:ext>
            </a:extLst>
          </p:cNvPr>
          <p:cNvSpPr txBox="1"/>
          <p:nvPr/>
        </p:nvSpPr>
        <p:spPr>
          <a:xfrm>
            <a:off x="8974318" y="1277821"/>
            <a:ext cx="3125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這個是用來判定</a:t>
            </a:r>
            <a:endParaRPr lang="en-US" altLang="zh-TW" dirty="0"/>
          </a:p>
          <a:p>
            <a:r>
              <a:rPr lang="zh-TW" altLang="en-US" dirty="0"/>
              <a:t>遊戲是否具續執行</a:t>
            </a:r>
            <a:endParaRPr lang="en-US" altLang="zh-TW" dirty="0"/>
          </a:p>
          <a:p>
            <a:r>
              <a:rPr lang="zh-TW" altLang="en-US" dirty="0"/>
              <a:t>「遊戲結束？」為</a:t>
            </a:r>
            <a:r>
              <a:rPr lang="en-US" altLang="zh-TW" dirty="0"/>
              <a:t>1 </a:t>
            </a:r>
            <a:r>
              <a:rPr lang="zh-TW" altLang="en-US" dirty="0"/>
              <a:t>就代表遊戲結束，</a:t>
            </a:r>
            <a:r>
              <a:rPr lang="en-US" altLang="zh-TW" dirty="0"/>
              <a:t>0</a:t>
            </a:r>
            <a:r>
              <a:rPr lang="zh-TW" altLang="en-US" dirty="0"/>
              <a:t>代表遊戲繼續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21C47BE-28B0-464A-9508-EE8CBB3DA53C}"/>
              </a:ext>
            </a:extLst>
          </p:cNvPr>
          <p:cNvSpPr/>
          <p:nvPr/>
        </p:nvSpPr>
        <p:spPr>
          <a:xfrm>
            <a:off x="8974318" y="1252898"/>
            <a:ext cx="3125631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52DF4BD8-5849-43FD-BE27-C4CC9F94D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671" y="3479782"/>
            <a:ext cx="1914456" cy="2883148"/>
          </a:xfrm>
          <a:prstGeom prst="rect">
            <a:avLst/>
          </a:prstGeom>
        </p:spPr>
      </p:pic>
      <p:sp>
        <p:nvSpPr>
          <p:cNvPr id="33" name="Google Shape;1464;p51">
            <a:extLst>
              <a:ext uri="{FF2B5EF4-FFF2-40B4-BE49-F238E27FC236}">
                <a16:creationId xmlns:a16="http://schemas.microsoft.com/office/drawing/2014/main" id="{96779D2A-C232-4EDA-A719-A72092CB0B0E}"/>
              </a:ext>
            </a:extLst>
          </p:cNvPr>
          <p:cNvSpPr/>
          <p:nvPr/>
        </p:nvSpPr>
        <p:spPr>
          <a:xfrm rot="14400000">
            <a:off x="2501541" y="4135713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FBF4250-27DC-40B3-8BDC-BD7651C07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13" y="13174"/>
            <a:ext cx="5036786" cy="11827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91553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5859FB5-BB57-46B1-ADB9-7A1F9772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292" y="1462106"/>
            <a:ext cx="3658643" cy="51743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5E6948C-AA7C-4B2A-A963-23D9AA227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72" y="1764339"/>
            <a:ext cx="2604946" cy="1324985"/>
          </a:xfrm>
          <a:prstGeom prst="rect">
            <a:avLst/>
          </a:prstGeom>
        </p:spPr>
      </p:pic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1945585" y="716363"/>
            <a:ext cx="10061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 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– 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恐龍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玩家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2)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474" name="Google Shape;1474;p52"/>
          <p:cNvSpPr/>
          <p:nvPr/>
        </p:nvSpPr>
        <p:spPr>
          <a:xfrm>
            <a:off x="1268986" y="1430929"/>
            <a:ext cx="23633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latin typeface="Calibri"/>
                <a:cs typeface="Calibri"/>
                <a:sym typeface="Calibri"/>
              </a:rPr>
              <a:t>點擊角色 恐龍</a:t>
            </a:r>
            <a:endParaRPr dirty="0"/>
          </a:p>
        </p:txBody>
      </p:sp>
      <p:sp>
        <p:nvSpPr>
          <p:cNvPr id="1477" name="Google Shape;1477;p52"/>
          <p:cNvSpPr/>
          <p:nvPr/>
        </p:nvSpPr>
        <p:spPr>
          <a:xfrm>
            <a:off x="2101556" y="2452877"/>
            <a:ext cx="537501" cy="52735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52"/>
          <p:cNvSpPr/>
          <p:nvPr/>
        </p:nvSpPr>
        <p:spPr>
          <a:xfrm>
            <a:off x="691857" y="1386015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01ABF21-A378-4C76-89F0-F6AD6192ACE5}"/>
              </a:ext>
            </a:extLst>
          </p:cNvPr>
          <p:cNvGrpSpPr/>
          <p:nvPr/>
        </p:nvGrpSpPr>
        <p:grpSpPr>
          <a:xfrm>
            <a:off x="597188" y="3284765"/>
            <a:ext cx="1773119" cy="718135"/>
            <a:chOff x="6009812" y="1486598"/>
            <a:chExt cx="1773119" cy="718135"/>
          </a:xfrm>
        </p:grpSpPr>
        <p:sp>
          <p:nvSpPr>
            <p:cNvPr id="1475" name="Google Shape;1475;p52"/>
            <p:cNvSpPr/>
            <p:nvPr/>
          </p:nvSpPr>
          <p:spPr>
            <a:xfrm>
              <a:off x="6601831" y="1558402"/>
              <a:ext cx="11811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點擊程式編輯分頁</a:t>
              </a: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6009812" y="1486598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AFA467-34B8-478C-B53E-7BEF724F4F12}"/>
              </a:ext>
            </a:extLst>
          </p:cNvPr>
          <p:cNvGrpSpPr/>
          <p:nvPr/>
        </p:nvGrpSpPr>
        <p:grpSpPr>
          <a:xfrm>
            <a:off x="4285127" y="1259619"/>
            <a:ext cx="2004837" cy="900620"/>
            <a:chOff x="1379382" y="3764185"/>
            <a:chExt cx="2004837" cy="900620"/>
          </a:xfrm>
        </p:grpSpPr>
        <p:sp>
          <p:nvSpPr>
            <p:cNvPr id="1479" name="Google Shape;1479;p52"/>
            <p:cNvSpPr/>
            <p:nvPr/>
          </p:nvSpPr>
          <p:spPr>
            <a:xfrm>
              <a:off x="1379382" y="4295514"/>
              <a:ext cx="200483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程式內容</a:t>
              </a:r>
              <a:endPara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1595225" y="3764185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820E8D7-9E39-4CF9-9B5A-86017D206193}"/>
              </a:ext>
            </a:extLst>
          </p:cNvPr>
          <p:cNvSpPr/>
          <p:nvPr/>
        </p:nvSpPr>
        <p:spPr>
          <a:xfrm>
            <a:off x="5624946" y="2554293"/>
            <a:ext cx="2041236" cy="1027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圖說文字: 直線 5">
            <a:extLst>
              <a:ext uri="{FF2B5EF4-FFF2-40B4-BE49-F238E27FC236}">
                <a16:creationId xmlns:a16="http://schemas.microsoft.com/office/drawing/2014/main" id="{352A31FB-3FF7-4CB3-B19D-A6F88A519B63}"/>
              </a:ext>
            </a:extLst>
          </p:cNvPr>
          <p:cNvSpPr/>
          <p:nvPr/>
        </p:nvSpPr>
        <p:spPr>
          <a:xfrm>
            <a:off x="8894485" y="2313606"/>
            <a:ext cx="2666092" cy="790749"/>
          </a:xfrm>
          <a:prstGeom prst="borderCallout1">
            <a:avLst>
              <a:gd name="adj1" fmla="val 52013"/>
              <a:gd name="adj2" fmla="val 1021"/>
              <a:gd name="adj3" fmla="val 85058"/>
              <a:gd name="adj4" fmla="val -4560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這個區塊代表的是，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當我按下空白鍵後，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角色就可以往右移動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87D9E7C-4ACC-4864-AE88-6EC5D331B0C8}"/>
              </a:ext>
            </a:extLst>
          </p:cNvPr>
          <p:cNvSpPr/>
          <p:nvPr/>
        </p:nvSpPr>
        <p:spPr>
          <a:xfrm>
            <a:off x="5618590" y="3581723"/>
            <a:ext cx="3226270" cy="13396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圖說文字: 直線 24">
            <a:extLst>
              <a:ext uri="{FF2B5EF4-FFF2-40B4-BE49-F238E27FC236}">
                <a16:creationId xmlns:a16="http://schemas.microsoft.com/office/drawing/2014/main" id="{E36F73D3-28F4-4321-ADC2-1B5925794129}"/>
              </a:ext>
            </a:extLst>
          </p:cNvPr>
          <p:cNvSpPr/>
          <p:nvPr/>
        </p:nvSpPr>
        <p:spPr>
          <a:xfrm>
            <a:off x="8974318" y="3212818"/>
            <a:ext cx="3217681" cy="1775624"/>
          </a:xfrm>
          <a:prstGeom prst="borderCallout1">
            <a:avLst>
              <a:gd name="adj1" fmla="val 57958"/>
              <a:gd name="adj2" fmla="val 466"/>
              <a:gd name="adj3" fmla="val 58447"/>
              <a:gd name="adj4" fmla="val -368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這個區塊代表的是，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當裁判喊出「木頭人」了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「動作暫停？」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但卻偵測到玩家移動，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所以遊戲結束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把「遊戲結束？」設為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確定玩家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輸了，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代表玩家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贏了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把「誰贏了」設成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並且說出 我輸了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0290027-EC1A-43DD-A78A-42E43A3BB742}"/>
              </a:ext>
            </a:extLst>
          </p:cNvPr>
          <p:cNvSpPr/>
          <p:nvPr/>
        </p:nvSpPr>
        <p:spPr>
          <a:xfrm>
            <a:off x="5624946" y="5003207"/>
            <a:ext cx="2041236" cy="12682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圖說文字: 直線 26">
            <a:extLst>
              <a:ext uri="{FF2B5EF4-FFF2-40B4-BE49-F238E27FC236}">
                <a16:creationId xmlns:a16="http://schemas.microsoft.com/office/drawing/2014/main" id="{3C493B58-8ADC-4E16-810B-4685C01427F0}"/>
              </a:ext>
            </a:extLst>
          </p:cNvPr>
          <p:cNvSpPr/>
          <p:nvPr/>
        </p:nvSpPr>
        <p:spPr>
          <a:xfrm>
            <a:off x="8368930" y="5095044"/>
            <a:ext cx="3731019" cy="1475438"/>
          </a:xfrm>
          <a:prstGeom prst="borderCallout1">
            <a:avLst>
              <a:gd name="adj1" fmla="val 51182"/>
              <a:gd name="adj2" fmla="val -332"/>
              <a:gd name="adj3" fmla="val 49300"/>
              <a:gd name="adj4" fmla="val -1947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這個區塊代表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當我成功碰到黃色生物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(Gobo)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代表贏家出現，遊戲結束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把「遊戲結束？」設為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設定贏家為玩家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把「誰贏了」設成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並且說出 我贏了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4D94402-CEAE-4813-AF84-72DDDCB396A6}"/>
              </a:ext>
            </a:extLst>
          </p:cNvPr>
          <p:cNvCxnSpPr>
            <a:cxnSpLocks/>
          </p:cNvCxnSpPr>
          <p:nvPr/>
        </p:nvCxnSpPr>
        <p:spPr>
          <a:xfrm flipV="1">
            <a:off x="7309569" y="1790948"/>
            <a:ext cx="1664749" cy="522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256413D-FC45-455E-9460-CCE1F5BB5E6D}"/>
              </a:ext>
            </a:extLst>
          </p:cNvPr>
          <p:cNvSpPr txBox="1"/>
          <p:nvPr/>
        </p:nvSpPr>
        <p:spPr>
          <a:xfrm>
            <a:off x="8974318" y="1277821"/>
            <a:ext cx="3125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這個是用來判定</a:t>
            </a:r>
            <a:endParaRPr lang="en-US" altLang="zh-TW" dirty="0"/>
          </a:p>
          <a:p>
            <a:r>
              <a:rPr lang="zh-TW" altLang="en-US" dirty="0"/>
              <a:t>遊戲是否具續執行</a:t>
            </a:r>
            <a:endParaRPr lang="en-US" altLang="zh-TW" dirty="0"/>
          </a:p>
          <a:p>
            <a:r>
              <a:rPr lang="zh-TW" altLang="en-US" dirty="0"/>
              <a:t>「遊戲結束？」為</a:t>
            </a:r>
            <a:r>
              <a:rPr lang="en-US" altLang="zh-TW" dirty="0"/>
              <a:t>1 </a:t>
            </a:r>
            <a:r>
              <a:rPr lang="zh-TW" altLang="en-US" dirty="0"/>
              <a:t>就代表遊戲結束，</a:t>
            </a:r>
            <a:r>
              <a:rPr lang="en-US" altLang="zh-TW" dirty="0"/>
              <a:t>0</a:t>
            </a:r>
            <a:r>
              <a:rPr lang="zh-TW" altLang="en-US" dirty="0"/>
              <a:t>代表遊戲繼續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21C47BE-28B0-464A-9508-EE8CBB3DA53C}"/>
              </a:ext>
            </a:extLst>
          </p:cNvPr>
          <p:cNvSpPr/>
          <p:nvPr/>
        </p:nvSpPr>
        <p:spPr>
          <a:xfrm>
            <a:off x="8974318" y="1252898"/>
            <a:ext cx="3125631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52DF4BD8-5849-43FD-BE27-C4CC9F94D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671" y="3479782"/>
            <a:ext cx="1914456" cy="2883148"/>
          </a:xfrm>
          <a:prstGeom prst="rect">
            <a:avLst/>
          </a:prstGeom>
        </p:spPr>
      </p:pic>
      <p:sp>
        <p:nvSpPr>
          <p:cNvPr id="33" name="Google Shape;1464;p51">
            <a:extLst>
              <a:ext uri="{FF2B5EF4-FFF2-40B4-BE49-F238E27FC236}">
                <a16:creationId xmlns:a16="http://schemas.microsoft.com/office/drawing/2014/main" id="{96779D2A-C232-4EDA-A719-A72092CB0B0E}"/>
              </a:ext>
            </a:extLst>
          </p:cNvPr>
          <p:cNvSpPr/>
          <p:nvPr/>
        </p:nvSpPr>
        <p:spPr>
          <a:xfrm rot="14400000">
            <a:off x="2501541" y="4135713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4CBC12-7712-447D-99E5-FB47A89E9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569" y="13593"/>
            <a:ext cx="4875633" cy="11449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8841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>
            <a:spLocks noGrp="1"/>
          </p:cNvSpPr>
          <p:nvPr>
            <p:ph type="title"/>
          </p:nvPr>
        </p:nvSpPr>
        <p:spPr>
          <a:xfrm>
            <a:off x="1898358" y="74453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完成後就可以實際來玩看看！</a:t>
            </a:r>
            <a:br>
              <a:rPr lang="en-US" altLang="zh-TW" sz="3600" b="1" dirty="0">
                <a:solidFill>
                  <a:srgbClr val="000000"/>
                </a:solidFill>
                <a:latin typeface="Noto Sans Symbols"/>
                <a:sym typeface="Noto Sans Symbols"/>
              </a:rPr>
            </a:br>
            <a:r>
              <a:rPr lang="zh-TW" altLang="en-US" sz="3600" b="1" dirty="0">
                <a:solidFill>
                  <a:srgbClr val="000000"/>
                </a:solidFill>
                <a:latin typeface="Noto Sans Symbols"/>
                <a:sym typeface="Noto Sans Symbols"/>
              </a:rPr>
              <a:t>若發現錯誤也可以透過試玩來修正程式！</a:t>
            </a:r>
            <a:endParaRPr sz="3600" b="1" dirty="0">
              <a:solidFill>
                <a:srgbClr val="00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18E7AC-9FB4-4977-A5B8-14EF1A283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469" y="1932891"/>
            <a:ext cx="6065061" cy="46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"/>
          <p:cNvSpPr/>
          <p:nvPr/>
        </p:nvSpPr>
        <p:spPr>
          <a:xfrm>
            <a:off x="5072050" y="1280082"/>
            <a:ext cx="347133" cy="34676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4" name="Google Shape;604;p6"/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605" name="Google Shape;605;p6"/>
            <p:cNvGrpSpPr/>
            <p:nvPr/>
          </p:nvGrpSpPr>
          <p:grpSpPr>
            <a:xfrm>
              <a:off x="5656250" y="1262470"/>
              <a:ext cx="4448332" cy="1511308"/>
              <a:chOff x="921892" y="1206708"/>
              <a:chExt cx="5266384" cy="1813354"/>
            </a:xfrm>
          </p:grpSpPr>
          <p:sp>
            <p:nvSpPr>
              <p:cNvPr id="606" name="Google Shape;606;p6"/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  </a:t>
                </a:r>
                <a:endParaRPr/>
              </a:p>
            </p:txBody>
          </p:sp>
          <p:sp>
            <p:nvSpPr>
              <p:cNvPr id="607" name="Google Shape;607;p6"/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IOT :  從 Rabboni 開始</a:t>
                </a:r>
                <a:endParaRPr/>
              </a:p>
            </p:txBody>
          </p:sp>
          <p:sp>
            <p:nvSpPr>
              <p:cNvPr id="608" name="Google Shape;608;p6"/>
              <p:cNvSpPr txBox="1"/>
              <p:nvPr/>
            </p:nvSpPr>
            <p:spPr>
              <a:xfrm>
                <a:off x="921892" y="2576966"/>
                <a:ext cx="5266384" cy="443096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AIOT   :  從 Rabboni + Scratch 開始</a:t>
                </a:r>
                <a:endParaRPr sz="18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6"/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聊聊 Sensor / 聊聊半導體</a:t>
                </a:r>
                <a:endParaRPr/>
              </a:p>
            </p:txBody>
          </p:sp>
        </p:grpSp>
        <p:sp>
          <p:nvSpPr>
            <p:cNvPr id="610" name="Google Shape;610;p6"/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邏輯訓練: 從 Flow Chart 開始</a:t>
              </a:r>
              <a:endParaRPr/>
            </a:p>
          </p:txBody>
        </p:sp>
        <p:sp>
          <p:nvSpPr>
            <p:cNvPr id="611" name="Google Shape;611;p6"/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rgbClr val="DDEAF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程式觀摩:   從別人設計的程式開始 </a:t>
              </a:r>
              <a:r>
                <a:rPr lang="en-US" sz="18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- Start 2,3 </a:t>
              </a:r>
              <a:endParaRPr/>
            </a:p>
          </p:txBody>
        </p:sp>
        <p:sp>
          <p:nvSpPr>
            <p:cNvPr id="612" name="Google Shape;612;p6"/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AIOT 程式:   設計自己的程式  AIOT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6"/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rgbClr val="C4E0B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應用創意: 物理,  數學, 美學, 體健, 運動,  長照, 環保, 海洋...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6"/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"/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rgbClr val="B3C6E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再聊聊半導體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39BB87-D3B7-45E2-B6A4-A1CAA382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712" y="2205782"/>
            <a:ext cx="4628571" cy="3523809"/>
          </a:xfrm>
          <a:prstGeom prst="rect">
            <a:avLst/>
          </a:prstGeom>
        </p:spPr>
      </p:pic>
      <p:pic>
        <p:nvPicPr>
          <p:cNvPr id="1522" name="Google Shape;1522;p55" descr="「pc icon png」的圖片搜尋結果&quot;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6785" y="2999316"/>
            <a:ext cx="2620143" cy="262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55" descr="C:\Users\Sui\Desktop\raboni\ico\ic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33264" y="1128409"/>
            <a:ext cx="707841" cy="755096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55"/>
          <p:cNvSpPr/>
          <p:nvPr/>
        </p:nvSpPr>
        <p:spPr>
          <a:xfrm>
            <a:off x="1891618" y="3394208"/>
            <a:ext cx="2109434" cy="58477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真人版</a:t>
            </a:r>
            <a:r>
              <a:rPr lang="en-US" altLang="zh-TW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123</a:t>
            </a:r>
            <a:r>
              <a:rPr lang="zh-TW" altLang="en-US" sz="1600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木頭人</a:t>
            </a:r>
            <a:endParaRPr sz="1600" dirty="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5" name="Google Shape;1525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22277" y="3831873"/>
            <a:ext cx="2181225" cy="2105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6" name="Google Shape;1526;p55"/>
          <p:cNvGrpSpPr/>
          <p:nvPr/>
        </p:nvGrpSpPr>
        <p:grpSpPr>
          <a:xfrm rot="-613764">
            <a:off x="5288071" y="4545657"/>
            <a:ext cx="1553512" cy="1224338"/>
            <a:chOff x="8700518" y="3350169"/>
            <a:chExt cx="555528" cy="413240"/>
          </a:xfrm>
        </p:grpSpPr>
        <p:sp>
          <p:nvSpPr>
            <p:cNvPr id="1527" name="Google Shape;1527;p55"/>
            <p:cNvSpPr/>
            <p:nvPr/>
          </p:nvSpPr>
          <p:spPr>
            <a:xfrm rot="1088088">
              <a:off x="8704859" y="3512311"/>
              <a:ext cx="546845" cy="115168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8" name="Google Shape;1528;p55"/>
            <p:cNvPicPr preferRelativeResize="0"/>
            <p:nvPr/>
          </p:nvPicPr>
          <p:blipFill rotWithShape="1">
            <a:blip r:embed="rId8">
              <a:alphaModFix/>
            </a:blip>
            <a:srcRect l="17114" t="11115" r="14021" b="11137"/>
            <a:stretch/>
          </p:blipFill>
          <p:spPr>
            <a:xfrm>
              <a:off x="8763000" y="3350169"/>
              <a:ext cx="416295" cy="413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9" name="Google Shape;1529;p55"/>
          <p:cNvSpPr txBox="1">
            <a:spLocks noGrp="1"/>
          </p:cNvSpPr>
          <p:nvPr>
            <p:ph type="title"/>
          </p:nvPr>
        </p:nvSpPr>
        <p:spPr>
          <a:xfrm>
            <a:off x="1898358" y="57943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sz="3600" b="1" dirty="0" err="1"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36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abboni</a:t>
            </a:r>
            <a: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-Scratch</a:t>
            </a:r>
            <a:r>
              <a:rPr lang="zh-TW" alt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體感</a:t>
            </a: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版</a:t>
            </a:r>
            <a: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</a:t>
            </a:r>
            <a: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br>
              <a:rPr 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530" name="Google Shape;1530;p55"/>
          <p:cNvSpPr/>
          <p:nvPr/>
        </p:nvSpPr>
        <p:spPr>
          <a:xfrm>
            <a:off x="1325701" y="1481944"/>
            <a:ext cx="41976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用力搖</a:t>
            </a:r>
            <a:r>
              <a:rPr 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Rabboni</a:t>
            </a:r>
            <a:r>
              <a:rPr lang="en-US" sz="18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，角色就向前跑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不要被裁判抓到，並且跑的比對手更快！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56"/>
          <p:cNvSpPr txBox="1">
            <a:spLocks noGrp="1"/>
          </p:cNvSpPr>
          <p:nvPr>
            <p:ph type="title"/>
          </p:nvPr>
        </p:nvSpPr>
        <p:spPr>
          <a:xfrm>
            <a:off x="962755" y="608530"/>
            <a:ext cx="10683145" cy="5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如何將</a:t>
            </a:r>
            <a:r>
              <a:rPr lang="en-US" altLang="zh-TW" sz="3600" b="1" dirty="0" err="1">
                <a:latin typeface="Microsoft JhengHei"/>
                <a:ea typeface="Microsoft JhengHei"/>
                <a:cs typeface="Microsoft JhengHei"/>
                <a:sym typeface="Microsoft JhengHei"/>
              </a:rPr>
              <a:t>rabboni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連接到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scratch?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542" name="Google Shape;1542;p56"/>
          <p:cNvSpPr/>
          <p:nvPr/>
        </p:nvSpPr>
        <p:spPr>
          <a:xfrm>
            <a:off x="861492" y="1227970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56"/>
          <p:cNvSpPr/>
          <p:nvPr/>
        </p:nvSpPr>
        <p:spPr>
          <a:xfrm>
            <a:off x="4112607" y="1227970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56"/>
          <p:cNvSpPr/>
          <p:nvPr/>
        </p:nvSpPr>
        <p:spPr>
          <a:xfrm>
            <a:off x="4206993" y="3633415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7124E87-6523-4ACE-8939-D2BC1E7D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51" y="1861290"/>
            <a:ext cx="1702205" cy="4770582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739B578-3757-46AB-94E3-62BC8B7F7947}"/>
              </a:ext>
            </a:extLst>
          </p:cNvPr>
          <p:cNvCxnSpPr/>
          <p:nvPr/>
        </p:nvCxnSpPr>
        <p:spPr>
          <a:xfrm flipH="1">
            <a:off x="1974214" y="4996735"/>
            <a:ext cx="766618" cy="1228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B4A7E7A-14DF-47BF-A6B5-E9ADEBD6B94C}"/>
              </a:ext>
            </a:extLst>
          </p:cNvPr>
          <p:cNvSpPr/>
          <p:nvPr/>
        </p:nvSpPr>
        <p:spPr>
          <a:xfrm>
            <a:off x="1560945" y="6225171"/>
            <a:ext cx="498764" cy="406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3FFE3F4-1E27-46F7-AF08-54C18F7D7EA9}"/>
              </a:ext>
            </a:extLst>
          </p:cNvPr>
          <p:cNvSpPr txBox="1"/>
          <p:nvPr/>
        </p:nvSpPr>
        <p:spPr>
          <a:xfrm>
            <a:off x="1475738" y="133980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/>
              <a:t>點擊頁面左下角的圖案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009C5F1-3756-45FC-87FC-CFDEC4505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870" y="1658080"/>
            <a:ext cx="4504509" cy="1853002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2408F61C-E13E-46C0-8D82-FAA544FC306A}"/>
              </a:ext>
            </a:extLst>
          </p:cNvPr>
          <p:cNvSpPr txBox="1"/>
          <p:nvPr/>
        </p:nvSpPr>
        <p:spPr>
          <a:xfrm>
            <a:off x="4816215" y="122797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/>
              <a:t>點擊最右下角的</a:t>
            </a:r>
            <a:r>
              <a:rPr lang="en-US" altLang="zh-TW" sz="1800" b="1" dirty="0" err="1"/>
              <a:t>rabbon</a:t>
            </a:r>
            <a:r>
              <a:rPr lang="en-US" altLang="zh-TW" sz="1800" dirty="0" err="1"/>
              <a:t>i</a:t>
            </a:r>
            <a:endParaRPr lang="zh-TW" altLang="en-US" sz="1800" dirty="0"/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46FC2DB7-0E85-4ED9-86ED-73E3BDBD9AF4}"/>
              </a:ext>
            </a:extLst>
          </p:cNvPr>
          <p:cNvCxnSpPr>
            <a:cxnSpLocks/>
          </p:cNvCxnSpPr>
          <p:nvPr/>
        </p:nvCxnSpPr>
        <p:spPr>
          <a:xfrm>
            <a:off x="7405556" y="2297478"/>
            <a:ext cx="1163378" cy="2875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A568C23D-DE72-4359-85AA-6D0F838C28AC}"/>
              </a:ext>
            </a:extLst>
          </p:cNvPr>
          <p:cNvSpPr/>
          <p:nvPr/>
        </p:nvSpPr>
        <p:spPr>
          <a:xfrm>
            <a:off x="8568934" y="2587109"/>
            <a:ext cx="835477" cy="85603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B333F71-344C-48B4-B36D-CC0EDF8A3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310" y="3713467"/>
            <a:ext cx="1794580" cy="3144533"/>
          </a:xfrm>
          <a:prstGeom prst="rect">
            <a:avLst/>
          </a:prstGeom>
        </p:spPr>
      </p:pic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595BD666-BB6B-4AF5-9CD0-C412749E26BF}"/>
              </a:ext>
            </a:extLst>
          </p:cNvPr>
          <p:cNvSpPr/>
          <p:nvPr/>
        </p:nvSpPr>
        <p:spPr>
          <a:xfrm>
            <a:off x="6771073" y="6172923"/>
            <a:ext cx="596419" cy="51103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C34DFF58-3AE9-485C-B72D-1D2C37308DA2}"/>
              </a:ext>
            </a:extLst>
          </p:cNvPr>
          <p:cNvSpPr/>
          <p:nvPr/>
        </p:nvSpPr>
        <p:spPr>
          <a:xfrm>
            <a:off x="7127871" y="3912144"/>
            <a:ext cx="902072" cy="148062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6F65180C-FEF8-4F3A-BCBD-14E6E50C8DCE}"/>
              </a:ext>
            </a:extLst>
          </p:cNvPr>
          <p:cNvSpPr txBox="1"/>
          <p:nvPr/>
        </p:nvSpPr>
        <p:spPr>
          <a:xfrm>
            <a:off x="4816215" y="36858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/>
              <a:t>就會出現相關套件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734787-26BD-404D-A5C5-BED74BC609C9}"/>
              </a:ext>
            </a:extLst>
          </p:cNvPr>
          <p:cNvSpPr txBox="1"/>
          <p:nvPr/>
        </p:nvSpPr>
        <p:spPr>
          <a:xfrm>
            <a:off x="8706554" y="3713467"/>
            <a:ext cx="3372302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800" b="1" dirty="0"/>
              <a:t>Tip</a:t>
            </a:r>
            <a:r>
              <a:rPr lang="zh-TW" altLang="en-US" sz="1800" b="1" dirty="0"/>
              <a:t>：</a:t>
            </a:r>
            <a:endParaRPr lang="en-US" altLang="zh-TW" sz="1800" b="1" dirty="0"/>
          </a:p>
          <a:p>
            <a:r>
              <a:rPr lang="zh-TW" altLang="en-US" sz="1800" dirty="0"/>
              <a:t>在程式語言中</a:t>
            </a:r>
            <a:endParaRPr lang="en-US" altLang="zh-TW" sz="1800" dirty="0"/>
          </a:p>
          <a:p>
            <a:r>
              <a:rPr lang="zh-TW" altLang="en-US" sz="1800" dirty="0"/>
              <a:t>數字</a:t>
            </a:r>
            <a:r>
              <a:rPr lang="en-US" altLang="zh-TW" sz="1800" dirty="0"/>
              <a:t>1</a:t>
            </a:r>
            <a:r>
              <a:rPr lang="zh-TW" altLang="en-US" sz="1800" dirty="0"/>
              <a:t>就代表</a:t>
            </a:r>
            <a:r>
              <a:rPr lang="en-US" altLang="zh-TW" sz="1800" dirty="0"/>
              <a:t>true</a:t>
            </a:r>
          </a:p>
          <a:p>
            <a:r>
              <a:rPr lang="zh-TW" altLang="en-US" sz="1800" dirty="0"/>
              <a:t>數字</a:t>
            </a:r>
            <a:r>
              <a:rPr lang="en-US" altLang="zh-TW" sz="1800" dirty="0"/>
              <a:t>0</a:t>
            </a:r>
            <a:r>
              <a:rPr lang="zh-TW" altLang="en-US" sz="1800" dirty="0"/>
              <a:t>就代表</a:t>
            </a:r>
            <a:r>
              <a:rPr lang="en-US" altLang="zh-TW" sz="1800" dirty="0"/>
              <a:t>false</a:t>
            </a:r>
          </a:p>
          <a:p>
            <a:endParaRPr lang="en-US" altLang="zh-TW" sz="1800" dirty="0"/>
          </a:p>
          <a:p>
            <a:r>
              <a:rPr lang="zh-TW" altLang="en-US" sz="1800" dirty="0"/>
              <a:t>而搖晃</a:t>
            </a:r>
            <a:r>
              <a:rPr lang="en-US" altLang="zh-TW" sz="1800" dirty="0" err="1"/>
              <a:t>rabboni</a:t>
            </a:r>
            <a:r>
              <a:rPr lang="zh-TW" altLang="en-US" sz="1800" dirty="0"/>
              <a:t>時</a:t>
            </a:r>
            <a:endParaRPr lang="en-US" altLang="zh-TW" sz="1800" dirty="0"/>
          </a:p>
          <a:p>
            <a:r>
              <a:rPr lang="zh-TW" altLang="en-US" sz="1800" dirty="0"/>
              <a:t>「驅動」讀取到的值是</a:t>
            </a:r>
            <a:r>
              <a:rPr lang="en-US" altLang="zh-TW" sz="1800" dirty="0"/>
              <a:t>true</a:t>
            </a:r>
          </a:p>
          <a:p>
            <a:r>
              <a:rPr lang="zh-TW" altLang="en-US" sz="1800" dirty="0"/>
              <a:t>在後續程式可以用</a:t>
            </a:r>
            <a:endParaRPr lang="en-US" altLang="zh-TW" sz="1800" dirty="0"/>
          </a:p>
          <a:p>
            <a:r>
              <a:rPr lang="zh-TW" altLang="en-US" sz="1800" dirty="0"/>
              <a:t>「驅動」</a:t>
            </a:r>
            <a:r>
              <a:rPr lang="en-US" altLang="zh-TW" sz="1800" dirty="0"/>
              <a:t>=</a:t>
            </a:r>
            <a:r>
              <a:rPr lang="zh-TW" altLang="en-US" sz="1800" dirty="0"/>
              <a:t> </a:t>
            </a:r>
            <a:r>
              <a:rPr lang="en-US" altLang="zh-TW" sz="1800" dirty="0"/>
              <a:t>1</a:t>
            </a:r>
            <a:r>
              <a:rPr lang="zh-TW" altLang="en-US" sz="1800" dirty="0"/>
              <a:t> 的判斷式來</a:t>
            </a:r>
            <a:endParaRPr lang="en-US" altLang="zh-TW" sz="1800" dirty="0"/>
          </a:p>
          <a:p>
            <a:r>
              <a:rPr lang="zh-TW" altLang="en-US" sz="1800" dirty="0"/>
              <a:t>判斷</a:t>
            </a:r>
            <a:r>
              <a:rPr lang="en-US" altLang="zh-TW" sz="1800" dirty="0" err="1"/>
              <a:t>rabboni</a:t>
            </a:r>
            <a:r>
              <a:rPr lang="zh-TW" altLang="en-US" sz="1800" dirty="0"/>
              <a:t>是否有在搖晃喔</a:t>
            </a:r>
            <a:endParaRPr lang="en-US" altLang="zh-TW" sz="1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BB75817-A085-4E6D-8558-34D974C0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217" y="1928569"/>
            <a:ext cx="4855271" cy="49465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3FC93E2-A684-4090-BA65-356D55D6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886" y="1793439"/>
            <a:ext cx="3024620" cy="1538449"/>
          </a:xfrm>
          <a:prstGeom prst="rect">
            <a:avLst/>
          </a:prstGeom>
        </p:spPr>
      </p:pic>
      <p:pic>
        <p:nvPicPr>
          <p:cNvPr id="1535" name="Google Shape;1535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8339" y="3484004"/>
            <a:ext cx="27432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56"/>
          <p:cNvSpPr txBox="1">
            <a:spLocks noGrp="1"/>
          </p:cNvSpPr>
          <p:nvPr>
            <p:ph type="title"/>
          </p:nvPr>
        </p:nvSpPr>
        <p:spPr>
          <a:xfrm>
            <a:off x="1140723" y="632828"/>
            <a:ext cx="8543925" cy="5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體感123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貓咪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537" name="Google Shape;1537;p56"/>
          <p:cNvSpPr/>
          <p:nvPr/>
        </p:nvSpPr>
        <p:spPr>
          <a:xfrm>
            <a:off x="1438621" y="1372634"/>
            <a:ext cx="13252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點擊</a:t>
            </a:r>
            <a:r>
              <a:rPr lang="zh-TW" alt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貓咪</a:t>
            </a:r>
            <a:endParaRPr dirty="0"/>
          </a:p>
        </p:txBody>
      </p:sp>
      <p:sp>
        <p:nvSpPr>
          <p:cNvPr id="1540" name="Google Shape;1540;p56"/>
          <p:cNvSpPr/>
          <p:nvPr/>
        </p:nvSpPr>
        <p:spPr>
          <a:xfrm>
            <a:off x="2105776" y="2576468"/>
            <a:ext cx="748121" cy="734002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56"/>
          <p:cNvSpPr/>
          <p:nvPr/>
        </p:nvSpPr>
        <p:spPr>
          <a:xfrm>
            <a:off x="861492" y="1227970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380FDE6-4775-48A3-A1EB-B90399DCE597}"/>
              </a:ext>
            </a:extLst>
          </p:cNvPr>
          <p:cNvGrpSpPr/>
          <p:nvPr/>
        </p:nvGrpSpPr>
        <p:grpSpPr>
          <a:xfrm>
            <a:off x="861492" y="3547531"/>
            <a:ext cx="1773119" cy="718135"/>
            <a:chOff x="5644910" y="1452512"/>
            <a:chExt cx="1773119" cy="718135"/>
          </a:xfrm>
        </p:grpSpPr>
        <p:sp>
          <p:nvSpPr>
            <p:cNvPr id="1538" name="Google Shape;1538;p56"/>
            <p:cNvSpPr/>
            <p:nvPr/>
          </p:nvSpPr>
          <p:spPr>
            <a:xfrm>
              <a:off x="6236929" y="1524316"/>
              <a:ext cx="11811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點擊程式編輯分頁</a:t>
              </a: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5644910" y="1452512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CFED9C4-C76C-445F-82CC-BCFA7F7CECF4}"/>
              </a:ext>
            </a:extLst>
          </p:cNvPr>
          <p:cNvGrpSpPr/>
          <p:nvPr/>
        </p:nvGrpSpPr>
        <p:grpSpPr>
          <a:xfrm>
            <a:off x="5361539" y="1461503"/>
            <a:ext cx="1719475" cy="467067"/>
            <a:chOff x="900246" y="3606140"/>
            <a:chExt cx="1719475" cy="467067"/>
          </a:xfrm>
        </p:grpSpPr>
        <p:sp>
          <p:nvSpPr>
            <p:cNvPr id="1541" name="Google Shape;1541;p56"/>
            <p:cNvSpPr/>
            <p:nvPr/>
          </p:nvSpPr>
          <p:spPr>
            <a:xfrm>
              <a:off x="1438621" y="3703874"/>
              <a:ext cx="1181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程式內容</a:t>
              </a: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900246" y="3606140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6" name="Google Shape;1546;p56"/>
          <p:cNvSpPr/>
          <p:nvPr/>
        </p:nvSpPr>
        <p:spPr>
          <a:xfrm rot="13576441">
            <a:off x="3061834" y="4203343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7" name="Google Shape;1547;p56"/>
          <p:cNvPicPr preferRelativeResize="0"/>
          <p:nvPr/>
        </p:nvPicPr>
        <p:blipFill rotWithShape="1">
          <a:blip r:embed="rId6">
            <a:alphaModFix/>
          </a:blip>
          <a:srcRect b="27906"/>
          <a:stretch/>
        </p:blipFill>
        <p:spPr>
          <a:xfrm>
            <a:off x="9459400" y="632829"/>
            <a:ext cx="2587958" cy="1652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6E3D5D0-424C-4BA6-8FA7-BAE09E8F1D0C}"/>
              </a:ext>
            </a:extLst>
          </p:cNvPr>
          <p:cNvCxnSpPr>
            <a:cxnSpLocks/>
          </p:cNvCxnSpPr>
          <p:nvPr/>
        </p:nvCxnSpPr>
        <p:spPr>
          <a:xfrm>
            <a:off x="7081014" y="3122814"/>
            <a:ext cx="237838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6B23CFF-FD5B-444F-A741-44A3944E53E5}"/>
              </a:ext>
            </a:extLst>
          </p:cNvPr>
          <p:cNvCxnSpPr>
            <a:cxnSpLocks/>
          </p:cNvCxnSpPr>
          <p:nvPr/>
        </p:nvCxnSpPr>
        <p:spPr>
          <a:xfrm flipV="1">
            <a:off x="8560955" y="4120985"/>
            <a:ext cx="898445" cy="1614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264556F0-B04A-4DF0-B6DE-10F92059B489}"/>
              </a:ext>
            </a:extLst>
          </p:cNvPr>
          <p:cNvSpPr txBox="1"/>
          <p:nvPr/>
        </p:nvSpPr>
        <p:spPr>
          <a:xfrm>
            <a:off x="8755112" y="3588217"/>
            <a:ext cx="3347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把原本的「空白鍵按下」換成「</a:t>
            </a:r>
            <a:r>
              <a:rPr lang="en-US" altLang="zh-TW" dirty="0"/>
              <a:t>RAB1</a:t>
            </a:r>
            <a:r>
              <a:rPr lang="zh-TW" altLang="en-US" dirty="0"/>
              <a:t>」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5B8D6AD-3014-4CAC-A533-55EEE5FECF88}"/>
              </a:ext>
            </a:extLst>
          </p:cNvPr>
          <p:cNvCxnSpPr>
            <a:cxnSpLocks/>
          </p:cNvCxnSpPr>
          <p:nvPr/>
        </p:nvCxnSpPr>
        <p:spPr>
          <a:xfrm flipH="1">
            <a:off x="7081014" y="930399"/>
            <a:ext cx="2728004" cy="21252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8950C9B-5E22-4D48-ADDA-FF62BFD19B1E}"/>
              </a:ext>
            </a:extLst>
          </p:cNvPr>
          <p:cNvSpPr txBox="1"/>
          <p:nvPr/>
        </p:nvSpPr>
        <p:spPr>
          <a:xfrm>
            <a:off x="8142318" y="2266128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要對應</a:t>
            </a:r>
            <a:r>
              <a:rPr lang="en-US" altLang="zh-TW" dirty="0" err="1"/>
              <a:t>rabboni</a:t>
            </a:r>
            <a:r>
              <a:rPr lang="zh-TW" altLang="en-US" dirty="0"/>
              <a:t>應用程式的設備名稱</a:t>
            </a:r>
          </a:p>
        </p:txBody>
      </p:sp>
    </p:spTree>
    <p:extLst>
      <p:ext uri="{BB962C8B-B14F-4D97-AF65-F5344CB8AC3E}">
        <p14:creationId xmlns:p14="http://schemas.microsoft.com/office/powerpoint/2010/main" val="2276778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BA4FFC-AFA5-4083-A70E-FDF4FA1B5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642" y="1876373"/>
            <a:ext cx="4698391" cy="498162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3FC93E2-A684-4090-BA65-356D55D6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886" y="1793439"/>
            <a:ext cx="3024620" cy="1538449"/>
          </a:xfrm>
          <a:prstGeom prst="rect">
            <a:avLst/>
          </a:prstGeom>
        </p:spPr>
      </p:pic>
      <p:pic>
        <p:nvPicPr>
          <p:cNvPr id="1535" name="Google Shape;1535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8339" y="3484004"/>
            <a:ext cx="27432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56"/>
          <p:cNvSpPr txBox="1">
            <a:spLocks noGrp="1"/>
          </p:cNvSpPr>
          <p:nvPr>
            <p:ph type="title"/>
          </p:nvPr>
        </p:nvSpPr>
        <p:spPr>
          <a:xfrm>
            <a:off x="924543" y="653395"/>
            <a:ext cx="8543925" cy="5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體感123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恐龍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537" name="Google Shape;1537;p56"/>
          <p:cNvSpPr/>
          <p:nvPr/>
        </p:nvSpPr>
        <p:spPr>
          <a:xfrm>
            <a:off x="1438621" y="1372634"/>
            <a:ext cx="13252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點擊</a:t>
            </a:r>
            <a:r>
              <a:rPr lang="zh-TW" alt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恐龍</a:t>
            </a:r>
            <a:endParaRPr dirty="0"/>
          </a:p>
        </p:txBody>
      </p:sp>
      <p:sp>
        <p:nvSpPr>
          <p:cNvPr id="1540" name="Google Shape;1540;p56"/>
          <p:cNvSpPr/>
          <p:nvPr/>
        </p:nvSpPr>
        <p:spPr>
          <a:xfrm>
            <a:off x="2763734" y="2573905"/>
            <a:ext cx="748121" cy="734002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56"/>
          <p:cNvSpPr/>
          <p:nvPr/>
        </p:nvSpPr>
        <p:spPr>
          <a:xfrm>
            <a:off x="861492" y="1227970"/>
            <a:ext cx="558463" cy="467067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380FDE6-4775-48A3-A1EB-B90399DCE597}"/>
              </a:ext>
            </a:extLst>
          </p:cNvPr>
          <p:cNvGrpSpPr/>
          <p:nvPr/>
        </p:nvGrpSpPr>
        <p:grpSpPr>
          <a:xfrm>
            <a:off x="861492" y="3547531"/>
            <a:ext cx="1773119" cy="718135"/>
            <a:chOff x="5644910" y="1452512"/>
            <a:chExt cx="1773119" cy="718135"/>
          </a:xfrm>
        </p:grpSpPr>
        <p:sp>
          <p:nvSpPr>
            <p:cNvPr id="1538" name="Google Shape;1538;p56"/>
            <p:cNvSpPr/>
            <p:nvPr/>
          </p:nvSpPr>
          <p:spPr>
            <a:xfrm>
              <a:off x="6236929" y="1524316"/>
              <a:ext cx="11811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點擊程式編輯分頁</a:t>
              </a: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5644910" y="1452512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CFED9C4-C76C-445F-82CC-BCFA7F7CECF4}"/>
              </a:ext>
            </a:extLst>
          </p:cNvPr>
          <p:cNvGrpSpPr/>
          <p:nvPr/>
        </p:nvGrpSpPr>
        <p:grpSpPr>
          <a:xfrm>
            <a:off x="5361539" y="1461503"/>
            <a:ext cx="1719475" cy="467067"/>
            <a:chOff x="900246" y="3606140"/>
            <a:chExt cx="1719475" cy="467067"/>
          </a:xfrm>
        </p:grpSpPr>
        <p:sp>
          <p:nvSpPr>
            <p:cNvPr id="1541" name="Google Shape;1541;p56"/>
            <p:cNvSpPr/>
            <p:nvPr/>
          </p:nvSpPr>
          <p:spPr>
            <a:xfrm>
              <a:off x="1438621" y="3703874"/>
              <a:ext cx="1181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程式內容</a:t>
              </a: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900246" y="3606140"/>
              <a:ext cx="558463" cy="467067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6" name="Google Shape;1546;p56"/>
          <p:cNvSpPr/>
          <p:nvPr/>
        </p:nvSpPr>
        <p:spPr>
          <a:xfrm rot="13576441">
            <a:off x="3061834" y="4203343"/>
            <a:ext cx="1244726" cy="177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7" name="Google Shape;1547;p56"/>
          <p:cNvPicPr preferRelativeResize="0"/>
          <p:nvPr/>
        </p:nvPicPr>
        <p:blipFill rotWithShape="1">
          <a:blip r:embed="rId6">
            <a:alphaModFix/>
          </a:blip>
          <a:srcRect b="27906"/>
          <a:stretch/>
        </p:blipFill>
        <p:spPr>
          <a:xfrm>
            <a:off x="9459400" y="632829"/>
            <a:ext cx="2587958" cy="1652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6E3D5D0-424C-4BA6-8FA7-BAE09E8F1D0C}"/>
              </a:ext>
            </a:extLst>
          </p:cNvPr>
          <p:cNvCxnSpPr>
            <a:cxnSpLocks/>
          </p:cNvCxnSpPr>
          <p:nvPr/>
        </p:nvCxnSpPr>
        <p:spPr>
          <a:xfrm>
            <a:off x="7189490" y="3033224"/>
            <a:ext cx="2278978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6B23CFF-FD5B-444F-A741-44A3944E53E5}"/>
              </a:ext>
            </a:extLst>
          </p:cNvPr>
          <p:cNvCxnSpPr>
            <a:cxnSpLocks/>
          </p:cNvCxnSpPr>
          <p:nvPr/>
        </p:nvCxnSpPr>
        <p:spPr>
          <a:xfrm>
            <a:off x="8613802" y="4140439"/>
            <a:ext cx="972158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264556F0-B04A-4DF0-B6DE-10F92059B489}"/>
              </a:ext>
            </a:extLst>
          </p:cNvPr>
          <p:cNvSpPr txBox="1"/>
          <p:nvPr/>
        </p:nvSpPr>
        <p:spPr>
          <a:xfrm>
            <a:off x="8781169" y="3647233"/>
            <a:ext cx="308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把原本的「</a:t>
            </a:r>
            <a:r>
              <a:rPr lang="en-US" altLang="zh-TW" dirty="0"/>
              <a:t>0</a:t>
            </a:r>
            <a:r>
              <a:rPr lang="zh-TW" altLang="en-US" dirty="0"/>
              <a:t>鍵按下」換成「</a:t>
            </a:r>
            <a:r>
              <a:rPr lang="en-US" altLang="zh-TW" dirty="0"/>
              <a:t>RAB2</a:t>
            </a:r>
            <a:r>
              <a:rPr lang="zh-TW" altLang="en-US" dirty="0"/>
              <a:t>」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5B8D6AD-3014-4CAC-A533-55EEE5FECF88}"/>
              </a:ext>
            </a:extLst>
          </p:cNvPr>
          <p:cNvCxnSpPr>
            <a:cxnSpLocks/>
          </p:cNvCxnSpPr>
          <p:nvPr/>
        </p:nvCxnSpPr>
        <p:spPr>
          <a:xfrm flipH="1">
            <a:off x="7189490" y="1928569"/>
            <a:ext cx="2596114" cy="1104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8950C9B-5E22-4D48-ADDA-FF62BFD19B1E}"/>
              </a:ext>
            </a:extLst>
          </p:cNvPr>
          <p:cNvSpPr txBox="1"/>
          <p:nvPr/>
        </p:nvSpPr>
        <p:spPr>
          <a:xfrm>
            <a:off x="8509545" y="2441594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要對應</a:t>
            </a:r>
            <a:r>
              <a:rPr lang="en-US" altLang="zh-TW" dirty="0" err="1"/>
              <a:t>rabboni</a:t>
            </a:r>
            <a:r>
              <a:rPr lang="zh-TW" altLang="en-US" dirty="0"/>
              <a:t>應用程式的設備名稱</a:t>
            </a:r>
          </a:p>
        </p:txBody>
      </p:sp>
    </p:spTree>
    <p:extLst>
      <p:ext uri="{BB962C8B-B14F-4D97-AF65-F5344CB8AC3E}">
        <p14:creationId xmlns:p14="http://schemas.microsoft.com/office/powerpoint/2010/main" val="25136900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59"/>
          <p:cNvSpPr/>
          <p:nvPr/>
        </p:nvSpPr>
        <p:spPr>
          <a:xfrm>
            <a:off x="1995095" y="1527642"/>
            <a:ext cx="50891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如此就可以用</a:t>
            </a:r>
            <a:r>
              <a:rPr lang="en-US" altLang="zh-TW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rabboni</a:t>
            </a:r>
            <a:r>
              <a:rPr lang="zh-TW" alt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來體感玩遊戲囉！</a:t>
            </a:r>
            <a:endParaRPr dirty="0"/>
          </a:p>
        </p:txBody>
      </p:sp>
      <p:sp>
        <p:nvSpPr>
          <p:cNvPr id="1597" name="Google Shape;1597;p59"/>
          <p:cNvSpPr txBox="1"/>
          <p:nvPr/>
        </p:nvSpPr>
        <p:spPr>
          <a:xfrm>
            <a:off x="5827262" y="2243138"/>
            <a:ext cx="1719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8" name="Google Shape;159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4085" y="3705371"/>
            <a:ext cx="2757358" cy="21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59"/>
          <p:cNvSpPr txBox="1"/>
          <p:nvPr/>
        </p:nvSpPr>
        <p:spPr>
          <a:xfrm>
            <a:off x="2357523" y="632829"/>
            <a:ext cx="8543925" cy="59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r>
              <a:rPr lang="el-GR" sz="3600" b="1" dirty="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r>
              <a:rPr lang="en-US" sz="3600" b="1" dirty="0" err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abboni</a:t>
            </a:r>
            <a:r>
              <a:rPr lang="en-US" sz="3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-Scratch </a:t>
            </a:r>
            <a:r>
              <a:rPr lang="en-US" altLang="zh-TW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體感</a:t>
            </a:r>
            <a:r>
              <a:rPr lang="en-US" alt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123</a:t>
            </a:r>
            <a:r>
              <a:rPr lang="zh-TW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木頭人</a:t>
            </a:r>
            <a:endParaRPr lang="zh-TW" altLang="en-US" sz="3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E90CD68-042D-4E50-88F8-310129F1E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731" y="1943466"/>
            <a:ext cx="5639378" cy="429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" name="Google Shape;160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4919" y="2688305"/>
            <a:ext cx="484835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0" descr="「circle」的圖片搜尋結果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0361">
            <a:off x="2765762" y="1879024"/>
            <a:ext cx="1410419" cy="141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60" descr="「circle」的圖片搜尋結果">
            <a:hlinkClick r:id="rId4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011799">
            <a:off x="2115310" y="3069555"/>
            <a:ext cx="1410419" cy="141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60" descr="「circle」的圖片搜尋結果">
            <a:hlinkClick r:id="rId4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315533">
            <a:off x="3490548" y="3033350"/>
            <a:ext cx="1410419" cy="1410419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60"/>
          <p:cNvSpPr txBox="1"/>
          <p:nvPr/>
        </p:nvSpPr>
        <p:spPr>
          <a:xfrm>
            <a:off x="3138988" y="2222756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 Black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AI</a:t>
            </a:r>
            <a:endParaRPr sz="32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09" name="Google Shape;1609;p60"/>
          <p:cNvSpPr txBox="1"/>
          <p:nvPr/>
        </p:nvSpPr>
        <p:spPr>
          <a:xfrm>
            <a:off x="2328754" y="3488649"/>
            <a:ext cx="10771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 Black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IOT</a:t>
            </a:r>
            <a:endParaRPr sz="28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10" name="Google Shape;1610;p60"/>
          <p:cNvSpPr txBox="1"/>
          <p:nvPr/>
        </p:nvSpPr>
        <p:spPr>
          <a:xfrm>
            <a:off x="3544477" y="3543931"/>
            <a:ext cx="1346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Black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Coding</a:t>
            </a:r>
            <a:endParaRPr sz="24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11" name="Google Shape;1611;p60"/>
          <p:cNvSpPr txBox="1"/>
          <p:nvPr/>
        </p:nvSpPr>
        <p:spPr>
          <a:xfrm>
            <a:off x="4998411" y="3296356"/>
            <a:ext cx="559338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 Black"/>
              <a:buNone/>
            </a:pPr>
            <a:r>
              <a:rPr lang="en-US" sz="1800" b="0" i="0" u="none" strike="noStrike" cap="non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WITH  </a:t>
            </a:r>
            <a:r>
              <a:rPr lang="en-US" sz="3600" b="0" i="0" u="none" strike="noStrike" cap="none">
                <a:solidFill>
                  <a:srgbClr val="1E4E79"/>
                </a:solidFill>
                <a:latin typeface="Arial Black"/>
                <a:ea typeface="Arial Black"/>
                <a:cs typeface="Arial Black"/>
                <a:sym typeface="Arial Black"/>
              </a:rPr>
              <a:t>FUN !</a:t>
            </a:r>
            <a:endParaRPr sz="1800" b="0" i="0" u="none" strike="noStrike" cap="none">
              <a:solidFill>
                <a:srgbClr val="1E4E7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61"/>
          <p:cNvSpPr txBox="1"/>
          <p:nvPr/>
        </p:nvSpPr>
        <p:spPr>
          <a:xfrm>
            <a:off x="653616" y="972559"/>
            <a:ext cx="11705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範例程式: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7" name="Google Shape;161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240" y="1994726"/>
            <a:ext cx="9130039" cy="4275943"/>
          </a:xfrm>
          <a:prstGeom prst="rect">
            <a:avLst/>
          </a:prstGeom>
          <a:noFill/>
          <a:ln w="88900" cap="sq" cmpd="thickThin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18" name="Google Shape;1618;p61"/>
          <p:cNvSpPr/>
          <p:nvPr/>
        </p:nvSpPr>
        <p:spPr>
          <a:xfrm>
            <a:off x="2213940" y="972559"/>
            <a:ext cx="4315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https://12u10.nctu.edu.tw/portfolio/aiot-1/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9" name="Google Shape;1619;p61"/>
          <p:cNvPicPr preferRelativeResize="0"/>
          <p:nvPr/>
        </p:nvPicPr>
        <p:blipFill rotWithShape="1">
          <a:blip r:embed="rId5">
            <a:alphaModFix/>
          </a:blip>
          <a:srcRect r="53376"/>
          <a:stretch/>
        </p:blipFill>
        <p:spPr>
          <a:xfrm>
            <a:off x="578426" y="2806020"/>
            <a:ext cx="2723899" cy="3324879"/>
          </a:xfrm>
          <a:prstGeom prst="rect">
            <a:avLst/>
          </a:prstGeom>
          <a:solidFill>
            <a:srgbClr val="ECECEC"/>
          </a:solidFill>
          <a:ln w="76200" cap="sq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Google Shape;163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23" y="1231627"/>
            <a:ext cx="3106564" cy="4991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63"/>
          <p:cNvSpPr txBox="1"/>
          <p:nvPr/>
        </p:nvSpPr>
        <p:spPr>
          <a:xfrm>
            <a:off x="336369" y="707111"/>
            <a:ext cx="747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Guess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1" name="Google Shape;1641;p63"/>
          <p:cNvGrpSpPr/>
          <p:nvPr/>
        </p:nvGrpSpPr>
        <p:grpSpPr>
          <a:xfrm>
            <a:off x="2469018" y="207991"/>
            <a:ext cx="2790969" cy="3863849"/>
            <a:chOff x="0" y="2137211"/>
            <a:chExt cx="2790969" cy="3863849"/>
          </a:xfrm>
        </p:grpSpPr>
        <p:pic>
          <p:nvPicPr>
            <p:cNvPr id="1642" name="Google Shape;1642;p63"/>
            <p:cNvPicPr preferRelativeResize="0"/>
            <p:nvPr/>
          </p:nvPicPr>
          <p:blipFill rotWithShape="1">
            <a:blip r:embed="rId4">
              <a:alphaModFix/>
            </a:blip>
            <a:srcRect l="-1685" r="53218"/>
            <a:stretch/>
          </p:blipFill>
          <p:spPr>
            <a:xfrm>
              <a:off x="0" y="2701855"/>
              <a:ext cx="2790969" cy="3299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3" name="Google Shape;1643;p63"/>
            <p:cNvSpPr txBox="1"/>
            <p:nvPr/>
          </p:nvSpPr>
          <p:spPr>
            <a:xfrm>
              <a:off x="409074" y="2137211"/>
              <a:ext cx="8670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COUNT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4" name="Google Shape;1644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5582" y="207990"/>
            <a:ext cx="5500457" cy="304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5582" y="3429000"/>
            <a:ext cx="6223387" cy="324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64"/>
          <p:cNvSpPr txBox="1"/>
          <p:nvPr/>
        </p:nvSpPr>
        <p:spPr>
          <a:xfrm>
            <a:off x="1415290" y="1640202"/>
            <a:ext cx="4532010" cy="4573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 sz="2400" b="1" dirty="0" err="1">
                <a:solidFill>
                  <a:schemeClr val="dk1"/>
                </a:solidFill>
                <a:latin typeface="DFKai-SB"/>
                <a:ea typeface="DFKai-SB"/>
                <a:sym typeface="DFKai-SB"/>
              </a:rPr>
              <a:t>以校為單位</a:t>
            </a:r>
            <a:endParaRPr sz="2400" b="1" dirty="0">
              <a:solidFill>
                <a:schemeClr val="dk1"/>
              </a:solidFill>
              <a:latin typeface="DFKai-SB"/>
              <a:ea typeface="DFKai-SB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 sz="2400" b="1" dirty="0" err="1">
                <a:solidFill>
                  <a:schemeClr val="dk1"/>
                </a:solidFill>
                <a:latin typeface="DFKai-SB"/>
                <a:ea typeface="DFKai-SB"/>
                <a:sym typeface="DFKai-SB"/>
              </a:rPr>
              <a:t>以教師為主</a:t>
            </a:r>
            <a:endParaRPr sz="2400" b="1" dirty="0">
              <a:solidFill>
                <a:schemeClr val="dk1"/>
              </a:solidFill>
              <a:latin typeface="DFKai-SB"/>
              <a:ea typeface="DFKai-SB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 sz="2400" b="1" dirty="0" err="1">
                <a:solidFill>
                  <a:schemeClr val="dk1"/>
                </a:solidFill>
                <a:latin typeface="DFKai-SB"/>
                <a:ea typeface="DFKai-SB"/>
                <a:sym typeface="DFKai-SB"/>
              </a:rPr>
              <a:t>數字融入校本課程及生活議題</a:t>
            </a:r>
            <a:endParaRPr sz="2400" b="1" dirty="0">
              <a:solidFill>
                <a:schemeClr val="dk1"/>
              </a:solidFill>
              <a:latin typeface="DFKai-SB"/>
              <a:ea typeface="DFKai-SB"/>
              <a:sym typeface="DFKai-SB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C783"/>
              </a:buClr>
              <a:buSzPts val="2400"/>
              <a:buFont typeface="Noto Sans Symbols"/>
              <a:buChar char="■"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DFKai-SB"/>
                <a:ea typeface="DFKai-SB"/>
              </a:rPr>
              <a:t>數據收集+運算能力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DFKai-SB"/>
              <a:ea typeface="DFKai-SB"/>
              <a:sym typeface="DFKai-SB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 sz="2400" b="1" dirty="0" err="1">
                <a:solidFill>
                  <a:schemeClr val="dk1"/>
                </a:solidFill>
                <a:latin typeface="DFKai-SB"/>
                <a:ea typeface="DFKai-SB"/>
                <a:sym typeface="DFKai-SB"/>
              </a:rPr>
              <a:t>團隊参賽</a:t>
            </a:r>
            <a:endParaRPr sz="2400" b="1" dirty="0">
              <a:solidFill>
                <a:schemeClr val="dk1"/>
              </a:solidFill>
              <a:latin typeface="DFKai-SB"/>
              <a:ea typeface="DFKai-SB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 sz="2400" b="1" dirty="0" err="1">
                <a:solidFill>
                  <a:schemeClr val="dk1"/>
                </a:solidFill>
                <a:latin typeface="DFKai-SB"/>
                <a:ea typeface="DFKai-SB"/>
                <a:sym typeface="DFKai-SB"/>
              </a:rPr>
              <a:t>跨域合作</a:t>
            </a:r>
            <a:endParaRPr sz="2400" b="1" dirty="0">
              <a:solidFill>
                <a:schemeClr val="dk1"/>
              </a:solidFill>
              <a:latin typeface="DFKai-SB"/>
              <a:ea typeface="DFKai-SB"/>
              <a:sym typeface="DFKai-SB"/>
            </a:endParaRPr>
          </a:p>
          <a:p>
            <a:pPr marL="3429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51" name="Google Shape;1651;p64"/>
          <p:cNvSpPr/>
          <p:nvPr/>
        </p:nvSpPr>
        <p:spPr>
          <a:xfrm>
            <a:off x="1325349" y="1122882"/>
            <a:ext cx="50305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縣市合作成功案例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(活動資料參考 Appendix)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64"/>
          <p:cNvSpPr/>
          <p:nvPr/>
        </p:nvSpPr>
        <p:spPr>
          <a:xfrm>
            <a:off x="6748007" y="4771211"/>
            <a:ext cx="14237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Seed Schools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3" name="Google Shape;165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1254" y="3998961"/>
            <a:ext cx="1048763" cy="37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9746" y="835886"/>
            <a:ext cx="4440271" cy="243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64"/>
          <p:cNvSpPr/>
          <p:nvPr/>
        </p:nvSpPr>
        <p:spPr>
          <a:xfrm>
            <a:off x="6771379" y="3585218"/>
            <a:ext cx="2323585" cy="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有過體驗,才能懂得分享</a:t>
            </a:r>
            <a:endParaRPr sz="1600" b="1" u="sng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56" name="Google Shape;1656;p64"/>
          <p:cNvSpPr/>
          <p:nvPr/>
        </p:nvSpPr>
        <p:spPr>
          <a:xfrm>
            <a:off x="6748007" y="3898616"/>
            <a:ext cx="3344976" cy="507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https://www.youtube.com/watch?v=BZXr73d2Qsw&amp;feature=youtu.be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64"/>
          <p:cNvSpPr/>
          <p:nvPr/>
        </p:nvSpPr>
        <p:spPr>
          <a:xfrm>
            <a:off x="6771379" y="5140543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https://youtu.be/fzsPGx_sQdY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https://youtu.be/pxUh809oRzg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https://youtu.be/bZKyTvg0dvA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https://youtu.be/0iSiXR6wh90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5"/>
          <p:cNvSpPr/>
          <p:nvPr/>
        </p:nvSpPr>
        <p:spPr>
          <a:xfrm>
            <a:off x="247940" y="271897"/>
            <a:ext cx="5147563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桃園</a:t>
            </a:r>
            <a:r>
              <a:rPr lang="en-US" sz="18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市及新竹縣</a:t>
            </a:r>
            <a:r>
              <a:rPr lang="en-US" sz="18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AIoT Sensor(智聯感測)全國聯賽</a:t>
            </a:r>
            <a:endParaRPr/>
          </a:p>
        </p:txBody>
      </p:sp>
      <p:pic>
        <p:nvPicPr>
          <p:cNvPr id="1663" name="Google Shape;166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6754" y="3405183"/>
            <a:ext cx="2163061" cy="14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2007" y="3405183"/>
            <a:ext cx="2557917" cy="143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6754" y="4961610"/>
            <a:ext cx="2163061" cy="146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36" y="637522"/>
            <a:ext cx="10170413" cy="215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2007" y="4950336"/>
            <a:ext cx="2557917" cy="1469431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65"/>
          <p:cNvSpPr/>
          <p:nvPr/>
        </p:nvSpPr>
        <p:spPr>
          <a:xfrm>
            <a:off x="532856" y="3018092"/>
            <a:ext cx="57342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本競賽以「Rabboni」為感測元件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，鼓勵教師與學生善用工具，進行跨域學習，並發揮團隊合作，以想像力及創造力，創想具有價值之創意應用。</a:t>
            </a:r>
            <a:endParaRPr/>
          </a:p>
        </p:txBody>
      </p:sp>
      <p:sp>
        <p:nvSpPr>
          <p:cNvPr id="1669" name="Google Shape;1669;p65"/>
          <p:cNvSpPr txBox="1"/>
          <p:nvPr/>
        </p:nvSpPr>
        <p:spPr>
          <a:xfrm>
            <a:off x="1243358" y="5326993"/>
            <a:ext cx="2424062" cy="36933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2020/9/28 ~ 2021/1/28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70" name="Google Shape;1670;p65"/>
          <p:cNvGraphicFramePr/>
          <p:nvPr/>
        </p:nvGraphicFramePr>
        <p:xfrm>
          <a:off x="4103176" y="3929015"/>
          <a:ext cx="1992800" cy="2478380"/>
        </p:xfrm>
        <a:graphic>
          <a:graphicData uri="http://schemas.openxmlformats.org/drawingml/2006/table">
            <a:tbl>
              <a:tblPr firstRow="1" bandRow="1">
                <a:noFill/>
                <a:tableStyleId>{8C2C268F-7E5A-4922-A777-A6C61E53EE45}</a:tableStyleId>
              </a:tblPr>
              <a:tblGrid>
                <a:gridCol w="99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初選報名統計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組數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教師組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20</a:t>
                      </a:r>
                      <a:endParaRPr sz="16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高中組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50</a:t>
                      </a:r>
                      <a:endParaRPr sz="16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國中組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16</a:t>
                      </a:r>
                      <a:endParaRPr sz="16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國小組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22</a:t>
                      </a:r>
                      <a:endParaRPr sz="16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總計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108組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"/>
          <p:cNvSpPr txBox="1"/>
          <p:nvPr/>
        </p:nvSpPr>
        <p:spPr>
          <a:xfrm>
            <a:off x="1039985" y="1330841"/>
            <a:ext cx="8045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AI: Collect Data -  Establish Model – Decision - Action</a:t>
            </a:r>
            <a:endParaRPr/>
          </a:p>
        </p:txBody>
      </p:sp>
      <p:pic>
        <p:nvPicPr>
          <p:cNvPr id="621" name="Google Shape;6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354" y="2895980"/>
            <a:ext cx="6267796" cy="356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7"/>
          <p:cNvPicPr preferRelativeResize="0"/>
          <p:nvPr/>
        </p:nvPicPr>
        <p:blipFill rotWithShape="1">
          <a:blip r:embed="rId4">
            <a:alphaModFix/>
          </a:blip>
          <a:srcRect l="61261"/>
          <a:stretch/>
        </p:blipFill>
        <p:spPr>
          <a:xfrm>
            <a:off x="8916786" y="3807375"/>
            <a:ext cx="2669044" cy="250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"/>
          <p:cNvPicPr preferRelativeResize="0"/>
          <p:nvPr/>
        </p:nvPicPr>
        <p:blipFill rotWithShape="1">
          <a:blip r:embed="rId4">
            <a:alphaModFix/>
          </a:blip>
          <a:srcRect r="39530"/>
          <a:stretch/>
        </p:blipFill>
        <p:spPr>
          <a:xfrm>
            <a:off x="8001945" y="2095522"/>
            <a:ext cx="4166259" cy="2506642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"/>
          <p:cNvSpPr txBox="1"/>
          <p:nvPr/>
        </p:nvSpPr>
        <p:spPr>
          <a:xfrm>
            <a:off x="7734381" y="3672016"/>
            <a:ext cx="8499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7"/>
          <p:cNvSpPr txBox="1"/>
          <p:nvPr/>
        </p:nvSpPr>
        <p:spPr>
          <a:xfrm>
            <a:off x="8085354" y="4756052"/>
            <a:ext cx="8611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RNN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7"/>
          <p:cNvSpPr/>
          <p:nvPr/>
        </p:nvSpPr>
        <p:spPr>
          <a:xfrm rot="7763996">
            <a:off x="7399968" y="4233951"/>
            <a:ext cx="724505" cy="748145"/>
          </a:xfrm>
          <a:prstGeom prst="leftUpArrow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7"/>
          <p:cNvSpPr txBox="1"/>
          <p:nvPr/>
        </p:nvSpPr>
        <p:spPr>
          <a:xfrm>
            <a:off x="1439021" y="873213"/>
            <a:ext cx="974996" cy="366700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AI 入門</a:t>
            </a:r>
            <a:endParaRPr/>
          </a:p>
        </p:txBody>
      </p:sp>
      <p:sp>
        <p:nvSpPr>
          <p:cNvPr id="628" name="Google Shape;628;p7"/>
          <p:cNvSpPr/>
          <p:nvPr/>
        </p:nvSpPr>
        <p:spPr>
          <a:xfrm>
            <a:off x="1005354" y="19449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模擬人類智慧</a:t>
            </a:r>
            <a:endParaRPr sz="1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代替人類做決定、工作</a:t>
            </a:r>
            <a:endParaRPr sz="1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29" name="Google Shape;629;p7"/>
          <p:cNvSpPr txBox="1"/>
          <p:nvPr/>
        </p:nvSpPr>
        <p:spPr>
          <a:xfrm>
            <a:off x="8916786" y="2083488"/>
            <a:ext cx="17250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66"/>
          <p:cNvSpPr/>
          <p:nvPr/>
        </p:nvSpPr>
        <p:spPr>
          <a:xfrm>
            <a:off x="247940" y="271897"/>
            <a:ext cx="5609228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新竹市陽光國小用感測器環遊世界程式教育向下扎根</a:t>
            </a:r>
            <a:endParaRPr/>
          </a:p>
        </p:txBody>
      </p:sp>
      <p:grpSp>
        <p:nvGrpSpPr>
          <p:cNvPr id="1676" name="Google Shape;1676;p66"/>
          <p:cNvGrpSpPr/>
          <p:nvPr/>
        </p:nvGrpSpPr>
        <p:grpSpPr>
          <a:xfrm>
            <a:off x="691180" y="1233906"/>
            <a:ext cx="3238978" cy="5243453"/>
            <a:chOff x="441107" y="1123163"/>
            <a:chExt cx="3026329" cy="5145064"/>
          </a:xfrm>
        </p:grpSpPr>
        <p:pic>
          <p:nvPicPr>
            <p:cNvPr id="1677" name="Google Shape;1677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1281" y="4762293"/>
              <a:ext cx="2946155" cy="1505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8" name="Google Shape;1678;p6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1107" y="1123163"/>
              <a:ext cx="2999604" cy="1708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9" name="Google Shape;1679;p6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7832" y="2990524"/>
              <a:ext cx="2999604" cy="1613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0" name="Google Shape;1680;p66" descr="https://newsimgs.sina.tw/article/images/news-1591093995331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6623" y="1439764"/>
            <a:ext cx="2530111" cy="47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34016" y="1240393"/>
            <a:ext cx="1961984" cy="26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66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07039" y="4025669"/>
            <a:ext cx="4101685" cy="240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46740" y="1240393"/>
            <a:ext cx="1961984" cy="2615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84" name="Google Shape;1684;p66"/>
          <p:cNvSpPr/>
          <p:nvPr/>
        </p:nvSpPr>
        <p:spPr>
          <a:xfrm>
            <a:off x="4991724" y="2746696"/>
            <a:ext cx="554637" cy="457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67"/>
          <p:cNvSpPr/>
          <p:nvPr/>
        </p:nvSpPr>
        <p:spPr>
          <a:xfrm>
            <a:off x="247940" y="271897"/>
            <a:ext cx="3877985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FKai-SB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新竹市培英國中資訊教育及體育融入</a:t>
            </a:r>
            <a:endParaRPr/>
          </a:p>
        </p:txBody>
      </p:sp>
      <p:pic>
        <p:nvPicPr>
          <p:cNvPr id="1690" name="Google Shape;169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2528" y="506461"/>
            <a:ext cx="4405148" cy="314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078" y="824922"/>
            <a:ext cx="4405148" cy="56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67"/>
          <p:cNvPicPr preferRelativeResize="0"/>
          <p:nvPr/>
        </p:nvPicPr>
        <p:blipFill rotWithShape="1">
          <a:blip r:embed="rId5">
            <a:alphaModFix/>
          </a:blip>
          <a:srcRect l="2990" t="-8727" r="-1180" b="8727"/>
          <a:stretch/>
        </p:blipFill>
        <p:spPr>
          <a:xfrm>
            <a:off x="5293053" y="3622536"/>
            <a:ext cx="4405149" cy="272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6294" y="4782312"/>
            <a:ext cx="1969628" cy="14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p67"/>
          <p:cNvSpPr/>
          <p:nvPr/>
        </p:nvSpPr>
        <p:spPr>
          <a:xfrm>
            <a:off x="6045060" y="5837465"/>
            <a:ext cx="554637" cy="457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68"/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台北市南港高中</a:t>
            </a:r>
            <a:r>
              <a:rPr lang="en-US" sz="18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物理融入程式教育</a:t>
            </a:r>
            <a:endParaRPr sz="1800" b="0" i="0" u="none" strike="noStrike" cap="none">
              <a:solidFill>
                <a:srgbClr val="FFFF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700" name="Google Shape;1700;p6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647" y="3796293"/>
            <a:ext cx="3564306" cy="208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68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647" y="1568540"/>
            <a:ext cx="3571052" cy="207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8526" y="1568540"/>
            <a:ext cx="3600074" cy="207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6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4367" t="7062" b="5471"/>
          <a:stretch/>
        </p:blipFill>
        <p:spPr>
          <a:xfrm>
            <a:off x="4283846" y="3822864"/>
            <a:ext cx="3564307" cy="203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88058" y="1587590"/>
            <a:ext cx="3554621" cy="206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68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t="10970" b="-1"/>
          <a:stretch/>
        </p:blipFill>
        <p:spPr>
          <a:xfrm>
            <a:off x="8006946" y="3813339"/>
            <a:ext cx="3564308" cy="204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69"/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台北市南港高中物理融入程式教育</a:t>
            </a:r>
            <a:endParaRPr/>
          </a:p>
        </p:txBody>
      </p:sp>
      <p:pic>
        <p:nvPicPr>
          <p:cNvPr id="1711" name="Google Shape;171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644" y="1190625"/>
            <a:ext cx="3489457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6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6644" y="3254908"/>
            <a:ext cx="3489457" cy="210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2815" y="1190625"/>
            <a:ext cx="3403885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6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82815" y="3254908"/>
            <a:ext cx="3403885" cy="210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69" descr="S__476694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2247" y="3500993"/>
            <a:ext cx="3376758" cy="263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69" descr="S__476694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11400" y="724371"/>
            <a:ext cx="3376758" cy="253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70"/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基隆市政府海洋吸塵器體驗營</a:t>
            </a:r>
            <a:endParaRPr/>
          </a:p>
        </p:txBody>
      </p:sp>
      <p:pic>
        <p:nvPicPr>
          <p:cNvPr id="1722" name="Google Shape;172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971549"/>
            <a:ext cx="5010149" cy="222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9626" y="3410701"/>
            <a:ext cx="2506323" cy="149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7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5550" y="815105"/>
            <a:ext cx="5295900" cy="275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035" y="3362326"/>
            <a:ext cx="2541443" cy="307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70920" y="3942001"/>
            <a:ext cx="2940080" cy="218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83795" y="3912143"/>
            <a:ext cx="2917805" cy="2215171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70"/>
          <p:cNvSpPr/>
          <p:nvPr/>
        </p:nvSpPr>
        <p:spPr>
          <a:xfrm>
            <a:off x="7416660" y="1535288"/>
            <a:ext cx="640553" cy="55584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71"/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FKai-SB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新竹市程式教育校本課程融入</a:t>
            </a:r>
            <a:endParaRPr/>
          </a:p>
        </p:txBody>
      </p:sp>
      <p:pic>
        <p:nvPicPr>
          <p:cNvPr id="1735" name="Google Shape;173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7377" y="1023602"/>
            <a:ext cx="3483800" cy="22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501" y="1067238"/>
            <a:ext cx="3764445" cy="215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142" y="1052867"/>
            <a:ext cx="3850928" cy="21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71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8667" y="3392529"/>
            <a:ext cx="3850928" cy="275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56501" y="3392529"/>
            <a:ext cx="3764445" cy="275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71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77377" y="3392529"/>
            <a:ext cx="3483800" cy="275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72"/>
          <p:cNvSpPr/>
          <p:nvPr/>
        </p:nvSpPr>
        <p:spPr>
          <a:xfrm>
            <a:off x="247940" y="271897"/>
            <a:ext cx="2723823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FKai-SB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新竹市程式教育增能計畫</a:t>
            </a:r>
            <a:endParaRPr/>
          </a:p>
        </p:txBody>
      </p:sp>
      <p:pic>
        <p:nvPicPr>
          <p:cNvPr id="1747" name="Google Shape;1747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42" y="900706"/>
            <a:ext cx="3850928" cy="24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7377" y="938804"/>
            <a:ext cx="3540933" cy="24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7926" y="910228"/>
            <a:ext cx="3842302" cy="24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142" y="3553597"/>
            <a:ext cx="3850928" cy="249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Google Shape;1751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7927" y="3553597"/>
            <a:ext cx="3842302" cy="242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7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98086" y="3553597"/>
            <a:ext cx="3520224" cy="234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第一金投信">
            <a:extLst>
              <a:ext uri="{FF2B5EF4-FFF2-40B4-BE49-F238E27FC236}">
                <a16:creationId xmlns:a16="http://schemas.microsoft.com/office/drawing/2014/main" id="{2E1F2D17-6D30-4134-A64B-C01D0435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82639"/>
            <a:ext cx="9631363" cy="586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1" y="2829960"/>
            <a:ext cx="9677400" cy="3817483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9"/>
          <p:cNvSpPr/>
          <p:nvPr/>
        </p:nvSpPr>
        <p:spPr>
          <a:xfrm>
            <a:off x="2551895" y="470235"/>
            <a:ext cx="373380" cy="28956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9"/>
          <p:cNvSpPr txBox="1"/>
          <p:nvPr/>
        </p:nvSpPr>
        <p:spPr>
          <a:xfrm>
            <a:off x="3088471" y="406422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9" name="Google Shape;669;p9"/>
          <p:cNvCxnSpPr/>
          <p:nvPr/>
        </p:nvCxnSpPr>
        <p:spPr>
          <a:xfrm flipH="1">
            <a:off x="1798631" y="668220"/>
            <a:ext cx="777240" cy="54864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70" name="Google Shape;670;p9"/>
          <p:cNvSpPr txBox="1"/>
          <p:nvPr/>
        </p:nvSpPr>
        <p:spPr>
          <a:xfrm>
            <a:off x="3893585" y="413143"/>
            <a:ext cx="1211580" cy="36933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穿戴/感測</a:t>
            </a:r>
            <a:endParaRPr/>
          </a:p>
        </p:txBody>
      </p:sp>
      <p:cxnSp>
        <p:nvCxnSpPr>
          <p:cNvPr id="671" name="Google Shape;671;p9"/>
          <p:cNvCxnSpPr>
            <a:stCxn id="667" idx="3"/>
            <a:endCxn id="666" idx="0"/>
          </p:cNvCxnSpPr>
          <p:nvPr/>
        </p:nvCxnSpPr>
        <p:spPr>
          <a:xfrm>
            <a:off x="2925275" y="615015"/>
            <a:ext cx="2271600" cy="22149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72" name="Google Shape;672;p9"/>
          <p:cNvSpPr txBox="1"/>
          <p:nvPr/>
        </p:nvSpPr>
        <p:spPr>
          <a:xfrm>
            <a:off x="2257163" y="5021284"/>
            <a:ext cx="1208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蝶/ 換氣10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9"/>
          <p:cNvSpPr txBox="1"/>
          <p:nvPr/>
        </p:nvSpPr>
        <p:spPr>
          <a:xfrm>
            <a:off x="4204975" y="4871860"/>
            <a:ext cx="11008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蛙/ 換氣8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9"/>
          <p:cNvSpPr txBox="1"/>
          <p:nvPr/>
        </p:nvSpPr>
        <p:spPr>
          <a:xfrm>
            <a:off x="6127520" y="4842375"/>
            <a:ext cx="11008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捷/ 換氣6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" name="Google Shape;67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963" y="1216860"/>
            <a:ext cx="3207012" cy="1603506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9"/>
          <p:cNvSpPr txBox="1"/>
          <p:nvPr/>
        </p:nvSpPr>
        <p:spPr>
          <a:xfrm>
            <a:off x="4468874" y="2068500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讀出訊號</a:t>
            </a: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5651249" y="3234015"/>
            <a:ext cx="1766875" cy="1326839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3894947" y="3201486"/>
            <a:ext cx="1766875" cy="1326839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1980273" y="3201485"/>
            <a:ext cx="1766875" cy="1326839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9"/>
          <p:cNvSpPr txBox="1"/>
          <p:nvPr/>
        </p:nvSpPr>
        <p:spPr>
          <a:xfrm>
            <a:off x="5541477" y="975303"/>
            <a:ext cx="2723823" cy="92333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工人智慧作出判別</a:t>
            </a:r>
            <a:endParaRPr sz="1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工人智慧寫出程式 (APP)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藍芽 WiFi 傳給手機  </a:t>
            </a:r>
            <a:endParaRPr/>
          </a:p>
        </p:txBody>
      </p:sp>
      <p:sp>
        <p:nvSpPr>
          <p:cNvPr id="681" name="Google Shape;681;p9"/>
          <p:cNvSpPr txBox="1"/>
          <p:nvPr/>
        </p:nvSpPr>
        <p:spPr>
          <a:xfrm>
            <a:off x="8704214" y="395201"/>
            <a:ext cx="16225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AI 智慧教練 </a:t>
            </a:r>
            <a:endParaRPr sz="1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82" name="Google Shape;682;p9"/>
          <p:cNvSpPr txBox="1"/>
          <p:nvPr/>
        </p:nvSpPr>
        <p:spPr>
          <a:xfrm>
            <a:off x="5546245" y="400849"/>
            <a:ext cx="2719055" cy="36933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AIOT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3" name="Google Shape;683;p9"/>
          <p:cNvCxnSpPr>
            <a:stCxn id="670" idx="3"/>
            <a:endCxn id="682" idx="1"/>
          </p:cNvCxnSpPr>
          <p:nvPr/>
        </p:nvCxnSpPr>
        <p:spPr>
          <a:xfrm rot="10800000" flipH="1">
            <a:off x="5105165" y="585509"/>
            <a:ext cx="441000" cy="123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84" name="Google Shape;684;p9"/>
          <p:cNvCxnSpPr>
            <a:stCxn id="682" idx="3"/>
            <a:endCxn id="681" idx="1"/>
          </p:cNvCxnSpPr>
          <p:nvPr/>
        </p:nvCxnSpPr>
        <p:spPr>
          <a:xfrm rot="10800000" flipH="1">
            <a:off x="8265300" y="579815"/>
            <a:ext cx="438900" cy="57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685" name="Google Shape;685;p9"/>
          <p:cNvPicPr preferRelativeResize="0"/>
          <p:nvPr/>
        </p:nvPicPr>
        <p:blipFill rotWithShape="1">
          <a:blip r:embed="rId5">
            <a:alphaModFix/>
          </a:blip>
          <a:srcRect l="24934" t="13222" r="25533" b="6614"/>
          <a:stretch/>
        </p:blipFill>
        <p:spPr>
          <a:xfrm>
            <a:off x="10326773" y="23604"/>
            <a:ext cx="1902625" cy="1616564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9"/>
          <p:cNvSpPr/>
          <p:nvPr/>
        </p:nvSpPr>
        <p:spPr>
          <a:xfrm rot="1855621">
            <a:off x="10175425" y="1255510"/>
            <a:ext cx="905691" cy="7949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9"/>
          <p:cNvSpPr txBox="1"/>
          <p:nvPr/>
        </p:nvSpPr>
        <p:spPr>
          <a:xfrm rot="1992973">
            <a:off x="9526394" y="1969831"/>
            <a:ext cx="16007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Semiconductor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8" name="Google Shape;688;p9"/>
          <p:cNvGrpSpPr/>
          <p:nvPr/>
        </p:nvGrpSpPr>
        <p:grpSpPr>
          <a:xfrm>
            <a:off x="6924361" y="2518797"/>
            <a:ext cx="3678112" cy="3714153"/>
            <a:chOff x="6924361" y="2518797"/>
            <a:chExt cx="3678112" cy="3714153"/>
          </a:xfrm>
        </p:grpSpPr>
        <p:sp>
          <p:nvSpPr>
            <p:cNvPr id="689" name="Google Shape;689;p9"/>
            <p:cNvSpPr txBox="1"/>
            <p:nvPr/>
          </p:nvSpPr>
          <p:spPr>
            <a:xfrm>
              <a:off x="7812420" y="4918173"/>
              <a:ext cx="11008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捷/ 換氣6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7418124" y="3201485"/>
              <a:ext cx="1600977" cy="1280081"/>
            </a:xfrm>
            <a:prstGeom prst="ellipse">
              <a:avLst/>
            </a:prstGeom>
            <a:noFill/>
            <a:ln w="127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1" name="Google Shape;69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24361" y="2518797"/>
              <a:ext cx="3565587" cy="3714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9"/>
            <p:cNvSpPr/>
            <p:nvPr/>
          </p:nvSpPr>
          <p:spPr>
            <a:xfrm>
              <a:off x="9642979" y="4038766"/>
              <a:ext cx="619765" cy="612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3" name="Google Shape;693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22225" y="3897434"/>
              <a:ext cx="1280248" cy="8533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4" name="Google Shape;694;p9"/>
          <p:cNvSpPr txBox="1"/>
          <p:nvPr/>
        </p:nvSpPr>
        <p:spPr>
          <a:xfrm>
            <a:off x="11683016" y="6278111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3433</Words>
  <Application>Microsoft Office PowerPoint</Application>
  <PresentationFormat>寬螢幕</PresentationFormat>
  <Paragraphs>687</Paragraphs>
  <Slides>76</Slides>
  <Notes>76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76</vt:i4>
      </vt:variant>
    </vt:vector>
  </HeadingPairs>
  <TitlesOfParts>
    <vt:vector size="96" baseType="lpstr">
      <vt:lpstr>Corbel</vt:lpstr>
      <vt:lpstr>Arimo</vt:lpstr>
      <vt:lpstr>微軟正黑體</vt:lpstr>
      <vt:lpstr>Arial Black</vt:lpstr>
      <vt:lpstr>Noto Sans Symbols</vt:lpstr>
      <vt:lpstr>PMingLiu</vt:lpstr>
      <vt:lpstr>DFKai-SB</vt:lpstr>
      <vt:lpstr>Lustria</vt:lpstr>
      <vt:lpstr>Times New Roman</vt:lpstr>
      <vt:lpstr>Arial</vt:lpstr>
      <vt:lpstr>微軟正黑體</vt:lpstr>
      <vt:lpstr>Tahoma</vt:lpstr>
      <vt:lpstr>Calibri</vt:lpstr>
      <vt:lpstr>4_Office 佈景主題</vt:lpstr>
      <vt:lpstr>4_Office 佈景主題</vt:lpstr>
      <vt:lpstr>3_Office 佈景主題</vt:lpstr>
      <vt:lpstr>2_Office 佈景主題</vt:lpstr>
      <vt:lpstr>9_Office 佈景主題</vt:lpstr>
      <vt:lpstr>Office 佈景主題</vt:lpstr>
      <vt:lpstr>1_Office 佈景主題</vt:lpstr>
      <vt:lpstr> Semiconductor +  AIOT Coding 智慧物聯師培分享 (中小學)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AI 三大應用領域</vt:lpstr>
      <vt:lpstr>NN類神經原理</vt:lpstr>
      <vt:lpstr>NN類神經原理</vt:lpstr>
      <vt:lpstr>PowerPoint 簡報</vt:lpstr>
      <vt:lpstr>Rabboni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γabboni-介紹</vt:lpstr>
      <vt:lpstr>γabboni-感測參數及軸向介紹</vt:lpstr>
      <vt:lpstr>PowerPoint 簡報</vt:lpstr>
      <vt:lpstr>γabboni-操作功能介紹</vt:lpstr>
      <vt:lpstr>γabboni-配件介紹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與ΜΙΤ 合作完成 γabboni-Scratch 連線 </vt:lpstr>
      <vt:lpstr>介面教學</vt:lpstr>
      <vt:lpstr>γabboni-Scratch鍵盤123木頭人遊戲: </vt:lpstr>
      <vt:lpstr>動手寫程式之前先想想這個遊戲有哪些角色及規則</vt:lpstr>
      <vt:lpstr>新增舞台(背景)</vt:lpstr>
      <vt:lpstr>角色可以更改造型或自己設計人物</vt:lpstr>
      <vt:lpstr>裁判及玩家 需要做哪些事？以及規則有哪些？</vt:lpstr>
      <vt:lpstr>裁判及玩家 需要做哪些事？以及規則有哪些？</vt:lpstr>
      <vt:lpstr>使用變數來控制遊戲的進行</vt:lpstr>
      <vt:lpstr>變數要用來記錄什麼？</vt:lpstr>
      <vt:lpstr>123木頭人 – 裁判</vt:lpstr>
      <vt:lpstr>123木頭人 – 貓咪(玩家1)</vt:lpstr>
      <vt:lpstr>123木頭人 – 恐龍(玩家2)</vt:lpstr>
      <vt:lpstr>完成後就可以實際來玩看看！ 若發現錯誤也可以透過試玩來修正程式！</vt:lpstr>
      <vt:lpstr>γabboni-Scratch體感版123木頭人: </vt:lpstr>
      <vt:lpstr>如何將rabboni連接到scratch?</vt:lpstr>
      <vt:lpstr>體感123木頭人-貓咪</vt:lpstr>
      <vt:lpstr>體感123木頭人-恐龍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Semiconductor +  AIOT Coding 智慧物聯師培分享 (中小學)</dc:title>
  <dc:creator>Windows 使用者</dc:creator>
  <cp:lastModifiedBy>志威 林</cp:lastModifiedBy>
  <cp:revision>23</cp:revision>
  <dcterms:created xsi:type="dcterms:W3CDTF">2020-01-14T06:45:51Z</dcterms:created>
  <dcterms:modified xsi:type="dcterms:W3CDTF">2021-10-25T12:42:29Z</dcterms:modified>
</cp:coreProperties>
</file>