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media/image39.jpg" ContentType="image/jpg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819" r:id="rId2"/>
    <p:sldMasterId id="2147483953" r:id="rId3"/>
    <p:sldMasterId id="2147483959" r:id="rId4"/>
    <p:sldMasterId id="2147483976" r:id="rId5"/>
    <p:sldMasterId id="2147483989" r:id="rId6"/>
    <p:sldMasterId id="2147484006" r:id="rId7"/>
  </p:sldMasterIdLst>
  <p:notesMasterIdLst>
    <p:notesMasterId r:id="rId80"/>
  </p:notesMasterIdLst>
  <p:handoutMasterIdLst>
    <p:handoutMasterId r:id="rId81"/>
  </p:handoutMasterIdLst>
  <p:sldIdLst>
    <p:sldId id="4050" r:id="rId8"/>
    <p:sldId id="403" r:id="rId9"/>
    <p:sldId id="1329" r:id="rId10"/>
    <p:sldId id="4053" r:id="rId11"/>
    <p:sldId id="1289" r:id="rId12"/>
    <p:sldId id="4055" r:id="rId13"/>
    <p:sldId id="402" r:id="rId14"/>
    <p:sldId id="1296" r:id="rId15"/>
    <p:sldId id="4082" r:id="rId16"/>
    <p:sldId id="4059" r:id="rId17"/>
    <p:sldId id="4061" r:id="rId18"/>
    <p:sldId id="4083" r:id="rId19"/>
    <p:sldId id="1285" r:id="rId20"/>
    <p:sldId id="297" r:id="rId21"/>
    <p:sldId id="298" r:id="rId22"/>
    <p:sldId id="4121" r:id="rId23"/>
    <p:sldId id="1237" r:id="rId24"/>
    <p:sldId id="1241" r:id="rId25"/>
    <p:sldId id="1242" r:id="rId26"/>
    <p:sldId id="1243" r:id="rId27"/>
    <p:sldId id="1244" r:id="rId28"/>
    <p:sldId id="1245" r:id="rId29"/>
    <p:sldId id="4110" r:id="rId30"/>
    <p:sldId id="4122" r:id="rId31"/>
    <p:sldId id="4077" r:id="rId32"/>
    <p:sldId id="4066" r:id="rId33"/>
    <p:sldId id="4111" r:id="rId34"/>
    <p:sldId id="4084" r:id="rId35"/>
    <p:sldId id="4123" r:id="rId36"/>
    <p:sldId id="350" r:id="rId37"/>
    <p:sldId id="4081" r:id="rId38"/>
    <p:sldId id="4078" r:id="rId39"/>
    <p:sldId id="4079" r:id="rId40"/>
    <p:sldId id="4080" r:id="rId41"/>
    <p:sldId id="1263" r:id="rId42"/>
    <p:sldId id="304" r:id="rId43"/>
    <p:sldId id="407" r:id="rId44"/>
    <p:sldId id="4139" r:id="rId45"/>
    <p:sldId id="4125" r:id="rId46"/>
    <p:sldId id="4126" r:id="rId47"/>
    <p:sldId id="4127" r:id="rId48"/>
    <p:sldId id="4128" r:id="rId49"/>
    <p:sldId id="4129" r:id="rId50"/>
    <p:sldId id="4130" r:id="rId51"/>
    <p:sldId id="4131" r:id="rId52"/>
    <p:sldId id="4132" r:id="rId53"/>
    <p:sldId id="4133" r:id="rId54"/>
    <p:sldId id="4124" r:id="rId55"/>
    <p:sldId id="1264" r:id="rId56"/>
    <p:sldId id="1265" r:id="rId57"/>
    <p:sldId id="1266" r:id="rId58"/>
    <p:sldId id="1267" r:id="rId59"/>
    <p:sldId id="1268" r:id="rId60"/>
    <p:sldId id="4137" r:id="rId61"/>
    <p:sldId id="1269" r:id="rId62"/>
    <p:sldId id="4135" r:id="rId63"/>
    <p:sldId id="4134" r:id="rId64"/>
    <p:sldId id="1270" r:id="rId65"/>
    <p:sldId id="4136" r:id="rId66"/>
    <p:sldId id="367" r:id="rId67"/>
    <p:sldId id="1273" r:id="rId68"/>
    <p:sldId id="1288" r:id="rId69"/>
    <p:sldId id="1286" r:id="rId70"/>
    <p:sldId id="4064" r:id="rId71"/>
    <p:sldId id="4109" r:id="rId72"/>
    <p:sldId id="257" r:id="rId73"/>
    <p:sldId id="4112" r:id="rId74"/>
    <p:sldId id="4106" r:id="rId75"/>
    <p:sldId id="4107" r:id="rId76"/>
    <p:sldId id="4113" r:id="rId77"/>
    <p:sldId id="4119" r:id="rId78"/>
    <p:sldId id="4120" r:id="rId79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ECA"/>
    <a:srgbClr val="E77619"/>
    <a:srgbClr val="5B9BD5"/>
    <a:srgbClr val="7D9F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0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60"/>
    </p:cViewPr>
  </p:sorterViewPr>
  <p:notesViewPr>
    <p:cSldViewPr snapToGrid="0">
      <p:cViewPr varScale="1">
        <p:scale>
          <a:sx n="87" d="100"/>
          <a:sy n="87" d="100"/>
        </p:scale>
        <p:origin x="38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6AC50-4FEB-4351-847D-5D38C90D921E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5AF1A-8511-4827-86AF-66BF276CE4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714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F22F-A48A-4CA0-AFB9-DB4FD7001633}" type="datetimeFigureOut">
              <a:rPr lang="zh-TW" altLang="en-US" smtClean="0"/>
              <a:t>2021/10/22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92AF-275D-49D7-A0A5-482D1E81189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58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A%BA%E5%B7%A5%E6%99%BA%E8%83%BD%E5%8F%B2#cite_note-34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zh.wikipedia.org/wiki/%E4%BA%BA%E5%B7%A5%E6%99%BA%E8%83%BD%E5%8F%B2#cite_note-35" TargetMode="External"/><Relationship Id="rId4" Type="http://schemas.openxmlformats.org/officeDocument/2006/relationships/hyperlink" Target="https://zh.wikipedia.org/wiki/%E5%9B%BE%E7%81%B5%E6%B5%8B%E8%AF%95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年，圖靈發表了一篇劃時代的論文，文中預言了創造出具有真正智能的機器的可能性。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[34]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由於注意到「智能」這一概念難以確切定義，他提出了著名的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圖靈測試"/>
              </a:rPr>
              <a:t>圖靈測試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如果一台機器能夠與人類展開對話（通過電傳設備）而不能被辨別出其機器身份，那麼稱這台機器具有智能。這一簡化使得圖靈能夠令人信服地說明「思考的機器」是可能的。論文中還回答了對這一假說的各種常見質疑。</a:t>
            </a:r>
            <a:r>
              <a:rPr lang="en-US" altLang="zh-TW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[35]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圖靈測試是人工智慧哲學方面第一個嚴肅的提案。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Perceptron </a:t>
            </a:r>
            <a:r>
              <a:rPr lang="zh-TW" altLang="en-US" dirty="0"/>
              <a:t>感知器，二元線性分類，對</a:t>
            </a:r>
            <a:r>
              <a:rPr lang="en-US" altLang="zh-TW" dirty="0"/>
              <a:t>LOSS</a:t>
            </a:r>
            <a:r>
              <a:rPr lang="zh-TW" altLang="en-US" dirty="0"/>
              <a:t>找及小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0D97B-13FB-43DA-9CF4-40153A06A05B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7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F238D6-62AC-4FB1-9E01-2872A84F5AF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6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AD6BF-B881-4C4F-B43B-C3AE754EDCA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583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61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10D999-32D8-4D84-9FA6-AF1174BE2F4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://creativecommons.org/licenses/by-nc-sa/2.5/tw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creativecommons.org/licenses/by-nc-sa/2.5/tw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loud_Wallpaper_(3794977092).jpg" TargetMode="External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2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93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1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5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1486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51302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40241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12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7189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9695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6092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916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365" y="8334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71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93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7342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">
            <a:extLst>
              <a:ext uri="{FF2B5EF4-FFF2-40B4-BE49-F238E27FC236}">
                <a16:creationId xmlns:a16="http://schemas.microsoft.com/office/drawing/2014/main" id="{DF4199CD-FAB3-4C2D-89EF-31A30B7F6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1" y="1628776"/>
            <a:ext cx="1993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C7DEE4D-E6EA-437F-878F-E7DFA0AED5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00151" y="2060576"/>
            <a:ext cx="700828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程式流程控制</a:t>
            </a:r>
            <a:r>
              <a:rPr lang="en-US" altLang="zh-TW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-</a:t>
            </a: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以</a:t>
            </a:r>
            <a:r>
              <a:rPr lang="en-US" altLang="zh-TW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ATM</a:t>
            </a:r>
            <a:r>
              <a:rPr lang="zh-TW" altLang="en-US" sz="1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" pitchFamily="49" charset="0"/>
                <a:ea typeface="標楷體" pitchFamily="65" charset="-120"/>
              </a:rPr>
              <a:t>操作為例操作為例</a:t>
            </a:r>
          </a:p>
        </p:txBody>
      </p:sp>
      <p:pic>
        <p:nvPicPr>
          <p:cNvPr id="6" name="Picture 6" descr="CClogo">
            <a:hlinkClick r:id="rId4" tooltip="創用 CC http://creativecommons.org/licenses/by-nc-sa/2.5/tw/"/>
            <a:extLst>
              <a:ext uri="{FF2B5EF4-FFF2-40B4-BE49-F238E27FC236}">
                <a16:creationId xmlns:a16="http://schemas.microsoft.com/office/drawing/2014/main" id="{A4D25CF2-3566-4ADC-9EBF-BFF0C5BF1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標題版面配置區 1"/>
          <p:cNvSpPr>
            <a:spLocks noGrp="1"/>
          </p:cNvSpPr>
          <p:nvPr>
            <p:ph type="ctrTitle"/>
          </p:nvPr>
        </p:nvSpPr>
        <p:spPr>
          <a:xfrm>
            <a:off x="385233" y="2636839"/>
            <a:ext cx="11760200" cy="1470025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Courier" pitchFamily="49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9459" name="文字版面配置區 2"/>
          <p:cNvSpPr>
            <a:spLocks noGrp="1"/>
          </p:cNvSpPr>
          <p:nvPr>
            <p:ph type="subTitle" idx="1"/>
          </p:nvPr>
        </p:nvSpPr>
        <p:spPr>
          <a:xfrm>
            <a:off x="730251" y="47005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 b="1">
                <a:solidFill>
                  <a:schemeClr val="folHlink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214198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Clogo">
            <a:hlinkClick r:id="rId2" tooltip="創用 CC http://creativecommons.org/licenses/by-nc-sa/2.5/tw/"/>
            <a:extLst>
              <a:ext uri="{FF2B5EF4-FFF2-40B4-BE49-F238E27FC236}">
                <a16:creationId xmlns:a16="http://schemas.microsoft.com/office/drawing/2014/main" id="{5B1FFE84-86B3-415F-ACE2-C03E649723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3">
            <a:extLst>
              <a:ext uri="{FF2B5EF4-FFF2-40B4-BE49-F238E27FC236}">
                <a16:creationId xmlns:a16="http://schemas.microsoft.com/office/drawing/2014/main" id="{B6A8F39F-7CCC-4574-BE6F-F4827E3E69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第</a:t>
            </a:r>
            <a:fld id="{534C2607-9AD9-4E44-8B31-2C0DE76BC19B}" type="slidenum">
              <a:rPr lang="zh-TW" altLang="en-US"/>
              <a:pPr/>
              <a:t>‹#›</a:t>
            </a:fld>
            <a:r>
              <a:rPr lang="zh-TW" altLang="en-US"/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45309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69253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34434" y="1700213"/>
            <a:ext cx="56599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1" y="1700213"/>
            <a:ext cx="565996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6375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360794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05577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41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93023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3242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77330C-9989-4FD5-B9B8-8535F3E42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2" y="0"/>
            <a:ext cx="12166518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03292BC-4FAD-463D-9587-947E7F9C1D0B}"/>
              </a:ext>
            </a:extLst>
          </p:cNvPr>
          <p:cNvSpPr txBox="1"/>
          <p:nvPr userDrawn="1"/>
        </p:nvSpPr>
        <p:spPr>
          <a:xfrm>
            <a:off x="11353799" y="62727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BDA3A9DE-6155-4CEB-A33F-8DD521EB4256}" type="slidenum">
              <a:rPr lang="zh-TW" altLang="en-US" smtClean="0">
                <a:solidFill>
                  <a:schemeClr val="bg1"/>
                </a:solidFill>
              </a:rPr>
              <a:t>‹#›</a:t>
            </a:fld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82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16509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2177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76785" y="549275"/>
            <a:ext cx="2880783" cy="56769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4434" y="549275"/>
            <a:ext cx="8439151" cy="56769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54325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79509" y="350100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12" name="文字方塊 11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 userDrawn="1"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fld id="{BAEEAA22-8B8E-47AF-B634-0C5F6769FC9E}" type="slidenum">
              <a:rPr lang="zh-TW" altLang="en-US" sz="1600" b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pPr/>
              <a:t>‹#›</a:t>
            </a:fld>
            <a:endParaRPr lang="zh-TW" altLang="en-US" sz="16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4444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4555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3994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03360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 userDrawn="1"/>
        </p:nvSpPr>
        <p:spPr>
          <a:xfrm>
            <a:off x="4465625" y="9"/>
            <a:ext cx="4905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Sensor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Microsystem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Integration for Life Enhancement  --Stella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Kuei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Ann </a:t>
            </a:r>
            <a:r>
              <a:rPr lang="en-US" altLang="zh-TW" sz="1200" b="1" i="1" dirty="0" err="1">
                <a:solidFill>
                  <a:prstClr val="black"/>
                </a:solidFill>
                <a:latin typeface="新細明體"/>
                <a:ea typeface="新細明體"/>
              </a:rPr>
              <a:t>Wen</a:t>
            </a:r>
            <a:r>
              <a:rPr lang="en-US" altLang="zh-TW" sz="1200" b="1" i="1" dirty="0">
                <a:solidFill>
                  <a:prstClr val="black"/>
                </a:solidFill>
                <a:latin typeface="新細明體"/>
                <a:ea typeface="新細明體"/>
              </a:rPr>
              <a:t>   </a:t>
            </a:r>
            <a:endParaRPr lang="zh-TW" altLang="en-US" sz="1200" b="1" i="1" dirty="0">
              <a:solidFill>
                <a:prstClr val="black"/>
              </a:solidFill>
              <a:latin typeface="新細明體"/>
              <a:ea typeface="新細明體"/>
            </a:endParaRP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0" y="6309329"/>
            <a:ext cx="482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Intelligent Sensing Technologies and Applications </a:t>
            </a:r>
            <a:b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</a:b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The 10</a:t>
            </a:r>
            <a:r>
              <a:rPr lang="en-US" altLang="zh-TW" sz="1200" b="1" baseline="30000" dirty="0">
                <a:solidFill>
                  <a:prstClr val="black"/>
                </a:solidFill>
                <a:latin typeface="Corbel" pitchFamily="34" charset="0"/>
              </a:rPr>
              <a:t>th</a:t>
            </a:r>
            <a:r>
              <a:rPr lang="en-US" altLang="zh-TW" sz="1200" b="1" dirty="0">
                <a:solidFill>
                  <a:prstClr val="black"/>
                </a:solidFill>
                <a:latin typeface="Corbel" pitchFamily="34" charset="0"/>
              </a:rPr>
              <a:t> Taiwan-Japan Microelectronics International Symposium 2010</a:t>
            </a:r>
            <a:endParaRPr lang="en-US" altLang="zh-TW" sz="1200" dirty="0">
              <a:solidFill>
                <a:prstClr val="black"/>
              </a:solidFill>
              <a:latin typeface="Corbel" pitchFamily="34" charset="0"/>
            </a:endParaRPr>
          </a:p>
          <a:p>
            <a:endParaRPr lang="zh-TW" altLang="en-US" sz="1200" dirty="0">
              <a:solidFill>
                <a:prstClr val="black"/>
              </a:solidFill>
              <a:latin typeface="Corbel" pitchFamily="34" charset="0"/>
            </a:endParaRPr>
          </a:p>
        </p:txBody>
      </p:sp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>
                <a:solidFill>
                  <a:prstClr val="black"/>
                </a:solidFill>
              </a:rPr>
              <a:pPr/>
              <a:t>‹#›</a:t>
            </a:fld>
            <a:endParaRPr lang="zh-TW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0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01660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144" y="571897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35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6715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840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33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25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000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20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53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357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69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6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3451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755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59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Layout">
    <p:bg>
      <p:bgPr>
        <a:gradFill flip="none" rotWithShape="1">
          <a:gsLst>
            <a:gs pos="73000">
              <a:srgbClr val="DEEBF7"/>
            </a:gs>
            <a:gs pos="1000">
              <a:srgbClr val="002060"/>
            </a:gs>
            <a:gs pos="100000">
              <a:schemeClr val="accent5">
                <a:lumMod val="40000"/>
                <a:lumOff val="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E56B4D1-8BAF-41B8-B1D4-8310AC3DF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84"/>
          <a:stretch/>
        </p:blipFill>
        <p:spPr>
          <a:xfrm>
            <a:off x="169334" y="182827"/>
            <a:ext cx="4021668" cy="649234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41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914403" y="2840041"/>
            <a:ext cx="1036637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  <a:t/>
            </a:r>
            <a:b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7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42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490752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87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05630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98975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70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9490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53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1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25" y="88508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24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2021/10/22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80325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F13EEB-F140-4A2A-907F-7CFEA52B52C5}" type="datetimeFigureOut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33D6C1-57E2-4F4A-8732-684E889C867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email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1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7" name="圖片 16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71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email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4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2800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227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543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6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A2F86F-C11F-46BB-8D1C-E98D9F0CF6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20" y="762000"/>
            <a:ext cx="6639881" cy="2160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99074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144" y="5718971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76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67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47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653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03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91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27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93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470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6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54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90" y="762005"/>
            <a:ext cx="10515600" cy="92869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838201" y="1789472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835334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9BF5-A9DE-4AA2-880F-958E8770B2B4}"/>
              </a:ext>
            </a:extLst>
          </p:cNvPr>
          <p:cNvSpPr txBox="1">
            <a:spLocks/>
          </p:cNvSpPr>
          <p:nvPr userDrawn="1"/>
        </p:nvSpPr>
        <p:spPr>
          <a:xfrm>
            <a:off x="914403" y="2840041"/>
            <a:ext cx="10366375" cy="23082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  <a:t/>
            </a:r>
            <a:br>
              <a:rPr kumimoji="0" lang="en-US" altLang="zh-TW" sz="373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ontAwesome"/>
                <a:ea typeface="新細明體" panose="02020500000000000000" pitchFamily="18" charset="-120"/>
                <a:cs typeface="Arial" panose="020B0604020202020204" pitchFamily="34" charset="0"/>
              </a:rPr>
            </a:br>
            <a:endParaRPr kumimoji="0" lang="en-US" altLang="zh-TW" sz="373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ontAwesome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8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20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623E7-4F79-4CC0-9A6A-DFA5E395F46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658460"/>
      </p:ext>
    </p:extLst>
  </p:cSld>
  <p:clrMapOvr>
    <a:masterClrMapping/>
  </p:clrMapOvr>
  <p:transition spd="slow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805106" y="1491987"/>
            <a:ext cx="10963743" cy="5010015"/>
          </a:xfrm>
        </p:spPr>
        <p:txBody>
          <a:bodyPr/>
          <a:lstStyle>
            <a:lvl1pPr>
              <a:defRPr sz="1842"/>
            </a:lvl1pPr>
          </a:lstStyle>
          <a:p>
            <a:pPr lvl="0"/>
            <a:r>
              <a:rPr lang="en-US" altLang="zh-CN"/>
              <a:t>Click to edit Master text style</a:t>
            </a:r>
            <a:endParaRPr lang="zh-CN" altLang="en-US"/>
          </a:p>
          <a:p>
            <a:pPr lvl="1"/>
            <a:r>
              <a:rPr lang="en-US" altLang="zh-CN"/>
              <a:t>Second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68137F-736D-4963-A639-9D724B07B217}" type="datetime1">
              <a:rPr lang="zh-CN" altLang="en-US" smtClean="0"/>
              <a:pPr>
                <a:defRPr/>
              </a:pPr>
              <a:t>2021/10/22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867984" y="6340694"/>
            <a:ext cx="375671" cy="318257"/>
          </a:xfrm>
          <a:prstGeom prst="rect">
            <a:avLst/>
          </a:prstGeom>
          <a:noFill/>
        </p:spPr>
        <p:txBody>
          <a:bodyPr wrap="none" lIns="84419" tIns="42210" rIns="84419" bIns="42210" rtlCol="0">
            <a:spAutoFit/>
          </a:bodyPr>
          <a:lstStyle/>
          <a:p>
            <a:pPr>
              <a:lnSpc>
                <a:spcPct val="130000"/>
              </a:lnSpc>
            </a:pPr>
            <a:fld id="{7ED946C0-044E-4904-A54E-12712EB372B7}" type="slidenum">
              <a:rPr lang="zh-TW" altLang="en-US" sz="1300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lnSpc>
                  <a:spcPct val="130000"/>
                </a:lnSpc>
              </a:pPr>
              <a:t>‹#›</a:t>
            </a:fld>
            <a:endParaRPr lang="zh-TW" altLang="en-US" sz="1300" dirty="0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1C201C5-8A49-46C2-9579-B9F02018B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10"/>
            <a:ext cx="12504713" cy="75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2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093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0863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0202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B9ADB-B728-4B8C-B73B-EBC6605E773E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FC59B-14C5-4696-89E3-DBA912C0011C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34511A-5763-4039-A7C5-A1BAFACF30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651000" y="3567115"/>
            <a:ext cx="4724400" cy="1219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49364" y="1814515"/>
            <a:ext cx="10267950" cy="4513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249364" y="865139"/>
            <a:ext cx="10267950" cy="9208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082244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96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 userDrawn="1"/>
        </p:nvSpPr>
        <p:spPr bwMode="auto">
          <a:xfrm>
            <a:off x="239186" y="737508"/>
            <a:ext cx="11717867" cy="0"/>
          </a:xfrm>
          <a:prstGeom prst="line">
            <a:avLst/>
          </a:prstGeom>
          <a:noFill/>
          <a:ln w="47625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2715"/>
            <a:ext cx="12192000" cy="571504"/>
          </a:xfrm>
          <a:prstGeom prst="rect">
            <a:avLst/>
          </a:prstGeom>
        </p:spPr>
        <p:txBody>
          <a:bodyPr/>
          <a:lstStyle>
            <a:lvl1pPr>
              <a:defRPr sz="2250" b="1" i="1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0"/>
          </p:nvPr>
        </p:nvSpPr>
        <p:spPr>
          <a:xfrm>
            <a:off x="498789" y="935562"/>
            <a:ext cx="11396786" cy="5218636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Ø"/>
              <a:defRPr sz="1800" b="1">
                <a:solidFill>
                  <a:srgbClr val="0033CC"/>
                </a:solidFill>
                <a:latin typeface="+mj-lt"/>
              </a:defRPr>
            </a:lvl1pPr>
            <a:lvl2pPr>
              <a:buFont typeface="Wingdings" pitchFamily="2" charset="2"/>
              <a:buChar char="p"/>
              <a:defRPr sz="1350" b="1">
                <a:latin typeface="+mj-lt"/>
              </a:defRPr>
            </a:lvl2pPr>
            <a:lvl3pPr>
              <a:defRPr sz="1050" b="1">
                <a:latin typeface="+mj-lt"/>
              </a:defRPr>
            </a:lvl3pPr>
            <a:lvl4pPr>
              <a:defRPr sz="1050" b="1">
                <a:latin typeface="+mj-lt"/>
              </a:defRPr>
            </a:lvl4pPr>
            <a:lvl5pPr>
              <a:defRPr sz="900" b="1"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2454103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0" y="914391"/>
            <a:ext cx="12193524" cy="60959"/>
            <a:chOff x="-140841" y="1028228"/>
            <a:chExt cx="9285984" cy="45719"/>
          </a:xfrm>
        </p:grpSpPr>
        <p:sp>
          <p:nvSpPr>
            <p:cNvPr id="19" name="직사각형 18"/>
            <p:cNvSpPr/>
            <p:nvPr/>
          </p:nvSpPr>
          <p:spPr>
            <a:xfrm>
              <a:off x="1406823" y="1028228"/>
              <a:ext cx="1547664" cy="45719"/>
            </a:xfrm>
            <a:prstGeom prst="rect">
              <a:avLst/>
            </a:prstGeom>
            <a:solidFill>
              <a:srgbClr val="6C4C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954487" y="1028228"/>
              <a:ext cx="1547664" cy="45719"/>
            </a:xfrm>
            <a:prstGeom prst="rect">
              <a:avLst/>
            </a:prstGeom>
            <a:solidFill>
              <a:srgbClr val="34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4502151" y="1028228"/>
              <a:ext cx="1547664" cy="45719"/>
            </a:xfrm>
            <a:prstGeom prst="rect">
              <a:avLst/>
            </a:prstGeom>
            <a:solidFill>
              <a:srgbClr val="F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049815" y="1028228"/>
              <a:ext cx="1547664" cy="45719"/>
            </a:xfrm>
            <a:prstGeom prst="rect">
              <a:avLst/>
            </a:prstGeom>
            <a:solidFill>
              <a:srgbClr val="B81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597479" y="1028228"/>
              <a:ext cx="1547664" cy="45719"/>
            </a:xfrm>
            <a:prstGeom prst="rect">
              <a:avLst/>
            </a:prstGeom>
            <a:solidFill>
              <a:srgbClr val="DC49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-140841" y="1028228"/>
              <a:ext cx="1547664" cy="45719"/>
            </a:xfrm>
            <a:prstGeom prst="rect">
              <a:avLst/>
            </a:prstGeom>
            <a:solidFill>
              <a:srgbClr val="BDA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306786" y="215906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1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  <a:endParaRPr lang="ko-KR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F938F93-ACC8-1542-8507-CAD60CA4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A9AF36A-3C57-294C-843B-6C57D432341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62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2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/>
    </mc:Choice>
    <mc:Fallback xmlns="">
      <p:transition advClick="0" advTm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zh-TW" altLang="en-US">
                <a:solidFill>
                  <a:prstClr val="white">
                    <a:tint val="75000"/>
                  </a:prstClr>
                </a:solidFill>
              </a:rPr>
              <a:pPr/>
              <a:t>2021/10/22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altLang="zh-TW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 userDrawn="1"/>
        </p:nvSpPr>
        <p:spPr>
          <a:xfrm>
            <a:off x="11590766" y="6453345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84623E7-4F79-4CC0-9A6A-DFA5E395F465}" type="slidenum">
              <a:rPr lang="zh-TW" altLang="en-US" sz="1200" smtClean="0"/>
              <a:pPr/>
              <a:t>‹#›</a:t>
            </a:fld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81709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8"/>
            <a:fld id="{A8FB9ADB-B728-4B8C-B73B-EBC6605E773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2021/10/22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8141" y="5038093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42908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34290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3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: Shape 53">
            <a:extLst>
              <a:ext uri="{FF2B5EF4-FFF2-40B4-BE49-F238E27FC236}">
                <a16:creationId xmlns:a16="http://schemas.microsoft.com/office/drawing/2014/main" id="{76FA8CAC-F6C6-4775-8E44-78287C386A68}"/>
              </a:ext>
            </a:extLst>
          </p:cNvPr>
          <p:cNvSpPr/>
          <p:nvPr userDrawn="1"/>
        </p:nvSpPr>
        <p:spPr>
          <a:xfrm rot="1200000">
            <a:off x="-147579" y="-72160"/>
            <a:ext cx="501142" cy="1614563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blipFill dpi="0" rotWithShape="1">
            <a:blip r:embed="rId2" cstate="email">
              <a:duotone>
                <a:srgbClr val="1C82FF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xmlns="" r:id="rId3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455D22A-2D07-44A3-993F-5398E4FE217C}"/>
              </a:ext>
            </a:extLst>
          </p:cNvPr>
          <p:cNvGrpSpPr/>
          <p:nvPr userDrawn="1"/>
        </p:nvGrpSpPr>
        <p:grpSpPr>
          <a:xfrm>
            <a:off x="6357588" y="6640917"/>
            <a:ext cx="5157195" cy="76282"/>
            <a:chOff x="0" y="6374086"/>
            <a:chExt cx="11401431" cy="237804"/>
          </a:xfrm>
          <a:solidFill>
            <a:srgbClr val="00BDFB">
              <a:lumMod val="75000"/>
            </a:srgbClr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582F770F-A725-4E32-8889-6BD4CE00AC91}"/>
                </a:ext>
              </a:extLst>
            </p:cNvPr>
            <p:cNvSpPr/>
            <p:nvPr/>
          </p:nvSpPr>
          <p:spPr>
            <a:xfrm>
              <a:off x="0" y="6566170"/>
              <a:ext cx="11311128" cy="4572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73D3544B-6905-4CFA-82D1-5C4CBFF998B6}"/>
                </a:ext>
              </a:extLst>
            </p:cNvPr>
            <p:cNvSpPr/>
            <p:nvPr/>
          </p:nvSpPr>
          <p:spPr>
            <a:xfrm>
              <a:off x="11355711" y="6374086"/>
              <a:ext cx="45720" cy="155448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7" name="Block Arc 7">
              <a:extLst>
                <a:ext uri="{FF2B5EF4-FFF2-40B4-BE49-F238E27FC236}">
                  <a16:creationId xmlns:a16="http://schemas.microsoft.com/office/drawing/2014/main" id="{C7FAF71F-FAE5-4F1C-A563-762736F48D74}"/>
                </a:ext>
              </a:extLst>
            </p:cNvPr>
            <p:cNvSpPr/>
            <p:nvPr/>
          </p:nvSpPr>
          <p:spPr>
            <a:xfrm>
              <a:off x="11229678" y="6440137"/>
              <a:ext cx="171753" cy="171753"/>
            </a:xfrm>
            <a:prstGeom prst="blockArc">
              <a:avLst>
                <a:gd name="adj1" fmla="val 21339429"/>
                <a:gd name="adj2" fmla="val 6091498"/>
                <a:gd name="adj3" fmla="val 2709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8" name="Rounded Rectangle 51">
            <a:extLst>
              <a:ext uri="{FF2B5EF4-FFF2-40B4-BE49-F238E27FC236}">
                <a16:creationId xmlns:a16="http://schemas.microsoft.com/office/drawing/2014/main" id="{BF4A7607-A17D-486B-8C16-C42FC1FB835F}"/>
              </a:ext>
            </a:extLst>
          </p:cNvPr>
          <p:cNvSpPr/>
          <p:nvPr userDrawn="1"/>
        </p:nvSpPr>
        <p:spPr>
          <a:xfrm rot="16200000" flipH="1">
            <a:off x="11278054" y="6078727"/>
            <a:ext cx="473458" cy="52443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1C82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BB3137C-EF91-4F02-AEF6-15D6EC6FA046}"/>
              </a:ext>
            </a:extLst>
          </p:cNvPr>
          <p:cNvSpPr txBox="1"/>
          <p:nvPr userDrawn="1"/>
        </p:nvSpPr>
        <p:spPr>
          <a:xfrm>
            <a:off x="11725206" y="639300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4C4A2-C23D-4DFC-8A19-2582F9CFDCFE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" t="12051" r="2730" b="7225"/>
          <a:stretch/>
        </p:blipFill>
        <p:spPr>
          <a:xfrm>
            <a:off x="8470297" y="6294071"/>
            <a:ext cx="2571844" cy="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26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22041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22041"/>
            <a:fld id="{8EEFC59B-14C5-4696-89E3-DBA912C0011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422041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6548FC1-164C-4D9D-9293-A0363BF1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9" y="762000"/>
            <a:ext cx="7213600" cy="234663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589140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" y="2468897"/>
            <a:ext cx="8304245" cy="4512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90463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9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9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hyperlink" Target="http://creativecommons.org/licenses/by-nc-sa/2.5/tw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8.png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55.xml"/><Relationship Id="rId16" Type="http://schemas.microsoft.com/office/2017/06/relationships/model3d" Target="../media/model3d1.glb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.png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Relationship Id="rId22" Type="http://schemas.openxmlformats.org/officeDocument/2006/relationships/image" Target="../media/image19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5" Type="http://schemas.openxmlformats.org/officeDocument/2006/relationships/image" Target="../media/image23.jpeg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microsoft.com/office/2017/06/relationships/model3d" Target="../media/model3d1.glb"/><Relationship Id="rId22" Type="http://schemas.openxmlformats.org/officeDocument/2006/relationships/image" Target="../media/image19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358384" y="363990"/>
            <a:ext cx="6229601" cy="12210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23" t="57194" r="62021" b="34472"/>
          <a:stretch/>
        </p:blipFill>
        <p:spPr>
          <a:xfrm>
            <a:off x="576383" y="6537068"/>
            <a:ext cx="8927757" cy="1042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50FF350-981B-49AE-8906-A6EC690A289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2" y="135722"/>
            <a:ext cx="835895" cy="64722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01E154F-77D5-4926-A8C9-76BF5441DB94}"/>
              </a:ext>
            </a:extLst>
          </p:cNvPr>
          <p:cNvSpPr txBox="1"/>
          <p:nvPr userDrawn="1"/>
        </p:nvSpPr>
        <p:spPr>
          <a:xfrm>
            <a:off x="1290494" y="218064"/>
            <a:ext cx="3840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Semiconductor &amp;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AIOT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Coding Part 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/2</a:t>
            </a:r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CC4FA6B-4156-4E59-B1D8-9E20193978A8}"/>
              </a:ext>
            </a:extLst>
          </p:cNvPr>
          <p:cNvSpPr txBox="1"/>
          <p:nvPr userDrawn="1"/>
        </p:nvSpPr>
        <p:spPr>
          <a:xfrm>
            <a:off x="9468177" y="6398568"/>
            <a:ext cx="2723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b="1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國立陽明交通大學社會責任推展計畫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E2AB9B-F4C4-4312-8B1A-669E11D65E54}"/>
              </a:ext>
            </a:extLst>
          </p:cNvPr>
          <p:cNvSpPr txBox="1"/>
          <p:nvPr userDrawn="1"/>
        </p:nvSpPr>
        <p:spPr>
          <a:xfrm>
            <a:off x="5867412" y="6398568"/>
            <a:ext cx="4571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fld id="{FF7AEE15-E4AE-4B42-A6A6-87178D781BA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242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818" r:id="rId13"/>
    <p:sldLayoutId id="2147483941" r:id="rId14"/>
    <p:sldLayoutId id="2147483731" r:id="rId15"/>
    <p:sldLayoutId id="2147483661" r:id="rId16"/>
    <p:sldLayoutId id="2147483666" r:id="rId17"/>
    <p:sldLayoutId id="2147483667" r:id="rId18"/>
    <p:sldLayoutId id="2147483757" r:id="rId19"/>
    <p:sldLayoutId id="2147483844" r:id="rId20"/>
    <p:sldLayoutId id="21474838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版面配置區 1">
            <a:extLst>
              <a:ext uri="{FF2B5EF4-FFF2-40B4-BE49-F238E27FC236}">
                <a16:creationId xmlns:a16="http://schemas.microsoft.com/office/drawing/2014/main" id="{894DB382-8417-45CB-A8DF-57B861EB0B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4417" y="54927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037C7C9C-C1F5-43AF-B94D-27A2EA7EF7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34434" y="1700213"/>
            <a:ext cx="1152313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78FCAAC5-A89F-4C50-8647-91A6D736DD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9184" y="109538"/>
            <a:ext cx="700828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程式流程控制</a:t>
            </a:r>
            <a:r>
              <a:rPr lang="en-US" altLang="zh-TW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-</a:t>
            </a: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以</a:t>
            </a:r>
            <a:r>
              <a:rPr lang="en-US" altLang="zh-TW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ATM</a:t>
            </a:r>
            <a:r>
              <a:rPr lang="zh-TW" altLang="en-US" sz="1800" b="1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操作為例操作為例</a:t>
            </a:r>
          </a:p>
        </p:txBody>
      </p:sp>
      <p:pic>
        <p:nvPicPr>
          <p:cNvPr id="1029" name="Picture 5" descr="CClogo">
            <a:hlinkClick r:id="rId14" tooltip="創用 CC http://creativecommons.org/licenses/by-nc-sa/2.5/tw/"/>
            <a:extLst>
              <a:ext uri="{FF2B5EF4-FFF2-40B4-BE49-F238E27FC236}">
                <a16:creationId xmlns:a16="http://schemas.microsoft.com/office/drawing/2014/main" id="{6A8C9318-9E17-47CC-8D8C-04416F0802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18" y="6494463"/>
            <a:ext cx="1206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52A4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200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1900">
          <a:solidFill>
            <a:schemeClr val="folHlink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0">
          <a:solidFill>
            <a:schemeClr val="hlink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700">
          <a:solidFill>
            <a:schemeClr val="hlink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grpSp>
        <p:nvGrpSpPr>
          <p:cNvPr id="9" name="月亮 8"/>
          <p:cNvGrpSpPr>
            <a:grpSpLocks/>
          </p:cNvGrpSpPr>
          <p:nvPr/>
        </p:nvGrpSpPr>
        <p:grpSpPr bwMode="auto">
          <a:xfrm>
            <a:off x="-16933" y="4279900"/>
            <a:ext cx="12208933" cy="2578100"/>
            <a:chOff x="-4" y="2700"/>
            <a:chExt cx="5768" cy="1624"/>
          </a:xfrm>
        </p:grpSpPr>
        <p:pic>
          <p:nvPicPr>
            <p:cNvPr id="1031" name="月亮 8"/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2700"/>
              <a:ext cx="5768" cy="1624"/>
            </a:xfrm>
            <a:prstGeom prst="rect">
              <a:avLst/>
            </a:prstGeom>
            <a:noFill/>
          </p:spPr>
        </p:pic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 rot="16200000">
              <a:off x="2805" y="3392"/>
              <a:ext cx="150" cy="1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/>
              <a:endParaRPr kumimoji="0" lang="zh-TW" altLang="en-US" sz="1800">
                <a:solidFill>
                  <a:srgbClr val="D9D9D9"/>
                </a:solidFill>
                <a:latin typeface="Calibri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039890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3" name="文字方塊 22"/>
          <p:cNvSpPr txBox="1"/>
          <p:nvPr userDrawn="1"/>
        </p:nvSpPr>
        <p:spPr>
          <a:xfrm>
            <a:off x="5039889" y="6453337"/>
            <a:ext cx="6528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SMILE:</a:t>
            </a:r>
            <a:r>
              <a:rPr kumimoji="0" lang="en-US" altLang="zh-TW" sz="1400" b="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Sensor &amp; </a:t>
            </a:r>
            <a:r>
              <a:rPr kumimoji="0" lang="en-US" altLang="zh-TW" sz="1400" i="1" dirty="0" err="1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Microsystem</a:t>
            </a:r>
            <a:r>
              <a:rPr kumimoji="0" lang="en-US" altLang="zh-TW" sz="1400" i="1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t> Integration for Life Enhancement</a:t>
            </a:r>
          </a:p>
        </p:txBody>
      </p:sp>
      <p:sp>
        <p:nvSpPr>
          <p:cNvPr id="24" name="文字方塊 23"/>
          <p:cNvSpPr txBox="1"/>
          <p:nvPr userDrawn="1"/>
        </p:nvSpPr>
        <p:spPr>
          <a:xfrm>
            <a:off x="0" y="6581009"/>
            <a:ext cx="2976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Stella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Kuei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Ann </a:t>
            </a:r>
            <a:r>
              <a:rPr kumimoji="0" lang="en-US" altLang="zh-TW" sz="1200" b="0" i="1" dirty="0" err="1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Wen</a:t>
            </a:r>
            <a:r>
              <a:rPr kumimoji="0" lang="en-US" altLang="zh-TW" sz="1200" b="0" i="1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, NCTU  </a:t>
            </a:r>
            <a:r>
              <a:rPr kumimoji="0" lang="en-US" altLang="zh-TW" sz="1100" b="0" i="1" u="sng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2011, Mar. JSAP</a:t>
            </a:r>
            <a:endParaRPr kumimoji="0" lang="zh-TW" altLang="en-US" sz="1200" b="0" i="1" u="sng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文字方塊 24"/>
          <p:cNvSpPr txBox="1"/>
          <p:nvPr userDrawn="1"/>
        </p:nvSpPr>
        <p:spPr>
          <a:xfrm>
            <a:off x="11518311" y="6519446"/>
            <a:ext cx="471604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1600" b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fld id="{BAEEAA22-8B8E-47AF-B634-0C5F6769FC9E}" type="slidenum">
              <a:rPr lang="zh-TW" altLang="en-US" sz="1600" b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pPr/>
              <a:t>‹#›</a:t>
            </a:fld>
            <a:endParaRPr lang="zh-TW" altLang="en-US" sz="1600" b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圖片 12" descr="smile1.jpg"/>
          <p:cNvPicPr>
            <a:picLocks noChangeAspect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98" y="6241643"/>
            <a:ext cx="960107" cy="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0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2CF6B2-ED15-40F2-98E6-429EF69F5D6A}"/>
              </a:ext>
            </a:extLst>
          </p:cNvPr>
          <p:cNvSpPr txBox="1"/>
          <p:nvPr userDrawn="1"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09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C9476-F812-4665-AC89-D8D615EE767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76" y="6488262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2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5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5"/>
          <a:srcRect l="19323" t="57194" r="62021" b="34472"/>
          <a:stretch/>
        </p:blipFill>
        <p:spPr>
          <a:xfrm>
            <a:off x="258791" y="6553233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/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6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7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/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6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22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3202E5E3-1D10-400E-A815-4658C69DAA93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69"/>
            <a:ext cx="2300424" cy="4999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135868" y="6596390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4D6AD42-1ABC-415C-89F5-2724C6D8292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087" y="6455485"/>
            <a:ext cx="3286497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8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4005" r:id="rId13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779D169-0A65-40B4-AEF7-3DF220A9E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B46286-B166-41CD-B794-B63BE270E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l="19323" t="57194" r="62021" b="34472"/>
          <a:stretch/>
        </p:blipFill>
        <p:spPr>
          <a:xfrm>
            <a:off x="408805" y="6509924"/>
            <a:ext cx="8666615" cy="10119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2CF6B2-ED15-40F2-98E6-429EF69F5D6A}"/>
              </a:ext>
            </a:extLst>
          </p:cNvPr>
          <p:cNvSpPr txBox="1"/>
          <p:nvPr userDrawn="1"/>
        </p:nvSpPr>
        <p:spPr>
          <a:xfrm>
            <a:off x="5994400" y="6429942"/>
            <a:ext cx="351378" cy="2611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342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09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3429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024D1F-B94D-4DCA-BF81-653024B0D72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60" y="167973"/>
            <a:ext cx="2300425" cy="49991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7A00B05-42B4-4036-B5DE-EE6E869247EF}"/>
              </a:ext>
            </a:extLst>
          </p:cNvPr>
          <p:cNvSpPr/>
          <p:nvPr userDrawn="1"/>
        </p:nvSpPr>
        <p:spPr>
          <a:xfrm>
            <a:off x="2838320" y="6586342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05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32C9476-F812-4665-AC89-D8D615EE767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476" y="6488262"/>
            <a:ext cx="3286497" cy="32311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F034395-2D96-43DD-8FFE-99641BB7D9FA}"/>
              </a:ext>
            </a:extLst>
          </p:cNvPr>
          <p:cNvSpPr txBox="1"/>
          <p:nvPr userDrawn="1"/>
        </p:nvSpPr>
        <p:spPr>
          <a:xfrm>
            <a:off x="11464101" y="62759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0E54953-9752-4E8F-94CB-43419DF02C9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4174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13"/>
          <a:srcRect l="19323" t="57194" r="62021" b="34472"/>
          <a:stretch/>
        </p:blipFill>
        <p:spPr>
          <a:xfrm>
            <a:off x="3048000" y="402515"/>
            <a:ext cx="8737600" cy="1151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 userDrawn="1"/>
        </p:nvPicPr>
        <p:blipFill rotWithShape="1">
          <a:blip r:embed="rId13"/>
          <a:srcRect l="19323" t="57194" r="62021" b="34472"/>
          <a:stretch/>
        </p:blipFill>
        <p:spPr>
          <a:xfrm>
            <a:off x="258791" y="6553233"/>
            <a:ext cx="8992296" cy="105000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5994400" y="6429942"/>
            <a:ext cx="38985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32A6F-7722-407D-BB3C-25460CCE2089}" type="slidenum">
              <a:rPr kumimoji="0" lang="zh-TW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220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2A2FA9-BA83-4EC9-BE72-7F5441AE8551}"/>
              </a:ext>
            </a:extLst>
          </p:cNvPr>
          <p:cNvGrpSpPr/>
          <p:nvPr userDrawn="1"/>
        </p:nvGrpSpPr>
        <p:grpSpPr>
          <a:xfrm>
            <a:off x="0" y="11988"/>
            <a:ext cx="1058835" cy="811877"/>
            <a:chOff x="2592858" y="1741779"/>
            <a:chExt cx="794126" cy="811877"/>
          </a:xfrm>
        </p:grpSpPr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/>
                </p:nvPr>
              </p:nvGraphicFramePr>
              <p:xfrm rot="3706115">
                <a:off x="2427216" y="1907421"/>
                <a:ext cx="811877" cy="480594"/>
              </p:xfrm>
              <a:graphic>
                <a:graphicData uri="http://schemas.microsoft.com/office/drawing/2017/model3d">
                  <am3d:model3d r:embed="rId14">
                    <am3d:spPr>
                      <a:xfrm rot="3706115">
                        <a:off x="0" y="0"/>
                        <a:ext cx="811877" cy="480594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8459755" ay="352319" az="-10515783"/>
                      <am3d:postTrans dx="0" dy="0" dz="0"/>
                    </am3d:trans>
                    <am3d:raster rName="Office3DRenderer" rVer="16.0.8326">
                      <am3d:blip r:embed="rId15"/>
                    </am3d:raster>
                    <am3d:objViewport viewportSz="62110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3D 模型 12" descr="Light Gray Triangular Prism">
                  <a:extLst>
                    <a:ext uri="{FF2B5EF4-FFF2-40B4-BE49-F238E27FC236}">
                      <a16:creationId xmlns:a16="http://schemas.microsoft.com/office/drawing/2014/main" id="{1E56FEE0-F4AC-42AE-B239-E7BD8CACE15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 rot="3706115">
                  <a:off x="-165642" y="177629"/>
                  <a:ext cx="811877" cy="480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xmlns="" Requires="am3d">
            <p:graphicFrame>
              <p:nvGraphicFrame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GraphicFramePr>
                  <a:graphicFrameLocks noChangeAspect="1"/>
                </p:cNvGraphicFramePr>
                <p:nvPr userDrawn="1">
                  <p:extLst/>
                </p:nvPr>
              </p:nvGraphicFramePr>
              <p:xfrm rot="6395426">
                <a:off x="2895342" y="1801526"/>
                <a:ext cx="488973" cy="494310"/>
              </p:xfrm>
              <a:graphic>
                <a:graphicData uri="http://schemas.microsoft.com/office/drawing/2017/model3d">
                  <am3d:model3d r:embed="rId14">
                    <am3d:spPr>
                      <a:xfrm rot="6395426">
                        <a:off x="0" y="0"/>
                        <a:ext cx="488973" cy="494310"/>
                      </a:xfrm>
                      <a:prstGeom prst="rect">
                        <a:avLst/>
                      </a:prstGeom>
                    </am3d:spPr>
                    <am3d:camera>
                      <am3d:pos x="0" y="0" z="685085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284259" d="1000000"/>
                      <am3d:preTrans dx="-103008" dy="-11011706" dz="-521202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388911" ay="-144711" az="-10738161"/>
                      <am3d:postTrans dx="0" dy="0" dz="0"/>
                    </am3d:trans>
                    <am3d:raster rName="Office3DRenderer" rVer="16.0.8326">
                      <am3d:blip r:embed="rId22"/>
                    </am3d:raster>
                    <am3d:objViewport viewportSz="71465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3D 模型 13" descr="Light Gray Triangular Prism">
                  <a:extLst>
                    <a:ext uri="{FF2B5EF4-FFF2-40B4-BE49-F238E27FC236}">
                      <a16:creationId xmlns:a16="http://schemas.microsoft.com/office/drawing/2014/main" id="{4441D664-5079-457E-8157-7D17DDD15AF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rot="6395426">
                  <a:off x="302484" y="71734"/>
                  <a:ext cx="488973" cy="49431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87D7C8B3-4630-4695-824D-AAA46BDCC12E}"/>
              </a:ext>
            </a:extLst>
          </p:cNvPr>
          <p:cNvSpPr/>
          <p:nvPr userDrawn="1"/>
        </p:nvSpPr>
        <p:spPr>
          <a:xfrm>
            <a:off x="135868" y="6596390"/>
            <a:ext cx="13484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版權所有 侵害必究</a:t>
            </a:r>
            <a:endParaRPr lang="zh-TW" altLang="en-US" sz="1100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4D6AD42-1ABC-415C-89F5-2724C6D8292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087" y="6455485"/>
            <a:ext cx="3286497" cy="32311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E64F18E-80F5-494E-BAB5-9AB39370E80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94" y="230065"/>
            <a:ext cx="1891064" cy="37572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35D8EF3-220B-40F3-BEC6-4E7006125B0D}"/>
              </a:ext>
            </a:extLst>
          </p:cNvPr>
          <p:cNvSpPr txBox="1"/>
          <p:nvPr userDrawn="1"/>
        </p:nvSpPr>
        <p:spPr>
          <a:xfrm>
            <a:off x="11638971" y="60861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0E54953-9752-4E8F-94CB-43419DF02C9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14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rive.google.com/drive/folders/1XK_NlUxoxaWuctkfu8_F7keugFXY9pCG?usp=sharing" TargetMode="External"/><Relationship Id="rId4" Type="http://schemas.openxmlformats.org/officeDocument/2006/relationships/hyperlink" Target="https://www.youtube.com/watch?v=9Y2BGdT9Th0&amp;t=26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9Y2BGdT9Th0&amp;t=26s" TargetMode="Externa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xUh809oRzg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s://youtu.be/fzsPGx_sQdY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12u10.lab.nycu.edu.tw/&#25991;&#25991;&#30403;&#23560;&#21312;/" TargetMode="External"/><Relationship Id="rId5" Type="http://schemas.openxmlformats.org/officeDocument/2006/relationships/hyperlink" Target="https://youtu.be/0iSiXR6wh90" TargetMode="External"/><Relationship Id="rId4" Type="http://schemas.openxmlformats.org/officeDocument/2006/relationships/hyperlink" Target="https://youtu.be/bZKyTvg0dv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7" Type="http://schemas.microsoft.com/office/2007/relationships/hdphoto" Target="../media/hdphoto4.wdp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4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s://youtu.be/DRjivZsuZB4" TargetMode="External"/><Relationship Id="rId18" Type="http://schemas.openxmlformats.org/officeDocument/2006/relationships/image" Target="../media/image85.JPG"/><Relationship Id="rId26" Type="http://schemas.openxmlformats.org/officeDocument/2006/relationships/image" Target="../media/image89.png"/><Relationship Id="rId3" Type="http://schemas.openxmlformats.org/officeDocument/2006/relationships/hyperlink" Target="https://youtu.be/SKGi12gpICE" TargetMode="External"/><Relationship Id="rId21" Type="http://schemas.openxmlformats.org/officeDocument/2006/relationships/hyperlink" Target="https://youtu.be/UPLSeufvp9g" TargetMode="External"/><Relationship Id="rId7" Type="http://schemas.openxmlformats.org/officeDocument/2006/relationships/hyperlink" Target="https://youtu.be/2V_Sr5zgM_Q" TargetMode="External"/><Relationship Id="rId12" Type="http://schemas.openxmlformats.org/officeDocument/2006/relationships/image" Target="../media/image82.png"/><Relationship Id="rId17" Type="http://schemas.openxmlformats.org/officeDocument/2006/relationships/hyperlink" Target="https://youtu.be/rzjiOHuzHrM" TargetMode="External"/><Relationship Id="rId25" Type="http://schemas.openxmlformats.org/officeDocument/2006/relationships/hyperlink" Target="https://youtu.be/t7yaNp-KM-0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9.jpeg"/><Relationship Id="rId11" Type="http://schemas.openxmlformats.org/officeDocument/2006/relationships/hyperlink" Target="https://youtu.be/W321f4ZZq6Y" TargetMode="External"/><Relationship Id="rId24" Type="http://schemas.openxmlformats.org/officeDocument/2006/relationships/image" Target="../media/image88.png"/><Relationship Id="rId5" Type="http://schemas.openxmlformats.org/officeDocument/2006/relationships/hyperlink" Target="https://youtu.be/2XciJKJijls" TargetMode="External"/><Relationship Id="rId15" Type="http://schemas.openxmlformats.org/officeDocument/2006/relationships/hyperlink" Target="https://youtu.be/7oCPwqbTbns" TargetMode="External"/><Relationship Id="rId23" Type="http://schemas.openxmlformats.org/officeDocument/2006/relationships/hyperlink" Target="https://youtu.be/T6Yo8auzgmo" TargetMode="External"/><Relationship Id="rId10" Type="http://schemas.openxmlformats.org/officeDocument/2006/relationships/image" Target="../media/image81.JPG"/><Relationship Id="rId19" Type="http://schemas.openxmlformats.org/officeDocument/2006/relationships/hyperlink" Target="https://youtu.be/EFnZDdN9ZQs" TargetMode="External"/><Relationship Id="rId4" Type="http://schemas.openxmlformats.org/officeDocument/2006/relationships/image" Target="../media/image78.png"/><Relationship Id="rId9" Type="http://schemas.openxmlformats.org/officeDocument/2006/relationships/hyperlink" Target="https://youtu.be/p2cFdNymleU" TargetMode="External"/><Relationship Id="rId14" Type="http://schemas.openxmlformats.org/officeDocument/2006/relationships/image" Target="../media/image83.png"/><Relationship Id="rId22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hyperlink" Target="https://youtu.be/xflWDm3qYG4" TargetMode="External"/><Relationship Id="rId7" Type="http://schemas.openxmlformats.org/officeDocument/2006/relationships/hyperlink" Target="https://youtu.be/BkosJkLeQJ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9.png"/><Relationship Id="rId5" Type="http://schemas.openxmlformats.org/officeDocument/2006/relationships/hyperlink" Target="https://youtu.be/CodHd33lPgc" TargetMode="Externa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RPJ3oxbt4dk" TargetMode="External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hyperlink" Target="https://youtu.be/NlmG3MB7qoc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dn.com/news/story/11316/4144644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w.com.tw/article/article.action?id=5095520" TargetMode="External"/><Relationship Id="rId5" Type="http://schemas.openxmlformats.org/officeDocument/2006/relationships/hyperlink" Target="https://ec.ltn.com.tw/article/breakingnews/2646534" TargetMode="External"/><Relationship Id="rId4" Type="http://schemas.openxmlformats.org/officeDocument/2006/relationships/hyperlink" Target="https://tw.news.yahoo.com/5g%E5%A4%B1%E6%A5%AD%E6%BD%AE1-%E6%A9%9F%E5%99%A8%E5%B9%AB%E6%9B%B4%E5%A4%9A-10%E5%B9%B4%E5%85%A7%E6%81%90200%E8%90%AC%E4%BA%BA-%E8%A2%AB%E5%8F%96%E4%BB%A3-093734596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3.png"/><Relationship Id="rId7" Type="http://schemas.openxmlformats.org/officeDocument/2006/relationships/image" Target="../media/image15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4.xml"/><Relationship Id="rId6" Type="http://schemas.openxmlformats.org/officeDocument/2006/relationships/hyperlink" Target="https://zh.wikipedia.org/wiki/%E5%9C%8B%E7%AB%8B%E4%BA%A4%E9%80%9A%E5%A4%A7%E5%AD%B8" TargetMode="External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google.com.tw/url?sa=i&amp;url=https%3A%2F%2Fwww.pngwing.com%2Fen%2Ffree-png-bnqzv&amp;psig=AOvVaw0WK7btKPiLpvvMG3KjattX&amp;ust=1596855839906000&amp;source=images&amp;cd=vfe&amp;ved=0CAIQjRxqFwoTCPih4fWNiOsCFQAAAAAdAAAAAB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url=https%3A%2F%2Fthenounproject.com%2Fterm%2Fcomputer%2F12565%2F&amp;psig=AOvVaw0QXoQdYwZEsJkJEoedBV7T&amp;ust=1580972173995000&amp;source=images&amp;cd=vfe&amp;ved=0CAIQjRxqFwoTCNDs89vruecCFQAAAAAdAAAAABAX" TargetMode="External"/><Relationship Id="rId7" Type="http://schemas.openxmlformats.org/officeDocument/2006/relationships/image" Target="../media/image18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8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7.png"/><Relationship Id="rId4" Type="http://schemas.openxmlformats.org/officeDocument/2006/relationships/hyperlink" Target="http://www.google.com.tw/url?sa=i&amp;rct=j&amp;q=&amp;esrc=s&amp;source=images&amp;cd=&amp;cad=rja&amp;uact=8&amp;ved=0ahUKEwjtqsXJ5LHXAhVBQZQKHUZhDJYQjRwIBw&amp;url=http://www.softicons.com/toolbar-icons/vista-base-software-icons-2-by-icons-land/circle-red-icon&amp;psig=AOvVaw3_Uu_6tUvE_tWfvfta7URe&amp;ust=1510326931742525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12u10.nctu.edu.tw/portfolio/aiot-1/" TargetMode="Externa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01.png"/><Relationship Id="rId4" Type="http://schemas.openxmlformats.org/officeDocument/2006/relationships/image" Target="../media/image1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ZKyTvg0dvA" TargetMode="External"/><Relationship Id="rId3" Type="http://schemas.openxmlformats.org/officeDocument/2006/relationships/image" Target="../media/image207.jpeg"/><Relationship Id="rId7" Type="http://schemas.openxmlformats.org/officeDocument/2006/relationships/hyperlink" Target="https://youtu.be/pxUh809oRzg" TargetMode="Externa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6.xml"/><Relationship Id="rId6" Type="http://schemas.openxmlformats.org/officeDocument/2006/relationships/hyperlink" Target="https://youtu.be/fzsPGx_sQdY" TargetMode="External"/><Relationship Id="rId5" Type="http://schemas.openxmlformats.org/officeDocument/2006/relationships/hyperlink" Target="https://www.youtube.com/watch?v=BZXr73d2Qsw&amp;feature=youtu.be" TargetMode="External"/><Relationship Id="rId4" Type="http://schemas.openxmlformats.org/officeDocument/2006/relationships/hyperlink" Target="http://sharingday.com.tw/" TargetMode="External"/><Relationship Id="rId9" Type="http://schemas.openxmlformats.org/officeDocument/2006/relationships/hyperlink" Target="https://youtu.be/0iSiXR6wh90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214.jpeg"/><Relationship Id="rId7" Type="http://schemas.openxmlformats.org/officeDocument/2006/relationships/hyperlink" Target="https://www.youtube.com/watch?v=Mf4dJfYYuWM&amp;feature=emb_logo" TargetMode="External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Relationship Id="rId9" Type="http://schemas.openxmlformats.org/officeDocument/2006/relationships/image" Target="../media/image2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224.jpeg"/><Relationship Id="rId7" Type="http://schemas.openxmlformats.org/officeDocument/2006/relationships/image" Target="../media/image227.jpeg"/><Relationship Id="rId2" Type="http://schemas.openxmlformats.org/officeDocument/2006/relationships/hyperlink" Target="https://www.youtube.com/watch?v=ovFr3ICZPXY&amp;feature=emb_logo" TargetMode="External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www.youtube.com/watch?v=Oi-ATojozkE&amp;feature=emb_logo" TargetMode="External"/><Relationship Id="rId5" Type="http://schemas.openxmlformats.org/officeDocument/2006/relationships/image" Target="../media/image226.png"/><Relationship Id="rId10" Type="http://schemas.openxmlformats.org/officeDocument/2006/relationships/image" Target="../media/image229.jpeg"/><Relationship Id="rId4" Type="http://schemas.openxmlformats.org/officeDocument/2006/relationships/image" Target="../media/image225.png"/><Relationship Id="rId9" Type="http://schemas.openxmlformats.org/officeDocument/2006/relationships/hyperlink" Target="https://www.youtube.com/watch?v=e9bS3SEhh_U&amp;feature=emb_logo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hyperlink" Target="https://www.youtube.com/watch?v=Z_iMlIQ_sDE&amp;feature=emb_logo" TargetMode="External"/><Relationship Id="rId7" Type="http://schemas.openxmlformats.org/officeDocument/2006/relationships/image" Target="../media/image233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youtu.be/qTecKUK22TM" TargetMode="Externa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Relationship Id="rId9" Type="http://schemas.openxmlformats.org/officeDocument/2006/relationships/image" Target="../media/image2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7.jpeg"/><Relationship Id="rId7" Type="http://schemas.openxmlformats.org/officeDocument/2006/relationships/image" Target="../media/image240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hyperlink" Target="https://12u10.nctu.edu.tw/activities/%e5%9f%ba%e5%b8%82%e5%ba%9c%e8%88%87%e4%ba%a4%e5%a4%a7%e5%90%88%e4%bd%9c-%e6%b5%b7%e6%b4%8b%e5%90%b8%e5%a1%b5%e5%99%a8%e9%ab%94%e9%a9%97%e7%87%9f-%e9%ab%98%e4%b8%ad%e5%ad%b8%e7%94%9f%e4%b8%89%e5%a4%a9/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2.jpe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www.youtube.com/watch?v=4Z-7ZN2mb1Y&amp;feature=emb_logo" TargetMode="External"/><Relationship Id="rId5" Type="http://schemas.openxmlformats.org/officeDocument/2006/relationships/image" Target="../media/image244.jpeg"/><Relationship Id="rId10" Type="http://schemas.openxmlformats.org/officeDocument/2006/relationships/image" Target="../media/image247.jpeg"/><Relationship Id="rId4" Type="http://schemas.openxmlformats.org/officeDocument/2006/relationships/image" Target="../media/image243.jpeg"/><Relationship Id="rId9" Type="http://schemas.openxmlformats.org/officeDocument/2006/relationships/hyperlink" Target="https://www.youtube.com/watch?v=AgXCYZV08ZY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LBoTgfcCE&amp;feature=youtu.be" TargetMode="External"/><Relationship Id="rId3" Type="http://schemas.openxmlformats.org/officeDocument/2006/relationships/image" Target="../media/image248.jpeg"/><Relationship Id="rId7" Type="http://schemas.openxmlformats.org/officeDocument/2006/relationships/image" Target="../media/image2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jpeg"/><Relationship Id="rId9" Type="http://schemas.openxmlformats.org/officeDocument/2006/relationships/image" Target="../media/image25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93644" y="4542916"/>
            <a:ext cx="9602762" cy="74681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Symbol" panose="05050102010706020507" pitchFamily="18" charset="2"/>
                <a:ea typeface="微軟正黑體" panose="020B0604030504040204" pitchFamily="34" charset="-120"/>
              </a:rPr>
            </a:b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Semiconductor +</a:t>
            </a:r>
            <a:b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5300" b="1" dirty="0">
                <a:latin typeface="Times New Roman" panose="02020603050405020304" pitchFamily="18" charset="0"/>
                <a:ea typeface="Adobe 繁黑體 Std B" panose="020B0700000000000000" pitchFamily="34" charset="-120"/>
                <a:cs typeface="Times New Roman" panose="02020603050405020304" pitchFamily="18" charset="0"/>
              </a:rPr>
              <a:t>AIOT Coding </a:t>
            </a:r>
            <a:r>
              <a:rPr lang="zh-TW" altLang="en-US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智慧物聯師培分享</a:t>
            </a:r>
            <a:r>
              <a:rPr lang="en-US" altLang="zh-TW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中小學</a:t>
            </a:r>
            <a:r>
              <a:rPr lang="en-US" altLang="zh-TW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819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/>
            </a:r>
            <a:br>
              <a:rPr lang="en-US" altLang="zh-TW" sz="3819" b="1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zh-TW" altLang="en-US" sz="3819" b="1" dirty="0">
              <a:latin typeface="Times New Roman" panose="02020603050405020304" pitchFamily="18" charset="0"/>
              <a:ea typeface="Adobe 繁黑體 Std B" panose="020B07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「circle」的圖片搜尋結果">
            <a:hlinkClick r:id="rId2"/>
            <a:extLst>
              <a:ext uri="{FF2B5EF4-FFF2-40B4-BE49-F238E27FC236}">
                <a16:creationId xmlns:a16="http://schemas.microsoft.com/office/drawing/2014/main" id="{BFD0266C-D532-428A-B310-E8F831D3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36" y="3150393"/>
            <a:ext cx="557213" cy="5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B66402C-C8A1-4748-BADA-997E9FBF6A0E}"/>
              </a:ext>
            </a:extLst>
          </p:cNvPr>
          <p:cNvSpPr txBox="1"/>
          <p:nvPr/>
        </p:nvSpPr>
        <p:spPr>
          <a:xfrm>
            <a:off x="7669677" y="10764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講義下載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634D8F-35FE-4545-9BB2-F8BC99C75F6A}"/>
              </a:ext>
            </a:extLst>
          </p:cNvPr>
          <p:cNvSpPr/>
          <p:nvPr/>
        </p:nvSpPr>
        <p:spPr>
          <a:xfrm>
            <a:off x="7051510" y="907201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4FA76C-960E-405C-9216-5B58A6304378}"/>
              </a:ext>
            </a:extLst>
          </p:cNvPr>
          <p:cNvSpPr/>
          <p:nvPr/>
        </p:nvSpPr>
        <p:spPr>
          <a:xfrm>
            <a:off x="7669677" y="2215251"/>
            <a:ext cx="230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4"/>
              </a:rPr>
              <a:t>Rabboni </a:t>
            </a:r>
            <a:r>
              <a:rPr lang="zh-TW" altLang="en-US" dirty="0">
                <a:hlinkClick r:id="rId4"/>
              </a:rPr>
              <a:t>簡介 </a:t>
            </a:r>
            <a:r>
              <a:rPr lang="en-US" altLang="zh-TW" dirty="0" err="1">
                <a:hlinkClick r:id="rId4"/>
              </a:rPr>
              <a:t>youtube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3052E2F-5AC4-429A-A628-4E63A0208270}"/>
              </a:ext>
            </a:extLst>
          </p:cNvPr>
          <p:cNvSpPr txBox="1"/>
          <p:nvPr/>
        </p:nvSpPr>
        <p:spPr>
          <a:xfrm>
            <a:off x="1751933" y="4846320"/>
            <a:ext cx="189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</a:rPr>
              <a:t>PART I</a:t>
            </a:r>
            <a:endParaRPr lang="zh-TW" alt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69677" y="1445810"/>
            <a:ext cx="4103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hlinkClick r:id="rId5"/>
              </a:rPr>
              <a:t>https://reurl.cc/q1nAr3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5310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952744" y="1247966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三大應用領域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676400" y="158115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語音辨識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影像辨識</a:t>
            </a:r>
            <a:endParaRPr lang="en-US" altLang="zh-TW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圖像辨識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人臉辨識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自動駕駛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自然語言處理</a:t>
            </a:r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(Natural language processing : NLP)</a:t>
            </a: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理解人類文字與話語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語意語法分析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r>
              <a:rPr lang="zh-TW" altLang="en-US" dirty="0">
                <a:solidFill>
                  <a:srgbClr val="0070C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聊天機器人</a:t>
            </a:r>
            <a:endParaRPr lang="en-US" altLang="zh-TW" dirty="0">
              <a:solidFill>
                <a:srgbClr val="0070C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1"/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979612" y="5253633"/>
            <a:ext cx="1910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小知識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Siri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為語音辨識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+NLP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的技術</a:t>
            </a:r>
          </a:p>
        </p:txBody>
      </p:sp>
    </p:spTree>
    <p:extLst>
      <p:ext uri="{BB962C8B-B14F-4D97-AF65-F5344CB8AC3E}">
        <p14:creationId xmlns:p14="http://schemas.microsoft.com/office/powerpoint/2010/main" val="3541584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27F8105A-7296-4DAB-A952-D197D434B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451" y="3983649"/>
            <a:ext cx="2165430" cy="21654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82" y="2826441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62871" y="1023719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322555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874973" y="4263767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916141" y="2973656"/>
            <a:ext cx="32086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383867" y="4681679"/>
            <a:ext cx="200025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複雜數學公式</a:t>
            </a:r>
          </a:p>
        </p:txBody>
      </p:sp>
      <p:sp>
        <p:nvSpPr>
          <p:cNvPr id="14" name="向右箭號 5">
            <a:extLst>
              <a:ext uri="{FF2B5EF4-FFF2-40B4-BE49-F238E27FC236}">
                <a16:creationId xmlns:a16="http://schemas.microsoft.com/office/drawing/2014/main" id="{43599FD5-A874-4F63-9C4C-9B47943502FC}"/>
              </a:ext>
            </a:extLst>
          </p:cNvPr>
          <p:cNvSpPr/>
          <p:nvPr/>
        </p:nvSpPr>
        <p:spPr>
          <a:xfrm>
            <a:off x="4359405" y="1675486"/>
            <a:ext cx="4160531" cy="1027086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Forwarding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預測</a:t>
            </a:r>
          </a:p>
        </p:txBody>
      </p:sp>
      <p:sp>
        <p:nvSpPr>
          <p:cNvPr id="15" name="向左箭號 11">
            <a:extLst>
              <a:ext uri="{FF2B5EF4-FFF2-40B4-BE49-F238E27FC236}">
                <a16:creationId xmlns:a16="http://schemas.microsoft.com/office/drawing/2014/main" id="{9287A95A-2188-43F0-9A80-19F09C040569}"/>
              </a:ext>
            </a:extLst>
          </p:cNvPr>
          <p:cNvSpPr/>
          <p:nvPr/>
        </p:nvSpPr>
        <p:spPr>
          <a:xfrm>
            <a:off x="4325036" y="5585059"/>
            <a:ext cx="3989371" cy="812883"/>
          </a:xfrm>
          <a:prstGeom prst="leftArrow">
            <a:avLst>
              <a:gd name="adj1" fmla="val 71978"/>
              <a:gd name="adj2" fmla="val 52198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Back propagation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誤差回傳並且更新網路的公式</a:t>
            </a: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676" y="2519274"/>
            <a:ext cx="3852227" cy="30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箭號: 弧形下彎 15">
            <a:extLst>
              <a:ext uri="{FF2B5EF4-FFF2-40B4-BE49-F238E27FC236}">
                <a16:creationId xmlns:a16="http://schemas.microsoft.com/office/drawing/2014/main" id="{D0F0B47F-EA15-4DA9-8C8F-6BECE43BE2A3}"/>
              </a:ext>
            </a:extLst>
          </p:cNvPr>
          <p:cNvSpPr/>
          <p:nvPr/>
        </p:nvSpPr>
        <p:spPr>
          <a:xfrm rot="21395683">
            <a:off x="8284982" y="3886530"/>
            <a:ext cx="2292108" cy="464641"/>
          </a:xfrm>
          <a:prstGeom prst="curvedDownArrow">
            <a:avLst>
              <a:gd name="adj1" fmla="val 50000"/>
              <a:gd name="adj2" fmla="val 10478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箭號: 弧形下彎 19">
            <a:extLst>
              <a:ext uri="{FF2B5EF4-FFF2-40B4-BE49-F238E27FC236}">
                <a16:creationId xmlns:a16="http://schemas.microsoft.com/office/drawing/2014/main" id="{74D43B34-CC4C-418E-AF2C-971B42313204}"/>
              </a:ext>
            </a:extLst>
          </p:cNvPr>
          <p:cNvSpPr/>
          <p:nvPr/>
        </p:nvSpPr>
        <p:spPr>
          <a:xfrm rot="10800000">
            <a:off x="8314407" y="5545048"/>
            <a:ext cx="1792760" cy="464641"/>
          </a:xfrm>
          <a:prstGeom prst="curvedDownArrow">
            <a:avLst>
              <a:gd name="adj1" fmla="val 50000"/>
              <a:gd name="adj2" fmla="val 9723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8" name="Picture 4" descr="Correct, Incorrect Sign. Right And Wrong Mark Icon Set. Green Tick And Red  Cross Flat Simbol. Check Ok, YES, No, X Marks For Vote Stock Vector -  Illustration of cross, flat: 172919950">
            <a:extLst>
              <a:ext uri="{FF2B5EF4-FFF2-40B4-BE49-F238E27FC236}">
                <a16:creationId xmlns:a16="http://schemas.microsoft.com/office/drawing/2014/main" id="{6CE3022A-60CE-4870-BDE7-F7663A0C1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5506" y="4804755"/>
            <a:ext cx="1223360" cy="8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F7527B97-971B-4665-B66B-7BA00BBFE56C}"/>
              </a:ext>
            </a:extLst>
          </p:cNvPr>
          <p:cNvSpPr txBox="1"/>
          <p:nvPr/>
        </p:nvSpPr>
        <p:spPr>
          <a:xfrm>
            <a:off x="762871" y="2519274"/>
            <a:ext cx="745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/>
              <a:t>AA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590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4" grpId="0" animBg="1"/>
      <p:bldP spid="15" grpId="0" animBg="1"/>
      <p:bldP spid="16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D83B509F-1124-4778-8971-D651937ABB46}"/>
              </a:ext>
            </a:extLst>
          </p:cNvPr>
          <p:cNvSpPr/>
          <p:nvPr/>
        </p:nvSpPr>
        <p:spPr>
          <a:xfrm>
            <a:off x="4732397" y="1785257"/>
            <a:ext cx="3871672" cy="34008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5C4B44-1132-4A9D-A6D2-85B9A69E1F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76" y="2187354"/>
            <a:ext cx="3828881" cy="28746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033272" y="1062607"/>
            <a:ext cx="10515600" cy="1325562"/>
          </a:xfrm>
          <a:prstGeom prst="rect">
            <a:avLst/>
          </a:prstGeom>
        </p:spPr>
        <p:txBody>
          <a:bodyPr/>
          <a:lstStyle/>
          <a:p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NN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類神經原理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625803" y="1193070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將人類神經傳遞模擬成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數學算式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類神經網路</a:t>
            </a:r>
            <a:r>
              <a:rPr lang="en-US" altLang="zh-TW" sz="2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535337" y="3368739"/>
            <a:ext cx="895165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604069" y="2713158"/>
            <a:ext cx="33854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AA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貓的機率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=99%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1026" name="Picture 2" descr="What are Neural Networks? | IBM">
            <a:extLst>
              <a:ext uri="{FF2B5EF4-FFF2-40B4-BE49-F238E27FC236}">
                <a16:creationId xmlns:a16="http://schemas.microsoft.com/office/drawing/2014/main" id="{BA8E3929-0E65-4D91-AFE6-750762E0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423" y="2033138"/>
            <a:ext cx="3385448" cy="26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B2FA740-53AE-407B-87B1-B89651217C56}"/>
              </a:ext>
            </a:extLst>
          </p:cNvPr>
          <p:cNvSpPr txBox="1"/>
          <p:nvPr/>
        </p:nvSpPr>
        <p:spPr>
          <a:xfrm>
            <a:off x="4927423" y="5375525"/>
            <a:ext cx="4668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/>
              <a:t>Computer Program</a:t>
            </a:r>
          </a:p>
          <a:p>
            <a:r>
              <a:rPr lang="en-US" altLang="zh-TW" sz="2400" b="1" dirty="0"/>
              <a:t>Electronic Devices (Semiconductor)</a:t>
            </a:r>
            <a:endParaRPr lang="zh-TW" altLang="en-US" sz="24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C217D6-1B88-4071-88F2-F05C76F7F95E}"/>
              </a:ext>
            </a:extLst>
          </p:cNvPr>
          <p:cNvSpPr/>
          <p:nvPr/>
        </p:nvSpPr>
        <p:spPr>
          <a:xfrm>
            <a:off x="4927423" y="6140385"/>
            <a:ext cx="4921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義隆電轉投資義晶推出</a:t>
            </a:r>
            <a:r>
              <a:rPr lang="en-US" altLang="zh-TW" b="1" dirty="0"/>
              <a:t>500</a:t>
            </a:r>
            <a:r>
              <a:rPr lang="zh-TW" altLang="en-US" b="1" dirty="0"/>
              <a:t>萬畫素魚眼校正晶片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EE9032-1AAB-4FDE-99CD-FD046C1D6A84}"/>
              </a:ext>
            </a:extLst>
          </p:cNvPr>
          <p:cNvGrpSpPr/>
          <p:nvPr/>
        </p:nvGrpSpPr>
        <p:grpSpPr>
          <a:xfrm>
            <a:off x="9848963" y="4848976"/>
            <a:ext cx="1332412" cy="1263045"/>
            <a:chOff x="9013371" y="3885420"/>
            <a:chExt cx="2691582" cy="2439631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CD002DA-C4D2-444A-A75C-28D1149AF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B438916-2481-4BC6-9C6A-2282CD8B02B7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549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8DBCE6D-82DF-4CD6-A097-231FC582B2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0" y="3847903"/>
            <a:ext cx="5008692" cy="22750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8869E9-48A9-4BE1-9465-CF41599D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544" y="771368"/>
            <a:ext cx="5315263" cy="5315263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7581A6-3403-4948-B710-19EC1C59D13F}"/>
              </a:ext>
            </a:extLst>
          </p:cNvPr>
          <p:cNvCxnSpPr/>
          <p:nvPr/>
        </p:nvCxnSpPr>
        <p:spPr>
          <a:xfrm flipH="1" flipV="1">
            <a:off x="3312826" y="1326630"/>
            <a:ext cx="4399613" cy="143156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2C3D1328-494D-473B-B1A5-9427DBA63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927" y="626910"/>
            <a:ext cx="1620899" cy="16703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3676FE9-E5D5-4E2C-94F2-1C34496DF4DD}"/>
              </a:ext>
            </a:extLst>
          </p:cNvPr>
          <p:cNvSpPr txBox="1"/>
          <p:nvPr/>
        </p:nvSpPr>
        <p:spPr>
          <a:xfrm>
            <a:off x="3933331" y="2766341"/>
            <a:ext cx="244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DA4C8B-6A7B-4A08-BE3E-0B01BAF68838}"/>
              </a:ext>
            </a:extLst>
          </p:cNvPr>
          <p:cNvSpPr txBox="1"/>
          <p:nvPr/>
        </p:nvSpPr>
        <p:spPr>
          <a:xfrm>
            <a:off x="6775784" y="3482379"/>
            <a:ext cx="27956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>
                    <a:lumMod val="95000"/>
                  </a:schemeClr>
                </a:solidFill>
              </a:rPr>
              <a:t>CODING</a:t>
            </a:r>
            <a:endParaRPr lang="zh-TW" alt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6ABCB7E-06BA-463A-B24C-8DC6A3BA76AD}"/>
              </a:ext>
            </a:extLst>
          </p:cNvPr>
          <p:cNvGrpSpPr/>
          <p:nvPr/>
        </p:nvGrpSpPr>
        <p:grpSpPr>
          <a:xfrm>
            <a:off x="7572512" y="2395142"/>
            <a:ext cx="818605" cy="814559"/>
            <a:chOff x="9013371" y="3885420"/>
            <a:chExt cx="2691582" cy="2439631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AE99F2C6-1492-4F4A-A897-5188A5101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3371" y="3885420"/>
              <a:ext cx="2691582" cy="24396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C2BE669-68B5-42F1-97E6-0078040060B4}"/>
                </a:ext>
              </a:extLst>
            </p:cNvPr>
            <p:cNvSpPr/>
            <p:nvPr/>
          </p:nvSpPr>
          <p:spPr>
            <a:xfrm>
              <a:off x="10876192" y="4511040"/>
              <a:ext cx="227237" cy="193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609EB9FE-632B-4ED9-8F40-036C8D3760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71" y="4124389"/>
            <a:ext cx="2096438" cy="157396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70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1171114" y="2359936"/>
            <a:ext cx="2880000" cy="2880000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22542" y="969232"/>
            <a:ext cx="10267950" cy="9207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altLang="zh-TW" dirty="0" err="1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片 8" descr="C:\Users\Sui\Desktop\raboni\圖片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334" y="3035765"/>
            <a:ext cx="1756530" cy="151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等於 20"/>
          <p:cNvSpPr/>
          <p:nvPr/>
        </p:nvSpPr>
        <p:spPr>
          <a:xfrm>
            <a:off x="4570226" y="2916055"/>
            <a:ext cx="1238250" cy="1085850"/>
          </a:xfrm>
          <a:prstGeom prst="mathEqual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6096000" y="113509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加速度計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(Accelerometer)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096000" y="4027228"/>
            <a:ext cx="1844829" cy="1806281"/>
          </a:xfrm>
          <a:prstGeom prst="ellipse">
            <a:avLst/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陀螺儀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(Gyroscope)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4" name="加號 23"/>
          <p:cNvSpPr/>
          <p:nvPr/>
        </p:nvSpPr>
        <p:spPr>
          <a:xfrm>
            <a:off x="6737426" y="3212841"/>
            <a:ext cx="561975" cy="542925"/>
          </a:xfrm>
          <a:prstGeom prst="mathPlu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形圖說文字 27"/>
          <p:cNvSpPr/>
          <p:nvPr/>
        </p:nvSpPr>
        <p:spPr>
          <a:xfrm>
            <a:off x="8258191" y="1429607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動的加速度</a:t>
            </a:r>
          </a:p>
        </p:txBody>
      </p:sp>
      <p:sp>
        <p:nvSpPr>
          <p:cNvPr id="29" name="橢圓形圖說文字 28"/>
          <p:cNvSpPr/>
          <p:nvPr/>
        </p:nvSpPr>
        <p:spPr>
          <a:xfrm>
            <a:off x="8258191" y="4385061"/>
            <a:ext cx="2073413" cy="1090613"/>
          </a:xfrm>
          <a:prstGeom prst="wedgeEllipseCallou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可以測量</a:t>
            </a: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轉的加速度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CA39323-D317-45BF-A28A-5EE8A9F6493F}"/>
              </a:ext>
            </a:extLst>
          </p:cNvPr>
          <p:cNvSpPr txBox="1"/>
          <p:nvPr/>
        </p:nvSpPr>
        <p:spPr>
          <a:xfrm>
            <a:off x="1122542" y="1618064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Rabboni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希伯來文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大師，老師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之意</a:t>
            </a:r>
          </a:p>
        </p:txBody>
      </p:sp>
    </p:spTree>
    <p:extLst>
      <p:ext uri="{BB962C8B-B14F-4D97-AF65-F5344CB8AC3E}">
        <p14:creationId xmlns:p14="http://schemas.microsoft.com/office/powerpoint/2010/main" val="1580644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80179" y="3476324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306518" y="3476857"/>
            <a:ext cx="1834836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44450" y="3292191"/>
            <a:ext cx="2747909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圓圈運動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768748" y="4922447"/>
            <a:ext cx="4524020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Function(                      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5306518" y="4936310"/>
            <a:ext cx="1925590" cy="471798"/>
          </a:xfrm>
          <a:prstGeom prst="rightArrow">
            <a:avLst/>
          </a:prstGeom>
          <a:solidFill>
            <a:srgbClr val="5B9BD5">
              <a:alpha val="36078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035205" y="4751644"/>
            <a:ext cx="2542854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方形運動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4" name="弧形箭號 (上彎) 13"/>
          <p:cNvSpPr/>
          <p:nvPr/>
        </p:nvSpPr>
        <p:spPr>
          <a:xfrm>
            <a:off x="3562206" y="3892413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弧形箭號 (上彎) 15"/>
          <p:cNvSpPr/>
          <p:nvPr/>
        </p:nvSpPr>
        <p:spPr>
          <a:xfrm rot="10800000">
            <a:off x="3508365" y="3187886"/>
            <a:ext cx="1000916" cy="339903"/>
          </a:xfrm>
          <a:prstGeom prst="curvedUpArrow">
            <a:avLst/>
          </a:prstGeom>
          <a:scene3d>
            <a:camera prst="orthographicFront"/>
            <a:lightRig rig="threePt" dir="t"/>
          </a:scene3d>
          <a:sp3d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右彎箭號 26"/>
          <p:cNvSpPr/>
          <p:nvPr/>
        </p:nvSpPr>
        <p:spPr>
          <a:xfrm>
            <a:off x="3643410" y="4631290"/>
            <a:ext cx="487842" cy="352653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右彎箭號 28"/>
          <p:cNvSpPr/>
          <p:nvPr/>
        </p:nvSpPr>
        <p:spPr>
          <a:xfrm rot="5400000">
            <a:off x="4265653" y="4636699"/>
            <a:ext cx="360480" cy="479694"/>
          </a:xfrm>
          <a:prstGeom prst="ben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1" name="右彎箭號 30"/>
          <p:cNvSpPr/>
          <p:nvPr/>
        </p:nvSpPr>
        <p:spPr>
          <a:xfrm rot="10800000">
            <a:off x="4202599" y="5459530"/>
            <a:ext cx="439745" cy="316358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右彎箭號 32"/>
          <p:cNvSpPr/>
          <p:nvPr/>
        </p:nvSpPr>
        <p:spPr>
          <a:xfrm rot="16200000">
            <a:off x="3680138" y="5319880"/>
            <a:ext cx="305735" cy="505552"/>
          </a:xfrm>
          <a:prstGeom prst="bentArrow">
            <a:avLst>
              <a:gd name="adj1" fmla="val 25000"/>
              <a:gd name="adj2" fmla="val 26639"/>
              <a:gd name="adj3" fmla="val 25000"/>
              <a:gd name="adj4" fmla="val 4375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" name="雲朵形圖說文字 50"/>
          <p:cNvSpPr/>
          <p:nvPr/>
        </p:nvSpPr>
        <p:spPr>
          <a:xfrm>
            <a:off x="8616304" y="1917866"/>
            <a:ext cx="2233452" cy="99854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要怎麼達到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?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向右箭號 8">
            <a:extLst>
              <a:ext uri="{FF2B5EF4-FFF2-40B4-BE49-F238E27FC236}">
                <a16:creationId xmlns:a16="http://schemas.microsoft.com/office/drawing/2014/main" id="{808D83C8-0069-46C5-A3B8-D0E27FAFC37C}"/>
              </a:ext>
            </a:extLst>
          </p:cNvPr>
          <p:cNvSpPr/>
          <p:nvPr/>
        </p:nvSpPr>
        <p:spPr>
          <a:xfrm rot="5400000">
            <a:off x="4271376" y="2460143"/>
            <a:ext cx="923925" cy="31432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7" name="圓角矩形 13">
            <a:extLst>
              <a:ext uri="{FF2B5EF4-FFF2-40B4-BE49-F238E27FC236}">
                <a16:creationId xmlns:a16="http://schemas.microsoft.com/office/drawing/2014/main" id="{D1E0B02B-656C-4526-A264-8075CD608670}"/>
              </a:ext>
            </a:extLst>
          </p:cNvPr>
          <p:cNvSpPr/>
          <p:nvPr/>
        </p:nvSpPr>
        <p:spPr>
          <a:xfrm>
            <a:off x="3433084" y="2155343"/>
            <a:ext cx="895350" cy="62907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Raw data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0526185B-0377-4039-9D5C-0A3EB799708F}"/>
              </a:ext>
            </a:extLst>
          </p:cNvPr>
          <p:cNvSpPr txBox="1"/>
          <p:nvPr/>
        </p:nvSpPr>
        <p:spPr>
          <a:xfrm>
            <a:off x="5044983" y="1873507"/>
            <a:ext cx="2058166" cy="1754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0.35,0.78,0.62…..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0.25,0.52,1.62…..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0.16,0.46,6.22…..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0.18,0.55,1.31…..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661FCD3-1A7A-40BE-8A3F-518F76E1352A}"/>
              </a:ext>
            </a:extLst>
          </p:cNvPr>
          <p:cNvSpPr/>
          <p:nvPr/>
        </p:nvSpPr>
        <p:spPr>
          <a:xfrm>
            <a:off x="2732013" y="894909"/>
            <a:ext cx="8660512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tabLst>
                <a:tab pos="2060575" algn="l"/>
              </a:tabLst>
            </a:pP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將加速度與 角加速度原始資料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(raw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data)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給</a:t>
            </a:r>
            <a:r>
              <a:rPr lang="en-US" altLang="zh-TW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sz="2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判斷</a:t>
            </a:r>
            <a:endParaRPr lang="en-US" altLang="zh-TW" sz="2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8FBA4FD-11B0-4935-AB6B-023A19BD3ECC}"/>
              </a:ext>
            </a:extLst>
          </p:cNvPr>
          <p:cNvSpPr/>
          <p:nvPr/>
        </p:nvSpPr>
        <p:spPr>
          <a:xfrm>
            <a:off x="646868" y="737743"/>
            <a:ext cx="1939955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endParaRPr lang="zh-TW" altLang="en-US" sz="3600" dirty="0"/>
          </a:p>
        </p:txBody>
      </p:sp>
      <p:pic>
        <p:nvPicPr>
          <p:cNvPr id="62" name="圖片 61" descr="C:\Users\Sui\Desktop\raboni\圖片2.png">
            <a:extLst>
              <a:ext uri="{FF2B5EF4-FFF2-40B4-BE49-F238E27FC236}">
                <a16:creationId xmlns:a16="http://schemas.microsoft.com/office/drawing/2014/main" id="{70E35EE2-4773-48CB-A23A-90A98F14094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981" y="2155343"/>
            <a:ext cx="1298666" cy="92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3" name="圖片 62" descr="C:\Users\Sui\Desktop\raboni\圖片2.png">
            <a:extLst>
              <a:ext uri="{FF2B5EF4-FFF2-40B4-BE49-F238E27FC236}">
                <a16:creationId xmlns:a16="http://schemas.microsoft.com/office/drawing/2014/main" id="{F80C73E7-1AD6-4C43-9935-5297C71338B0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559" y="355738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" name="圖片 63" descr="C:\Users\Sui\Desktop\raboni\圖片2.png">
            <a:extLst>
              <a:ext uri="{FF2B5EF4-FFF2-40B4-BE49-F238E27FC236}">
                <a16:creationId xmlns:a16="http://schemas.microsoft.com/office/drawing/2014/main" id="{89BD4E84-C94C-4355-9DB1-88024C33B79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6361" y="3572885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5" name="圖片 64" descr="C:\Users\Sui\Desktop\raboni\圖片2.png">
            <a:extLst>
              <a:ext uri="{FF2B5EF4-FFF2-40B4-BE49-F238E27FC236}">
                <a16:creationId xmlns:a16="http://schemas.microsoft.com/office/drawing/2014/main" id="{02A5E6EE-6A86-47DE-AA74-8817FB24146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0565" y="5012493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" name="圖片 65" descr="C:\Users\Sui\Desktop\raboni\圖片2.png">
            <a:extLst>
              <a:ext uri="{FF2B5EF4-FFF2-40B4-BE49-F238E27FC236}">
                <a16:creationId xmlns:a16="http://schemas.microsoft.com/office/drawing/2014/main" id="{99FBE439-51D9-4017-A1B5-DF9155900C6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987" y="5068467"/>
            <a:ext cx="375181" cy="36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259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102030" y="1621380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6B9243F-798C-441D-AA81-1AEBDAD57F8C}"/>
              </a:ext>
            </a:extLst>
          </p:cNvPr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6A4C1-6837-4664-AE64-DECFBC879A2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402204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C:\Users\Sui\Desktop\raboni\圖片2.png">
            <a:extLst>
              <a:ext uri="{FF2B5EF4-FFF2-40B4-BE49-F238E27FC236}">
                <a16:creationId xmlns:a16="http://schemas.microsoft.com/office/drawing/2014/main" id="{2D654779-3796-480E-A9E8-727DC83E413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503" y="4866336"/>
            <a:ext cx="2064327" cy="152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C:\Users\Sui\Desktop\raboni\ico\icon.png">
            <a:extLst>
              <a:ext uri="{FF2B5EF4-FFF2-40B4-BE49-F238E27FC236}">
                <a16:creationId xmlns:a16="http://schemas.microsoft.com/office/drawing/2014/main" id="{D0192769-8D0F-40C3-9DB4-69BC76BF1A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30" y="4537431"/>
            <a:ext cx="2116455" cy="185720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22563" y="1313227"/>
            <a:ext cx="397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IOT: Internet of Things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3B02D19-A678-4AB2-9B85-100C2CCC48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33" y="1959558"/>
            <a:ext cx="5506394" cy="36709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2A5882-0F63-46DC-AF91-CACA24C3D314}"/>
              </a:ext>
            </a:extLst>
          </p:cNvPr>
          <p:cNvSpPr txBox="1"/>
          <p:nvPr/>
        </p:nvSpPr>
        <p:spPr>
          <a:xfrm>
            <a:off x="1160774" y="763952"/>
            <a:ext cx="41777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IOT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</a:t>
            </a:r>
            <a:r>
              <a:rPr lang="zh-TW" altLang="en-US" sz="24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353037-D5F7-4243-B6AC-279F4566CBFE}"/>
              </a:ext>
            </a:extLst>
          </p:cNvPr>
          <p:cNvSpPr/>
          <p:nvPr/>
        </p:nvSpPr>
        <p:spPr>
          <a:xfrm>
            <a:off x="5963939" y="768675"/>
            <a:ext cx="230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5"/>
              </a:rPr>
              <a:t>Rabboni </a:t>
            </a:r>
            <a:r>
              <a:rPr lang="zh-TW" altLang="en-US" dirty="0">
                <a:hlinkClick r:id="rId5"/>
              </a:rPr>
              <a:t>簡介 </a:t>
            </a:r>
            <a:r>
              <a:rPr lang="en-US" altLang="zh-TW" dirty="0" err="1">
                <a:hlinkClick r:id="rId5"/>
              </a:rPr>
              <a:t>youtube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00AEC03-50C8-4D70-BF80-4E3AD1A80632}"/>
              </a:ext>
            </a:extLst>
          </p:cNvPr>
          <p:cNvSpPr txBox="1"/>
          <p:nvPr/>
        </p:nvSpPr>
        <p:spPr>
          <a:xfrm>
            <a:off x="6996599" y="1429786"/>
            <a:ext cx="45161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IMU: </a:t>
            </a:r>
            <a:b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</a:b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Inertial Measurement Unit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(Accelerometer)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磁力計 </a:t>
            </a:r>
            <a:r>
              <a:rPr lang="en-US" altLang="zh-TW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(Magneto)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0E3BE6-E3AF-41BD-A295-54B0924C425D}"/>
              </a:ext>
            </a:extLst>
          </p:cNvPr>
          <p:cNvSpPr txBox="1"/>
          <p:nvPr/>
        </p:nvSpPr>
        <p:spPr>
          <a:xfrm>
            <a:off x="1854926" y="5630487"/>
            <a:ext cx="324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SENSORS </a:t>
            </a:r>
            <a:r>
              <a:rPr lang="en-US" altLang="zh-TW" i="1" dirty="0"/>
              <a:t> will be everywhere !!!!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1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957613-7685-4692-AB64-314ABEE9AD51}"/>
              </a:ext>
            </a:extLst>
          </p:cNvPr>
          <p:cNvSpPr txBox="1"/>
          <p:nvPr/>
        </p:nvSpPr>
        <p:spPr>
          <a:xfrm>
            <a:off x="2080356" y="30304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What is IMU ?  Rabboni is an IMU.</a:t>
            </a:r>
            <a:endParaRPr kumimoji="1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6A7312C-10F3-46CE-856B-10CDF39EEF90}"/>
              </a:ext>
            </a:extLst>
          </p:cNvPr>
          <p:cNvSpPr txBox="1">
            <a:spLocks/>
          </p:cNvSpPr>
          <p:nvPr/>
        </p:nvSpPr>
        <p:spPr>
          <a:xfrm>
            <a:off x="1255760" y="1123820"/>
            <a:ext cx="6981824" cy="8084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8565" rtl="0" eaLnBrk="1" latinLnBrk="1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565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Inertial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Measurement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 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j-cs"/>
              </a:rPr>
              <a:t>Unit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j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8FD965-E5FB-47A0-81EE-5A83677A798A}"/>
              </a:ext>
            </a:extLst>
          </p:cNvPr>
          <p:cNvSpPr txBox="1"/>
          <p:nvPr/>
        </p:nvSpPr>
        <p:spPr>
          <a:xfrm>
            <a:off x="2207570" y="1819436"/>
            <a:ext cx="13238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慣性的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E8BA05-10DE-425B-8F0D-766B45E7E9E8}"/>
              </a:ext>
            </a:extLst>
          </p:cNvPr>
          <p:cNvCxnSpPr>
            <a:cxnSpLocks/>
          </p:cNvCxnSpPr>
          <p:nvPr/>
        </p:nvCxnSpPr>
        <p:spPr>
          <a:xfrm>
            <a:off x="2207570" y="1747407"/>
            <a:ext cx="1252331" cy="0"/>
          </a:xfrm>
          <a:prstGeom prst="line">
            <a:avLst/>
          </a:prstGeom>
          <a:ln w="5715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4">
            <a:extLst>
              <a:ext uri="{FF2B5EF4-FFF2-40B4-BE49-F238E27FC236}">
                <a16:creationId xmlns:a16="http://schemas.microsoft.com/office/drawing/2014/main" id="{4FD864F3-E5D0-401C-A4B1-8BD134099E45}"/>
              </a:ext>
            </a:extLst>
          </p:cNvPr>
          <p:cNvSpPr/>
          <p:nvPr/>
        </p:nvSpPr>
        <p:spPr>
          <a:xfrm>
            <a:off x="5382787" y="1755962"/>
            <a:ext cx="1121157" cy="441048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A4FA0F-DD44-49FF-AE5D-7E254E861848}"/>
              </a:ext>
            </a:extLst>
          </p:cNvPr>
          <p:cNvSpPr txBox="1"/>
          <p:nvPr/>
        </p:nvSpPr>
        <p:spPr>
          <a:xfrm>
            <a:off x="3723523" y="1759047"/>
            <a:ext cx="578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物體抗拒其運動狀態被改變的性質。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By Wiki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9C3E9E6-AD90-4314-B215-21046319A1DD}"/>
              </a:ext>
            </a:extLst>
          </p:cNvPr>
          <p:cNvGrpSpPr/>
          <p:nvPr/>
        </p:nvGrpSpPr>
        <p:grpSpPr>
          <a:xfrm>
            <a:off x="1962149" y="2744780"/>
            <a:ext cx="3546749" cy="765780"/>
            <a:chOff x="669924" y="1629563"/>
            <a:chExt cx="4728998" cy="1021040"/>
          </a:xfrm>
        </p:grpSpPr>
        <p:sp>
          <p:nvSpPr>
            <p:cNvPr id="11" name="圓角矩形 3">
              <a:extLst>
                <a:ext uri="{FF2B5EF4-FFF2-40B4-BE49-F238E27FC236}">
                  <a16:creationId xmlns:a16="http://schemas.microsoft.com/office/drawing/2014/main" id="{FC67CC14-B7C5-4885-AB28-AFC0A7434B1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D64C4CE-2200-4B20-AC76-A48FEAA25803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F2A01C-C25E-4B2B-B72C-62E336079169}"/>
              </a:ext>
            </a:extLst>
          </p:cNvPr>
          <p:cNvGrpSpPr/>
          <p:nvPr/>
        </p:nvGrpSpPr>
        <p:grpSpPr>
          <a:xfrm>
            <a:off x="6479725" y="2765497"/>
            <a:ext cx="3546749" cy="765780"/>
            <a:chOff x="669924" y="1629563"/>
            <a:chExt cx="4728998" cy="1021040"/>
          </a:xfrm>
        </p:grpSpPr>
        <p:sp>
          <p:nvSpPr>
            <p:cNvPr id="14" name="圓角矩形 6">
              <a:extLst>
                <a:ext uri="{FF2B5EF4-FFF2-40B4-BE49-F238E27FC236}">
                  <a16:creationId xmlns:a16="http://schemas.microsoft.com/office/drawing/2014/main" id="{151580DE-61D9-4C5C-86A5-38C15479183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5E31845-ED3A-4D1F-BE9B-711257865FBE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2E3DDD3-A668-455C-A4A2-5F4DBB9BDB54}"/>
              </a:ext>
            </a:extLst>
          </p:cNvPr>
          <p:cNvSpPr txBox="1"/>
          <p:nvPr/>
        </p:nvSpPr>
        <p:spPr>
          <a:xfrm>
            <a:off x="2021740" y="3562485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測量移動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加速度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測量單位時間內速度變化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4B115B2-1ABA-475E-8489-D1E3739CF8A4}"/>
              </a:ext>
            </a:extLst>
          </p:cNvPr>
          <p:cNvSpPr txBox="1"/>
          <p:nvPr/>
        </p:nvSpPr>
        <p:spPr>
          <a:xfrm>
            <a:off x="6456042" y="3497377"/>
            <a:ext cx="3411511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測量單位時間內角度變化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0BBA5A9-BCDF-4086-B734-78F2C5C8DCC2}"/>
              </a:ext>
            </a:extLst>
          </p:cNvPr>
          <p:cNvGrpSpPr/>
          <p:nvPr/>
        </p:nvGrpSpPr>
        <p:grpSpPr>
          <a:xfrm>
            <a:off x="4257735" y="4960319"/>
            <a:ext cx="3546749" cy="765780"/>
            <a:chOff x="669924" y="1629563"/>
            <a:chExt cx="4728998" cy="1021040"/>
          </a:xfrm>
        </p:grpSpPr>
        <p:sp>
          <p:nvSpPr>
            <p:cNvPr id="19" name="圓角矩形 11">
              <a:extLst>
                <a:ext uri="{FF2B5EF4-FFF2-40B4-BE49-F238E27FC236}">
                  <a16:creationId xmlns:a16="http://schemas.microsoft.com/office/drawing/2014/main" id="{188329AC-F368-402C-957F-6AE7C2E374BA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E0F7DE7-E7BE-44B7-BDB2-9D47B4D3DA6A}"/>
                </a:ext>
              </a:extLst>
            </p:cNvPr>
            <p:cNvSpPr/>
            <p:nvPr/>
          </p:nvSpPr>
          <p:spPr>
            <a:xfrm>
              <a:off x="669924" y="1878474"/>
              <a:ext cx="47289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GeoMagnetic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新細明體" pitchFamily="18" charset="-120"/>
                  <a:cs typeface="+mn-cs"/>
                </a:rPr>
                <a:t> 地磁儀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CC60C4D-D088-49F4-976C-4B8F54419FE5}"/>
              </a:ext>
            </a:extLst>
          </p:cNvPr>
          <p:cNvSpPr txBox="1"/>
          <p:nvPr/>
        </p:nvSpPr>
        <p:spPr>
          <a:xfrm>
            <a:off x="4678324" y="5647003"/>
            <a:ext cx="2608407" cy="1004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測量地磁方向、大小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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  <a:sym typeface="Wingdings" pitchFamily="2" charset="2"/>
              </a:rPr>
              <a:t>可用於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rPr>
              <a:t>定向</a:t>
            </a:r>
            <a:endParaRPr kumimoji="1" lang="zh-TW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2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F12AA41-DDA5-B344-B741-5801405D67F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4440238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kumimoji="1" lang="zh-TW" altLang="en-US" dirty="0"/>
              <a:t>範例：起跑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CC192B-E608-AB47-A124-94577BEA7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102" y="962232"/>
            <a:ext cx="2668447" cy="55824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15970D3-8976-4940-99D1-A8BB8658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2153212" y="2020504"/>
            <a:ext cx="2130553" cy="21627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B56F52B-9DBF-3B4E-B91E-4B399A41F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8359" y="4243721"/>
            <a:ext cx="2466801" cy="14019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425C7AF-35D8-ED4E-8805-B6C1F712E4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5138442" y="2020505"/>
            <a:ext cx="2130553" cy="2162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36E2F2-CD14-854D-8E67-AD6F3CCFE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6" t="3491" r="24024" b="6675"/>
          <a:stretch/>
        </p:blipFill>
        <p:spPr>
          <a:xfrm>
            <a:off x="7949984" y="2020504"/>
            <a:ext cx="2130553" cy="216273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456139-329A-CB46-AD04-14B0A154F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440" y="4243723"/>
            <a:ext cx="2194874" cy="140199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4D1CC53-85A5-DE47-A1C2-3D0C752551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399" y="4243723"/>
            <a:ext cx="2312779" cy="1401996"/>
          </a:xfrm>
          <a:prstGeom prst="rect">
            <a:avLst/>
          </a:prstGeom>
        </p:spPr>
      </p:pic>
      <p:sp>
        <p:nvSpPr>
          <p:cNvPr id="11" name="向右箭號 10">
            <a:extLst>
              <a:ext uri="{FF2B5EF4-FFF2-40B4-BE49-F238E27FC236}">
                <a16:creationId xmlns:a16="http://schemas.microsoft.com/office/drawing/2014/main" id="{CC675ECC-DA7D-B545-8F94-4FA6511B5212}"/>
              </a:ext>
            </a:extLst>
          </p:cNvPr>
          <p:cNvSpPr/>
          <p:nvPr/>
        </p:nvSpPr>
        <p:spPr>
          <a:xfrm rot="5400000">
            <a:off x="2903019" y="3442447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向右箭號 11">
            <a:extLst>
              <a:ext uri="{FF2B5EF4-FFF2-40B4-BE49-F238E27FC236}">
                <a16:creationId xmlns:a16="http://schemas.microsoft.com/office/drawing/2014/main" id="{15DADA0F-1382-6649-944A-2ECFB0878330}"/>
              </a:ext>
            </a:extLst>
          </p:cNvPr>
          <p:cNvSpPr/>
          <p:nvPr/>
        </p:nvSpPr>
        <p:spPr>
          <a:xfrm rot="5400000">
            <a:off x="5888249" y="3422563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00BFD076-FAAB-7B48-8600-00CE5919C5E8}"/>
              </a:ext>
            </a:extLst>
          </p:cNvPr>
          <p:cNvSpPr/>
          <p:nvPr/>
        </p:nvSpPr>
        <p:spPr>
          <a:xfrm rot="10800000">
            <a:off x="5082737" y="2674559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向右箭號 13">
            <a:extLst>
              <a:ext uri="{FF2B5EF4-FFF2-40B4-BE49-F238E27FC236}">
                <a16:creationId xmlns:a16="http://schemas.microsoft.com/office/drawing/2014/main" id="{5842192E-B76E-C942-88DC-41B1A2F344D8}"/>
              </a:ext>
            </a:extLst>
          </p:cNvPr>
          <p:cNvSpPr/>
          <p:nvPr/>
        </p:nvSpPr>
        <p:spPr>
          <a:xfrm rot="5400000">
            <a:off x="8699791" y="3435234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向右箭號 14">
            <a:extLst>
              <a:ext uri="{FF2B5EF4-FFF2-40B4-BE49-F238E27FC236}">
                <a16:creationId xmlns:a16="http://schemas.microsoft.com/office/drawing/2014/main" id="{09CDDC55-A308-D142-AE59-A9926D290F1C}"/>
              </a:ext>
            </a:extLst>
          </p:cNvPr>
          <p:cNvSpPr/>
          <p:nvPr/>
        </p:nvSpPr>
        <p:spPr>
          <a:xfrm>
            <a:off x="9477030" y="2694445"/>
            <a:ext cx="630937" cy="865070"/>
          </a:xfrm>
          <a:prstGeom prst="rightArrow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7A4C08D1-5B01-D646-8EB3-4A740C063236}"/>
              </a:ext>
            </a:extLst>
          </p:cNvPr>
          <p:cNvSpPr/>
          <p:nvPr/>
        </p:nvSpPr>
        <p:spPr>
          <a:xfrm rot="16200000">
            <a:off x="8155470" y="743140"/>
            <a:ext cx="1612192" cy="1984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D4764C3-9D8D-4A93-9C5D-A4A00DDB3EE3}"/>
              </a:ext>
            </a:extLst>
          </p:cNvPr>
          <p:cNvGrpSpPr/>
          <p:nvPr/>
        </p:nvGrpSpPr>
        <p:grpSpPr>
          <a:xfrm>
            <a:off x="1600200" y="124940"/>
            <a:ext cx="3172406" cy="622430"/>
            <a:chOff x="413892" y="1629563"/>
            <a:chExt cx="4728998" cy="840808"/>
          </a:xfrm>
        </p:grpSpPr>
        <p:sp>
          <p:nvSpPr>
            <p:cNvPr id="17" name="圓角矩形 9">
              <a:extLst>
                <a:ext uri="{FF2B5EF4-FFF2-40B4-BE49-F238E27FC236}">
                  <a16:creationId xmlns:a16="http://schemas.microsoft.com/office/drawing/2014/main" id="{878F7271-B687-4314-BF90-1AC493E7FEE1}"/>
                </a:ext>
              </a:extLst>
            </p:cNvPr>
            <p:cNvSpPr/>
            <p:nvPr/>
          </p:nvSpPr>
          <p:spPr>
            <a:xfrm>
              <a:off x="792019" y="1629563"/>
              <a:ext cx="4167991" cy="840808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A78FF4B-5C0E-48B7-B232-348BDD0AAE86}"/>
                </a:ext>
              </a:extLst>
            </p:cNvPr>
            <p:cNvSpPr/>
            <p:nvPr/>
          </p:nvSpPr>
          <p:spPr>
            <a:xfrm>
              <a:off x="413892" y="1787258"/>
              <a:ext cx="4728998" cy="561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67305D3-3B4F-4230-9F3C-4F0F6A38F945}"/>
              </a:ext>
            </a:extLst>
          </p:cNvPr>
          <p:cNvSpPr/>
          <p:nvPr/>
        </p:nvSpPr>
        <p:spPr>
          <a:xfrm>
            <a:off x="701161" y="1547839"/>
            <a:ext cx="5208477" cy="2652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大學社會責任實踐計畫</a:t>
            </a:r>
            <a:r>
              <a:rPr kumimoji="0" lang="zh-TW" altLang="en-US" sz="2925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</a:t>
            </a:r>
            <a:r>
              <a:rPr kumimoji="0" lang="en-US" altLang="zh-TW" sz="1800" b="1" i="0" u="none" strike="noStrike" kern="5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(since 2018)</a:t>
            </a:r>
          </a:p>
          <a:p>
            <a:pPr marL="0" marR="0" lvl="0" indent="0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16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計畫</a:t>
            </a:r>
            <a:r>
              <a:rPr kumimoji="0" lang="zh-TW" altLang="zh-TW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主持人溫瓌岸</a:t>
            </a:r>
            <a:endParaRPr kumimoji="0" lang="en-US" altLang="zh-TW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國立陽明大學</a:t>
            </a:r>
            <a:r>
              <a:rPr kumimoji="0" lang="zh-TW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電子工程系教授</a:t>
            </a:r>
          </a:p>
          <a:p>
            <a:pPr lvl="0"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</a:t>
            </a:r>
            <a:r>
              <a:rPr kumimoji="0" lang="zh-TW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大學半導體學院副院長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國立陽明交通大學</a:t>
            </a:r>
            <a:r>
              <a:rPr lang="zh-TW" altLang="en-US" sz="1600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社會責任推展辦公室</a:t>
            </a:r>
            <a:r>
              <a:rPr kumimoji="0" lang="zh-TW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執行長</a:t>
            </a: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463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9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13DAECF-23E8-452C-8114-0D3347B5C53D}"/>
              </a:ext>
            </a:extLst>
          </p:cNvPr>
          <p:cNvSpPr txBox="1">
            <a:spLocks/>
          </p:cNvSpPr>
          <p:nvPr/>
        </p:nvSpPr>
        <p:spPr>
          <a:xfrm>
            <a:off x="701161" y="736817"/>
            <a:ext cx="8917119" cy="685800"/>
          </a:xfrm>
          <a:prstGeom prst="rect">
            <a:avLst/>
          </a:prstGeom>
          <a:noFill/>
          <a:ln w="9525">
            <a:noFill/>
          </a:ln>
        </p:spPr>
        <p:txBody>
          <a:bodyPr lIns="77925" tIns="38963" rIns="77925" bIns="38963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 kern="1200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5pPr>
            <a:lvl6pPr marL="42208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6pPr>
            <a:lvl7pPr marL="844169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7pPr>
            <a:lvl8pPr marL="1266253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8pPr>
            <a:lvl9pPr marL="168833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25" b="1">
                <a:solidFill>
                  <a:srgbClr val="624F3D"/>
                </a:solidFill>
                <a:latin typeface="Arial Black" panose="020B0A0402010209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9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Microsoft YaHei" panose="020B0503020204020204" pitchFamily="34" charset="-122"/>
                <a:cs typeface="+mj-cs"/>
              </a:rPr>
              <a:t>Who am I and why am I here ?</a:t>
            </a:r>
            <a:endParaRPr kumimoji="0" lang="zh-TW" altLang="en-US" sz="29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BE8DC3-74BD-4CCF-9A14-678136EDA4F4}"/>
              </a:ext>
            </a:extLst>
          </p:cNvPr>
          <p:cNvSpPr/>
          <p:nvPr/>
        </p:nvSpPr>
        <p:spPr>
          <a:xfrm>
            <a:off x="701161" y="4437470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TW" altLang="zh-TW" kern="1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參考</a:t>
            </a:r>
            <a:r>
              <a:rPr lang="en-US" altLang="zh-TW" kern="100" dirty="0">
                <a:solidFill>
                  <a:schemeClr val="bg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video:</a:t>
            </a:r>
            <a:endParaRPr lang="zh-TW" altLang="zh-TW" sz="1600" kern="1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 smtClean="0">
                <a:solidFill>
                  <a:srgbClr val="C00000"/>
                </a:solidFill>
                <a:latin typeface="標楷體" panose="03000509000000000000" pitchFamily="65" charset="-120"/>
                <a:hlinkClick r:id="rId2"/>
              </a:rPr>
              <a:t>https</a:t>
            </a: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2"/>
              </a:rPr>
              <a:t>://youtu.be/fzsPGx_sQdY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3"/>
              </a:rPr>
              <a:t>https://youtu.be/pxUh809oRzg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4"/>
              </a:rPr>
              <a:t>https://youtu.be/bZKyTvg0dvA</a:t>
            </a:r>
            <a:endParaRPr lang="zh-TW" altLang="zh-TW" sz="1600" kern="1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TW" u="sng" kern="100" dirty="0">
                <a:solidFill>
                  <a:srgbClr val="C00000"/>
                </a:solidFill>
                <a:latin typeface="標楷體" panose="03000509000000000000" pitchFamily="65" charset="-120"/>
                <a:hlinkClick r:id="rId5"/>
              </a:rPr>
              <a:t>https://youtu.be/0iSiXR6wh90</a:t>
            </a:r>
            <a:endParaRPr lang="zh-TW" altLang="zh-TW" sz="1600" kern="100" dirty="0">
              <a:latin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7305D3-3B4F-4230-9F3C-4F0F6A38F945}"/>
              </a:ext>
            </a:extLst>
          </p:cNvPr>
          <p:cNvSpPr/>
          <p:nvPr/>
        </p:nvSpPr>
        <p:spPr>
          <a:xfrm>
            <a:off x="701160" y="3142613"/>
            <a:ext cx="5335745" cy="1465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5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主講人 朱保銘</a:t>
            </a:r>
            <a:endParaRPr kumimoji="0" lang="zh-TW" altLang="zh-TW" sz="14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7429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國立交通大學電機學院 電子所 碩士</a:t>
            </a:r>
            <a:endParaRPr kumimoji="0" lang="en-US" altLang="zh-TW" sz="16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國立陽明交通大學國際半導體學院 博士候選人</a:t>
            </a:r>
            <a:endParaRPr kumimoji="0" lang="zh-TW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9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b="3127"/>
          <a:stretch/>
        </p:blipFill>
        <p:spPr>
          <a:xfrm>
            <a:off x="5405785" y="2331743"/>
            <a:ext cx="6244618" cy="1621740"/>
          </a:xfrm>
          <a:prstGeom prst="rect">
            <a:avLst/>
          </a:prstGeom>
          <a:ln w="228600" cap="sq" cmpd="thickThin">
            <a:solidFill>
              <a:srgbClr val="9CAEC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73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群組 29">
            <a:extLst>
              <a:ext uri="{FF2B5EF4-FFF2-40B4-BE49-F238E27FC236}">
                <a16:creationId xmlns:a16="http://schemas.microsoft.com/office/drawing/2014/main" id="{69B53D22-0BBB-7E41-9769-2CC417F8CB1B}"/>
              </a:ext>
            </a:extLst>
          </p:cNvPr>
          <p:cNvGrpSpPr/>
          <p:nvPr/>
        </p:nvGrpSpPr>
        <p:grpSpPr>
          <a:xfrm>
            <a:off x="1507828" y="304800"/>
            <a:ext cx="2687277" cy="622430"/>
            <a:chOff x="571354" y="1629563"/>
            <a:chExt cx="4728998" cy="1021040"/>
          </a:xfrm>
        </p:grpSpPr>
        <p:sp>
          <p:nvSpPr>
            <p:cNvPr id="31" name="圓角矩形 30">
              <a:extLst>
                <a:ext uri="{FF2B5EF4-FFF2-40B4-BE49-F238E27FC236}">
                  <a16:creationId xmlns:a16="http://schemas.microsoft.com/office/drawing/2014/main" id="{39CD7D5F-96D9-1445-8283-EB51C65A02EB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4DC00E6-FBCD-8A47-906A-D6D6F4AEF65C}"/>
                </a:ext>
              </a:extLst>
            </p:cNvPr>
            <p:cNvSpPr/>
            <p:nvPr/>
          </p:nvSpPr>
          <p:spPr>
            <a:xfrm>
              <a:off x="571354" y="1821059"/>
              <a:ext cx="4728998" cy="681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1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8E25356-51D7-2946-B09B-62CA90130948}"/>
              </a:ext>
            </a:extLst>
          </p:cNvPr>
          <p:cNvSpPr txBox="1"/>
          <p:nvPr/>
        </p:nvSpPr>
        <p:spPr>
          <a:xfrm>
            <a:off x="1633085" y="1157157"/>
            <a:ext cx="3680816" cy="1002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測量轉動</a:t>
            </a: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(</a:t>
            </a:r>
            <a:r>
              <a:rPr kumimoji="1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角速度</a:t>
            </a:r>
            <a:r>
              <a:rPr kumimoji="1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ECAF45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</a:rPr>
              <a:t>)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ECAF45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1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測量單位時間內角度變化。</a:t>
            </a: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id="{62A3264B-895A-48EB-9EEA-77CD5C872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4" y="2363434"/>
            <a:ext cx="7344727" cy="1606911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361D42CA-B6FD-4B78-A851-3A75EACB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42" b="50633"/>
          <a:stretch/>
        </p:blipFill>
        <p:spPr>
          <a:xfrm>
            <a:off x="3192844" y="3970345"/>
            <a:ext cx="1400753" cy="2394487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8D8558E1-C1D3-40B9-855D-CE73A65A2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1043"/>
          <a:stretch/>
        </p:blipFill>
        <p:spPr>
          <a:xfrm>
            <a:off x="1493972" y="4867601"/>
            <a:ext cx="1981630" cy="1182165"/>
          </a:xfrm>
          <a:prstGeom prst="rect">
            <a:avLst/>
          </a:prstGeom>
        </p:spPr>
      </p:pic>
      <p:grpSp>
        <p:nvGrpSpPr>
          <p:cNvPr id="68" name="群組 67">
            <a:extLst>
              <a:ext uri="{FF2B5EF4-FFF2-40B4-BE49-F238E27FC236}">
                <a16:creationId xmlns:a16="http://schemas.microsoft.com/office/drawing/2014/main" id="{036BC242-103B-4513-A215-5785A15AF264}"/>
              </a:ext>
            </a:extLst>
          </p:cNvPr>
          <p:cNvGrpSpPr/>
          <p:nvPr/>
        </p:nvGrpSpPr>
        <p:grpSpPr>
          <a:xfrm>
            <a:off x="1884133" y="4803014"/>
            <a:ext cx="1240289" cy="1246750"/>
            <a:chOff x="292042" y="3330826"/>
            <a:chExt cx="2119224" cy="2100785"/>
          </a:xfrm>
        </p:grpSpPr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CDF23862-1DD8-4E6F-9263-4A01CA7AC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70" name="三角形 7">
              <a:extLst>
                <a:ext uri="{FF2B5EF4-FFF2-40B4-BE49-F238E27FC236}">
                  <a16:creationId xmlns:a16="http://schemas.microsoft.com/office/drawing/2014/main" id="{7E5584AA-5A6A-4988-B532-FE65EDDDFE00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B1154B13-782D-4DD0-A11D-257F90D66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33" r="86042" b="239"/>
          <a:stretch/>
        </p:blipFill>
        <p:spPr>
          <a:xfrm>
            <a:off x="6029349" y="3970345"/>
            <a:ext cx="1400753" cy="2382885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ACFDC100-10D2-420A-B135-FB27E9E738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793"/>
          <a:stretch/>
        </p:blipFill>
        <p:spPr>
          <a:xfrm>
            <a:off x="4301168" y="4867599"/>
            <a:ext cx="1981630" cy="1111046"/>
          </a:xfrm>
          <a:prstGeom prst="rect">
            <a:avLst/>
          </a:prstGeom>
        </p:spPr>
      </p:pic>
      <p:grpSp>
        <p:nvGrpSpPr>
          <p:cNvPr id="73" name="群組 72">
            <a:extLst>
              <a:ext uri="{FF2B5EF4-FFF2-40B4-BE49-F238E27FC236}">
                <a16:creationId xmlns:a16="http://schemas.microsoft.com/office/drawing/2014/main" id="{DB7E9CD7-2914-43DB-BC42-EF7E029DAD49}"/>
              </a:ext>
            </a:extLst>
          </p:cNvPr>
          <p:cNvGrpSpPr/>
          <p:nvPr/>
        </p:nvGrpSpPr>
        <p:grpSpPr>
          <a:xfrm rot="14534239">
            <a:off x="4682185" y="4803014"/>
            <a:ext cx="1240289" cy="1246750"/>
            <a:chOff x="292042" y="3330826"/>
            <a:chExt cx="2119224" cy="2100785"/>
          </a:xfrm>
        </p:grpSpPr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06EC786B-CBF1-4A9A-895D-2DF44A73C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75" name="三角形 12">
              <a:extLst>
                <a:ext uri="{FF2B5EF4-FFF2-40B4-BE49-F238E27FC236}">
                  <a16:creationId xmlns:a16="http://schemas.microsoft.com/office/drawing/2014/main" id="{10472834-0823-4B76-8926-126A0A8DB0A3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76" name="圖片 75">
            <a:extLst>
              <a:ext uri="{FF2B5EF4-FFF2-40B4-BE49-F238E27FC236}">
                <a16:creationId xmlns:a16="http://schemas.microsoft.com/office/drawing/2014/main" id="{2094F53A-2BDA-4DAD-838F-4377C0C1F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62" t="50872" r="17431"/>
          <a:stretch/>
        </p:blipFill>
        <p:spPr>
          <a:xfrm>
            <a:off x="9071741" y="3970345"/>
            <a:ext cx="1465831" cy="2382885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1A46F0B9-5152-4548-B3BE-C9B087D72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" b="98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" b="25018"/>
          <a:stretch/>
        </p:blipFill>
        <p:spPr>
          <a:xfrm>
            <a:off x="7269039" y="4855996"/>
            <a:ext cx="1981630" cy="1122648"/>
          </a:xfrm>
          <a:prstGeom prst="rect">
            <a:avLst/>
          </a:prstGeom>
        </p:spPr>
      </p:pic>
      <p:grpSp>
        <p:nvGrpSpPr>
          <p:cNvPr id="78" name="群組 77">
            <a:extLst>
              <a:ext uri="{FF2B5EF4-FFF2-40B4-BE49-F238E27FC236}">
                <a16:creationId xmlns:a16="http://schemas.microsoft.com/office/drawing/2014/main" id="{3AEE6E7A-82F7-406F-872D-D8AB3FF16D0B}"/>
              </a:ext>
            </a:extLst>
          </p:cNvPr>
          <p:cNvGrpSpPr/>
          <p:nvPr/>
        </p:nvGrpSpPr>
        <p:grpSpPr>
          <a:xfrm rot="3751412">
            <a:off x="7650055" y="4791412"/>
            <a:ext cx="1240289" cy="1246750"/>
            <a:chOff x="292042" y="3330826"/>
            <a:chExt cx="2119224" cy="2100785"/>
          </a:xfrm>
        </p:grpSpPr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A2263F67-F0C1-4451-BB6C-CE1378BA7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10" b="100000" l="0" r="100000">
                          <a14:foregroundMark x1="7308" y1="12956" x2="7308" y2="86501"/>
                          <a14:foregroundMark x1="89538" y1="12956" x2="90077" y2="88673"/>
                          <a14:foregroundMark x1="92846" y1="6905" x2="92846" y2="6905"/>
                          <a14:foregroundMark x1="7846" y1="8534" x2="7846" y2="8534"/>
                          <a14:foregroundMark x1="10077" y1="9154" x2="82923" y2="6362"/>
                          <a14:foregroundMark x1="96077" y1="94802" x2="4615" y2="96431"/>
                          <a14:foregroundMark x1="4615" y1="90380" x2="3462" y2="7448"/>
                          <a14:foregroundMark x1="5692" y1="5818" x2="95000" y2="3569"/>
                          <a14:foregroundMark x1="95538" y1="6905" x2="97769" y2="98681"/>
                          <a14:foregroundMark x1="81308" y1="14119" x2="81308" y2="14119"/>
                          <a14:foregroundMark x1="11154" y1="84872" x2="11154" y2="84872"/>
                          <a14:backgroundMark x1="40077" y1="16602" x2="40077" y2="16602"/>
                          <a14:backgroundMark x1="32538" y1="20248" x2="32538" y2="20248"/>
                          <a14:backgroundMark x1="24923" y1="28782" x2="24923" y2="28782"/>
                          <a14:backgroundMark x1="17923" y1="39721" x2="17923" y2="39721"/>
                          <a14:backgroundMark x1="17000" y1="53375" x2="17000" y2="53375"/>
                          <a14:backgroundMark x1="19000" y1="65012" x2="19000" y2="65012"/>
                          <a14:backgroundMark x1="22385" y1="72304" x2="22385" y2="72304"/>
                          <a14:backgroundMark x1="27846" y1="77347" x2="27846" y2="77347"/>
                          <a14:backgroundMark x1="39923" y1="83708" x2="39923" y2="83708"/>
                          <a14:backgroundMark x1="57231" y1="84639" x2="57231" y2="84639"/>
                          <a14:backgroundMark x1="72923" y1="76493" x2="72923" y2="76493"/>
                          <a14:backgroundMark x1="81615" y1="61210" x2="81615" y2="61210"/>
                          <a14:backgroundMark x1="82154" y1="39178" x2="82154" y2="39178"/>
                          <a14:backgroundMark x1="74538" y1="28084" x2="74538" y2="28084"/>
                          <a14:backgroundMark x1="56692" y1="15128" x2="56692" y2="15128"/>
                          <a14:backgroundMark x1="68769" y1="21877" x2="68769" y2="21877"/>
                          <a14:backgroundMark x1="48231" y1="16214" x2="48231" y2="16214"/>
                          <a14:backgroundMark x1="40077" y1="17145" x2="48231" y2="16757"/>
                          <a14:backgroundMark x1="48077" y1="16602" x2="55769" y2="16059"/>
                          <a14:backgroundMark x1="55769" y1="15826" x2="68077" y2="22265"/>
                          <a14:backgroundMark x1="68231" y1="22576" x2="74231" y2="27308"/>
                          <a14:backgroundMark x1="76385" y1="30023" x2="76385" y2="30023"/>
                          <a14:backgroundMark x1="73462" y1="28627" x2="81462" y2="39876"/>
                          <a14:backgroundMark x1="81615" y1="41505" x2="81077" y2="61210"/>
                          <a14:backgroundMark x1="81077" y1="61365" x2="72769" y2="76649"/>
                          <a14:backgroundMark x1="72385" y1="76649" x2="56538" y2="85027"/>
                          <a14:backgroundMark x1="56538" y1="84872" x2="38846" y2="84329"/>
                          <a14:backgroundMark x1="40308" y1="84639" x2="26538" y2="77735"/>
                          <a14:backgroundMark x1="27077" y1="77580" x2="21846" y2="71528"/>
                          <a14:backgroundMark x1="21846" y1="71373" x2="16846" y2="53685"/>
                          <a14:backgroundMark x1="16846" y1="53530" x2="19154" y2="36074"/>
                          <a14:backgroundMark x1="18077" y1="37161" x2="24769" y2="29713"/>
                          <a14:backgroundMark x1="24769" y1="29480" x2="33769" y2="19472"/>
                          <a14:backgroundMark x1="33231" y1="20016" x2="40308" y2="16757"/>
                          <a14:backgroundMark x1="40308" y1="16602" x2="48231" y2="820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042" y="3330826"/>
              <a:ext cx="2119224" cy="2100785"/>
            </a:xfrm>
            <a:prstGeom prst="rect">
              <a:avLst/>
            </a:prstGeom>
          </p:spPr>
        </p:pic>
        <p:sp>
          <p:nvSpPr>
            <p:cNvPr id="80" name="三角形 17">
              <a:extLst>
                <a:ext uri="{FF2B5EF4-FFF2-40B4-BE49-F238E27FC236}">
                  <a16:creationId xmlns:a16="http://schemas.microsoft.com/office/drawing/2014/main" id="{D12627F0-1F5A-4ADD-A33D-3BBE7FF7C275}"/>
                </a:ext>
              </a:extLst>
            </p:cNvPr>
            <p:cNvSpPr/>
            <p:nvPr/>
          </p:nvSpPr>
          <p:spPr>
            <a:xfrm rot="10800000">
              <a:off x="1229734" y="3504448"/>
              <a:ext cx="243840" cy="24701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595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044" y="1722980"/>
            <a:ext cx="3383112" cy="244178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D77EF1B-3391-2D44-9939-3F762AB46018}"/>
              </a:ext>
            </a:extLst>
          </p:cNvPr>
          <p:cNvSpPr txBox="1"/>
          <p:nvPr/>
        </p:nvSpPr>
        <p:spPr>
          <a:xfrm>
            <a:off x="2511668" y="427027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磁場方向、磁場大小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2E03A5-AFBD-8B4A-972B-12AF219DC639}"/>
              </a:ext>
            </a:extLst>
          </p:cNvPr>
          <p:cNvSpPr txBox="1"/>
          <p:nvPr/>
        </p:nvSpPr>
        <p:spPr>
          <a:xfrm>
            <a:off x="3809192" y="5311856"/>
            <a:ext cx="53783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限制：容易受到電子產品的影響。</a:t>
            </a:r>
            <a:endParaRPr kumimoji="0" lang="en-US" altLang="zh-TW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6F1FEB0-BB33-204A-829C-6F2D51801F82}"/>
              </a:ext>
            </a:extLst>
          </p:cNvPr>
          <p:cNvGrpSpPr/>
          <p:nvPr/>
        </p:nvGrpSpPr>
        <p:grpSpPr>
          <a:xfrm>
            <a:off x="1743422" y="1126229"/>
            <a:ext cx="2788955" cy="562048"/>
            <a:chOff x="669924" y="1629563"/>
            <a:chExt cx="4728998" cy="1021040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DDDBBCCD-C6CF-EE4C-9B20-6C5F7EAE4500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94587AC-1DF5-F94B-AC8D-FEB68544AB9F}"/>
                </a:ext>
              </a:extLst>
            </p:cNvPr>
            <p:cNvSpPr/>
            <p:nvPr/>
          </p:nvSpPr>
          <p:spPr>
            <a:xfrm>
              <a:off x="669924" y="1878474"/>
              <a:ext cx="4728998" cy="754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ECA6478-C174-A647-B452-3548CC1847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102" y="1363168"/>
            <a:ext cx="3730061" cy="3319262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01471CF9-BA17-8044-B24C-6BEF6CA12D19}"/>
              </a:ext>
            </a:extLst>
          </p:cNvPr>
          <p:cNvGrpSpPr/>
          <p:nvPr/>
        </p:nvGrpSpPr>
        <p:grpSpPr>
          <a:xfrm>
            <a:off x="7861436" y="1421043"/>
            <a:ext cx="2458136" cy="649572"/>
            <a:chOff x="669924" y="1629563"/>
            <a:chExt cx="4728998" cy="1021040"/>
          </a:xfrm>
        </p:grpSpPr>
        <p:sp>
          <p:nvSpPr>
            <p:cNvPr id="10" name="圓角矩形 9">
              <a:extLst>
                <a:ext uri="{FF2B5EF4-FFF2-40B4-BE49-F238E27FC236}">
                  <a16:creationId xmlns:a16="http://schemas.microsoft.com/office/drawing/2014/main" id="{EE542862-AFE7-834D-B11A-DCAD7D2C5123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D4677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2512A59-FC02-5E44-ACED-83FAC2FAC864}"/>
                </a:ext>
              </a:extLst>
            </p:cNvPr>
            <p:cNvSpPr/>
            <p:nvPr/>
          </p:nvSpPr>
          <p:spPr>
            <a:xfrm>
              <a:off x="669924" y="1878473"/>
              <a:ext cx="4728998" cy="580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Accelerometer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加速規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49D01E5-6A71-3546-B4B4-FDAA2AF625ED}"/>
              </a:ext>
            </a:extLst>
          </p:cNvPr>
          <p:cNvGrpSpPr/>
          <p:nvPr/>
        </p:nvGrpSpPr>
        <p:grpSpPr>
          <a:xfrm>
            <a:off x="7861437" y="2104318"/>
            <a:ext cx="2458136" cy="558134"/>
            <a:chOff x="669924" y="1629563"/>
            <a:chExt cx="4728998" cy="1021040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id="{EE95AF8E-E9C5-A049-A9E0-ED8BD36366DD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D3127F8-B033-C342-8312-3DB9B0079579}"/>
                </a:ext>
              </a:extLst>
            </p:cNvPr>
            <p:cNvSpPr/>
            <p:nvPr/>
          </p:nvSpPr>
          <p:spPr>
            <a:xfrm>
              <a:off x="669924" y="1878472"/>
              <a:ext cx="4728998" cy="675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Gyroscope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陀螺儀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7AF637-C2F0-BD43-AA61-30C45B464188}"/>
              </a:ext>
            </a:extLst>
          </p:cNvPr>
          <p:cNvSpPr txBox="1"/>
          <p:nvPr/>
        </p:nvSpPr>
        <p:spPr>
          <a:xfrm>
            <a:off x="7998670" y="2662453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向前跑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向左轉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2A2256-F3B9-8B49-8550-C95A1FAB650D}"/>
              </a:ext>
            </a:extLst>
          </p:cNvPr>
          <p:cNvGrpSpPr/>
          <p:nvPr/>
        </p:nvGrpSpPr>
        <p:grpSpPr>
          <a:xfrm>
            <a:off x="7795531" y="3519742"/>
            <a:ext cx="2455199" cy="591733"/>
            <a:chOff x="669924" y="1629563"/>
            <a:chExt cx="4728998" cy="1021040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DDB1B90D-49B5-8946-9933-133F23EA9452}"/>
                </a:ext>
              </a:extLst>
            </p:cNvPr>
            <p:cNvSpPr/>
            <p:nvPr/>
          </p:nvSpPr>
          <p:spPr>
            <a:xfrm>
              <a:off x="792019" y="1629563"/>
              <a:ext cx="4474461" cy="1021040"/>
            </a:xfrm>
            <a:prstGeom prst="roundRect">
              <a:avLst/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58345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6A16347-CF86-E84C-AFD2-9260FBB9F796}"/>
                </a:ext>
              </a:extLst>
            </p:cNvPr>
            <p:cNvSpPr/>
            <p:nvPr/>
          </p:nvSpPr>
          <p:spPr>
            <a:xfrm>
              <a:off x="669924" y="1878473"/>
              <a:ext cx="4728998" cy="637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-42863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GeoMagnetic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軟正黑體" panose="020B0604030504040204" pitchFamily="34" charset="-120"/>
                  <a:cs typeface="+mn-cs"/>
                </a:rPr>
                <a:t> 地磁儀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ED94EC-DA95-AE4D-9833-47EAAFD92961}"/>
              </a:ext>
            </a:extLst>
          </p:cNvPr>
          <p:cNvSpPr txBox="1"/>
          <p:nvPr/>
        </p:nvSpPr>
        <p:spPr>
          <a:xfrm>
            <a:off x="7929826" y="4117237"/>
            <a:ext cx="2606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  <a:sym typeface="Wingdings" pitchFamily="2" charset="2"/>
              </a:rPr>
              <a:t>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向北跑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or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0030101010101" pitchFamily="2" charset="-122"/>
                <a:cs typeface="+mn-cs"/>
                <a:sym typeface="Wingdings" pitchFamily="2" charset="2"/>
              </a:rPr>
              <a:t>向西轉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53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39CA404-F1C9-AB4E-8050-D7A0D69E3FD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5900"/>
            <a:ext cx="11137900" cy="557213"/>
          </a:xfrm>
        </p:spPr>
        <p:txBody>
          <a:bodyPr/>
          <a:lstStyle/>
          <a:p>
            <a:r>
              <a:rPr kumimoji="1" lang="zh-TW" altLang="en-US" dirty="0"/>
              <a:t>舉例：游泳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D5BCD4F-4A78-3948-AB08-9932B0DB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3" b="100000" l="7344" r="98438">
                        <a14:foregroundMark x1="14531" y1="47186" x2="14531" y2="47186"/>
                        <a14:foregroundMark x1="15000" y1="45022" x2="27500" y2="20130"/>
                        <a14:foregroundMark x1="28281" y1="18615" x2="48906" y2="10173"/>
                        <a14:foregroundMark x1="49688" y1="9524" x2="69063" y2="16450"/>
                        <a14:foregroundMark x1="78906" y1="23377" x2="88438" y2="46104"/>
                        <a14:foregroundMark x1="87813" y1="43290" x2="82344" y2="28571"/>
                        <a14:foregroundMark x1="50469" y1="11688" x2="64063" y2="12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5796" y="3933770"/>
            <a:ext cx="2317253" cy="1672492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EB0F0BDD-204D-5246-B22E-AF832AFBCA0C}"/>
              </a:ext>
            </a:extLst>
          </p:cNvPr>
          <p:cNvGrpSpPr/>
          <p:nvPr/>
        </p:nvGrpSpPr>
        <p:grpSpPr>
          <a:xfrm>
            <a:off x="1817765" y="1783570"/>
            <a:ext cx="4723434" cy="2970448"/>
            <a:chOff x="391686" y="1235093"/>
            <a:chExt cx="6297912" cy="396059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D6D2688-C4C6-0D4D-ACF9-73447A9FE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5400000">
              <a:off x="-14134" y="1640914"/>
              <a:ext cx="3960596" cy="3148956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65684EF-FD03-8444-B16F-3DF4420C0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76" t="48258" b="11473"/>
            <a:stretch/>
          </p:blipFill>
          <p:spPr>
            <a:xfrm rot="16200000" flipH="1">
              <a:off x="3134822" y="1640913"/>
              <a:ext cx="3960596" cy="3148956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3FD6550-931E-9042-81E0-113AB27398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79361" y="1870942"/>
            <a:ext cx="1215000" cy="1215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1C5804-2E72-7346-99E0-38D65E8626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89" flipH="1">
            <a:off x="5222828" y="2661293"/>
            <a:ext cx="1215000" cy="1215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5D08382-0147-AB40-8BF5-9E68A69733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0111">
            <a:off x="2091762" y="3538828"/>
            <a:ext cx="1215000" cy="1215000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0DB3E1D-D16B-2A47-B4D5-5888EBBE3145}"/>
              </a:ext>
            </a:extLst>
          </p:cNvPr>
          <p:cNvCxnSpPr/>
          <p:nvPr/>
        </p:nvCxnSpPr>
        <p:spPr>
          <a:xfrm>
            <a:off x="7332615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A6F2B33E-892F-844F-A6A2-9E72A7B88EC6}"/>
              </a:ext>
            </a:extLst>
          </p:cNvPr>
          <p:cNvCxnSpPr>
            <a:cxnSpLocks/>
          </p:cNvCxnSpPr>
          <p:nvPr/>
        </p:nvCxnSpPr>
        <p:spPr>
          <a:xfrm flipV="1">
            <a:off x="8161640" y="2754130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D69B3EBE-F1F7-9C4B-8FE1-E181D4869EAF}"/>
              </a:ext>
            </a:extLst>
          </p:cNvPr>
          <p:cNvCxnSpPr>
            <a:cxnSpLocks/>
          </p:cNvCxnSpPr>
          <p:nvPr/>
        </p:nvCxnSpPr>
        <p:spPr>
          <a:xfrm flipV="1">
            <a:off x="8983007" y="2762105"/>
            <a:ext cx="0" cy="5103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99E9B2E-6EEE-2542-A3CF-5B48F9F5FD83}"/>
              </a:ext>
            </a:extLst>
          </p:cNvPr>
          <p:cNvCxnSpPr/>
          <p:nvPr/>
        </p:nvCxnSpPr>
        <p:spPr>
          <a:xfrm>
            <a:off x="8153981" y="3264492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4AF88F4F-7BE8-804B-894A-2C843F23360E}"/>
              </a:ext>
            </a:extLst>
          </p:cNvPr>
          <p:cNvCxnSpPr/>
          <p:nvPr/>
        </p:nvCxnSpPr>
        <p:spPr>
          <a:xfrm>
            <a:off x="8967373" y="2762105"/>
            <a:ext cx="83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5EE8E21-ABD1-884B-A59B-D6C106BC30DB}"/>
              </a:ext>
            </a:extLst>
          </p:cNvPr>
          <p:cNvCxnSpPr>
            <a:cxnSpLocks/>
          </p:cNvCxnSpPr>
          <p:nvPr/>
        </p:nvCxnSpPr>
        <p:spPr>
          <a:xfrm flipV="1">
            <a:off x="7104015" y="3009312"/>
            <a:ext cx="3120077" cy="797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9E2EC34-8324-C14E-A4BA-70718CECF7AE}"/>
              </a:ext>
            </a:extLst>
          </p:cNvPr>
          <p:cNvCxnSpPr>
            <a:cxnSpLocks/>
          </p:cNvCxnSpPr>
          <p:nvPr/>
        </p:nvCxnSpPr>
        <p:spPr>
          <a:xfrm>
            <a:off x="7104014" y="2554283"/>
            <a:ext cx="0" cy="9450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71079C6-D9B2-774F-A8C3-B0CBC548D986}"/>
              </a:ext>
            </a:extLst>
          </p:cNvPr>
          <p:cNvSpPr txBox="1"/>
          <p:nvPr/>
        </p:nvSpPr>
        <p:spPr>
          <a:xfrm>
            <a:off x="6900111" y="2184999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DAFFA99-F776-7341-B505-FABFA188FD5D}"/>
              </a:ext>
            </a:extLst>
          </p:cNvPr>
          <p:cNvSpPr txBox="1"/>
          <p:nvPr/>
        </p:nvSpPr>
        <p:spPr>
          <a:xfrm>
            <a:off x="6900111" y="3487765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E1A9935-0357-844A-9066-E3212C03A439}"/>
              </a:ext>
            </a:extLst>
          </p:cNvPr>
          <p:cNvSpPr txBox="1"/>
          <p:nvPr/>
        </p:nvSpPr>
        <p:spPr>
          <a:xfrm>
            <a:off x="8169615" y="1929496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轉身 （來回趟數）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6D9C14-20F0-FF43-BBDF-FD43528E48AA}"/>
              </a:ext>
            </a:extLst>
          </p:cNvPr>
          <p:cNvSpPr txBox="1"/>
          <p:nvPr/>
        </p:nvSpPr>
        <p:spPr>
          <a:xfrm>
            <a:off x="7916095" y="35081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單趟時間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AF909BBA-51E6-704C-961B-A2683930AF15}"/>
              </a:ext>
            </a:extLst>
          </p:cNvPr>
          <p:cNvCxnSpPr>
            <a:cxnSpLocks/>
          </p:cNvCxnSpPr>
          <p:nvPr/>
        </p:nvCxnSpPr>
        <p:spPr>
          <a:xfrm flipV="1">
            <a:off x="8161641" y="2381209"/>
            <a:ext cx="104246" cy="328837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4D16309-F5EA-944E-ACB3-A3F0DE1F7A1F}"/>
              </a:ext>
            </a:extLst>
          </p:cNvPr>
          <p:cNvCxnSpPr>
            <a:cxnSpLocks/>
          </p:cNvCxnSpPr>
          <p:nvPr/>
        </p:nvCxnSpPr>
        <p:spPr>
          <a:xfrm flipH="1" flipV="1">
            <a:off x="8876417" y="2381209"/>
            <a:ext cx="90956" cy="320863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68F557D-4125-E043-AA88-83CFB39CA4AF}"/>
              </a:ext>
            </a:extLst>
          </p:cNvPr>
          <p:cNvCxnSpPr>
            <a:cxnSpLocks/>
          </p:cNvCxnSpPr>
          <p:nvPr/>
        </p:nvCxnSpPr>
        <p:spPr>
          <a:xfrm>
            <a:off x="8203157" y="3402164"/>
            <a:ext cx="795484" cy="7974"/>
          </a:xfrm>
          <a:prstGeom prst="line">
            <a:avLst/>
          </a:prstGeom>
          <a:ln w="19050">
            <a:solidFill>
              <a:srgbClr val="FF0000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C55E859-6867-734F-8959-BC79228358BB}"/>
              </a:ext>
            </a:extLst>
          </p:cNvPr>
          <p:cNvSpPr txBox="1"/>
          <p:nvPr/>
        </p:nvSpPr>
        <p:spPr>
          <a:xfrm>
            <a:off x="6216969" y="4758853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北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0EB3C6B-5214-E546-A6EC-539EAD17D670}"/>
              </a:ext>
            </a:extLst>
          </p:cNvPr>
          <p:cNvSpPr txBox="1"/>
          <p:nvPr/>
        </p:nvSpPr>
        <p:spPr>
          <a:xfrm>
            <a:off x="1740601" y="4770016"/>
            <a:ext cx="453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南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E53B870-E1A7-5940-BACE-BE127995761B}"/>
              </a:ext>
            </a:extLst>
          </p:cNvPr>
          <p:cNvSpPr txBox="1"/>
          <p:nvPr/>
        </p:nvSpPr>
        <p:spPr>
          <a:xfrm>
            <a:off x="9920745" y="3017722"/>
            <a:ext cx="7472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時間</a:t>
            </a:r>
          </a:p>
        </p:txBody>
      </p:sp>
    </p:spTree>
    <p:extLst>
      <p:ext uri="{BB962C8B-B14F-4D97-AF65-F5344CB8AC3E}">
        <p14:creationId xmlns:p14="http://schemas.microsoft.com/office/powerpoint/2010/main" val="31049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15829" y="1082883"/>
            <a:ext cx="2489784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(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youtube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 links)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新細明體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909200" y="1576349"/>
            <a:ext cx="1307465" cy="479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Lost and found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177103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Badminton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67035" y="3527366"/>
            <a:ext cx="1802436" cy="519161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Home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177103" y="3511250"/>
            <a:ext cx="984470" cy="479205"/>
          </a:xfrm>
          <a:prstGeom prst="roundRect">
            <a:avLst/>
          </a:prstGeom>
          <a:solidFill>
            <a:srgbClr val="FF99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Lighting4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382284" y="3492237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Kids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82284" y="1545863"/>
            <a:ext cx="1091155" cy="479205"/>
          </a:xfrm>
          <a:prstGeom prst="roundRect">
            <a:avLst/>
          </a:prstGeom>
          <a:solidFill>
            <a:schemeClr val="tx2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Robot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715159" y="1569565"/>
            <a:ext cx="984470" cy="45717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BR+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715159" y="3567322"/>
            <a:ext cx="1312875" cy="4792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 anchor="ctr" anchorCtr="0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4080">
                    <a:lumMod val="75000"/>
                  </a:srgbClr>
                </a:solidFill>
                <a:effectLst/>
                <a:uLnTx/>
                <a:uFillTx/>
                <a:latin typeface="Corbel"/>
                <a:ea typeface="新細明體" pitchFamily="18" charset="-120"/>
                <a:cs typeface="+mn-cs"/>
              </a:rPr>
              <a:t>VR</a:t>
            </a:r>
          </a:p>
        </p:txBody>
      </p:sp>
      <p:pic>
        <p:nvPicPr>
          <p:cNvPr id="24" name="圖片 2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00" y="2209247"/>
            <a:ext cx="1822862" cy="1048603"/>
          </a:xfrm>
          <a:prstGeom prst="rect">
            <a:avLst/>
          </a:prstGeom>
        </p:spPr>
      </p:pic>
      <p:pic>
        <p:nvPicPr>
          <p:cNvPr id="25" name="圖片 24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238" y="2251532"/>
            <a:ext cx="1683849" cy="1006318"/>
          </a:xfrm>
          <a:prstGeom prst="rect">
            <a:avLst/>
          </a:prstGeom>
        </p:spPr>
      </p:pic>
      <p:pic>
        <p:nvPicPr>
          <p:cNvPr id="26" name="圖片 25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372" y="2169978"/>
            <a:ext cx="1883827" cy="1091279"/>
          </a:xfrm>
          <a:prstGeom prst="rect">
            <a:avLst/>
          </a:prstGeom>
        </p:spPr>
      </p:pic>
      <p:pic>
        <p:nvPicPr>
          <p:cNvPr id="27" name="圖片 26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463" y="2251532"/>
            <a:ext cx="1793102" cy="1083743"/>
          </a:xfrm>
          <a:prstGeom prst="rect">
            <a:avLst/>
          </a:prstGeom>
        </p:spPr>
      </p:pic>
      <p:pic>
        <p:nvPicPr>
          <p:cNvPr id="28" name="圖片 27">
            <a:hlinkClick r:id="rId11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20" y="4201123"/>
            <a:ext cx="1908213" cy="1103472"/>
          </a:xfrm>
          <a:prstGeom prst="rect">
            <a:avLst/>
          </a:prstGeom>
        </p:spPr>
      </p:pic>
      <p:pic>
        <p:nvPicPr>
          <p:cNvPr id="29" name="圖片 28">
            <a:hlinkClick r:id="rId13"/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93" y="4194017"/>
            <a:ext cx="2005758" cy="1152244"/>
          </a:xfrm>
          <a:prstGeom prst="rect">
            <a:avLst/>
          </a:prstGeom>
        </p:spPr>
      </p:pic>
      <p:pic>
        <p:nvPicPr>
          <p:cNvPr id="30" name="圖片 29">
            <a:hlinkClick r:id="rId15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552" y="4123815"/>
            <a:ext cx="2295168" cy="1115665"/>
          </a:xfrm>
          <a:prstGeom prst="rect">
            <a:avLst/>
          </a:prstGeom>
        </p:spPr>
      </p:pic>
      <p:pic>
        <p:nvPicPr>
          <p:cNvPr id="31" name="圖片 30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207" y="4162469"/>
            <a:ext cx="1864358" cy="1038359"/>
          </a:xfrm>
          <a:prstGeom prst="rect">
            <a:avLst/>
          </a:prstGeom>
        </p:spPr>
      </p:pic>
      <p:pic>
        <p:nvPicPr>
          <p:cNvPr id="32" name="圖片 31">
            <a:hlinkClick r:id="rId19"/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972" y="5656625"/>
            <a:ext cx="1774090" cy="993734"/>
          </a:xfrm>
          <a:prstGeom prst="rect">
            <a:avLst/>
          </a:prstGeom>
        </p:spPr>
      </p:pic>
      <p:pic>
        <p:nvPicPr>
          <p:cNvPr id="33" name="圖片 32">
            <a:hlinkClick r:id="rId21"/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7" y="5656625"/>
            <a:ext cx="1804572" cy="999831"/>
          </a:xfrm>
          <a:prstGeom prst="rect">
            <a:avLst/>
          </a:prstGeom>
        </p:spPr>
      </p:pic>
      <p:pic>
        <p:nvPicPr>
          <p:cNvPr id="34" name="圖片 33">
            <a:hlinkClick r:id="rId23"/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13" y="5413123"/>
            <a:ext cx="2261812" cy="1444877"/>
          </a:xfrm>
          <a:prstGeom prst="rect">
            <a:avLst/>
          </a:prstGeom>
        </p:spPr>
      </p:pic>
      <p:pic>
        <p:nvPicPr>
          <p:cNvPr id="35" name="圖片 34">
            <a:hlinkClick r:id="rId25"/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159" y="5577370"/>
            <a:ext cx="1835406" cy="107298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F502E0A4-8AEF-415A-910A-C84C96C6A04E}"/>
              </a:ext>
            </a:extLst>
          </p:cNvPr>
          <p:cNvSpPr/>
          <p:nvPr/>
        </p:nvSpPr>
        <p:spPr>
          <a:xfrm>
            <a:off x="609566" y="472095"/>
            <a:ext cx="1068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103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年度科技部「穿戴式裝置應用研發專案計畫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-  IMU Sensor Applications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」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7EA58ED-75C8-4CB7-9A86-F10AE7300EE0}"/>
              </a:ext>
            </a:extLst>
          </p:cNvPr>
          <p:cNvSpPr txBox="1"/>
          <p:nvPr/>
        </p:nvSpPr>
        <p:spPr>
          <a:xfrm>
            <a:off x="11500677" y="597599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54953-9752-4E8F-94CB-43419DF02C96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6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132011" y="2019343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6B9243F-798C-441D-AA81-1AEBDAD57F8C}"/>
              </a:ext>
            </a:extLst>
          </p:cNvPr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6A4C1-6837-4664-AE64-DECFBC879A2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3507491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690616" y="97861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/>
              <a:t>ICM20689</a:t>
            </a:r>
            <a:endParaRPr lang="zh-TW" altLang="en-US" sz="105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422305" y="1646703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X+</a:t>
              </a:r>
              <a:endParaRPr lang="zh-TW" altLang="en-US" dirty="0"/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Y+</a:t>
              </a:r>
              <a:endParaRPr lang="zh-TW" altLang="en-US" dirty="0"/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Z+</a:t>
              </a:r>
              <a:endParaRPr lang="zh-TW" altLang="en-US" dirty="0"/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C2447A6-E422-493D-84F8-DA48A568BD60}"/>
              </a:ext>
            </a:extLst>
          </p:cNvPr>
          <p:cNvSpPr txBox="1"/>
          <p:nvPr/>
        </p:nvSpPr>
        <p:spPr>
          <a:xfrm>
            <a:off x="210437" y="179330"/>
            <a:ext cx="660837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Sensor </a:t>
            </a:r>
            <a:r>
              <a:rPr lang="zh-TW" altLang="en-US" sz="32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32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32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聊聊半導體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3626207" y="1289305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4644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3D">
            <a:extLst>
              <a:ext uri="{FF2B5EF4-FFF2-40B4-BE49-F238E27FC236}">
                <a16:creationId xmlns:a16="http://schemas.microsoft.com/office/drawing/2014/main" id="{C8B87077-A617-447F-BB42-1E9971FB0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44" t="9117" r="12261" b="2963"/>
          <a:stretch>
            <a:fillRect/>
          </a:stretch>
        </p:blipFill>
        <p:spPr bwMode="auto">
          <a:xfrm>
            <a:off x="748244" y="1065246"/>
            <a:ext cx="4712552" cy="4478303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F12084C3-5924-42F3-9DB8-98ED94498176}"/>
              </a:ext>
            </a:extLst>
          </p:cNvPr>
          <p:cNvSpPr txBox="1">
            <a:spLocks/>
          </p:cNvSpPr>
          <p:nvPr/>
        </p:nvSpPr>
        <p:spPr>
          <a:xfrm>
            <a:off x="399011" y="2696894"/>
            <a:ext cx="8534400" cy="1752600"/>
          </a:xfrm>
          <a:prstGeom prst="rect">
            <a:avLst/>
          </a:prstGeom>
        </p:spPr>
        <p:txBody>
          <a:bodyPr/>
          <a:lstStyle>
            <a:lvl1pPr marL="211021" indent="-211021" algn="l" defTabSz="844083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1021" marR="0" lvl="0" indent="-211021" algn="l" defTabSz="844083" rtl="0" eaLnBrk="1" fontAlgn="auto" latinLnBrk="0" hangingPunct="1">
              <a:lnSpc>
                <a:spcPct val="90000"/>
              </a:lnSpc>
              <a:spcBef>
                <a:spcPts val="9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258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DAD263-5AC7-4734-A08A-73173AB97E99}"/>
              </a:ext>
            </a:extLst>
          </p:cNvPr>
          <p:cNvSpPr/>
          <p:nvPr/>
        </p:nvSpPr>
        <p:spPr>
          <a:xfrm>
            <a:off x="5213670" y="5952452"/>
            <a:ext cx="2070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A/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 </a:t>
            </a:r>
            <a:r>
              <a:rPr kumimoji="0" lang="ar-AE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∝</a:t>
            </a:r>
            <a:r>
              <a:rPr kumimoji="0" lang="el-GR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Δ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</a:t>
            </a:r>
            <a:r>
              <a:rPr kumimoji="0" lang="ar-AE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E43C7E-BB38-4943-B3BE-2BA676193C37}"/>
              </a:ext>
            </a:extLst>
          </p:cNvPr>
          <p:cNvSpPr txBox="1"/>
          <p:nvPr/>
        </p:nvSpPr>
        <p:spPr>
          <a:xfrm>
            <a:off x="11792446" y="64004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>
                <a:solidFill>
                  <a:schemeClr val="bg1"/>
                </a:solidFill>
              </a:rPr>
              <a:t>26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12A296-6842-452D-A493-7335EDC03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13880"/>
            <a:ext cx="49381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3E19C0-7DA3-4722-AF5F-0E1791FC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269" y="1114636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7A0A80C-B1D5-4B5A-BD69-4444AE1977CC}"/>
              </a:ext>
            </a:extLst>
          </p:cNvPr>
          <p:cNvSpPr txBox="1"/>
          <p:nvPr/>
        </p:nvSpPr>
        <p:spPr>
          <a:xfrm>
            <a:off x="2640112" y="6111999"/>
            <a:ext cx="1484702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= 3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72C4DA-BF1F-4CD7-A38E-02BB6000912D}"/>
              </a:ext>
            </a:extLst>
          </p:cNvPr>
          <p:cNvSpPr txBox="1"/>
          <p:nvPr/>
        </p:nvSpPr>
        <p:spPr>
          <a:xfrm>
            <a:off x="2521732" y="3118309"/>
            <a:ext cx="230704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Moving straight up and down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F99A61F-CDA5-40B5-AB8E-620ED3BF9290}"/>
              </a:ext>
            </a:extLst>
          </p:cNvPr>
          <p:cNvSpPr txBox="1"/>
          <p:nvPr/>
        </p:nvSpPr>
        <p:spPr>
          <a:xfrm>
            <a:off x="5921086" y="4955485"/>
            <a:ext cx="1638590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VDC &gt; 20 V </a:t>
            </a:r>
            <a:endParaRPr kumimoji="0" lang="zh-TW" altLang="en-US" sz="18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5382E-2B8A-4300-AB10-F45C0A36CA0D}"/>
              </a:ext>
            </a:extLst>
          </p:cNvPr>
          <p:cNvSpPr txBox="1"/>
          <p:nvPr/>
        </p:nvSpPr>
        <p:spPr>
          <a:xfrm>
            <a:off x="6035707" y="5988489"/>
            <a:ext cx="326884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2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新細明體"/>
                <a:cs typeface="Arial"/>
                <a:sym typeface="Arial"/>
              </a:rPr>
              <a:t>Stator and rotor start to attract each other</a:t>
            </a:r>
            <a:endParaRPr kumimoji="0" lang="zh-TW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新細明體"/>
              <a:cs typeface="Arial"/>
              <a:sym typeface="Arial"/>
            </a:endParaRPr>
          </a:p>
        </p:txBody>
      </p:sp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153" y="907518"/>
            <a:ext cx="4895512" cy="3798137"/>
          </a:xfrm>
          <a:prstGeom prst="rect">
            <a:avLst/>
          </a:prstGeom>
        </p:spPr>
      </p:pic>
      <p:pic>
        <p:nvPicPr>
          <p:cNvPr id="4" name="圖片 3">
            <a:hlinkClick r:id="rId5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44" y="3738334"/>
            <a:ext cx="2426418" cy="1987468"/>
          </a:xfrm>
          <a:prstGeom prst="rect">
            <a:avLst/>
          </a:prstGeom>
        </p:spPr>
      </p:pic>
      <p:pic>
        <p:nvPicPr>
          <p:cNvPr id="5" name="圖片 4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80" y="858802"/>
            <a:ext cx="2505673" cy="20362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C798E9-EBFF-46AA-8141-C4813E698C08}"/>
              </a:ext>
            </a:extLst>
          </p:cNvPr>
          <p:cNvSpPr/>
          <p:nvPr/>
        </p:nvSpPr>
        <p:spPr>
          <a:xfrm>
            <a:off x="428332" y="3553668"/>
            <a:ext cx="166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(</a:t>
            </a:r>
            <a:r>
              <a:rPr kumimoji="0" lang="en-US" altLang="zh-TW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youtube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新細明體" panose="02020500000000000000" pitchFamily="18" charset="-120"/>
                <a:cs typeface="+mn-cs"/>
              </a:rPr>
              <a:t> links)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628DA67-E00E-4766-A258-B8213080936B}"/>
              </a:ext>
            </a:extLst>
          </p:cNvPr>
          <p:cNvSpPr txBox="1"/>
          <p:nvPr/>
        </p:nvSpPr>
        <p:spPr>
          <a:xfrm>
            <a:off x="11464101" y="62759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E54953-9752-4E8F-94CB-43419DF02C96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E0450C4-EBB4-416C-8A8C-06E1EB67F0B7}"/>
              </a:ext>
            </a:extLst>
          </p:cNvPr>
          <p:cNvSpPr txBox="1"/>
          <p:nvPr/>
        </p:nvSpPr>
        <p:spPr>
          <a:xfrm>
            <a:off x="1028700" y="1028700"/>
            <a:ext cx="58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Semiconductor Talk1 ( Lesson 1)</a:t>
            </a:r>
            <a:endParaRPr lang="zh-TW" altLang="en-US" sz="3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148E8DB-4A21-4A33-9332-1D15E67180B4}"/>
              </a:ext>
            </a:extLst>
          </p:cNvPr>
          <p:cNvSpPr txBox="1"/>
          <p:nvPr/>
        </p:nvSpPr>
        <p:spPr>
          <a:xfrm>
            <a:off x="1028700" y="1613475"/>
            <a:ext cx="568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Semiconductor Talk2 ( Lesson 2)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C8F49E-746F-4B36-A3EE-D674A706DFB2}"/>
              </a:ext>
            </a:extLst>
          </p:cNvPr>
          <p:cNvSpPr txBox="1"/>
          <p:nvPr/>
        </p:nvSpPr>
        <p:spPr>
          <a:xfrm>
            <a:off x="1028700" y="2253555"/>
            <a:ext cx="6469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Semiconductor Talk3 ( Lesson 3)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4C29FBA-56BB-451A-A0F7-0F4380ABA76B}"/>
              </a:ext>
            </a:extLst>
          </p:cNvPr>
          <p:cNvSpPr txBox="1"/>
          <p:nvPr/>
        </p:nvSpPr>
        <p:spPr>
          <a:xfrm>
            <a:off x="492558" y="4019671"/>
            <a:ext cx="11299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Suggestions: 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小學講述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Lesson 1. / G9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以上可加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Lesson  2. / Lesson 3 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可以在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Project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進行中講述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中小學皆可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BB1994E-4663-4197-BD8A-1504EE02AB77}"/>
              </a:ext>
            </a:extLst>
          </p:cNvPr>
          <p:cNvSpPr txBox="1"/>
          <p:nvPr/>
        </p:nvSpPr>
        <p:spPr>
          <a:xfrm>
            <a:off x="11792446" y="64004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>
                <a:solidFill>
                  <a:schemeClr val="bg1"/>
                </a:solidFill>
              </a:rPr>
              <a:t>28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7" name="Picture 4" descr="Correct, Incorrect Sign. Right And Wrong Mark Icon Set. Green Tick And Red  Cross Flat Simbol. Check Ok, YES, No, X Marks For Vote Stock Vector -  Illustration of cross, flat: 172919950">
            <a:extLst>
              <a:ext uri="{FF2B5EF4-FFF2-40B4-BE49-F238E27FC236}">
                <a16:creationId xmlns:a16="http://schemas.microsoft.com/office/drawing/2014/main" id="{1ABEA56B-384A-4941-A165-6C7FEEED7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5812"/>
          <a:stretch/>
        </p:blipFill>
        <p:spPr bwMode="auto">
          <a:xfrm>
            <a:off x="6713220" y="1001048"/>
            <a:ext cx="691921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132011" y="2404488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6B9243F-798C-441D-AA81-1AEBDAD57F8C}"/>
              </a:ext>
            </a:extLst>
          </p:cNvPr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6A4C1-6837-4664-AE64-DECFBC879A2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276403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B5205B2-E09E-4FF9-9D48-B5874F5E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937"/>
          <a:stretch/>
        </p:blipFill>
        <p:spPr>
          <a:xfrm>
            <a:off x="517530" y="2347855"/>
            <a:ext cx="5805777" cy="100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79A3C0E-15C0-4D09-8600-DA0B38DEBF75}"/>
              </a:ext>
            </a:extLst>
          </p:cNvPr>
          <p:cNvSpPr txBox="1"/>
          <p:nvPr/>
        </p:nvSpPr>
        <p:spPr>
          <a:xfrm>
            <a:off x="363868" y="707893"/>
            <a:ext cx="101970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Not Just Coding But </a:t>
            </a:r>
            <a:r>
              <a:rPr lang="en-US" altLang="zh-TW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SEMI</a:t>
            </a:r>
            <a:r>
              <a:rPr lang="en-US" altLang="zh-TW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ea typeface="新細明體" panose="02020500000000000000" pitchFamily="18" charset="-120"/>
              </a:rPr>
              <a:t>+</a:t>
            </a:r>
            <a:r>
              <a:rPr kumimoji="0" lang="en-US" altLang="zh-TW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AIoT</a:t>
            </a:r>
            <a:r>
              <a:rPr kumimoji="0" lang="en-US" altLang="zh-TW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Coding</a:t>
            </a:r>
            <a:endParaRPr kumimoji="0" lang="zh-TW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9377D-4358-4F15-80C8-59038160F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30" y="3533550"/>
            <a:ext cx="5805777" cy="261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D23ECAF2-71BC-43AB-A9EC-E8FD02B89389}"/>
              </a:ext>
            </a:extLst>
          </p:cNvPr>
          <p:cNvSpPr/>
          <p:nvPr/>
        </p:nvSpPr>
        <p:spPr>
          <a:xfrm>
            <a:off x="611248" y="2701369"/>
            <a:ext cx="971820" cy="4779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E5A0C0A-2573-47EA-80E9-9EDE2FFDF5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175" y="2933700"/>
            <a:ext cx="2996565" cy="317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130EF44E-BAC7-40CA-8B8A-81DC1AE9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574" y="3687858"/>
            <a:ext cx="2402837" cy="21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E83EAAC-BB08-4772-9544-4C2918F4CB66}"/>
              </a:ext>
            </a:extLst>
          </p:cNvPr>
          <p:cNvSpPr txBox="1"/>
          <p:nvPr/>
        </p:nvSpPr>
        <p:spPr>
          <a:xfrm>
            <a:off x="1981400" y="1455774"/>
            <a:ext cx="2598647" cy="526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3600" b="1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What to learn</a:t>
            </a:r>
            <a:endParaRPr lang="zh-TW" altLang="en-US" sz="3600" b="1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0CCF64-730F-442B-BBE9-7E08BF797F9A}"/>
              </a:ext>
            </a:extLst>
          </p:cNvPr>
          <p:cNvSpPr txBox="1"/>
          <p:nvPr/>
        </p:nvSpPr>
        <p:spPr>
          <a:xfrm>
            <a:off x="1981399" y="2079147"/>
            <a:ext cx="3682213" cy="1430179"/>
          </a:xfrm>
          <a:prstGeom prst="flowChartAlternateProcess">
            <a:avLst/>
          </a:prstGeom>
          <a:solidFill>
            <a:srgbClr val="7D9FD5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Scratch </a:t>
            </a:r>
            <a:r>
              <a:rPr lang="zh-TW" altLang="en-US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endParaRPr lang="en-US" altLang="zh-TW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First Scratch Program for fun!</a:t>
            </a:r>
          </a:p>
          <a:p>
            <a:pPr defTabSz="457200"/>
            <a:endParaRPr lang="en-US" altLang="zh-TW" sz="16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en-US" altLang="zh-TW" sz="1400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Detailed instruction set not included!</a:t>
            </a:r>
            <a:endParaRPr lang="zh-TW" altLang="en-US" sz="1400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50CDC03-A3A9-4C71-B945-24185BEA7DFC}"/>
              </a:ext>
            </a:extLst>
          </p:cNvPr>
          <p:cNvSpPr txBox="1"/>
          <p:nvPr/>
        </p:nvSpPr>
        <p:spPr>
          <a:xfrm>
            <a:off x="5952263" y="1740300"/>
            <a:ext cx="4901874" cy="1736646"/>
          </a:xfrm>
          <a:prstGeom prst="flowChartAlternateProcess">
            <a:avLst/>
          </a:prstGeom>
          <a:solidFill>
            <a:srgbClr val="7D9FD5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Rabboni </a:t>
            </a:r>
            <a:r>
              <a:rPr lang="zh-TW" altLang="en-US" sz="1600" dirty="0">
                <a:solidFill>
                  <a:prstClr val="white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安裝</a:t>
            </a:r>
            <a:endParaRPr lang="en-US" altLang="zh-TW" sz="1600" dirty="0">
              <a:solidFill>
                <a:prstClr val="white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與外部裝置連結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/IOT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真人版力氣判別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/AI</a:t>
            </a:r>
            <a:endParaRPr lang="zh-TW" altLang="en-US" sz="1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endParaRPr lang="en-US" altLang="zh-TW" sz="1600" b="1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sz="1600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 The First AIOT Program for fun!</a:t>
            </a:r>
            <a:endParaRPr lang="en-US" altLang="zh-TW" sz="14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sz="16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Detailed Motion Recognition not included!</a:t>
            </a:r>
          </a:p>
        </p:txBody>
      </p:sp>
      <p:pic>
        <p:nvPicPr>
          <p:cNvPr id="7" name="Picture 2" descr="「pc icon png」的圖片搜尋結果&quot;">
            <a:hlinkClick r:id="rId2"/>
            <a:extLst>
              <a:ext uri="{FF2B5EF4-FFF2-40B4-BE49-F238E27FC236}">
                <a16:creationId xmlns:a16="http://schemas.microsoft.com/office/drawing/2014/main" id="{E4C11515-4887-4134-8F6D-49DE85DD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666" y="3616240"/>
            <a:ext cx="2340389" cy="207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4B56777-6CBE-4725-B6A1-E0D5D1AAF8BF}"/>
              </a:ext>
            </a:extLst>
          </p:cNvPr>
          <p:cNvSpPr/>
          <p:nvPr/>
        </p:nvSpPr>
        <p:spPr>
          <a:xfrm>
            <a:off x="1972157" y="3913461"/>
            <a:ext cx="1930488" cy="4765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鍵盤賽跑遊戲</a:t>
            </a:r>
            <a:r>
              <a:rPr lang="en-US" altLang="zh-TW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6" name="圖片 15" descr="C:\Users\Sui\Desktop\raboni\ico\icon.png">
            <a:extLst>
              <a:ext uri="{FF2B5EF4-FFF2-40B4-BE49-F238E27FC236}">
                <a16:creationId xmlns:a16="http://schemas.microsoft.com/office/drawing/2014/main" id="{FF3BCEB3-5CFD-445F-917B-94B04996BDC3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391" y="1329457"/>
            <a:ext cx="649135" cy="61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AB1C4E9-D611-4944-9B74-04A748D934C0}"/>
              </a:ext>
            </a:extLst>
          </p:cNvPr>
          <p:cNvSpPr/>
          <p:nvPr/>
        </p:nvSpPr>
        <p:spPr>
          <a:xfrm>
            <a:off x="6359273" y="4009686"/>
            <a:ext cx="1934485" cy="4765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真人版賽跑遊戲</a:t>
            </a:r>
            <a:endParaRPr lang="en-US" altLang="zh-TW" sz="1600" dirty="0">
              <a:solidFill>
                <a:srgbClr val="FFC000">
                  <a:lumMod val="60000"/>
                  <a:lumOff val="40000"/>
                </a:srgb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3C5F17-D449-45AF-BA8D-5F5000AA65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155" y="4252354"/>
            <a:ext cx="2000322" cy="171554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6D31604-65B1-406C-90A5-7E65E4C823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397" y="4366372"/>
            <a:ext cx="2000322" cy="1715543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09FBD22C-722B-40F8-BFDD-E0F7F47396FF}"/>
              </a:ext>
            </a:extLst>
          </p:cNvPr>
          <p:cNvGrpSpPr/>
          <p:nvPr/>
        </p:nvGrpSpPr>
        <p:grpSpPr>
          <a:xfrm rot="20986236">
            <a:off x="8944637" y="5635034"/>
            <a:ext cx="501492" cy="336780"/>
            <a:chOff x="8704859" y="3350169"/>
            <a:chExt cx="546845" cy="41324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BA470A3-6B95-4083-8F02-FA572094517B}"/>
                </a:ext>
              </a:extLst>
            </p:cNvPr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B8C8F50-1486-4E94-AA14-B6DA1D20B15B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14" t="11115" r="14021" b="11137"/>
            <a:stretch/>
          </p:blipFill>
          <p:spPr bwMode="auto">
            <a:xfrm>
              <a:off x="8763000" y="3350169"/>
              <a:ext cx="416295" cy="413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C3D0217-0A98-4341-9E22-477F71A96D18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08" t="26241" r="29273" b="21743"/>
          <a:stretch/>
        </p:blipFill>
        <p:spPr bwMode="auto">
          <a:xfrm>
            <a:off x="3046766" y="5590738"/>
            <a:ext cx="637382" cy="600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C6EF45F6-63B7-4EE8-8C3E-8DF31C7715D5}"/>
              </a:ext>
            </a:extLst>
          </p:cNvPr>
          <p:cNvSpPr txBox="1"/>
          <p:nvPr/>
        </p:nvSpPr>
        <p:spPr>
          <a:xfrm>
            <a:off x="549904" y="961850"/>
            <a:ext cx="51137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 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:  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從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 +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Scratch</a:t>
            </a:r>
            <a:r>
              <a:rPr lang="zh-TW" altLang="en-US" sz="2000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開始</a:t>
            </a:r>
          </a:p>
        </p:txBody>
      </p:sp>
      <p:sp>
        <p:nvSpPr>
          <p:cNvPr id="2" name="矩形 1">
            <a:hlinkClick r:id="rId8"/>
            <a:extLst>
              <a:ext uri="{FF2B5EF4-FFF2-40B4-BE49-F238E27FC236}">
                <a16:creationId xmlns:a16="http://schemas.microsoft.com/office/drawing/2014/main" id="{999993AC-340C-4019-AAAE-8D3851DD6585}"/>
              </a:ext>
            </a:extLst>
          </p:cNvPr>
          <p:cNvSpPr/>
          <p:nvPr/>
        </p:nvSpPr>
        <p:spPr>
          <a:xfrm>
            <a:off x="5952263" y="977239"/>
            <a:ext cx="110799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dirty="0">
                <a:hlinkClick r:id="rId8"/>
              </a:rPr>
              <a:t>竹科親子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17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C2552A-7611-4E45-A309-AF601A9593A8}"/>
              </a:ext>
            </a:extLst>
          </p:cNvPr>
          <p:cNvGrpSpPr/>
          <p:nvPr/>
        </p:nvGrpSpPr>
        <p:grpSpPr>
          <a:xfrm>
            <a:off x="-1" y="0"/>
            <a:ext cx="4017406" cy="6858000"/>
            <a:chOff x="-1" y="0"/>
            <a:chExt cx="4017406" cy="68580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661350D-B904-4643-AF7E-4839F1D7CF15}"/>
                </a:ext>
              </a:extLst>
            </p:cNvPr>
            <p:cNvSpPr/>
            <p:nvPr/>
          </p:nvSpPr>
          <p:spPr>
            <a:xfrm>
              <a:off x="-1" y="0"/>
              <a:ext cx="4017406" cy="1299411"/>
            </a:xfrm>
            <a:prstGeom prst="rect">
              <a:avLst/>
            </a:prstGeom>
            <a:solidFill>
              <a:srgbClr val="2525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94DC81D-C095-49F4-AF48-88D7F7FA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-775748" y="2064847"/>
              <a:ext cx="5568901" cy="4017405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2C162A4-3B86-4639-8BDE-1977B47AE43D}"/>
              </a:ext>
            </a:extLst>
          </p:cNvPr>
          <p:cNvSpPr/>
          <p:nvPr/>
        </p:nvSpPr>
        <p:spPr>
          <a:xfrm>
            <a:off x="4744523" y="1083967"/>
            <a:ext cx="6174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373739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244148</a:t>
            </a:r>
            <a:endParaRPr kumimoji="0" lang="zh-TW" altLang="en-US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B8EA1813-3A60-491A-B3F6-BC3694183044}"/>
              </a:ext>
            </a:extLst>
          </p:cNvPr>
          <p:cNvSpPr/>
          <p:nvPr/>
        </p:nvSpPr>
        <p:spPr>
          <a:xfrm>
            <a:off x="-1" y="1227844"/>
            <a:ext cx="4017406" cy="1938803"/>
          </a:xfrm>
          <a:custGeom>
            <a:avLst/>
            <a:gdLst>
              <a:gd name="connsiteX0" fmla="*/ 0 w 4008235"/>
              <a:gd name="connsiteY0" fmla="*/ 1938803 h 1938803"/>
              <a:gd name="connsiteX1" fmla="*/ 4008235 w 4008235"/>
              <a:gd name="connsiteY1" fmla="*/ 226881 h 1938803"/>
              <a:gd name="connsiteX2" fmla="*/ 4008235 w 4008235"/>
              <a:gd name="connsiteY2" fmla="*/ 0 h 1938803"/>
              <a:gd name="connsiteX3" fmla="*/ 6875 w 4008235"/>
              <a:gd name="connsiteY3" fmla="*/ 13750 h 1938803"/>
              <a:gd name="connsiteX4" fmla="*/ 0 w 4008235"/>
              <a:gd name="connsiteY4" fmla="*/ 1938803 h 1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8235" h="1938803">
                <a:moveTo>
                  <a:pt x="0" y="1938803"/>
                </a:moveTo>
                <a:lnTo>
                  <a:pt x="4008235" y="226881"/>
                </a:lnTo>
                <a:lnTo>
                  <a:pt x="4008235" y="0"/>
                </a:lnTo>
                <a:lnTo>
                  <a:pt x="6875" y="13750"/>
                </a:lnTo>
                <a:cubicBezTo>
                  <a:pt x="11459" y="662310"/>
                  <a:pt x="16042" y="1310869"/>
                  <a:pt x="0" y="1938803"/>
                </a:cubicBezTo>
                <a:close/>
              </a:path>
            </a:pathLst>
          </a:custGeom>
          <a:solidFill>
            <a:srgbClr val="252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B1D7D9-EB2D-43A1-87C4-32B5A0FFCA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46" y="773338"/>
            <a:ext cx="2639514" cy="84775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DBC8863-A05E-42FF-94EE-CC016299FB79}"/>
              </a:ext>
            </a:extLst>
          </p:cNvPr>
          <p:cNvSpPr txBox="1"/>
          <p:nvPr/>
        </p:nvSpPr>
        <p:spPr>
          <a:xfrm>
            <a:off x="195774" y="3838536"/>
            <a:ext cx="3728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Rabboni is not just a device,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It’s a platform.</a:t>
            </a:r>
            <a:endParaRPr kumimoji="0" lang="zh-TW" alt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48F78F6-8C5F-4255-A114-0081476D4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2647914" y="1420298"/>
            <a:ext cx="6858000" cy="40174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C2120B-9B08-4A01-A9E7-27EB4A183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03"/>
          <a:stretch/>
        </p:blipFill>
        <p:spPr>
          <a:xfrm rot="16200000" flipH="1">
            <a:off x="6715475" y="1420299"/>
            <a:ext cx="6858000" cy="401740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AF39CF-6439-457F-B598-9BFEF6FC4FC5}"/>
              </a:ext>
            </a:extLst>
          </p:cNvPr>
          <p:cNvSpPr/>
          <p:nvPr/>
        </p:nvSpPr>
        <p:spPr>
          <a:xfrm>
            <a:off x="4010511" y="0"/>
            <a:ext cx="45719" cy="6858000"/>
          </a:xfrm>
          <a:prstGeom prst="rect">
            <a:avLst/>
          </a:prstGeom>
          <a:solidFill>
            <a:srgbClr val="F4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46B38F6-FDE9-4C69-BF78-FBF34B81DF07}"/>
              </a:ext>
            </a:extLst>
          </p:cNvPr>
          <p:cNvSpPr txBox="1"/>
          <p:nvPr/>
        </p:nvSpPr>
        <p:spPr>
          <a:xfrm>
            <a:off x="4329423" y="341928"/>
            <a:ext cx="127470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IMU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A97AC-1CEB-4337-A238-12D5E048D06F}"/>
              </a:ext>
            </a:extLst>
          </p:cNvPr>
          <p:cNvSpPr txBox="1"/>
          <p:nvPr/>
        </p:nvSpPr>
        <p:spPr>
          <a:xfrm>
            <a:off x="4296860" y="2486501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Data Extractor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重力感測數據擷取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46E190A-5668-471C-9E66-E20A12C18C02}"/>
              </a:ext>
            </a:extLst>
          </p:cNvPr>
          <p:cNvSpPr txBox="1"/>
          <p:nvPr/>
        </p:nvSpPr>
        <p:spPr>
          <a:xfrm>
            <a:off x="4404215" y="489752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API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應用程式介面 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7F5ACF7-4A76-44D5-AE40-FE7481FC2B77}"/>
              </a:ext>
            </a:extLst>
          </p:cNvPr>
          <p:cNvSpPr txBox="1"/>
          <p:nvPr/>
        </p:nvSpPr>
        <p:spPr>
          <a:xfrm>
            <a:off x="5841184" y="1046646"/>
            <a:ext cx="197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內建六軸重力感測器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(IMU: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Initial Measurement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Unit)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212719-F171-4217-A690-724971F737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507" y="737530"/>
            <a:ext cx="2118719" cy="161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3E0CECD-0ADA-4FB3-92B1-6DB7AE9229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563" y="3049789"/>
            <a:ext cx="1656223" cy="136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7A95ADBA-3492-4E26-8DE5-A3D6B0D3B3C0}"/>
              </a:ext>
            </a:extLst>
          </p:cNvPr>
          <p:cNvSpPr txBox="1"/>
          <p:nvPr/>
        </p:nvSpPr>
        <p:spPr>
          <a:xfrm>
            <a:off x="6515601" y="3315316"/>
            <a:ext cx="1047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Android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iOS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FA8C361-22DD-4269-9CC0-C7D42FF2FCEB}"/>
              </a:ext>
            </a:extLst>
          </p:cNvPr>
          <p:cNvSpPr txBox="1"/>
          <p:nvPr/>
        </p:nvSpPr>
        <p:spPr>
          <a:xfrm>
            <a:off x="4702563" y="5257823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Python, </a:t>
            </a:r>
            <a:b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App Inventor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013EEB8-619C-424D-A747-692631F4D7CB}"/>
              </a:ext>
            </a:extLst>
          </p:cNvPr>
          <p:cNvSpPr txBox="1"/>
          <p:nvPr/>
        </p:nvSpPr>
        <p:spPr>
          <a:xfrm>
            <a:off x="8694416" y="4037993"/>
            <a:ext cx="1977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Phone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Rasberry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Pie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1D0733B-5CFE-4153-837C-85B0757149D4}"/>
              </a:ext>
            </a:extLst>
          </p:cNvPr>
          <p:cNvSpPr txBox="1"/>
          <p:nvPr/>
        </p:nvSpPr>
        <p:spPr>
          <a:xfrm>
            <a:off x="8442069" y="2000753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應用程式 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AEA7A94-9353-48F9-91CF-82779623ACE5}"/>
              </a:ext>
            </a:extLst>
          </p:cNvPr>
          <p:cNvSpPr txBox="1"/>
          <p:nvPr/>
        </p:nvSpPr>
        <p:spPr>
          <a:xfrm>
            <a:off x="8439721" y="3751542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IoT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物聯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/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雲端介面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CCE02C9C-A7EA-47E4-A1BE-8A54695760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18"/>
          <a:stretch/>
        </p:blipFill>
        <p:spPr>
          <a:xfrm>
            <a:off x="10227469" y="2423382"/>
            <a:ext cx="1393859" cy="10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7C66B27-D30F-44E7-BDA4-88090379BE3E}"/>
              </a:ext>
            </a:extLst>
          </p:cNvPr>
          <p:cNvSpPr txBox="1"/>
          <p:nvPr/>
        </p:nvSpPr>
        <p:spPr>
          <a:xfrm>
            <a:off x="8694416" y="2308530"/>
            <a:ext cx="1977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Gaming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Education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1D6AACB-D7CD-4A57-9DCA-F62B8D1C80BA}"/>
              </a:ext>
            </a:extLst>
          </p:cNvPr>
          <p:cNvSpPr txBox="1"/>
          <p:nvPr/>
        </p:nvSpPr>
        <p:spPr>
          <a:xfrm>
            <a:off x="8494167" y="5257823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EDU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教育資源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B03127C-72F9-4BAF-B9AA-506986F257E1}"/>
              </a:ext>
            </a:extLst>
          </p:cNvPr>
          <p:cNvSpPr txBox="1"/>
          <p:nvPr/>
        </p:nvSpPr>
        <p:spPr>
          <a:xfrm>
            <a:off x="8722811" y="5622562"/>
            <a:ext cx="1620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企業社會責任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大學社會責任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縣市教育局處合作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E7B4501-C6F5-41D1-BCCD-E7331EBE2E51}"/>
              </a:ext>
            </a:extLst>
          </p:cNvPr>
          <p:cNvSpPr txBox="1"/>
          <p:nvPr/>
        </p:nvSpPr>
        <p:spPr>
          <a:xfrm>
            <a:off x="8389971" y="237133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AI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Algorithm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演算法開發</a:t>
            </a:r>
            <a:r>
              <a:rPr kumimoji="0" lang="en-US" altLang="zh-TW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   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392051E3-D54D-47EA-B05B-C16C4FDEBE8A}"/>
              </a:ext>
            </a:extLst>
          </p:cNvPr>
          <p:cNvSpPr txBox="1"/>
          <p:nvPr/>
        </p:nvSpPr>
        <p:spPr>
          <a:xfrm>
            <a:off x="8647064" y="649705"/>
            <a:ext cx="1977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行動偵測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姿態偵測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數據分析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訊號分析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4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027" y="89495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84810" y="1826117"/>
            <a:ext cx="4195762" cy="3535462"/>
          </a:xfrm>
        </p:spPr>
        <p:txBody>
          <a:bodyPr>
            <a:normAutofit/>
          </a:bodyPr>
          <a:lstStyle/>
          <a:p>
            <a:r>
              <a:rPr lang="en-US" altLang="zh-TW" sz="2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內建六軸重力感測器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(IMU: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Initial Measurement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Unit)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BLE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藍芽傳輸及運算元件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可即時傳輸感測讀值並提供取樣頻率及動態範圍之多樣選擇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配有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LED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燈，指示</a:t>
            </a:r>
            <a:r>
              <a:rPr lang="en-US" altLang="zh-TW" sz="2000" dirty="0" err="1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運作狀態及電量顯示。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endParaRPr lang="zh-TW" altLang="en-US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7B8269-494C-48CA-9020-7D2750C06D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992" y="4109340"/>
            <a:ext cx="2118719" cy="1619235"/>
          </a:xfrm>
          <a:prstGeom prst="rect">
            <a:avLst/>
          </a:prstGeom>
        </p:spPr>
      </p:pic>
      <p:sp>
        <p:nvSpPr>
          <p:cNvPr id="11" name="文字方塊 2">
            <a:extLst>
              <a:ext uri="{FF2B5EF4-FFF2-40B4-BE49-F238E27FC236}">
                <a16:creationId xmlns:a16="http://schemas.microsoft.com/office/drawing/2014/main" id="{333FEAE1-D91D-444E-AD3A-4274D16BD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419" y="5172050"/>
            <a:ext cx="93015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左側功能鍵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FF01D9B-1844-4E1A-AB4C-C2AB0A515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4884" y="4414601"/>
            <a:ext cx="919228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右側功能鍵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2B738E9E-293A-4943-8AF8-698CB7AB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929" y="4070391"/>
            <a:ext cx="929646" cy="25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74295" tIns="37148" rIns="74295" bIns="37148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kumimoji="0" lang="zh-TW" altLang="en-US" sz="1138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sto MT" panose="0204060305050503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指示燈</a:t>
            </a:r>
            <a:endParaRPr kumimoji="0" lang="zh-TW" altLang="en-US" sz="1138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F714F36-41DD-4275-A052-7298FFE43648}"/>
              </a:ext>
            </a:extLst>
          </p:cNvPr>
          <p:cNvGrpSpPr/>
          <p:nvPr/>
        </p:nvGrpSpPr>
        <p:grpSpPr>
          <a:xfrm>
            <a:off x="7618081" y="4685783"/>
            <a:ext cx="206418" cy="210324"/>
            <a:chOff x="0" y="0"/>
            <a:chExt cx="257175" cy="257175"/>
          </a:xfrm>
        </p:grpSpPr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E07BDA3E-56F5-4CEE-BE51-96CC09657139}"/>
                </a:ext>
              </a:extLst>
            </p:cNvPr>
            <p:cNvCxnSpPr/>
            <p:nvPr/>
          </p:nvCxnSpPr>
          <p:spPr>
            <a:xfrm flipH="1">
              <a:off x="0" y="257175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6C3DCDB6-CA16-457A-BCCB-78F153AF5DB0}"/>
                </a:ext>
              </a:extLst>
            </p:cNvPr>
            <p:cNvCxnSpPr/>
            <p:nvPr/>
          </p:nvCxnSpPr>
          <p:spPr>
            <a:xfrm rot="5400000" flipH="1">
              <a:off x="128587" y="12858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87F3A617-94A5-40F4-BE93-DD1136EACC1E}"/>
              </a:ext>
            </a:extLst>
          </p:cNvPr>
          <p:cNvGrpSpPr/>
          <p:nvPr/>
        </p:nvGrpSpPr>
        <p:grpSpPr>
          <a:xfrm rot="16200000">
            <a:off x="6621777" y="4026502"/>
            <a:ext cx="139820" cy="487008"/>
            <a:chOff x="5370" y="0"/>
            <a:chExt cx="257175" cy="606759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EAA6CD-71AC-4385-A119-0628693BB473}"/>
                </a:ext>
              </a:extLst>
            </p:cNvPr>
            <p:cNvCxnSpPr/>
            <p:nvPr/>
          </p:nvCxnSpPr>
          <p:spPr>
            <a:xfrm flipH="1">
              <a:off x="5370" y="606759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015E18D-BF24-42CD-BA80-428D341DCE2C}"/>
                </a:ext>
              </a:extLst>
            </p:cNvPr>
            <p:cNvCxnSpPr/>
            <p:nvPr/>
          </p:nvCxnSpPr>
          <p:spPr>
            <a:xfrm rot="5400000" flipH="1">
              <a:off x="-45682" y="302857"/>
              <a:ext cx="6057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1A640F9-EFDC-4F95-AA7A-5E4C5D22D107}"/>
              </a:ext>
            </a:extLst>
          </p:cNvPr>
          <p:cNvGrpSpPr/>
          <p:nvPr/>
        </p:nvGrpSpPr>
        <p:grpSpPr>
          <a:xfrm rot="10800000">
            <a:off x="6034805" y="4908618"/>
            <a:ext cx="206418" cy="210324"/>
            <a:chOff x="-37185" y="270453"/>
            <a:chExt cx="257175" cy="257175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47D93AAB-770E-43A0-9EDE-B91A3CB7F626}"/>
                </a:ext>
              </a:extLst>
            </p:cNvPr>
            <p:cNvCxnSpPr/>
            <p:nvPr/>
          </p:nvCxnSpPr>
          <p:spPr>
            <a:xfrm flipH="1">
              <a:off x="-37185" y="527628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0ECE4AEA-5D9C-4B7D-94F3-A2F5615B807B}"/>
                </a:ext>
              </a:extLst>
            </p:cNvPr>
            <p:cNvCxnSpPr/>
            <p:nvPr/>
          </p:nvCxnSpPr>
          <p:spPr>
            <a:xfrm rot="5400000" flipH="1">
              <a:off x="91402" y="399041"/>
              <a:ext cx="2571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CF5954-31B4-4471-837C-A3DB96B4CCA6}"/>
              </a:ext>
            </a:extLst>
          </p:cNvPr>
          <p:cNvGrpSpPr/>
          <p:nvPr/>
        </p:nvGrpSpPr>
        <p:grpSpPr>
          <a:xfrm>
            <a:off x="8447847" y="4225159"/>
            <a:ext cx="2241387" cy="1162201"/>
            <a:chOff x="4627113" y="4090659"/>
            <a:chExt cx="2568135" cy="143398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2DB11841-0A54-44BA-9FFA-DB9FA9344BB2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31" t="8682" r="6904" b="10559"/>
            <a:stretch/>
          </p:blipFill>
          <p:spPr bwMode="auto">
            <a:xfrm>
              <a:off x="4627113" y="4090659"/>
              <a:ext cx="2101980" cy="143398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42587E01-79DE-44C1-B4E6-0375766DE919}"/>
                </a:ext>
              </a:extLst>
            </p:cNvPr>
            <p:cNvGrpSpPr/>
            <p:nvPr/>
          </p:nvGrpSpPr>
          <p:grpSpPr>
            <a:xfrm>
              <a:off x="5514826" y="4656591"/>
              <a:ext cx="1680422" cy="389463"/>
              <a:chOff x="0" y="0"/>
              <a:chExt cx="1680442" cy="390213"/>
            </a:xfrm>
          </p:grpSpPr>
          <p:sp>
            <p:nvSpPr>
              <p:cNvPr id="26" name="文字方塊 2">
                <a:extLst>
                  <a:ext uri="{FF2B5EF4-FFF2-40B4-BE49-F238E27FC236}">
                    <a16:creationId xmlns:a16="http://schemas.microsoft.com/office/drawing/2014/main" id="{E425F911-657A-4DE2-B386-7287A61878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7433" y="81763"/>
                <a:ext cx="603009" cy="308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138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背夾</a:t>
                </a:r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06EE57E-3D3C-483B-8E0B-3BD5DAC9EBF7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1057523" cy="260920"/>
                <a:chOff x="-392532" y="0"/>
                <a:chExt cx="661127" cy="260920"/>
              </a:xfrm>
            </p:grpSpPr>
            <p:cxnSp>
              <p:nvCxnSpPr>
                <p:cNvPr id="28" name="直線接點 27">
                  <a:extLst>
                    <a:ext uri="{FF2B5EF4-FFF2-40B4-BE49-F238E27FC236}">
                      <a16:creationId xmlns:a16="http://schemas.microsoft.com/office/drawing/2014/main" id="{3465447E-1D09-4B72-8739-3C22D9EC9021}"/>
                    </a:ext>
                  </a:extLst>
                </p:cNvPr>
                <p:cNvCxnSpPr/>
                <p:nvPr/>
              </p:nvCxnSpPr>
              <p:spPr>
                <a:xfrm flipH="1">
                  <a:off x="-392532" y="260920"/>
                  <a:ext cx="6611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接點 28">
                  <a:extLst>
                    <a:ext uri="{FF2B5EF4-FFF2-40B4-BE49-F238E27FC236}">
                      <a16:creationId xmlns:a16="http://schemas.microsoft.com/office/drawing/2014/main" id="{3E3D3B6B-523D-45FF-9384-D2D3009C9B1F}"/>
                    </a:ext>
                  </a:extLst>
                </p:cNvPr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30A733E-4C13-4FBA-BC93-104D30D0BD98}"/>
              </a:ext>
            </a:extLst>
          </p:cNvPr>
          <p:cNvGrpSpPr/>
          <p:nvPr/>
        </p:nvGrpSpPr>
        <p:grpSpPr>
          <a:xfrm>
            <a:off x="6643529" y="2133777"/>
            <a:ext cx="4806528" cy="1401580"/>
            <a:chOff x="6241223" y="1064302"/>
            <a:chExt cx="4806528" cy="1401580"/>
          </a:xfrm>
        </p:grpSpPr>
        <p:sp>
          <p:nvSpPr>
            <p:cNvPr id="31" name="矩形: 圓角 23">
              <a:hlinkClick r:id="rId4"/>
              <a:extLst>
                <a:ext uri="{FF2B5EF4-FFF2-40B4-BE49-F238E27FC236}">
                  <a16:creationId xmlns:a16="http://schemas.microsoft.com/office/drawing/2014/main" id="{D0EFF885-44F8-43CA-883B-88C8392A72F4}"/>
                </a:ext>
              </a:extLst>
            </p:cNvPr>
            <p:cNvSpPr/>
            <p:nvPr/>
          </p:nvSpPr>
          <p:spPr>
            <a:xfrm>
              <a:off x="6241223" y="1064302"/>
              <a:ext cx="4806528" cy="14015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6443FAFA-5F85-411E-B277-342517FD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7848" y="1220180"/>
              <a:ext cx="1353375" cy="1051074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F52A5757-EA94-4B36-A167-EC7B42A0227F}"/>
                </a:ext>
              </a:extLst>
            </p:cNvPr>
            <p:cNvSpPr txBox="1"/>
            <p:nvPr/>
          </p:nvSpPr>
          <p:spPr>
            <a:xfrm>
              <a:off x="8447847" y="1831147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直接看我操作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7944661" y="1162851"/>
            <a:ext cx="3266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4"/>
              </a:rPr>
              <a:t>https://youtu.be/NlmG3MB7qoc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767819" y="1488284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rabboni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黑体 Std R"/>
                <a:ea typeface="新細明體" panose="02020500000000000000" pitchFamily="18" charset="-120"/>
                <a:cs typeface="+mn-cs"/>
              </a:rPr>
              <a:t>裝置介紹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8F79037A-AAA3-4DEE-874A-7E20659F7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483450"/>
              </p:ext>
            </p:extLst>
          </p:nvPr>
        </p:nvGraphicFramePr>
        <p:xfrm>
          <a:off x="1294030" y="4360437"/>
          <a:ext cx="4049071" cy="1874997"/>
        </p:xfrm>
        <a:graphic>
          <a:graphicData uri="http://schemas.openxmlformats.org/drawingml/2006/table">
            <a:tbl>
              <a:tblPr firstRow="1" firstCol="1" bandRow="1"/>
              <a:tblGrid>
                <a:gridCol w="1371512">
                  <a:extLst>
                    <a:ext uri="{9D8B030D-6E8A-4147-A177-3AD203B41FA5}">
                      <a16:colId xmlns:a16="http://schemas.microsoft.com/office/drawing/2014/main" val="3337537314"/>
                    </a:ext>
                  </a:extLst>
                </a:gridCol>
                <a:gridCol w="2677559">
                  <a:extLst>
                    <a:ext uri="{9D8B030D-6E8A-4147-A177-3AD203B41FA5}">
                      <a16:colId xmlns:a16="http://schemas.microsoft.com/office/drawing/2014/main" val="3294026879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電池容量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充電方式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120mAh 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鋰離子充電電池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 mini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7802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無線傳輸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Bluetooth 4.0 BLE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299622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充電時間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分鐘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84935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待機時間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OFF)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133370"/>
                  </a:ext>
                </a:extLst>
              </a:tr>
              <a:tr h="21669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連續使用時間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小時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58855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400" b="1" kern="100" baseline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支援作業系統</a:t>
                      </a:r>
                      <a:endParaRPr lang="zh-TW" sz="1400" kern="100" baseline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藍芽：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Android</a:t>
                      </a:r>
                      <a:endParaRPr lang="zh-TW" sz="1400" kern="100" baseline="0" dirty="0"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USB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：系統</a:t>
                      </a:r>
                      <a:r>
                        <a:rPr lang="en-US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Windows 7</a:t>
                      </a:r>
                      <a:r>
                        <a:rPr lang="zh-TW" sz="1400" kern="100" baseline="0" dirty="0">
                          <a:effectLst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以上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22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662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004" y="957474"/>
            <a:ext cx="8543925" cy="1325563"/>
          </a:xfrm>
        </p:spPr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感測參數及軸向介紹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6190969" y="3289345"/>
          <a:ext cx="4448628" cy="2400253"/>
        </p:xfrm>
        <a:graphic>
          <a:graphicData uri="http://schemas.openxmlformats.org/drawingml/2006/table">
            <a:tbl>
              <a:tblPr/>
              <a:tblGrid>
                <a:gridCol w="1482876">
                  <a:extLst>
                    <a:ext uri="{9D8B030D-6E8A-4147-A177-3AD203B41FA5}">
                      <a16:colId xmlns:a16="http://schemas.microsoft.com/office/drawing/2014/main" val="138733866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2384979148"/>
                    </a:ext>
                  </a:extLst>
                </a:gridCol>
                <a:gridCol w="1482876">
                  <a:extLst>
                    <a:ext uri="{9D8B030D-6E8A-4147-A177-3AD203B41FA5}">
                      <a16:colId xmlns:a16="http://schemas.microsoft.com/office/drawing/2014/main" val="1988354021"/>
                    </a:ext>
                  </a:extLst>
                </a:gridCol>
              </a:tblGrid>
              <a:tr h="69707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Gyro Sensitivity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effectLst/>
                        </a:rPr>
                        <a:t>Accel</a:t>
                      </a:r>
                      <a:r>
                        <a:rPr lang="en-US" sz="1600" dirty="0">
                          <a:effectLst/>
                        </a:rPr>
                        <a:t> Full Scale Range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785380"/>
                  </a:ext>
                </a:extLst>
              </a:tr>
              <a:tr h="38805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(LSB/°/sec)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(g)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801615"/>
                  </a:ext>
                </a:extLst>
              </a:tr>
              <a:tr h="13151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±250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±500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±1000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±2000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65.5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32.8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16.4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8.2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±2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±16</a:t>
                      </a:r>
                    </a:p>
                  </a:txBody>
                  <a:tcPr marL="31182" marR="31182" marT="31182" marB="31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086988"/>
                  </a:ext>
                </a:extLst>
              </a:tr>
            </a:tbl>
          </a:graphicData>
        </a:graphic>
      </p:graphicFrame>
      <p:pic>
        <p:nvPicPr>
          <p:cNvPr id="10" name="內容版面配置區 21">
            <a:extLst>
              <a:ext uri="{FF2B5EF4-FFF2-40B4-BE49-F238E27FC236}">
                <a16:creationId xmlns:a16="http://schemas.microsoft.com/office/drawing/2014/main" id="{4B384ED2-F094-4F77-9CD2-466FE9188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5" t="6112" r="30978" b="52342"/>
          <a:stretch/>
        </p:blipFill>
        <p:spPr>
          <a:xfrm>
            <a:off x="1908175" y="4336799"/>
            <a:ext cx="2773081" cy="2238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0F01981-5B43-47CF-9102-FF0B4D600A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486" y="2857133"/>
            <a:ext cx="3574144" cy="249843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39A48A-2A59-4467-A903-57BDFB873565}"/>
              </a:ext>
            </a:extLst>
          </p:cNvPr>
          <p:cNvSpPr txBox="1"/>
          <p:nvPr/>
        </p:nvSpPr>
        <p:spPr>
          <a:xfrm>
            <a:off x="766147" y="1803613"/>
            <a:ext cx="56006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直線軸：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加速度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(Acceleration)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環狀軸：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X/Y/Z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角速度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(Gyro)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89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7E9B3F-3057-47FD-8E36-4B15D9F1F2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18" y="2017526"/>
            <a:ext cx="4997303" cy="412974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4F8F41-266F-4ED0-BDDB-13804B4B9E56}"/>
              </a:ext>
            </a:extLst>
          </p:cNvPr>
          <p:cNvSpPr txBox="1">
            <a:spLocks/>
          </p:cNvSpPr>
          <p:nvPr/>
        </p:nvSpPr>
        <p:spPr>
          <a:xfrm>
            <a:off x="1501720" y="804179"/>
            <a:ext cx="10267950" cy="920800"/>
          </a:xfrm>
          <a:prstGeom prst="rect">
            <a:avLst/>
          </a:prstGeom>
        </p:spPr>
        <p:txBody>
          <a:bodyPr/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根據</a:t>
            </a:r>
            <a:r>
              <a:rPr kumimoji="0" lang="en-US" altLang="zh-TW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InvenSense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官方文件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j-cs"/>
              </a:rPr>
              <a:t>ICM-20689-v2.2-002.pdf  Page:18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FA518A1-FD84-401A-98CC-ECEC0374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23" t="18961" r="5463" b="42789"/>
          <a:stretch/>
        </p:blipFill>
        <p:spPr>
          <a:xfrm rot="19503800">
            <a:off x="2049719" y="2890127"/>
            <a:ext cx="2780460" cy="27888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D71801-5AA7-4AB6-B9A2-63F3F7589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3" r="45110" b="6384"/>
          <a:stretch/>
        </p:blipFill>
        <p:spPr>
          <a:xfrm>
            <a:off x="1284190" y="1496131"/>
            <a:ext cx="1862735" cy="27878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4BA77FB-89B1-43A1-880C-E5FF1C986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5" t="80852" r="5463" b="6384"/>
          <a:stretch/>
        </p:blipFill>
        <p:spPr>
          <a:xfrm>
            <a:off x="644573" y="5764292"/>
            <a:ext cx="3817556" cy="90825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A47792-9FF1-4380-B462-EB9254DC6D0E}"/>
              </a:ext>
            </a:extLst>
          </p:cNvPr>
          <p:cNvSpPr txBox="1"/>
          <p:nvPr/>
        </p:nvSpPr>
        <p:spPr>
          <a:xfrm>
            <a:off x="9928587" y="4750732"/>
            <a:ext cx="1281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Sensor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位置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316061C-A256-4418-A43F-7AE18AA46423}"/>
              </a:ext>
            </a:extLst>
          </p:cNvPr>
          <p:cNvCxnSpPr>
            <a:cxnSpLocks/>
          </p:cNvCxnSpPr>
          <p:nvPr/>
        </p:nvCxnSpPr>
        <p:spPr>
          <a:xfrm flipH="1" flipV="1">
            <a:off x="9611833" y="4482783"/>
            <a:ext cx="316754" cy="5965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E87E4BAF-DDE7-47B4-89F6-AE40F6D732A7}"/>
              </a:ext>
            </a:extLst>
          </p:cNvPr>
          <p:cNvSpPr/>
          <p:nvPr/>
        </p:nvSpPr>
        <p:spPr>
          <a:xfrm>
            <a:off x="9025695" y="3683487"/>
            <a:ext cx="902892" cy="9477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ICM20689</a:t>
            </a:r>
            <a:endParaRPr kumimoji="0" lang="zh-TW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F8DAE9B6-63D5-4CA6-B119-645A7D62658D}"/>
              </a:ext>
            </a:extLst>
          </p:cNvPr>
          <p:cNvSpPr/>
          <p:nvPr/>
        </p:nvSpPr>
        <p:spPr>
          <a:xfrm>
            <a:off x="9181401" y="3790505"/>
            <a:ext cx="161782" cy="1678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54F2E95B-5183-4C8D-8B49-C7E3499B17C6}"/>
              </a:ext>
            </a:extLst>
          </p:cNvPr>
          <p:cNvGrpSpPr/>
          <p:nvPr/>
        </p:nvGrpSpPr>
        <p:grpSpPr>
          <a:xfrm>
            <a:off x="4685414" y="1117342"/>
            <a:ext cx="2702764" cy="2311658"/>
            <a:chOff x="4945926" y="1117342"/>
            <a:chExt cx="2442252" cy="200862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FBFD186C-1B9A-4C58-8656-6FB435D1B8D3}"/>
                </a:ext>
              </a:extLst>
            </p:cNvPr>
            <p:cNvGrpSpPr/>
            <p:nvPr/>
          </p:nvGrpSpPr>
          <p:grpSpPr>
            <a:xfrm>
              <a:off x="4945926" y="1163352"/>
              <a:ext cx="2117075" cy="1962618"/>
              <a:chOff x="8579278" y="1676365"/>
              <a:chExt cx="3132005" cy="2502353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EDA56EBF-0272-4B08-8A0E-230EB5D5F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218596">
                <a:off x="9462497" y="1676365"/>
                <a:ext cx="1066800" cy="1447800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1CA2BEF5-D5EF-4906-A411-8C61AFE2A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919211">
                <a:off x="10497830" y="2476183"/>
                <a:ext cx="1066800" cy="1360106"/>
              </a:xfrm>
              <a:prstGeom prst="rect">
                <a:avLst/>
              </a:prstGeom>
            </p:spPr>
          </p:pic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9D7DD1B4-75AE-47B4-92E7-962643E4D86C}"/>
                  </a:ext>
                </a:extLst>
              </p:cNvPr>
              <p:cNvCxnSpPr/>
              <p:nvPr/>
            </p:nvCxnSpPr>
            <p:spPr>
              <a:xfrm>
                <a:off x="8579278" y="3247496"/>
                <a:ext cx="222557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CE032EDF-7976-4C23-84A3-F719129E9E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85613" y="2583846"/>
                <a:ext cx="0" cy="151718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單箭頭接點 45">
                <a:extLst>
                  <a:ext uri="{FF2B5EF4-FFF2-40B4-BE49-F238E27FC236}">
                    <a16:creationId xmlns:a16="http://schemas.microsoft.com/office/drawing/2014/main" id="{86C3AF54-9397-4C3F-BCF4-117BD8B66B36}"/>
                  </a:ext>
                </a:extLst>
              </p:cNvPr>
              <p:cNvCxnSpPr/>
              <p:nvPr/>
            </p:nvCxnSpPr>
            <p:spPr>
              <a:xfrm flipH="1">
                <a:off x="9307766" y="2567165"/>
                <a:ext cx="1541663" cy="138474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E765C14C-36CF-4863-BE0D-5C52DE9D4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35744" flipV="1">
                <a:off x="8990072" y="3092703"/>
                <a:ext cx="1085933" cy="1086098"/>
              </a:xfrm>
              <a:prstGeom prst="rect">
                <a:avLst/>
              </a:prstGeom>
            </p:spPr>
          </p:pic>
        </p:grp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C7782960-C64D-43AD-B37F-79B747861653}"/>
                </a:ext>
              </a:extLst>
            </p:cNvPr>
            <p:cNvSpPr txBox="1"/>
            <p:nvPr/>
          </p:nvSpPr>
          <p:spPr>
            <a:xfrm rot="226124">
              <a:off x="6967870" y="2017526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X+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50B62457-8051-4C68-9DA4-920E182BBCDB}"/>
                </a:ext>
              </a:extLst>
            </p:cNvPr>
            <p:cNvSpPr txBox="1"/>
            <p:nvPr/>
          </p:nvSpPr>
          <p:spPr>
            <a:xfrm rot="226124">
              <a:off x="5433959" y="111734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Y+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C6B2383-6D6D-4768-9C4F-183882FAE0A9}"/>
                </a:ext>
              </a:extLst>
            </p:cNvPr>
            <p:cNvSpPr txBox="1"/>
            <p:nvPr/>
          </p:nvSpPr>
          <p:spPr>
            <a:xfrm rot="226124">
              <a:off x="5060443" y="252699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Z+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811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操作功能介紹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397863" y="1612119"/>
            <a:ext cx="2509235" cy="1438941"/>
            <a:chOff x="-635" y="0"/>
            <a:chExt cx="3268838" cy="202755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" y="47625"/>
              <a:ext cx="2639695" cy="1979930"/>
            </a:xfrm>
            <a:prstGeom prst="rect">
              <a:avLst/>
            </a:prstGeom>
          </p:spPr>
        </p:pic>
        <p:sp>
          <p:nvSpPr>
            <p:cNvPr id="13" name="文字方塊 2"/>
            <p:cNvSpPr txBox="1">
              <a:spLocks noChangeArrowheads="1"/>
            </p:cNvSpPr>
            <p:nvPr/>
          </p:nvSpPr>
          <p:spPr bwMode="auto">
            <a:xfrm>
              <a:off x="-635" y="1347060"/>
              <a:ext cx="1158874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zh-TW" alt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左側功能鍵</a:t>
              </a:r>
            </a:p>
          </p:txBody>
        </p:sp>
        <p:sp>
          <p:nvSpPr>
            <p:cNvPr id="14" name="文字方塊 2"/>
            <p:cNvSpPr txBox="1">
              <a:spLocks noChangeArrowheads="1"/>
            </p:cNvSpPr>
            <p:nvPr/>
          </p:nvSpPr>
          <p:spPr bwMode="auto">
            <a:xfrm>
              <a:off x="2122944" y="420885"/>
              <a:ext cx="1145259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zh-TW" alt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右側功能鍵</a:t>
              </a:r>
            </a:p>
          </p:txBody>
        </p:sp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-1" y="0"/>
              <a:ext cx="1158238" cy="35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spAutoFit/>
            </a:bodyPr>
            <a:lstStyle/>
            <a:p>
              <a:pPr defTabSz="457200"/>
              <a:r>
                <a:rPr lang="en-US" sz="1138" kern="100" dirty="0">
                  <a:solidFill>
                    <a:prstClr val="black"/>
                  </a:solidFill>
                  <a:latin typeface="Calibri" panose="020F0502020204030204" pitchFamily="34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LED</a:t>
              </a:r>
              <a:r>
                <a:rPr lang="zh-TW" altLang="en-US" sz="1138" kern="100" dirty="0">
                  <a:solidFill>
                    <a:prstClr val="black"/>
                  </a:solidFill>
                  <a:latin typeface="Calisto MT" panose="0204060305050503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指示燈</a:t>
              </a:r>
              <a:endParaRPr lang="zh-TW" altLang="en-US" sz="1138" kern="100" dirty="0">
                <a:solidFill>
                  <a:prstClr val="black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2438400" y="752475"/>
              <a:ext cx="257175" cy="257175"/>
              <a:chOff x="0" y="0"/>
              <a:chExt cx="257175" cy="257175"/>
            </a:xfrm>
          </p:grpSpPr>
          <p:cxnSp>
            <p:nvCxnSpPr>
              <p:cNvPr id="26" name="直線接點 25"/>
              <p:cNvCxnSpPr/>
              <p:nvPr/>
            </p:nvCxnSpPr>
            <p:spPr>
              <a:xfrm flipH="1">
                <a:off x="0" y="257175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 rot="5400000" flipH="1">
                <a:off x="128587" y="12858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群組 16"/>
            <p:cNvGrpSpPr/>
            <p:nvPr/>
          </p:nvGrpSpPr>
          <p:grpSpPr>
            <a:xfrm rot="16200000">
              <a:off x="1198730" y="-59299"/>
              <a:ext cx="170966" cy="606759"/>
              <a:chOff x="5370" y="0"/>
              <a:chExt cx="257175" cy="606759"/>
            </a:xfrm>
          </p:grpSpPr>
          <p:cxnSp>
            <p:nvCxnSpPr>
              <p:cNvPr id="24" name="直線接點 23"/>
              <p:cNvCxnSpPr/>
              <p:nvPr/>
            </p:nvCxnSpPr>
            <p:spPr>
              <a:xfrm flipH="1">
                <a:off x="5370" y="606759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/>
              <p:cNvCxnSpPr/>
              <p:nvPr/>
            </p:nvCxnSpPr>
            <p:spPr>
              <a:xfrm rot="5400000" flipH="1">
                <a:off x="-45682" y="302857"/>
                <a:ext cx="605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群組 17"/>
            <p:cNvGrpSpPr/>
            <p:nvPr/>
          </p:nvGrpSpPr>
          <p:grpSpPr>
            <a:xfrm rot="10800000">
              <a:off x="465810" y="1024947"/>
              <a:ext cx="257175" cy="257175"/>
              <a:chOff x="-37185" y="270453"/>
              <a:chExt cx="257175" cy="257175"/>
            </a:xfrm>
          </p:grpSpPr>
          <p:cxnSp>
            <p:nvCxnSpPr>
              <p:cNvPr id="19" name="直線接點 18"/>
              <p:cNvCxnSpPr/>
              <p:nvPr/>
            </p:nvCxnSpPr>
            <p:spPr>
              <a:xfrm flipH="1">
                <a:off x="-37185" y="527628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 rot="5400000" flipH="1">
                <a:off x="91402" y="399041"/>
                <a:ext cx="2571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群組 6"/>
          <p:cNvGrpSpPr/>
          <p:nvPr/>
        </p:nvGrpSpPr>
        <p:grpSpPr>
          <a:xfrm>
            <a:off x="7987198" y="1406140"/>
            <a:ext cx="2900362" cy="1083091"/>
            <a:chOff x="920734" y="3895871"/>
            <a:chExt cx="3580865" cy="1653648"/>
          </a:xfrm>
        </p:grpSpPr>
        <p:pic>
          <p:nvPicPr>
            <p:cNvPr id="38" name="圖片 37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23" t="6003" r="15446" b="14609"/>
            <a:stretch/>
          </p:blipFill>
          <p:spPr bwMode="auto">
            <a:xfrm>
              <a:off x="1664421" y="3895871"/>
              <a:ext cx="1765300" cy="1628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8" name="群組 27"/>
            <p:cNvGrpSpPr/>
            <p:nvPr/>
          </p:nvGrpSpPr>
          <p:grpSpPr>
            <a:xfrm>
              <a:off x="920734" y="4207080"/>
              <a:ext cx="3580865" cy="1342439"/>
              <a:chOff x="-111168" y="-85661"/>
              <a:chExt cx="3581012" cy="1342471"/>
            </a:xfrm>
          </p:grpSpPr>
          <p:sp>
            <p:nvSpPr>
              <p:cNvPr id="29" name="文字方塊 2"/>
              <p:cNvSpPr txBox="1">
                <a:spLocks noChangeArrowheads="1"/>
              </p:cNvSpPr>
              <p:nvPr/>
            </p:nvSpPr>
            <p:spPr bwMode="auto">
              <a:xfrm>
                <a:off x="1028700" y="874900"/>
                <a:ext cx="1158875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左側功能鍵</a:t>
                </a:r>
              </a:p>
            </p:txBody>
          </p:sp>
          <p:sp>
            <p:nvSpPr>
              <p:cNvPr id="30" name="文字方塊 2"/>
              <p:cNvSpPr txBox="1">
                <a:spLocks noChangeArrowheads="1"/>
              </p:cNvSpPr>
              <p:nvPr/>
            </p:nvSpPr>
            <p:spPr bwMode="auto">
              <a:xfrm>
                <a:off x="-111168" y="-85661"/>
                <a:ext cx="1313324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電源開關鍵</a:t>
                </a:r>
              </a:p>
            </p:txBody>
          </p:sp>
          <p:grpSp>
            <p:nvGrpSpPr>
              <p:cNvPr id="31" name="群組 30"/>
              <p:cNvGrpSpPr/>
              <p:nvPr/>
            </p:nvGrpSpPr>
            <p:grpSpPr>
              <a:xfrm flipH="1">
                <a:off x="572493" y="286247"/>
                <a:ext cx="338713" cy="261926"/>
                <a:chOff x="6588" y="0"/>
                <a:chExt cx="262007" cy="261926"/>
              </a:xfrm>
            </p:grpSpPr>
            <p:cxnSp>
              <p:nvCxnSpPr>
                <p:cNvPr id="36" name="直線接點 35"/>
                <p:cNvCxnSpPr/>
                <p:nvPr/>
              </p:nvCxnSpPr>
              <p:spPr>
                <a:xfrm flipH="1">
                  <a:off x="6588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群組 31"/>
              <p:cNvGrpSpPr/>
              <p:nvPr/>
            </p:nvGrpSpPr>
            <p:grpSpPr>
              <a:xfrm>
                <a:off x="2075290" y="326004"/>
                <a:ext cx="419100" cy="261926"/>
                <a:chOff x="1617" y="0"/>
                <a:chExt cx="262007" cy="261926"/>
              </a:xfrm>
            </p:grpSpPr>
            <p:cxnSp>
              <p:nvCxnSpPr>
                <p:cNvPr id="34" name="直線接點 33"/>
                <p:cNvCxnSpPr/>
                <p:nvPr/>
              </p:nvCxnSpPr>
              <p:spPr>
                <a:xfrm flipH="1">
                  <a:off x="1617" y="261926"/>
                  <a:ext cx="26200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接點 34"/>
                <p:cNvCxnSpPr/>
                <p:nvPr/>
              </p:nvCxnSpPr>
              <p:spPr>
                <a:xfrm rot="5400000" flipH="1">
                  <a:off x="133350" y="128576"/>
                  <a:ext cx="25715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文字方塊 2"/>
              <p:cNvSpPr txBox="1">
                <a:spLocks noChangeArrowheads="1"/>
              </p:cNvSpPr>
              <p:nvPr/>
            </p:nvSpPr>
            <p:spPr bwMode="auto">
              <a:xfrm>
                <a:off x="2172756" y="-83571"/>
                <a:ext cx="1297088" cy="381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74295" tIns="37148" rIns="74295" bIns="37148" anchor="t" anchorCtr="0">
                <a:spAutoFit/>
              </a:bodyPr>
              <a:lstStyle/>
              <a:p>
                <a:pPr defTabSz="457200"/>
                <a:r>
                  <a:rPr 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USB mini </a:t>
                </a:r>
                <a:r>
                  <a:rPr lang="zh-TW" altLang="en-US" sz="1138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接口</a:t>
                </a:r>
              </a:p>
            </p:txBody>
          </p:sp>
        </p:grpSp>
      </p:grpSp>
      <p:graphicFrame>
        <p:nvGraphicFramePr>
          <p:cNvPr id="51" name="表格 50"/>
          <p:cNvGraphicFramePr>
            <a:graphicFrameLocks noGrp="1"/>
          </p:cNvGraphicFramePr>
          <p:nvPr>
            <p:extLst/>
          </p:nvPr>
        </p:nvGraphicFramePr>
        <p:xfrm>
          <a:off x="1544037" y="1644579"/>
          <a:ext cx="3539440" cy="2956560"/>
        </p:xfrm>
        <a:graphic>
          <a:graphicData uri="http://schemas.openxmlformats.org/drawingml/2006/table">
            <a:tbl>
              <a:tblPr firstRow="1" firstCol="1" bandRow="1"/>
              <a:tblGrid>
                <a:gridCol w="1070686">
                  <a:extLst>
                    <a:ext uri="{9D8B030D-6E8A-4147-A177-3AD203B41FA5}">
                      <a16:colId xmlns:a16="http://schemas.microsoft.com/office/drawing/2014/main" val="1281995791"/>
                    </a:ext>
                  </a:extLst>
                </a:gridCol>
                <a:gridCol w="972539">
                  <a:extLst>
                    <a:ext uri="{9D8B030D-6E8A-4147-A177-3AD203B41FA5}">
                      <a16:colId xmlns:a16="http://schemas.microsoft.com/office/drawing/2014/main" val="4220115554"/>
                    </a:ext>
                  </a:extLst>
                </a:gridCol>
                <a:gridCol w="1496215">
                  <a:extLst>
                    <a:ext uri="{9D8B030D-6E8A-4147-A177-3AD203B41FA5}">
                      <a16:colId xmlns:a16="http://schemas.microsoft.com/office/drawing/2014/main" val="246310206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400" kern="100" dirty="0"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電源開關鍵</a:t>
                      </a:r>
                      <a:endParaRPr lang="en-US" altLang="zh-TW" sz="1400" kern="100" dirty="0"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單刀開關</a:t>
                      </a:r>
                      <a:endParaRPr 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On/off </a:t>
                      </a:r>
                      <a:r>
                        <a:rPr lang="zh-TW" altLang="en-US" sz="13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標示</a:t>
                      </a:r>
                      <a:endParaRPr lang="zh-TW" altLang="zh-TW" sz="13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27793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左側功能鍵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計數紀錄開始與結束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755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右側功能鍵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短按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藍芽廣播開啟，與藍芽裝置配對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(LED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478752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長按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秒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電量顯示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2509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LED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電量指示燈號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紅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錄影指示燈、電量小於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53954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橘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關機指示燈、電量小於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29256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 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綠</a:t>
                      </a:r>
                      <a:r>
                        <a:rPr lang="en-US" sz="1400" kern="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kern="1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配對指示燈、電量大於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70%</a:t>
                      </a:r>
                      <a:endParaRPr lang="zh-TW" altLang="en-US" sz="1400" kern="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78727"/>
                  </a:ext>
                </a:extLst>
              </a:tr>
            </a:tbl>
          </a:graphicData>
        </a:graphic>
      </p:graphicFrame>
      <p:pic>
        <p:nvPicPr>
          <p:cNvPr id="56" name="圖片 55">
            <a:extLst>
              <a:ext uri="{FF2B5EF4-FFF2-40B4-BE49-F238E27FC236}">
                <a16:creationId xmlns:a16="http://schemas.microsoft.com/office/drawing/2014/main" id="{E78ACC19-8523-4D85-844E-BEDEFA70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40" t="13546" r="13944" b="11553"/>
          <a:stretch/>
        </p:blipFill>
        <p:spPr bwMode="auto">
          <a:xfrm>
            <a:off x="6071400" y="4926387"/>
            <a:ext cx="1295919" cy="102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D6CAA16-C8FE-4062-967C-39872585DAE8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4" t="11115" r="14021" b="11137"/>
          <a:stretch/>
        </p:blipFill>
        <p:spPr bwMode="auto">
          <a:xfrm>
            <a:off x="7626420" y="4902513"/>
            <a:ext cx="1207810" cy="1023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AC0E7A46-8E93-40C3-8BE9-E4CF1CF074A3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8" t="10564" r="15239" b="11928"/>
          <a:stretch/>
        </p:blipFill>
        <p:spPr bwMode="auto">
          <a:xfrm>
            <a:off x="9148750" y="4902512"/>
            <a:ext cx="1218644" cy="1023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6C621A-8603-4975-BBF0-F7D3C837968E}"/>
              </a:ext>
            </a:extLst>
          </p:cNvPr>
          <p:cNvSpPr/>
          <p:nvPr/>
        </p:nvSpPr>
        <p:spPr>
          <a:xfrm>
            <a:off x="6024543" y="6022298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電量大於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3CFDCF6-03F9-4015-990C-22469190B346}"/>
              </a:ext>
            </a:extLst>
          </p:cNvPr>
          <p:cNvSpPr/>
          <p:nvPr/>
        </p:nvSpPr>
        <p:spPr>
          <a:xfrm>
            <a:off x="7442490" y="6040874"/>
            <a:ext cx="163378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電量介於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70% </a:t>
            </a:r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到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76DBBE6A-6FC1-48C3-86D6-7C2EFD880CDF}"/>
              </a:ext>
            </a:extLst>
          </p:cNvPr>
          <p:cNvSpPr/>
          <p:nvPr/>
        </p:nvSpPr>
        <p:spPr>
          <a:xfrm>
            <a:off x="9205056" y="6042351"/>
            <a:ext cx="11400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電量小於</a:t>
            </a:r>
            <a:r>
              <a:rPr lang="en-US" altLang="zh-TW" sz="13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30%</a:t>
            </a:r>
            <a:endParaRPr lang="zh-TW" altLang="en-US" sz="1300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91C6AAC-DF17-48E3-B854-75CA0EDCB28B}"/>
              </a:ext>
            </a:extLst>
          </p:cNvPr>
          <p:cNvGrpSpPr/>
          <p:nvPr/>
        </p:nvGrpSpPr>
        <p:grpSpPr>
          <a:xfrm>
            <a:off x="3149822" y="4961766"/>
            <a:ext cx="2539478" cy="1407065"/>
            <a:chOff x="690324" y="4954264"/>
            <a:chExt cx="2735299" cy="1675137"/>
          </a:xfrm>
        </p:grpSpPr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D594E296-CA25-4A92-86BA-F4801B03DF7D}"/>
                </a:ext>
              </a:extLst>
            </p:cNvPr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046" t="26087" r="16374" b="25932"/>
            <a:stretch/>
          </p:blipFill>
          <p:spPr bwMode="auto">
            <a:xfrm>
              <a:off x="1011397" y="4954264"/>
              <a:ext cx="1785344" cy="96466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C94EE46F-5194-40CF-B3E5-71AEBD613F6A}"/>
                </a:ext>
              </a:extLst>
            </p:cNvPr>
            <p:cNvSpPr/>
            <p:nvPr/>
          </p:nvSpPr>
          <p:spPr>
            <a:xfrm>
              <a:off x="690324" y="6281308"/>
              <a:ext cx="2735299" cy="3480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長按右鍵</a:t>
              </a:r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秒</a:t>
              </a:r>
              <a:r>
                <a:rPr lang="en-US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可以確認</a:t>
              </a:r>
              <a:r>
                <a:rPr lang="zh-TW" altLang="zh-TW" sz="1300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電量</a:t>
              </a:r>
              <a:r>
                <a:rPr lang="zh-TW" altLang="zh-TW" sz="13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狀態</a:t>
              </a:r>
              <a:endParaRPr lang="zh-TW" altLang="en-US" sz="1300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23C3FDB-738A-43DF-B59E-DCEA95614259}"/>
                </a:ext>
              </a:extLst>
            </p:cNvPr>
            <p:cNvPicPr/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2142717" y="5650338"/>
              <a:ext cx="506651" cy="63460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F3EDFA6F-41D2-4E7F-A8D7-FBC666F146A9}"/>
              </a:ext>
            </a:extLst>
          </p:cNvPr>
          <p:cNvGrpSpPr/>
          <p:nvPr/>
        </p:nvGrpSpPr>
        <p:grpSpPr>
          <a:xfrm>
            <a:off x="5953330" y="3213404"/>
            <a:ext cx="4144031" cy="1449035"/>
            <a:chOff x="4283723" y="1876155"/>
            <a:chExt cx="4144031" cy="1594397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7CA3C3B7-0C6F-4B2D-AF3A-B54891FE0F58}"/>
                </a:ext>
              </a:extLst>
            </p:cNvPr>
            <p:cNvPicPr/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80" t="11360" r="14481" b="7826"/>
            <a:stretch/>
          </p:blipFill>
          <p:spPr bwMode="auto">
            <a:xfrm>
              <a:off x="4283723" y="1889054"/>
              <a:ext cx="1510665" cy="12403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D4A59E4-139B-4C8D-8248-8C86B666F1F9}"/>
                </a:ext>
              </a:extLst>
            </p:cNvPr>
            <p:cNvPicPr/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364" t="11360" r="16059" b="6143"/>
            <a:stretch/>
          </p:blipFill>
          <p:spPr bwMode="auto">
            <a:xfrm>
              <a:off x="6838065" y="1876155"/>
              <a:ext cx="1484868" cy="126611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FC876B4-1842-4B68-B8A9-A73F7DFAF21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6470202" y="2474331"/>
              <a:ext cx="367863" cy="460732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10799999" rev="0"/>
              </a:camera>
              <a:lightRig rig="threePt" dir="t"/>
            </a:scene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4D63F3B-46DE-48DB-90E0-195CC55B8B07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208" t="26241" r="29273" b="21743"/>
            <a:stretch/>
          </p:blipFill>
          <p:spPr bwMode="auto">
            <a:xfrm>
              <a:off x="5849383" y="2474330"/>
              <a:ext cx="367863" cy="4607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11EE3E-D4CF-4B7A-B740-D561671E77CD}"/>
                </a:ext>
              </a:extLst>
            </p:cNvPr>
            <p:cNvSpPr/>
            <p:nvPr/>
          </p:nvSpPr>
          <p:spPr>
            <a:xfrm>
              <a:off x="4297916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綠燈閃爍</a:t>
              </a:r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藍芽廣播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E8881C9-117C-4710-BDA5-7F90BD8FB09D}"/>
                </a:ext>
              </a:extLst>
            </p:cNvPr>
            <p:cNvSpPr/>
            <p:nvPr/>
          </p:nvSpPr>
          <p:spPr>
            <a:xfrm>
              <a:off x="6840460" y="3176277"/>
              <a:ext cx="1587294" cy="2942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[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紅燈閃爍</a:t>
              </a:r>
              <a:r>
                <a:rPr lang="en-US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]</a:t>
              </a:r>
              <a:r>
                <a:rPr lang="zh-TW" altLang="zh-TW" sz="1138" b="1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計數記錄</a:t>
              </a:r>
              <a:r>
                <a:rPr lang="zh-TW" altLang="zh-TW" sz="1138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中</a:t>
              </a:r>
              <a:endParaRPr lang="zh-TW" altLang="en-US" sz="1625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AEA8A96-7F85-42C2-831D-A8E047FFD97C}"/>
              </a:ext>
            </a:extLst>
          </p:cNvPr>
          <p:cNvSpPr/>
          <p:nvPr/>
        </p:nvSpPr>
        <p:spPr>
          <a:xfrm>
            <a:off x="5202698" y="5310944"/>
            <a:ext cx="609600" cy="317991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4AB89FFE-1FDF-4E0E-8AD3-0D92BA002465}"/>
              </a:ext>
            </a:extLst>
          </p:cNvPr>
          <p:cNvSpPr/>
          <p:nvPr/>
        </p:nvSpPr>
        <p:spPr>
          <a:xfrm>
            <a:off x="6550216" y="5008051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76F5DE6E-18BD-4A3E-BB84-548C48E1ECFE}"/>
              </a:ext>
            </a:extLst>
          </p:cNvPr>
          <p:cNvSpPr/>
          <p:nvPr/>
        </p:nvSpPr>
        <p:spPr>
          <a:xfrm>
            <a:off x="6658921" y="3303368"/>
            <a:ext cx="76200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C2CC1811-46D3-4637-9327-D897BE7A94DA}"/>
              </a:ext>
            </a:extLst>
          </p:cNvPr>
          <p:cNvSpPr/>
          <p:nvPr/>
        </p:nvSpPr>
        <p:spPr>
          <a:xfrm>
            <a:off x="8063608" y="5008050"/>
            <a:ext cx="76200" cy="45719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07AD10CF-AB43-48B7-865A-2EBD6CA08842}"/>
              </a:ext>
            </a:extLst>
          </p:cNvPr>
          <p:cNvSpPr/>
          <p:nvPr/>
        </p:nvSpPr>
        <p:spPr>
          <a:xfrm>
            <a:off x="9601200" y="5021271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8E174AEC-3297-42BE-8AEE-A94FD32205E4}"/>
              </a:ext>
            </a:extLst>
          </p:cNvPr>
          <p:cNvSpPr/>
          <p:nvPr/>
        </p:nvSpPr>
        <p:spPr>
          <a:xfrm>
            <a:off x="9227513" y="3280508"/>
            <a:ext cx="76200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830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4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配件介紹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41A30AB0-1216-442B-B522-1E1790816BEC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457200"/>
              <a:t>36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69" y="1803063"/>
            <a:ext cx="2228850" cy="16716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1" t="6769" r="6904" b="5892"/>
          <a:stretch/>
        </p:blipFill>
        <p:spPr bwMode="auto">
          <a:xfrm>
            <a:off x="1691297" y="3638356"/>
            <a:ext cx="1965794" cy="1451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973351" y="3349666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73351" y="5128050"/>
            <a:ext cx="144142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本體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背面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49" t="19290" r="20166" b="14843"/>
          <a:stretch/>
        </p:blipFill>
        <p:spPr bwMode="auto">
          <a:xfrm>
            <a:off x="4436972" y="2826053"/>
            <a:ext cx="1485900" cy="1279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4155246" y="4105060"/>
            <a:ext cx="2081019" cy="61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主體與鞋面穩固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結合，確保動作的正確偵測。</a:t>
            </a:r>
          </a:p>
        </p:txBody>
      </p:sp>
      <p:pic>
        <p:nvPicPr>
          <p:cNvPr id="13" name="圖片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60" y="2152183"/>
            <a:ext cx="3450681" cy="35397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124245" y="1918730"/>
            <a:ext cx="263726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魔鬼氈手腕帶 ，寬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公分、長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27.5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公分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059695" y="2612493"/>
            <a:ext cx="227979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背夾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拆卸須將螺絲工具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7124246" y="2619175"/>
            <a:ext cx="2810385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提供使用者跑步或行進間</a:t>
            </a:r>
            <a:r>
              <a:rPr lang="en-US" altLang="zh-TW" sz="1138" dirty="0" err="1">
                <a:solidFill>
                  <a:prstClr val="black"/>
                </a:solidFill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1138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主體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與鞋面穩固結合，確保動作的正確偵測。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24" b="8526"/>
          <a:stretch/>
        </p:blipFill>
        <p:spPr bwMode="auto">
          <a:xfrm>
            <a:off x="6439699" y="3984515"/>
            <a:ext cx="2338647" cy="1268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7028654" y="3669471"/>
            <a:ext cx="1194558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轉接線一條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586077" y="5293827"/>
            <a:ext cx="2226892" cy="4425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Type A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 </a:t>
            </a:r>
            <a:r>
              <a:rPr lang="en-US" altLang="zh-TW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mini</a:t>
            </a:r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線，</a:t>
            </a:r>
            <a:endParaRPr lang="en-US" altLang="zh-TW" sz="1138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457200"/>
            <a:r>
              <a:rPr lang="zh-TW" altLang="en-US" sz="113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可提供傳輸數據以及充電功能。</a:t>
            </a:r>
          </a:p>
        </p:txBody>
      </p:sp>
    </p:spTree>
    <p:extLst>
      <p:ext uri="{BB962C8B-B14F-4D97-AF65-F5344CB8AC3E}">
        <p14:creationId xmlns:p14="http://schemas.microsoft.com/office/powerpoint/2010/main" val="463815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E607D43-5CE3-4FA8-A38C-8865C2718236}"/>
              </a:ext>
            </a:extLst>
          </p:cNvPr>
          <p:cNvSpPr txBox="1"/>
          <p:nvPr/>
        </p:nvSpPr>
        <p:spPr>
          <a:xfrm>
            <a:off x="4169479" y="2091930"/>
            <a:ext cx="744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安裝安裝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……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再安裝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But for what ?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55F8DA-AFAD-4BE8-AAB9-F50F8746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305" y="2784850"/>
            <a:ext cx="6608616" cy="330430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92458D87-4516-4904-A871-0EE8708D2B8E}"/>
              </a:ext>
            </a:extLst>
          </p:cNvPr>
          <p:cNvGrpSpPr/>
          <p:nvPr/>
        </p:nvGrpSpPr>
        <p:grpSpPr>
          <a:xfrm rot="21371005">
            <a:off x="6654620" y="3247290"/>
            <a:ext cx="2295113" cy="589681"/>
            <a:chOff x="5064015" y="2883523"/>
            <a:chExt cx="2295113" cy="58968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4165A48-B2D8-4875-86A1-FC6BB1D0079D}"/>
                </a:ext>
              </a:extLst>
            </p:cNvPr>
            <p:cNvSpPr txBox="1"/>
            <p:nvPr/>
          </p:nvSpPr>
          <p:spPr>
            <a:xfrm rot="411318">
              <a:off x="5064015" y="2883523"/>
              <a:ext cx="108375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python</a:t>
              </a:r>
              <a:endPara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3DDEB411-3D91-4848-9AAD-E32AFE70DC82}"/>
                </a:ext>
              </a:extLst>
            </p:cNvPr>
            <p:cNvSpPr txBox="1"/>
            <p:nvPr/>
          </p:nvSpPr>
          <p:spPr>
            <a:xfrm rot="354920">
              <a:off x="6116480" y="3011539"/>
              <a:ext cx="1242648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Rabboni</a:t>
              </a:r>
              <a:endParaRPr kumimoji="0" lang="zh-TW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5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325"/>
          <a:stretch/>
        </p:blipFill>
        <p:spPr>
          <a:xfrm>
            <a:off x="528678" y="3381568"/>
            <a:ext cx="3468458" cy="27011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833" y="3381568"/>
            <a:ext cx="3353584" cy="27011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8678" y="1797885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1. </a:t>
            </a:r>
            <a:r>
              <a:rPr lang="zh-TW" altLang="en-US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進入連</a:t>
            </a:r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結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1945925" y="44094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下載並解壓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縮檔案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301176" y="5191921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320517" y="3840060"/>
            <a:ext cx="304800" cy="524362"/>
            <a:chOff x="2075466" y="4972359"/>
            <a:chExt cx="304800" cy="524362"/>
          </a:xfrm>
        </p:grpSpPr>
        <p:sp>
          <p:nvSpPr>
            <p:cNvPr id="19" name="橢圓 18"/>
            <p:cNvSpPr/>
            <p:nvPr/>
          </p:nvSpPr>
          <p:spPr>
            <a:xfrm>
              <a:off x="2075466" y="5191921"/>
              <a:ext cx="304800" cy="304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1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22" name="直線單箭頭接點 21"/>
            <p:cNvCxnSpPr/>
            <p:nvPr/>
          </p:nvCxnSpPr>
          <p:spPr>
            <a:xfrm flipV="1">
              <a:off x="2227866" y="4972359"/>
              <a:ext cx="0" cy="18729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923494" y="1667822"/>
            <a:ext cx="4878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prstClr val="black"/>
                </a:solidFill>
              </a:rPr>
              <a:t>https://reurl.cc/Mk0RML</a:t>
            </a:r>
            <a:endParaRPr lang="zh-TW" altLang="en-US" sz="36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605976" y="515965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選擇仍要下載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8678" y="2297280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2.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如果出現警告，選擇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仍要下載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408" y="3336093"/>
            <a:ext cx="3941213" cy="2814588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8678" y="2723132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3.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選擇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儲存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10520876" y="5556074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195888" y="6074602"/>
            <a:ext cx="36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2.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如果出現警告，選擇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仍要下載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862450"/>
            <a:ext cx="5977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</a:t>
            </a:r>
            <a:r>
              <a:rPr lang="zh-TW" altLang="en-US" sz="3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</p:spTree>
    <p:extLst>
      <p:ext uri="{BB962C8B-B14F-4D97-AF65-F5344CB8AC3E}">
        <p14:creationId xmlns:p14="http://schemas.microsoft.com/office/powerpoint/2010/main" val="2725821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086793" y="310583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6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3EBB1AD-EBBF-4529-BEC3-F9F2B234A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692" y="1117172"/>
            <a:ext cx="8039100" cy="35623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E65C42C-4BB7-4FC2-9C22-AFED7A8B101A}"/>
              </a:ext>
            </a:extLst>
          </p:cNvPr>
          <p:cNvSpPr txBox="1"/>
          <p:nvPr/>
        </p:nvSpPr>
        <p:spPr>
          <a:xfrm>
            <a:off x="916647" y="716341"/>
            <a:ext cx="8654073" cy="54327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動機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張忠謀疾呼：留心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衝擊帶來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失業、貧富差距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問題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3"/>
              </a:rPr>
              <a:t>[UDN]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張忠謀表示，「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改變的恐怕不是生活而已，將對整個社會結構做洗牌式的改變，甚至取代人的角色。」另有專家估計，未來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、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年，隨著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5G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實現自動化，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台灣將新添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200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萬失業大軍！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Yahoo news]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失業率增加、增大貧富差距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...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張忠謀預見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未來衝擊 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[</a:t>
            </a:r>
            <a:r>
              <a:rPr kumimoji="0" lang="en-US" altLang="zh-TW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自由時報</a:t>
            </a:r>
            <a:r>
              <a:rPr kumimoji="0" lang="en-US" altLang="zh-TW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5"/>
              </a:rPr>
              <a:t>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如何不被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AI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取代？張忠謀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給年輕人的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個建議 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[</a:t>
            </a:r>
            <a:r>
              <a:rPr kumimoji="0" lang="en-US" altLang="zh-TW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天下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  <a:hlinkClick r:id="rId6"/>
              </a:rPr>
              <a:t>]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為此，張忠謀提出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4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大解方：數據收集、運算能力、具備創意的創業精神，以及終身學習。</a:t>
            </a:r>
          </a:p>
          <a:p>
            <a:pPr marL="0" marR="0" lvl="0" indent="0" algn="l" defTabSz="742950" rtl="0" eaLnBrk="0" fontAlgn="base" latinLnBrk="0" hangingPunct="0">
              <a:lnSpc>
                <a:spcPct val="1500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kumimoji="0" lang="zh-TW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本計畫即在解決此一迫在眉睫之社會問題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.</a:t>
            </a:r>
            <a:endParaRPr kumimoji="0" lang="zh-TW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6259A1-6CF7-4B66-88B1-3FA45BCF81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845" y="4395117"/>
            <a:ext cx="2290736" cy="1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2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3" y="2724156"/>
            <a:ext cx="5179615" cy="3710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35" y="3639952"/>
            <a:ext cx="2286000" cy="18192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肘形接點 8"/>
          <p:cNvCxnSpPr/>
          <p:nvPr/>
        </p:nvCxnSpPr>
        <p:spPr>
          <a:xfrm>
            <a:off x="4050030" y="3193230"/>
            <a:ext cx="2607945" cy="134085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4022034" y="2803458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點擊新增裝置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9142095" y="3639952"/>
            <a:ext cx="2653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4.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出現選擇連線方式視窗，可以選擇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USB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或藍芽連線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9142093" y="4286283"/>
            <a:ext cx="2653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zh-TW" altLang="en-US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注意</a:t>
            </a:r>
            <a:r>
              <a:rPr lang="en-US" altLang="zh-TW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!!!USB</a:t>
            </a:r>
            <a:r>
              <a:rPr lang="zh-TW" altLang="en-US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最多只能連線一個</a:t>
            </a:r>
            <a:r>
              <a:rPr lang="en-US" altLang="zh-TW" dirty="0" err="1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rabboni</a:t>
            </a:r>
            <a:r>
              <a:rPr lang="zh-TW" altLang="en-US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，藍芽最多同時</a:t>
            </a:r>
            <a:r>
              <a:rPr lang="en-US" altLang="zh-TW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4</a:t>
            </a:r>
            <a:r>
              <a:rPr lang="zh-TW" altLang="en-US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個裝</a:t>
            </a:r>
            <a:r>
              <a:rPr lang="zh-TW" altLang="en-US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t="5976"/>
          <a:stretch/>
        </p:blipFill>
        <p:spPr>
          <a:xfrm>
            <a:off x="528678" y="1690029"/>
            <a:ext cx="3099895" cy="40005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7558" y="1256171"/>
            <a:ext cx="479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1.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解壓縮後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，打開資料夾，點擊應用程式開啟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>
            <a:off x="3745809" y="1890054"/>
            <a:ext cx="55245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259" y="1695256"/>
            <a:ext cx="1023280" cy="397942"/>
          </a:xfrm>
          <a:prstGeom prst="rect">
            <a:avLst/>
          </a:prstGeom>
        </p:spPr>
      </p:pic>
      <p:cxnSp>
        <p:nvCxnSpPr>
          <p:cNvPr id="21" name="直線單箭頭接點 20"/>
          <p:cNvCxnSpPr/>
          <p:nvPr/>
        </p:nvCxnSpPr>
        <p:spPr>
          <a:xfrm>
            <a:off x="5213972" y="1890054"/>
            <a:ext cx="55245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圖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989" y="1709001"/>
            <a:ext cx="2071241" cy="36210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527558" y="213779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2.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應用程式開啟後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3433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2" t="5302" r="5389"/>
          <a:stretch/>
        </p:blipFill>
        <p:spPr bwMode="auto">
          <a:xfrm rot="21238188">
            <a:off x="1118519" y="1741312"/>
            <a:ext cx="1509219" cy="123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2981998" y="2184233"/>
            <a:ext cx="1428076" cy="765237"/>
            <a:chOff x="-163703" y="-763610"/>
            <a:chExt cx="3027972" cy="1684112"/>
          </a:xfrm>
        </p:grpSpPr>
        <p:sp>
          <p:nvSpPr>
            <p:cNvPr id="15" name="文字方塊 2"/>
            <p:cNvSpPr txBox="1">
              <a:spLocks noChangeArrowheads="1"/>
            </p:cNvSpPr>
            <p:nvPr/>
          </p:nvSpPr>
          <p:spPr bwMode="auto">
            <a:xfrm>
              <a:off x="0" y="546294"/>
              <a:ext cx="2864269" cy="37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74295" tIns="37148" rIns="74295" bIns="37148" anchor="t" anchorCtr="0">
              <a:noAutofit/>
            </a:bodyPr>
            <a:lstStyle/>
            <a:p>
              <a:pPr defTabSz="457200">
                <a:lnSpc>
                  <a:spcPts val="975"/>
                </a:lnSpc>
              </a:pPr>
              <a:r>
                <a:rPr lang="zh-TW" altLang="en-US" sz="1463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接到電腦</a:t>
              </a:r>
              <a:r>
                <a:rPr lang="en-US" sz="1463" kern="100" dirty="0">
                  <a:solidFill>
                    <a:prstClr val="black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USB</a:t>
              </a:r>
              <a:endParaRPr lang="zh-TW" altLang="en-US" sz="1463" kern="1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61" t="20640" r="14327" b="13751"/>
            <a:stretch/>
          </p:blipFill>
          <p:spPr bwMode="auto">
            <a:xfrm>
              <a:off x="-163703" y="-763610"/>
              <a:ext cx="1927228" cy="13099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17" name="直線接點 16"/>
          <p:cNvCxnSpPr/>
          <p:nvPr/>
        </p:nvCxnSpPr>
        <p:spPr>
          <a:xfrm flipV="1">
            <a:off x="1490818" y="2271597"/>
            <a:ext cx="1491180" cy="677873"/>
          </a:xfrm>
          <a:prstGeom prst="line">
            <a:avLst/>
          </a:prstGeom>
          <a:ln w="28575">
            <a:solidFill>
              <a:schemeClr val="tx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4005" y="1494412"/>
            <a:ext cx="744921" cy="72482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52500" y="1209166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655" y="4008693"/>
            <a:ext cx="228600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935130" y="3457903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的選項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116" y="1720828"/>
            <a:ext cx="228600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矩形 20"/>
          <p:cNvSpPr/>
          <p:nvPr/>
        </p:nvSpPr>
        <p:spPr>
          <a:xfrm>
            <a:off x="4785591" y="1170038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5693568" y="2764316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6191250" y="2659856"/>
            <a:ext cx="1038225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 rot="5400000">
            <a:off x="6476999" y="3944085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/>
          <a:srcRect l="1072" t="1250" r="592" b="1431"/>
          <a:stretch/>
        </p:blipFill>
        <p:spPr>
          <a:xfrm>
            <a:off x="5581650" y="4676775"/>
            <a:ext cx="2247900" cy="1862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6016336" y="5898198"/>
            <a:ext cx="1213139" cy="40735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85591" y="4220803"/>
            <a:ext cx="4047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</a:t>
            </a:r>
            <a:r>
              <a:rPr lang="en-US" altLang="zh-TW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–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USB HID UART Bridge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7"/>
          <a:srcRect l="632" t="829" r="752" b="986"/>
          <a:stretch/>
        </p:blipFill>
        <p:spPr>
          <a:xfrm>
            <a:off x="9167812" y="1720828"/>
            <a:ext cx="2211210" cy="1847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矩形 28"/>
          <p:cNvSpPr/>
          <p:nvPr/>
        </p:nvSpPr>
        <p:spPr>
          <a:xfrm>
            <a:off x="8986116" y="1170038"/>
            <a:ext cx="207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63812" y="3011836"/>
            <a:ext cx="647002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19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78" y="1665457"/>
            <a:ext cx="6658743" cy="4630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矩形 23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肘形接點 31"/>
          <p:cNvCxnSpPr/>
          <p:nvPr/>
        </p:nvCxnSpPr>
        <p:spPr>
          <a:xfrm>
            <a:off x="3494841" y="1942869"/>
            <a:ext cx="4835343" cy="12026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11.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97" y="4637140"/>
            <a:ext cx="3486135" cy="1659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矩形 33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12.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「確認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」後，名稱改變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528678" y="659830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-USB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連線</a:t>
            </a:r>
            <a:endParaRPr lang="zh-TW" alt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0164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2086793" y="3105835"/>
            <a:ext cx="8024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80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5207383" y="4615461"/>
            <a:ext cx="2300136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" name="圖片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820" y="2205152"/>
            <a:ext cx="828696" cy="80634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3611" y="1180659"/>
            <a:ext cx="3656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連結藍芽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dongle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與電腦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若電腦沒有藍芽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，筆電有藍芽功能的，請確認藍芽在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4.0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以上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5.1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以下。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85591" y="1180764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藍芽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」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的選項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785591" y="4148425"/>
            <a:ext cx="256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4"/>
          <a:srcRect l="534" t="537" r="1073" b="1230"/>
          <a:stretch/>
        </p:blipFill>
        <p:spPr>
          <a:xfrm>
            <a:off x="8920808" y="1550096"/>
            <a:ext cx="2208741" cy="183862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線單箭頭接點 7"/>
          <p:cNvCxnSpPr/>
          <p:nvPr/>
        </p:nvCxnSpPr>
        <p:spPr>
          <a:xfrm>
            <a:off x="5343835" y="5668838"/>
            <a:ext cx="466725" cy="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841517" y="5564378"/>
            <a:ext cx="1038225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5"/>
          <a:srcRect l="1357" t="908" r="1583" b="1827"/>
          <a:stretch/>
        </p:blipFill>
        <p:spPr>
          <a:xfrm>
            <a:off x="8920808" y="4615461"/>
            <a:ext cx="2175858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矩形 25"/>
          <p:cNvSpPr/>
          <p:nvPr/>
        </p:nvSpPr>
        <p:spPr>
          <a:xfrm>
            <a:off x="9380744" y="2726810"/>
            <a:ext cx="1213139" cy="6762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130961" y="1162766"/>
            <a:ext cx="3788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選擇欲連結</a:t>
            </a:r>
            <a:r>
              <a:rPr lang="en-US" altLang="zh-TW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裝置的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986116" y="4148425"/>
            <a:ext cx="207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6.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選擇 「確認」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434279" y="5924707"/>
            <a:ext cx="647002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Device/Module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47" y="2162442"/>
            <a:ext cx="1124072" cy="89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單箭頭接點 23"/>
          <p:cNvCxnSpPr/>
          <p:nvPr/>
        </p:nvCxnSpPr>
        <p:spPr>
          <a:xfrm>
            <a:off x="2211058" y="2608324"/>
            <a:ext cx="466725" cy="0"/>
          </a:xfrm>
          <a:prstGeom prst="straightConnector1">
            <a:avLst/>
          </a:prstGeom>
          <a:ln w="3810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圖片 2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t="26086" r="16374" b="25932"/>
          <a:stretch>
            <a:fillRect/>
          </a:stretch>
        </p:blipFill>
        <p:spPr bwMode="auto">
          <a:xfrm>
            <a:off x="786880" y="4770805"/>
            <a:ext cx="20002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圖片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2" t="26241" r="29208" b="21742"/>
          <a:stretch>
            <a:fillRect/>
          </a:stretch>
        </p:blipFill>
        <p:spPr bwMode="auto">
          <a:xfrm>
            <a:off x="1023407" y="5585999"/>
            <a:ext cx="527050" cy="65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779145" y="3528148"/>
            <a:ext cx="39025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短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按右鍵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</a:rPr>
              <a:t>秒，開始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藍芽連線，綠燈會閃爍直到配對成功。若無配對到手機，會自動於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30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秒後停止廣播。</a:t>
            </a:r>
          </a:p>
        </p:txBody>
      </p:sp>
      <p:pic>
        <p:nvPicPr>
          <p:cNvPr id="33" name="圖片 3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11360" r="14481" b="7826"/>
          <a:stretch/>
        </p:blipFill>
        <p:spPr bwMode="auto">
          <a:xfrm>
            <a:off x="3001389" y="4797936"/>
            <a:ext cx="1487519" cy="1221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矩形 12"/>
          <p:cNvSpPr/>
          <p:nvPr/>
        </p:nvSpPr>
        <p:spPr>
          <a:xfrm>
            <a:off x="2410724" y="6042538"/>
            <a:ext cx="2374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藍芽連線手機成功後，綠燈每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</a:rPr>
              <a:t>秒閃爍一次</a:t>
            </a:r>
          </a:p>
        </p:txBody>
      </p:sp>
      <p:sp>
        <p:nvSpPr>
          <p:cNvPr id="32" name="太陽 31"/>
          <p:cNvSpPr/>
          <p:nvPr/>
        </p:nvSpPr>
        <p:spPr>
          <a:xfrm>
            <a:off x="3951892" y="4625445"/>
            <a:ext cx="440461" cy="440461"/>
          </a:xfrm>
          <a:prstGeom prst="sun">
            <a:avLst/>
          </a:prstGeom>
          <a:solidFill>
            <a:srgbClr val="B0FC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2"/>
          <a:srcRect r="1235" b="2523"/>
          <a:stretch/>
        </p:blipFill>
        <p:spPr>
          <a:xfrm>
            <a:off x="5207383" y="1553338"/>
            <a:ext cx="2300136" cy="1831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矩形 35"/>
          <p:cNvSpPr/>
          <p:nvPr/>
        </p:nvSpPr>
        <p:spPr>
          <a:xfrm>
            <a:off x="8473148" y="3406721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MAC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碼在</a:t>
            </a:r>
            <a:r>
              <a:rPr lang="en-US" altLang="zh-TW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rabboni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的本體背面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0592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45" b="322"/>
          <a:stretch/>
        </p:blipFill>
        <p:spPr>
          <a:xfrm>
            <a:off x="439597" y="1673770"/>
            <a:ext cx="6821714" cy="47337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7.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數字跳動代表連線成功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96795" y="2486120"/>
            <a:ext cx="3726181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836163" y="1832220"/>
            <a:ext cx="583693" cy="22129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肘形接點 31"/>
          <p:cNvCxnSpPr/>
          <p:nvPr/>
        </p:nvCxnSpPr>
        <p:spPr>
          <a:xfrm>
            <a:off x="3494841" y="1942869"/>
            <a:ext cx="4835343" cy="1202667"/>
          </a:xfrm>
          <a:prstGeom prst="bentConnector3">
            <a:avLst>
              <a:gd name="adj1" fmla="val 50000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8377737" y="1619703"/>
            <a:ext cx="2997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8.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可以編輯裝置在電腦上的名稱，會對應到</a:t>
            </a:r>
            <a:r>
              <a:rPr lang="en-US" altLang="zh-TW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Scartch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裡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947" t="1369" r="2052" b="3760"/>
          <a:stretch/>
        </p:blipFill>
        <p:spPr>
          <a:xfrm>
            <a:off x="8489139" y="2377439"/>
            <a:ext cx="2615184" cy="1536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397" y="4637140"/>
            <a:ext cx="3486135" cy="165906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8017397" y="4267808"/>
            <a:ext cx="335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9.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按下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「確認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」後，名稱改變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3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500" y="1209166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10.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新增其他裝置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43" y="1665457"/>
            <a:ext cx="5607800" cy="2479736"/>
          </a:xfrm>
          <a:prstGeom prst="rect">
            <a:avLst/>
          </a:prstGeom>
        </p:spPr>
      </p:pic>
      <p:cxnSp>
        <p:nvCxnSpPr>
          <p:cNvPr id="13" name="肘形接點 12"/>
          <p:cNvCxnSpPr/>
          <p:nvPr/>
        </p:nvCxnSpPr>
        <p:spPr>
          <a:xfrm>
            <a:off x="3833899" y="3509113"/>
            <a:ext cx="2607945" cy="1340852"/>
          </a:xfrm>
          <a:prstGeom prst="bentConnector3">
            <a:avLst/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B9FC93F-16F9-41DD-A3AB-25D69BA9DE06}"/>
              </a:ext>
            </a:extLst>
          </p:cNvPr>
          <p:cNvSpPr txBox="1"/>
          <p:nvPr/>
        </p:nvSpPr>
        <p:spPr>
          <a:xfrm>
            <a:off x="3805903" y="3119341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3.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點擊新增第二個、第三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個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新細明體" panose="02020500000000000000" pitchFamily="18" charset="-120"/>
              </a:rPr>
              <a:t>裝置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637" y="3591097"/>
            <a:ext cx="5015009" cy="316870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946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8678" y="1197021"/>
            <a:ext cx="29977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點擊左邊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" r="375" b="503"/>
          <a:stretch/>
        </p:blipFill>
        <p:spPr>
          <a:xfrm>
            <a:off x="528678" y="1598186"/>
            <a:ext cx="6519822" cy="4521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矩形 8"/>
          <p:cNvSpPr/>
          <p:nvPr/>
        </p:nvSpPr>
        <p:spPr>
          <a:xfrm>
            <a:off x="739219" y="3304188"/>
            <a:ext cx="583693" cy="41568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肘形接點 9"/>
          <p:cNvCxnSpPr/>
          <p:nvPr/>
        </p:nvCxnSpPr>
        <p:spPr>
          <a:xfrm flipV="1">
            <a:off x="1429821" y="2054477"/>
            <a:ext cx="6558479" cy="1456028"/>
          </a:xfrm>
          <a:prstGeom prst="bentConnector3">
            <a:avLst>
              <a:gd name="adj1" fmla="val 60844"/>
            </a:avLst>
          </a:prstGeom>
          <a:ln w="28575"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1" t="8985" r="1886" b="13259"/>
          <a:stretch/>
        </p:blipFill>
        <p:spPr>
          <a:xfrm>
            <a:off x="8184577" y="1598186"/>
            <a:ext cx="3137473" cy="1254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7784489" y="2986671"/>
            <a:ext cx="3918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點擊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Scratch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</a:t>
            </a:r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ICON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，跳轉到瀏覽器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/>
          <a:srcRect t="351" r="277" b="585"/>
          <a:stretch/>
        </p:blipFill>
        <p:spPr>
          <a:xfrm>
            <a:off x="7794051" y="3420600"/>
            <a:ext cx="3908962" cy="2629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7201504" y="6115004"/>
            <a:ext cx="4838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https://nctutwtlab.github.io/scratch-gui/rabboni/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21B046-F584-49F7-81BB-3B1055D963BC}"/>
              </a:ext>
            </a:extLst>
          </p:cNvPr>
          <p:cNvSpPr/>
          <p:nvPr/>
        </p:nvSpPr>
        <p:spPr>
          <a:xfrm>
            <a:off x="672521" y="554615"/>
            <a:ext cx="80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Scratch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桌面板多連使用說明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藍芽連線</a:t>
            </a:r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96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EA4319F-1AEE-434B-855B-4DC74EFA30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674" y="500096"/>
            <a:ext cx="3518647" cy="5956292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9056147" y="6356354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30AB0-1216-442B-B522-1E1790816BE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08212" y="187359"/>
            <a:ext cx="5491163" cy="625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zh-TW" altLang="en-US" sz="32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與</a:t>
            </a:r>
            <a:r>
              <a:rPr lang="en-US" altLang="zh-TW" sz="32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MIT </a:t>
            </a:r>
            <a:r>
              <a:rPr lang="zh-TW" altLang="en-US" sz="3200" b="1" dirty="0">
                <a:latin typeface="Symbol" panose="05050102010706020507" pitchFamily="18" charset="2"/>
                <a:ea typeface="微軟正黑體" panose="020B0604030504040204" pitchFamily="34" charset="-120"/>
              </a:rPr>
              <a:t>合作完成</a:t>
            </a:r>
            <a:r>
              <a:rPr lang="zh-TW" altLang="en-US" sz="3200" b="1" dirty="0"/>
              <a:t/>
            </a:r>
            <a:br>
              <a:rPr lang="zh-TW" altLang="en-US" sz="3200" b="1" dirty="0"/>
            </a:br>
            <a:r>
              <a:rPr lang="en-US" altLang="zh-TW" sz="32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2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9C20920-89FA-4F12-B475-61B9C75DC792}"/>
              </a:ext>
            </a:extLst>
          </p:cNvPr>
          <p:cNvSpPr/>
          <p:nvPr/>
        </p:nvSpPr>
        <p:spPr>
          <a:xfrm>
            <a:off x="7981980" y="1435120"/>
            <a:ext cx="1447800" cy="403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弧形 3">
            <a:extLst>
              <a:ext uri="{FF2B5EF4-FFF2-40B4-BE49-F238E27FC236}">
                <a16:creationId xmlns:a16="http://schemas.microsoft.com/office/drawing/2014/main" id="{123BCCC3-08A9-44EE-9AAA-5CEA330C3E11}"/>
              </a:ext>
            </a:extLst>
          </p:cNvPr>
          <p:cNvSpPr/>
          <p:nvPr/>
        </p:nvSpPr>
        <p:spPr>
          <a:xfrm rot="1758494" flipV="1">
            <a:off x="7108280" y="4786688"/>
            <a:ext cx="1354562" cy="1095545"/>
          </a:xfrm>
          <a:prstGeom prst="arc">
            <a:avLst>
              <a:gd name="adj1" fmla="val 13109983"/>
              <a:gd name="adj2" fmla="val 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2C5C773-ECEC-4026-8DB4-153BCB7BFDED}"/>
              </a:ext>
            </a:extLst>
          </p:cNvPr>
          <p:cNvGrpSpPr/>
          <p:nvPr/>
        </p:nvGrpSpPr>
        <p:grpSpPr>
          <a:xfrm>
            <a:off x="11071412" y="188259"/>
            <a:ext cx="896471" cy="779930"/>
            <a:chOff x="10757647" y="80682"/>
            <a:chExt cx="1120588" cy="878542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7FEB3143-E836-4B99-A7B6-5FAE98AABCC4}"/>
                </a:ext>
              </a:extLst>
            </p:cNvPr>
            <p:cNvSpPr/>
            <p:nvPr/>
          </p:nvSpPr>
          <p:spPr>
            <a:xfrm>
              <a:off x="10757647" y="80682"/>
              <a:ext cx="1120588" cy="8785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3" name="Picture 2" descr="查看來源圖片">
              <a:extLst>
                <a:ext uri="{FF2B5EF4-FFF2-40B4-BE49-F238E27FC236}">
                  <a16:creationId xmlns:a16="http://schemas.microsoft.com/office/drawing/2014/main" id="{3C262E8A-C13F-46A3-9FB5-8639B8AE6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601" y="80682"/>
              <a:ext cx="770965" cy="770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00AA59CE-1522-4621-B750-7215429D59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801" y="2467682"/>
            <a:ext cx="3279462" cy="29101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06E0961-C721-441B-A279-39CF854FC6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12" y="1435120"/>
            <a:ext cx="1210759" cy="625475"/>
          </a:xfrm>
          <a:prstGeom prst="rect">
            <a:avLst/>
          </a:prstGeom>
        </p:spPr>
      </p:pic>
      <p:pic>
        <p:nvPicPr>
          <p:cNvPr id="16" name="Picture 4" descr="「nctu」的圖片搜尋結果">
            <a:hlinkClick r:id="rId6"/>
            <a:extLst>
              <a:ext uri="{FF2B5EF4-FFF2-40B4-BE49-F238E27FC236}">
                <a16:creationId xmlns:a16="http://schemas.microsoft.com/office/drawing/2014/main" id="{E34C5BCD-380D-44B1-941F-469A7BA9F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2552"/>
                    </a14:imgEffect>
                    <a14:imgEffect>
                      <a14:saturation sat="35000"/>
                    </a14:imgEffect>
                    <a14:imgEffect>
                      <a14:brightnessContrast bright="-100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568" y="1286909"/>
            <a:ext cx="893376" cy="9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A27DC06-5464-46CB-9856-D776071D7FA1}"/>
              </a:ext>
            </a:extLst>
          </p:cNvPr>
          <p:cNvSpPr/>
          <p:nvPr/>
        </p:nvSpPr>
        <p:spPr>
          <a:xfrm>
            <a:off x="6718852" y="1817915"/>
            <a:ext cx="929717" cy="4058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C2252C-E653-4003-AF65-EA6A2829404D}"/>
              </a:ext>
            </a:extLst>
          </p:cNvPr>
          <p:cNvSpPr/>
          <p:nvPr/>
        </p:nvSpPr>
        <p:spPr>
          <a:xfrm>
            <a:off x="5890495" y="1633248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數字教育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CB1BC57-2399-4415-8556-91DA970ED9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73" y="2421382"/>
            <a:ext cx="3926375" cy="4035006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90878B0E-161C-4380-936E-973A883E7F3B}"/>
              </a:ext>
            </a:extLst>
          </p:cNvPr>
          <p:cNvSpPr/>
          <p:nvPr/>
        </p:nvSpPr>
        <p:spPr>
          <a:xfrm>
            <a:off x="1419030" y="2298824"/>
            <a:ext cx="1310339" cy="4536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鍵盤賽跑遊戲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324600" y="6019801"/>
            <a:ext cx="2228850" cy="365125"/>
          </a:xfrm>
        </p:spPr>
        <p:txBody>
          <a:bodyPr/>
          <a:lstStyle/>
          <a:p>
            <a:pPr defTabSz="457200"/>
            <a:fld id="{41A30AB0-1216-442B-B522-1E1790816BEC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</a:rPr>
              <a:pPr defTabSz="457200"/>
              <a:t>49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898357" y="1505957"/>
            <a:ext cx="289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每按空白鍵一下，角色就向前跑，到畫面右邊為止。與汽車賽跑。</a:t>
            </a:r>
            <a:endParaRPr lang="en-US" altLang="zh-TW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贏了就說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我贏了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輸了只好說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我輸了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92781646-24EE-4711-9204-8F9644223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5867400" y="1905000"/>
            <a:ext cx="3458936" cy="3124200"/>
          </a:xfrm>
          <a:prstGeom prst="rect">
            <a:avLst/>
          </a:prstGeom>
        </p:spPr>
      </p:pic>
      <p:pic>
        <p:nvPicPr>
          <p:cNvPr id="6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DFFE7A5E-627C-4341-9F9E-3D66D70D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358" y="3238047"/>
            <a:ext cx="2552047" cy="25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C7E9E57-E31B-4542-A7D2-0DB8082193B0}"/>
              </a:ext>
            </a:extLst>
          </p:cNvPr>
          <p:cNvSpPr/>
          <p:nvPr/>
        </p:nvSpPr>
        <p:spPr>
          <a:xfrm>
            <a:off x="2094082" y="3602746"/>
            <a:ext cx="2105076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鍵盤賽跑遊戲</a:t>
            </a:r>
            <a:r>
              <a:rPr lang="en-US" altLang="zh-TW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</a:t>
            </a: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D066FC-20C1-426E-B911-A3AFA05634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947" y="4018579"/>
            <a:ext cx="21812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6E8AE403-E01B-4336-950F-F208EAF71517}"/>
              </a:ext>
            </a:extLst>
          </p:cNvPr>
          <p:cNvGrpSpPr/>
          <p:nvPr/>
        </p:nvGrpSpPr>
        <p:grpSpPr>
          <a:xfrm>
            <a:off x="0" y="4704428"/>
            <a:ext cx="12192000" cy="2097643"/>
            <a:chOff x="15529" y="5415740"/>
            <a:chExt cx="12192000" cy="142910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3E944E-294E-4B7B-AFD5-561640AD202E}"/>
                </a:ext>
              </a:extLst>
            </p:cNvPr>
            <p:cNvSpPr/>
            <p:nvPr/>
          </p:nvSpPr>
          <p:spPr>
            <a:xfrm>
              <a:off x="15529" y="5415740"/>
              <a:ext cx="12192000" cy="142910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E964753-FD8E-4E88-B788-724BC794DE35}"/>
                </a:ext>
              </a:extLst>
            </p:cNvPr>
            <p:cNvSpPr txBox="1"/>
            <p:nvPr/>
          </p:nvSpPr>
          <p:spPr>
            <a:xfrm>
              <a:off x="939597" y="6227525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應用創意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: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物理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數學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美學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體健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運動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長照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環保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,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海洋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...</a:t>
              </a:r>
              <a:endPara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F02E408A-A36D-4737-9DCF-FAC8916142F8}"/>
                </a:ext>
              </a:extLst>
            </p:cNvPr>
            <p:cNvSpPr/>
            <p:nvPr/>
          </p:nvSpPr>
          <p:spPr>
            <a:xfrm flipV="1">
              <a:off x="7394096" y="6253134"/>
              <a:ext cx="4027814" cy="318114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6" name="Picture 2" descr="Crown, Crown, gold, crown Png, 3D Rendering png | PNGWing">
              <a:hlinkClick r:id="rId2"/>
              <a:extLst>
                <a:ext uri="{FF2B5EF4-FFF2-40B4-BE49-F238E27FC236}">
                  <a16:creationId xmlns:a16="http://schemas.microsoft.com/office/drawing/2014/main" id="{F7133380-C377-4F4A-8EBC-E1DADD421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618" y="5684297"/>
              <a:ext cx="1199143" cy="705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F370FD8-0AF0-4C9D-B4E8-B888E786CE80}"/>
              </a:ext>
            </a:extLst>
          </p:cNvPr>
          <p:cNvSpPr/>
          <p:nvPr/>
        </p:nvSpPr>
        <p:spPr>
          <a:xfrm>
            <a:off x="0" y="2701362"/>
            <a:ext cx="12192000" cy="2112253"/>
          </a:xfrm>
          <a:prstGeom prst="rect">
            <a:avLst/>
          </a:prstGeom>
          <a:solidFill>
            <a:srgbClr val="9CA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72E920-035B-41A9-8E38-7EF8BA5FD0D6}"/>
              </a:ext>
            </a:extLst>
          </p:cNvPr>
          <p:cNvSpPr txBox="1"/>
          <p:nvPr/>
        </p:nvSpPr>
        <p:spPr>
          <a:xfrm>
            <a:off x="837757" y="3303572"/>
            <a:ext cx="5032052" cy="31493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邏輯訓練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Flow Chart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開始 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(option)</a:t>
            </a:r>
            <a:endParaRPr lang="zh-TW" altLang="en-US" dirty="0">
              <a:solidFill>
                <a:srgbClr val="00206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AFFFD9-01D5-4A95-89A9-73078B8F95B0}"/>
              </a:ext>
            </a:extLst>
          </p:cNvPr>
          <p:cNvSpPr txBox="1"/>
          <p:nvPr/>
        </p:nvSpPr>
        <p:spPr>
          <a:xfrm>
            <a:off x="820923" y="4210194"/>
            <a:ext cx="5032053" cy="345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程式觀摩</a:t>
            </a:r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從別人設計的程式開始 </a:t>
            </a:r>
            <a:r>
              <a:rPr lang="en-US" altLang="zh-TW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- Start 2,3</a:t>
            </a:r>
            <a:r>
              <a: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</a:p>
        </p:txBody>
      </p:sp>
      <p:sp>
        <p:nvSpPr>
          <p:cNvPr id="18" name="箭號: 燕尾形向右 17">
            <a:extLst>
              <a:ext uri="{FF2B5EF4-FFF2-40B4-BE49-F238E27FC236}">
                <a16:creationId xmlns:a16="http://schemas.microsoft.com/office/drawing/2014/main" id="{8C46099E-9AA2-4A12-900E-C2FCFB59A179}"/>
              </a:ext>
            </a:extLst>
          </p:cNvPr>
          <p:cNvSpPr/>
          <p:nvPr/>
        </p:nvSpPr>
        <p:spPr>
          <a:xfrm>
            <a:off x="6649754" y="3812909"/>
            <a:ext cx="3825995" cy="345223"/>
          </a:xfrm>
          <a:prstGeom prst="notchedRightArrow">
            <a:avLst>
              <a:gd name="adj1" fmla="val 50000"/>
              <a:gd name="adj2" fmla="val 20450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42D95A8-F58B-4725-AA22-AC8EABEB6170}"/>
              </a:ext>
            </a:extLst>
          </p:cNvPr>
          <p:cNvSpPr txBox="1"/>
          <p:nvPr/>
        </p:nvSpPr>
        <p:spPr>
          <a:xfrm>
            <a:off x="6649335" y="4262856"/>
            <a:ext cx="4721742" cy="37399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 Scratch, Python, APP inventor, Unity,  Java..</a:t>
            </a:r>
            <a:endParaRPr lang="zh-TW" altLang="en-US" sz="2000" i="1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0E9CFDCF-B418-41EB-BE44-7332F12EC5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24113">
            <a:off x="8809825" y="2781900"/>
            <a:ext cx="1271660" cy="15138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71F4354-7542-4406-9005-EB59C295BF54}"/>
              </a:ext>
            </a:extLst>
          </p:cNvPr>
          <p:cNvSpPr txBox="1"/>
          <p:nvPr/>
        </p:nvSpPr>
        <p:spPr>
          <a:xfrm>
            <a:off x="3946628" y="5142572"/>
            <a:ext cx="5032053" cy="3452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程式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:  </a:t>
            </a:r>
            <a:r>
              <a:rPr lang="zh-TW" altLang="en-US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設計自己的程式  </a:t>
            </a:r>
            <a:r>
              <a:rPr lang="en-US" altLang="zh-TW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AIOT</a:t>
            </a:r>
            <a:endParaRPr lang="zh-TW" altLang="en-US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C60EFC4-5D69-4EA5-AEFB-105A609C2C6E}"/>
              </a:ext>
            </a:extLst>
          </p:cNvPr>
          <p:cNvGrpSpPr/>
          <p:nvPr/>
        </p:nvGrpSpPr>
        <p:grpSpPr>
          <a:xfrm>
            <a:off x="0" y="13704"/>
            <a:ext cx="12192000" cy="2679308"/>
            <a:chOff x="0" y="1"/>
            <a:chExt cx="12192000" cy="2930396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5796A52-9571-4260-A61E-48C32175E822}"/>
                </a:ext>
              </a:extLst>
            </p:cNvPr>
            <p:cNvSpPr/>
            <p:nvPr/>
          </p:nvSpPr>
          <p:spPr>
            <a:xfrm>
              <a:off x="0" y="1"/>
              <a:ext cx="12192000" cy="29303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09E96FE-21A8-4882-809F-4BA5F3A5BF9F}"/>
                </a:ext>
              </a:extLst>
            </p:cNvPr>
            <p:cNvSpPr txBox="1"/>
            <p:nvPr/>
          </p:nvSpPr>
          <p:spPr>
            <a:xfrm>
              <a:off x="790455" y="164035"/>
              <a:ext cx="2497607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000" b="1" i="1" dirty="0"/>
                <a:t>Lecture Part 1: 2~3hrs</a:t>
              </a: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07F630A-FA6F-499A-A268-406A55A698C5}"/>
                </a:ext>
              </a:extLst>
            </p:cNvPr>
            <p:cNvSpPr txBox="1"/>
            <p:nvPr/>
          </p:nvSpPr>
          <p:spPr>
            <a:xfrm>
              <a:off x="837760" y="74905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7A1ED461-2820-479E-9F8D-6ED9973180F7}"/>
                </a:ext>
              </a:extLst>
            </p:cNvPr>
            <p:cNvSpPr txBox="1"/>
            <p:nvPr/>
          </p:nvSpPr>
          <p:spPr>
            <a:xfrm>
              <a:off x="837757" y="1203064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IOT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開始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1DDA6DF1-9017-4D6A-881D-D0B92EA6A26E}"/>
                </a:ext>
              </a:extLst>
            </p:cNvPr>
            <p:cNvSpPr txBox="1"/>
            <p:nvPr/>
          </p:nvSpPr>
          <p:spPr>
            <a:xfrm>
              <a:off x="837757" y="2119311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AIOT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: 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從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Rabboni +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Scratch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開始</a:t>
              </a:r>
              <a:endParaRPr lang="zh-TW" altLang="en-US" dirty="0">
                <a:solidFill>
                  <a:srgbClr val="7030A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23BA561-9551-4AFA-BD77-D2FAFCA8BAF0}"/>
                </a:ext>
              </a:extLst>
            </p:cNvPr>
            <p:cNvSpPr txBox="1"/>
            <p:nvPr/>
          </p:nvSpPr>
          <p:spPr>
            <a:xfrm>
              <a:off x="837757" y="1657193"/>
              <a:ext cx="5032050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 </a:t>
              </a:r>
              <a:r>
                <a:rPr lang="en-US" altLang="zh-TW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Sensor / </a:t>
              </a:r>
              <a:r>
                <a:rPr lang="zh-TW" altLang="en-US" dirty="0">
                  <a:solidFill>
                    <a:srgbClr val="002060"/>
                  </a:solidFill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聊聊半導體</a:t>
              </a:r>
            </a:p>
          </p:txBody>
        </p:sp>
        <p:sp>
          <p:nvSpPr>
            <p:cNvPr id="15" name="箭號: 向右 14">
              <a:extLst>
                <a:ext uri="{FF2B5EF4-FFF2-40B4-BE49-F238E27FC236}">
                  <a16:creationId xmlns:a16="http://schemas.microsoft.com/office/drawing/2014/main" id="{07638B8D-96EA-41BD-BDFD-649D4A75B388}"/>
                </a:ext>
              </a:extLst>
            </p:cNvPr>
            <p:cNvSpPr/>
            <p:nvPr/>
          </p:nvSpPr>
          <p:spPr>
            <a:xfrm flipV="1">
              <a:off x="6491169" y="1814446"/>
              <a:ext cx="4930741" cy="356989"/>
            </a:xfrm>
            <a:prstGeom prst="rightArrow">
              <a:avLst>
                <a:gd name="adj1" fmla="val 50000"/>
                <a:gd name="adj2" fmla="val 176371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E1A7CD0B-28B1-4067-97DD-B18F1D19B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188" y="283226"/>
              <a:ext cx="2020435" cy="1613806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E4E1767D-58A3-442D-AFED-B80D82AF5CB1}"/>
                </a:ext>
              </a:extLst>
            </p:cNvPr>
            <p:cNvSpPr txBox="1"/>
            <p:nvPr/>
          </p:nvSpPr>
          <p:spPr>
            <a:xfrm>
              <a:off x="8508937" y="2168471"/>
              <a:ext cx="2440861" cy="437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i="1" dirty="0"/>
                <a:t>New Technology Talks</a:t>
              </a:r>
              <a:endParaRPr lang="zh-TW" altLang="en-US" sz="2000" i="1" dirty="0"/>
            </a:p>
          </p:txBody>
        </p:sp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F7008F-6F52-4C37-8074-55791DE43FC2}"/>
              </a:ext>
            </a:extLst>
          </p:cNvPr>
          <p:cNvSpPr txBox="1"/>
          <p:nvPr/>
        </p:nvSpPr>
        <p:spPr>
          <a:xfrm>
            <a:off x="831328" y="2756139"/>
            <a:ext cx="2505622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Lecture Part II: 2~3hrs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F2F7B2B-5BDD-4B85-BCC3-3654D0AFD01A}"/>
              </a:ext>
            </a:extLst>
          </p:cNvPr>
          <p:cNvSpPr txBox="1"/>
          <p:nvPr/>
        </p:nvSpPr>
        <p:spPr>
          <a:xfrm>
            <a:off x="848159" y="5036742"/>
            <a:ext cx="2714654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i="1" dirty="0"/>
              <a:t>Project:  </a:t>
            </a:r>
            <a:r>
              <a:rPr lang="en-US" altLang="zh-TW" sz="2000" b="1" i="1" dirty="0">
                <a:sym typeface="Wingdings" panose="05000000000000000000" pitchFamily="2" charset="2"/>
              </a:rPr>
              <a:t> Demo Show</a:t>
            </a:r>
            <a:endParaRPr lang="en-US" altLang="zh-TW" sz="2000" b="1" i="1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6D911CF-996D-4909-AD97-9843B4BAE5D6}"/>
              </a:ext>
            </a:extLst>
          </p:cNvPr>
          <p:cNvSpPr txBox="1"/>
          <p:nvPr/>
        </p:nvSpPr>
        <p:spPr>
          <a:xfrm>
            <a:off x="11792446" y="6400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5</a:t>
            </a:fld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C8F7A62-0E34-4F8E-92CB-6CF1A13D0C48}"/>
              </a:ext>
            </a:extLst>
          </p:cNvPr>
          <p:cNvSpPr txBox="1"/>
          <p:nvPr/>
        </p:nvSpPr>
        <p:spPr>
          <a:xfrm>
            <a:off x="831328" y="3702545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13038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2491B63-1E90-4D94-AA6D-EEF2144E5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1" y="2204017"/>
            <a:ext cx="4105957" cy="37215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4991" y="756656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選擇舞台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2C67D3C-9AE0-4A03-A82C-D5878B33E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23" t="19760"/>
          <a:stretch/>
        </p:blipFill>
        <p:spPr>
          <a:xfrm>
            <a:off x="2454626" y="1997747"/>
            <a:ext cx="662376" cy="3569141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C24E6126-F8C2-4B72-8191-61488D817B18}"/>
              </a:ext>
            </a:extLst>
          </p:cNvPr>
          <p:cNvSpPr/>
          <p:nvPr/>
        </p:nvSpPr>
        <p:spPr>
          <a:xfrm>
            <a:off x="1605845" y="143294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6999DECE-C7D3-46A4-B6C5-C1A11E20E97B}"/>
              </a:ext>
            </a:extLst>
          </p:cNvPr>
          <p:cNvSpPr/>
          <p:nvPr/>
        </p:nvSpPr>
        <p:spPr>
          <a:xfrm rot="2791546">
            <a:off x="3003452" y="2042413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4219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A3A24CBD-4F5A-4F4C-94CD-4F9A49334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33" y="2317624"/>
            <a:ext cx="3914446" cy="283864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8596" y="73109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5940775" y="1662070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選擇角色</a:t>
            </a:r>
          </a:p>
        </p:txBody>
      </p:sp>
      <p:sp>
        <p:nvSpPr>
          <p:cNvPr id="18" name="橢圓 17"/>
          <p:cNvSpPr/>
          <p:nvPr/>
        </p:nvSpPr>
        <p:spPr>
          <a:xfrm>
            <a:off x="5410201" y="164046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8915401" y="1600450"/>
            <a:ext cx="768805" cy="68509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786582" y="4469028"/>
            <a:ext cx="623618" cy="40775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b="1" dirty="0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b="1" dirty="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6BCBA33-24ED-4A9F-9AF6-39425EE0EF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1" y="1389303"/>
            <a:ext cx="2644998" cy="1887289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7815560">
            <a:off x="4576921" y="2430586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C0F2A91-0F40-4C3D-9270-D7C02867E192}"/>
              </a:ext>
            </a:extLst>
          </p:cNvPr>
          <p:cNvSpPr/>
          <p:nvPr/>
        </p:nvSpPr>
        <p:spPr>
          <a:xfrm>
            <a:off x="6744710" y="2107534"/>
            <a:ext cx="1053445" cy="29978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E5AF14B-C2D5-47C5-9998-1BE1FA0A3322}"/>
              </a:ext>
            </a:extLst>
          </p:cNvPr>
          <p:cNvSpPr/>
          <p:nvPr/>
        </p:nvSpPr>
        <p:spPr>
          <a:xfrm>
            <a:off x="7807629" y="1549361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角色造型</a:t>
            </a: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5F37464-6068-4385-A0AE-6803C4C9B1C1}"/>
              </a:ext>
            </a:extLst>
          </p:cNvPr>
          <p:cNvSpPr/>
          <p:nvPr/>
        </p:nvSpPr>
        <p:spPr>
          <a:xfrm rot="9172566" flipV="1">
            <a:off x="7571391" y="2136185"/>
            <a:ext cx="1544443" cy="20532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4BB6A1C5-B292-4E27-A377-2CD8123AAE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904" y="4081695"/>
            <a:ext cx="2737700" cy="20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61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585" y="716363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點擊車子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601831" y="1558402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3164285" y="1780598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749665" y="2041925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293" y="3886200"/>
            <a:ext cx="1752600" cy="243840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3861919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sp>
        <p:nvSpPr>
          <p:cNvPr id="12" name="橢圓 11"/>
          <p:cNvSpPr/>
          <p:nvPr/>
        </p:nvSpPr>
        <p:spPr>
          <a:xfrm>
            <a:off x="6256952" y="155586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CA06232-B8D1-4871-A62C-49E9151C182A}"/>
              </a:ext>
            </a:extLst>
          </p:cNvPr>
          <p:cNvSpPr/>
          <p:nvPr/>
        </p:nvSpPr>
        <p:spPr>
          <a:xfrm>
            <a:off x="1556471" y="138601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F4549D4-7651-49FB-BEC9-0E3A6F7B9CBD}"/>
              </a:ext>
            </a:extLst>
          </p:cNvPr>
          <p:cNvSpPr/>
          <p:nvPr/>
        </p:nvSpPr>
        <p:spPr>
          <a:xfrm>
            <a:off x="6009812" y="148659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19F799D-B3A9-473F-A106-8998339867F5}"/>
              </a:ext>
            </a:extLst>
          </p:cNvPr>
          <p:cNvSpPr/>
          <p:nvPr/>
        </p:nvSpPr>
        <p:spPr>
          <a:xfrm>
            <a:off x="1595225" y="376418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601" y="1475163"/>
            <a:ext cx="2365511" cy="4164733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EF65D7E0-C892-4ED4-BDE9-C2BCA8F8A474}"/>
              </a:ext>
            </a:extLst>
          </p:cNvPr>
          <p:cNvSpPr/>
          <p:nvPr/>
        </p:nvSpPr>
        <p:spPr>
          <a:xfrm rot="1948814">
            <a:off x="6970185" y="2524993"/>
            <a:ext cx="1479934" cy="22202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8223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601" y="1475163"/>
            <a:ext cx="2365511" cy="41647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2638" y="744154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鍵盤賽跑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1530679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點擊角色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521853" y="1530680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sp>
        <p:nvSpPr>
          <p:cNvPr id="30" name="橢圓 29"/>
          <p:cNvSpPr/>
          <p:nvPr/>
        </p:nvSpPr>
        <p:spPr>
          <a:xfrm>
            <a:off x="7938691" y="1406935"/>
            <a:ext cx="466002" cy="4930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3458852" y="1533109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4639611" y="1780598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2133600" y="3861919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852" y="3848329"/>
            <a:ext cx="2865748" cy="2388123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1865579" y="1566735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256952" y="1530679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2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865579" y="393403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50EDE55-5572-40D8-90EE-0FEA6DC60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953001"/>
            <a:ext cx="1447800" cy="1373791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6DACD10E-08A8-4B92-AA47-F097A968F560}"/>
              </a:ext>
            </a:extLst>
          </p:cNvPr>
          <p:cNvSpPr/>
          <p:nvPr/>
        </p:nvSpPr>
        <p:spPr>
          <a:xfrm>
            <a:off x="1624390" y="153068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EC6EB9FE-50A8-409E-86A9-0642250793CC}"/>
              </a:ext>
            </a:extLst>
          </p:cNvPr>
          <p:cNvSpPr/>
          <p:nvPr/>
        </p:nvSpPr>
        <p:spPr>
          <a:xfrm>
            <a:off x="1624390" y="386192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BE145EA-CB65-4BD9-9308-2D973CDE8558}"/>
              </a:ext>
            </a:extLst>
          </p:cNvPr>
          <p:cNvSpPr/>
          <p:nvPr/>
        </p:nvSpPr>
        <p:spPr>
          <a:xfrm>
            <a:off x="6009812" y="1486598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112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143" y="762417"/>
            <a:ext cx="2390775" cy="13525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6416" y="956439"/>
            <a:ext cx="3727273" cy="75726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鍵盤賽跑程式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32143" y="806722"/>
            <a:ext cx="1323679" cy="12629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007" y="2286215"/>
            <a:ext cx="4951049" cy="41258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617" y="2286215"/>
            <a:ext cx="2965472" cy="4125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639" y="744154"/>
            <a:ext cx="2581275" cy="13335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303798" y="762417"/>
            <a:ext cx="1375116" cy="13072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5749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3479EF9-3D22-477C-8941-24882EF41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6127174" y="1968462"/>
            <a:ext cx="3955473" cy="3572685"/>
          </a:xfrm>
          <a:prstGeom prst="rect">
            <a:avLst/>
          </a:prstGeom>
        </p:spPr>
      </p:pic>
      <p:pic>
        <p:nvPicPr>
          <p:cNvPr id="4" name="Picture 2" descr="「pc icon png」的圖片搜尋結果&quot;">
            <a:hlinkClick r:id="rId3"/>
            <a:extLst>
              <a:ext uri="{FF2B5EF4-FFF2-40B4-BE49-F238E27FC236}">
                <a16:creationId xmlns:a16="http://schemas.microsoft.com/office/drawing/2014/main" id="{C8257C09-9DF7-4CC1-ADE6-CF48C8D80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785" y="2999316"/>
            <a:ext cx="2620143" cy="262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C:\Users\Sui\Desktop\raboni\ico\icon.png">
            <a:extLst>
              <a:ext uri="{FF2B5EF4-FFF2-40B4-BE49-F238E27FC236}">
                <a16:creationId xmlns:a16="http://schemas.microsoft.com/office/drawing/2014/main" id="{B5356718-A0C7-4B7A-99B1-1B730CA8749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3264" y="1128409"/>
            <a:ext cx="707841" cy="755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E4699A9-A625-43F6-B8CC-FC425FCB61A4}"/>
              </a:ext>
            </a:extLst>
          </p:cNvPr>
          <p:cNvSpPr/>
          <p:nvPr/>
        </p:nvSpPr>
        <p:spPr>
          <a:xfrm>
            <a:off x="1891618" y="3394208"/>
            <a:ext cx="210943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457200"/>
            <a:r>
              <a:rPr lang="zh-TW" altLang="en-US" sz="1600" dirty="0">
                <a:solidFill>
                  <a:srgbClr val="FFC000">
                    <a:lumMod val="60000"/>
                    <a:lumOff val="40000"/>
                  </a:srgb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真人版賽跑遊戲</a:t>
            </a:r>
            <a:endParaRPr lang="en-US" altLang="zh-TW" sz="1600" dirty="0">
              <a:solidFill>
                <a:srgbClr val="FFC000">
                  <a:lumMod val="60000"/>
                  <a:lumOff val="40000"/>
                </a:srgb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sz="1600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endParaRPr lang="en-US" altLang="zh-TW" sz="16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9181CA5-9D84-4BEA-B382-F06C3BD85E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277" y="3831873"/>
            <a:ext cx="2181225" cy="2105025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1A2D752B-7810-40DF-A4EC-A6246687BE37}"/>
              </a:ext>
            </a:extLst>
          </p:cNvPr>
          <p:cNvGrpSpPr/>
          <p:nvPr/>
        </p:nvGrpSpPr>
        <p:grpSpPr>
          <a:xfrm rot="20986236">
            <a:off x="5300213" y="4545657"/>
            <a:ext cx="1529231" cy="1224338"/>
            <a:chOff x="8704859" y="3350169"/>
            <a:chExt cx="546845" cy="4132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710FE8F-ED99-4C82-B8D0-34C218453B5B}"/>
                </a:ext>
              </a:extLst>
            </p:cNvPr>
            <p:cNvSpPr/>
            <p:nvPr/>
          </p:nvSpPr>
          <p:spPr>
            <a:xfrm rot="1088088">
              <a:off x="8704859" y="3512311"/>
              <a:ext cx="546845" cy="115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D8F4B8-4648-4062-AAAB-70756155CB4B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14" t="11115" r="14021" b="11137"/>
            <a:stretch/>
          </p:blipFill>
          <p:spPr bwMode="auto">
            <a:xfrm>
              <a:off x="8763000" y="3350169"/>
              <a:ext cx="416295" cy="413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B9F100F6-1BD5-48C7-B537-D9469224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358" y="579438"/>
            <a:ext cx="8543925" cy="13255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真人版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賽跑遊戲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5E233E7-0A3D-4062-9C40-E7E3E05B1C4D}"/>
              </a:ext>
            </a:extLst>
          </p:cNvPr>
          <p:cNvSpPr/>
          <p:nvPr/>
        </p:nvSpPr>
        <p:spPr>
          <a:xfrm>
            <a:off x="1898357" y="1505957"/>
            <a:ext cx="289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用力搖 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，角色就向前跑，到畫面右邊為止。與汽車賽跑。</a:t>
            </a:r>
            <a:endParaRPr lang="en-US" altLang="zh-TW" dirty="0">
              <a:solidFill>
                <a:prstClr val="black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贏了就說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我贏了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輸了只好說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“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我輸了</a:t>
            </a:r>
            <a:r>
              <a:rPr lang="en-US" altLang="zh-TW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!”</a:t>
            </a:r>
            <a:r>
              <a:rPr lang="zh-TW" altLang="en-US" dirty="0">
                <a:solidFill>
                  <a:prstClr val="black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164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803" y="1883880"/>
            <a:ext cx="2743200" cy="33147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7523" y="632829"/>
            <a:ext cx="8543925" cy="5951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TW" sz="3600" b="1" dirty="0" err="1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賽跑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438621" y="1372634"/>
            <a:ext cx="1325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點擊車子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6236929" y="1524316"/>
            <a:ext cx="1181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點擊程式編輯分頁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372"/>
          <a:stretch/>
        </p:blipFill>
        <p:spPr>
          <a:xfrm>
            <a:off x="2469306" y="1622553"/>
            <a:ext cx="2667000" cy="1615966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3054686" y="1883880"/>
            <a:ext cx="748121" cy="7340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438621" y="3703874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程式內容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CA06232-B8D1-4871-A62C-49E9151C182A}"/>
              </a:ext>
            </a:extLst>
          </p:cNvPr>
          <p:cNvSpPr/>
          <p:nvPr/>
        </p:nvSpPr>
        <p:spPr>
          <a:xfrm>
            <a:off x="861492" y="122797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3F4549D4-7651-49FB-BEC9-0E3A6F7B9CBD}"/>
              </a:ext>
            </a:extLst>
          </p:cNvPr>
          <p:cNvSpPr/>
          <p:nvPr/>
        </p:nvSpPr>
        <p:spPr>
          <a:xfrm>
            <a:off x="5644910" y="1452512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B19F799D-B3A9-473F-A106-8998339867F5}"/>
              </a:ext>
            </a:extLst>
          </p:cNvPr>
          <p:cNvSpPr/>
          <p:nvPr/>
        </p:nvSpPr>
        <p:spPr>
          <a:xfrm>
            <a:off x="900246" y="360614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837" y="3331889"/>
            <a:ext cx="3794153" cy="3116376"/>
          </a:xfrm>
          <a:prstGeom prst="rect">
            <a:avLst/>
          </a:prstGeom>
        </p:spPr>
      </p:pic>
      <p:sp>
        <p:nvSpPr>
          <p:cNvPr id="20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900000">
            <a:off x="7343025" y="1893832"/>
            <a:ext cx="1244726" cy="1779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/>
          <a:srcRect b="27906"/>
          <a:stretch/>
        </p:blipFill>
        <p:spPr>
          <a:xfrm>
            <a:off x="4753244" y="4501200"/>
            <a:ext cx="2587958" cy="1652988"/>
          </a:xfrm>
          <a:prstGeom prst="rect">
            <a:avLst/>
          </a:prstGeom>
        </p:spPr>
      </p:pic>
      <p:sp>
        <p:nvSpPr>
          <p:cNvPr id="21" name="箭號: 向右 10">
            <a:extLst>
              <a:ext uri="{FF2B5EF4-FFF2-40B4-BE49-F238E27FC236}">
                <a16:creationId xmlns:a16="http://schemas.microsoft.com/office/drawing/2014/main" id="{FAD50125-5CE7-4FDC-8721-01FAF7231AE7}"/>
              </a:ext>
            </a:extLst>
          </p:cNvPr>
          <p:cNvSpPr/>
          <p:nvPr/>
        </p:nvSpPr>
        <p:spPr>
          <a:xfrm rot="18000000">
            <a:off x="5458206" y="4343315"/>
            <a:ext cx="466713" cy="16171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2865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687" y="1566735"/>
            <a:ext cx="3935809" cy="34869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154" y="2194722"/>
            <a:ext cx="2371725" cy="132397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713179" y="2178168"/>
            <a:ext cx="2892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Trigger-2</a:t>
            </a:r>
            <a:r>
              <a:rPr lang="zh-TW" altLang="en-US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為建立一個變數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1B22B6-9B5B-4A0D-AA87-1271107056AB}"/>
              </a:ext>
            </a:extLst>
          </p:cNvPr>
          <p:cNvSpPr/>
          <p:nvPr/>
        </p:nvSpPr>
        <p:spPr>
          <a:xfrm>
            <a:off x="5760700" y="1548391"/>
            <a:ext cx="188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將變數</a:t>
            </a:r>
            <a:r>
              <a:rPr lang="en-US" altLang="zh-TW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trigger-2</a:t>
            </a:r>
            <a:r>
              <a:rPr lang="zh-TW" altLang="en-US" dirty="0" smtClean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設為裝置的名稱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2DCAE4D-79AA-4FCF-BFD1-B32504B47A2B}"/>
              </a:ext>
            </a:extLst>
          </p:cNvPr>
          <p:cNvSpPr/>
          <p:nvPr/>
        </p:nvSpPr>
        <p:spPr>
          <a:xfrm>
            <a:off x="1545659" y="1596159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4C81AAC0-F0AD-4F6C-8B90-6B0050BDA517}"/>
              </a:ext>
            </a:extLst>
          </p:cNvPr>
          <p:cNvSpPr/>
          <p:nvPr/>
        </p:nvSpPr>
        <p:spPr>
          <a:xfrm>
            <a:off x="4705847" y="1599684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B6E4788F-F2FF-4A69-9D8F-D81C2BE74BB8}"/>
              </a:ext>
            </a:extLst>
          </p:cNvPr>
          <p:cNvSpPr/>
          <p:nvPr/>
        </p:nvSpPr>
        <p:spPr>
          <a:xfrm>
            <a:off x="8025157" y="3431318"/>
            <a:ext cx="1122308" cy="316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438" y="2669942"/>
            <a:ext cx="2190336" cy="319670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68632" y="3408218"/>
            <a:ext cx="814647" cy="286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 smtClean="0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2C3A4A41-181A-492B-992D-FCAE29B8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909" y="1372622"/>
            <a:ext cx="2365511" cy="416473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0C3051-1D55-4ADE-8EEF-43160708E0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141" y="1420984"/>
            <a:ext cx="2008557" cy="355212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713179" y="2178168"/>
            <a:ext cx="1181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點擊運算</a:t>
            </a:r>
          </a:p>
        </p:txBody>
      </p:sp>
      <p:sp>
        <p:nvSpPr>
          <p:cNvPr id="12" name="橢圓 11"/>
          <p:cNvSpPr/>
          <p:nvPr/>
        </p:nvSpPr>
        <p:spPr>
          <a:xfrm>
            <a:off x="3688274" y="3019323"/>
            <a:ext cx="812542" cy="3554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208748" y="3323899"/>
            <a:ext cx="457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624390" y="4445526"/>
            <a:ext cx="1504949" cy="369332"/>
            <a:chOff x="5225155" y="5755908"/>
            <a:chExt cx="1504949" cy="36933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ECE62B6-6F89-4EBA-B7B8-3EB28076D984}"/>
                </a:ext>
              </a:extLst>
            </p:cNvPr>
            <p:cNvSpPr/>
            <p:nvPr/>
          </p:nvSpPr>
          <p:spPr>
            <a:xfrm>
              <a:off x="5225155" y="5755908"/>
              <a:ext cx="11811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zh-TW" altLang="en-US" dirty="0">
                  <a:solidFill>
                    <a:prstClr val="black"/>
                  </a:solidFill>
                  <a:latin typeface="Calibri" panose="020F0502020204030204"/>
                  <a:ea typeface="新細明體" panose="02020500000000000000" pitchFamily="18" charset="-120"/>
                </a:rPr>
                <a:t>選擇</a:t>
              </a: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5729" y="5803988"/>
              <a:ext cx="714375" cy="314325"/>
            </a:xfrm>
            <a:prstGeom prst="rect">
              <a:avLst/>
            </a:prstGeom>
          </p:spPr>
        </p:pic>
      </p:grpSp>
      <p:sp>
        <p:nvSpPr>
          <p:cNvPr id="19" name="橢圓 18"/>
          <p:cNvSpPr/>
          <p:nvPr/>
        </p:nvSpPr>
        <p:spPr>
          <a:xfrm>
            <a:off x="1713179" y="1636256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1B22B6-9B5B-4A0D-AA87-1271107056AB}"/>
              </a:ext>
            </a:extLst>
          </p:cNvPr>
          <p:cNvSpPr/>
          <p:nvPr/>
        </p:nvSpPr>
        <p:spPr>
          <a:xfrm>
            <a:off x="6383023" y="1636257"/>
            <a:ext cx="1881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選擇</a:t>
            </a:r>
            <a:endParaRPr lang="en-US" altLang="zh-TW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”SIPP Rabboni”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F8E8B74-EF92-488D-82D1-FC204E470CA0}"/>
              </a:ext>
            </a:extLst>
          </p:cNvPr>
          <p:cNvSpPr/>
          <p:nvPr/>
        </p:nvSpPr>
        <p:spPr>
          <a:xfrm>
            <a:off x="6409152" y="2719589"/>
            <a:ext cx="1881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選擇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”Trigger”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AD25EB1-72FE-40EB-9F57-F8434718F67F}"/>
              </a:ext>
            </a:extLst>
          </p:cNvPr>
          <p:cNvSpPr/>
          <p:nvPr/>
        </p:nvSpPr>
        <p:spPr>
          <a:xfrm>
            <a:off x="6409151" y="3784241"/>
            <a:ext cx="3182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放入判斷子</a:t>
            </a:r>
            <a:endParaRPr lang="en-US" altLang="zh-TW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並設定大於</a:t>
            </a:r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0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35F56291-B052-44D9-8D91-A69504B352BD}"/>
              </a:ext>
            </a:extLst>
          </p:cNvPr>
          <p:cNvSpPr/>
          <p:nvPr/>
        </p:nvSpPr>
        <p:spPr>
          <a:xfrm>
            <a:off x="1865579" y="1566735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1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15938794-FAB5-4AF7-9039-1973315C1790}"/>
              </a:ext>
            </a:extLst>
          </p:cNvPr>
          <p:cNvSpPr/>
          <p:nvPr/>
        </p:nvSpPr>
        <p:spPr>
          <a:xfrm>
            <a:off x="1865579" y="3934031"/>
            <a:ext cx="297220" cy="297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srgbClr val="FF0000"/>
                </a:solidFill>
                <a:latin typeface="Calibri" panose="020F0502020204030204"/>
                <a:ea typeface="新細明體" panose="02020500000000000000" pitchFamily="18" charset="-120"/>
              </a:rPr>
              <a:t>3</a:t>
            </a:r>
            <a:endParaRPr lang="zh-TW" altLang="en-US" dirty="0">
              <a:solidFill>
                <a:srgbClr val="FF0000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2DCAE4D-79AA-4FCF-BFD1-B32504B47A2B}"/>
              </a:ext>
            </a:extLst>
          </p:cNvPr>
          <p:cNvSpPr/>
          <p:nvPr/>
        </p:nvSpPr>
        <p:spPr>
          <a:xfrm>
            <a:off x="1637720" y="1509644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4C81AAC0-F0AD-4F6C-8B90-6B0050BDA517}"/>
              </a:ext>
            </a:extLst>
          </p:cNvPr>
          <p:cNvSpPr/>
          <p:nvPr/>
        </p:nvSpPr>
        <p:spPr>
          <a:xfrm>
            <a:off x="1624390" y="3861920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2C284CF-342E-4D20-A9CA-87101C8BC139}"/>
              </a:ext>
            </a:extLst>
          </p:cNvPr>
          <p:cNvSpPr/>
          <p:nvPr/>
        </p:nvSpPr>
        <p:spPr>
          <a:xfrm>
            <a:off x="5853127" y="1645555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E838018D-8DEE-47E5-8601-1CAFB4FF2145}"/>
              </a:ext>
            </a:extLst>
          </p:cNvPr>
          <p:cNvSpPr/>
          <p:nvPr/>
        </p:nvSpPr>
        <p:spPr>
          <a:xfrm>
            <a:off x="5839377" y="2785789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4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FE4BFE52-979A-49E8-913E-F2D5B02F4CFE}"/>
              </a:ext>
            </a:extLst>
          </p:cNvPr>
          <p:cNvSpPr/>
          <p:nvPr/>
        </p:nvSpPr>
        <p:spPr>
          <a:xfrm>
            <a:off x="5773857" y="3804707"/>
            <a:ext cx="558463" cy="467067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dirty="0">
                <a:solidFill>
                  <a:prstClr val="white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endParaRPr lang="zh-TW" altLang="en-US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A5905376-1EAB-4BD8-A5C7-B594A0B72112}"/>
              </a:ext>
            </a:extLst>
          </p:cNvPr>
          <p:cNvSpPr/>
          <p:nvPr/>
        </p:nvSpPr>
        <p:spPr>
          <a:xfrm>
            <a:off x="8291139" y="4814858"/>
            <a:ext cx="639202" cy="6241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B6E4788F-F2FF-4A69-9D8F-D81C2BE74BB8}"/>
              </a:ext>
            </a:extLst>
          </p:cNvPr>
          <p:cNvSpPr/>
          <p:nvPr/>
        </p:nvSpPr>
        <p:spPr>
          <a:xfrm>
            <a:off x="8670178" y="2376609"/>
            <a:ext cx="1122308" cy="3161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960" y="4563917"/>
            <a:ext cx="2190750" cy="1123950"/>
          </a:xfrm>
          <a:prstGeom prst="rect">
            <a:avLst/>
          </a:prstGeom>
        </p:spPr>
      </p:pic>
      <p:sp>
        <p:nvSpPr>
          <p:cNvPr id="38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 smtClean="0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289" y="2069793"/>
            <a:ext cx="4391946" cy="4185558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ECE62B6-6F89-4EBA-B7B8-3EB28076D984}"/>
              </a:ext>
            </a:extLst>
          </p:cNvPr>
          <p:cNvSpPr/>
          <p:nvPr/>
        </p:nvSpPr>
        <p:spPr>
          <a:xfrm>
            <a:off x="1662586" y="1554965"/>
            <a:ext cx="2909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放入重複執行的條件裡</a:t>
            </a:r>
          </a:p>
        </p:txBody>
      </p:sp>
      <p:sp>
        <p:nvSpPr>
          <p:cNvPr id="14" name="矩形 13"/>
          <p:cNvSpPr/>
          <p:nvPr/>
        </p:nvSpPr>
        <p:spPr>
          <a:xfrm>
            <a:off x="4212139" y="3705371"/>
            <a:ext cx="1540268" cy="4676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EA1DD3F-3FCE-42F2-AB14-793D015FA0B2}"/>
              </a:ext>
            </a:extLst>
          </p:cNvPr>
          <p:cNvSpPr txBox="1"/>
          <p:nvPr/>
        </p:nvSpPr>
        <p:spPr>
          <a:xfrm>
            <a:off x="5827262" y="2243138"/>
            <a:ext cx="17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</a:t>
            </a:r>
            <a:endParaRPr lang="zh-TW" altLang="en-US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36F3C22-8805-4C4A-AEB3-979D69677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085" y="3705371"/>
            <a:ext cx="2757358" cy="213812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2357523" y="632829"/>
            <a:ext cx="8543925" cy="5951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altLang="zh-TW" sz="3600" b="1" dirty="0" err="1" smtClean="0">
                <a:latin typeface="Symbol" panose="05050102010706020507" pitchFamily="18" charset="2"/>
                <a:ea typeface="微軟正黑體" panose="020B0604030504040204" pitchFamily="34" charset="-120"/>
              </a:rPr>
              <a:t>g</a:t>
            </a:r>
            <a:r>
              <a:rPr lang="en-US" altLang="zh-TW" sz="3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abboni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-Scratch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體感賽跑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4/4</a:t>
            </a:r>
            <a:endParaRPr lang="zh-TW" altLang="en-US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0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0012631-5606-4A20-940B-9A79F3A05229}"/>
              </a:ext>
            </a:extLst>
          </p:cNvPr>
          <p:cNvSpPr/>
          <p:nvPr/>
        </p:nvSpPr>
        <p:spPr>
          <a:xfrm>
            <a:off x="5072050" y="1280082"/>
            <a:ext cx="347133" cy="34676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3156FB2-1709-4B2B-A5AF-1740A54BEEBE}"/>
              </a:ext>
            </a:extLst>
          </p:cNvPr>
          <p:cNvGrpSpPr/>
          <p:nvPr/>
        </p:nvGrpSpPr>
        <p:grpSpPr>
          <a:xfrm>
            <a:off x="5649725" y="1262470"/>
            <a:ext cx="5917591" cy="4579129"/>
            <a:chOff x="5649725" y="1262470"/>
            <a:chExt cx="5917591" cy="4579129"/>
          </a:xfrm>
        </p:grpSpPr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B2C2A33-698F-4566-B58D-C154A9160005}"/>
                </a:ext>
              </a:extLst>
            </p:cNvPr>
            <p:cNvGrpSpPr/>
            <p:nvPr/>
          </p:nvGrpSpPr>
          <p:grpSpPr>
            <a:xfrm>
              <a:off x="5656250" y="1262470"/>
              <a:ext cx="4250401" cy="1449831"/>
              <a:chOff x="921892" y="1206708"/>
              <a:chExt cx="5032053" cy="1739590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10692206-E0D3-42BD-AC2C-EBCB00BC1838}"/>
                  </a:ext>
                </a:extLst>
              </p:cNvPr>
              <p:cNvSpPr txBox="1"/>
              <p:nvPr/>
            </p:nvSpPr>
            <p:spPr>
              <a:xfrm>
                <a:off x="921895" y="120670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FB20E73-2413-418B-874F-F665B8A8A35F}"/>
                  </a:ext>
                </a:extLst>
              </p:cNvPr>
              <p:cNvSpPr txBox="1"/>
              <p:nvPr/>
            </p:nvSpPr>
            <p:spPr>
              <a:xfrm>
                <a:off x="921892" y="1660719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IOT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開始</a:t>
                </a:r>
              </a:p>
            </p:txBody>
          </p:sp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965F6CDB-31DF-49B1-971D-0717ACC5A00A}"/>
                  </a:ext>
                </a:extLst>
              </p:cNvPr>
              <p:cNvSpPr txBox="1"/>
              <p:nvPr/>
            </p:nvSpPr>
            <p:spPr>
              <a:xfrm>
                <a:off x="921892" y="2576966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AIOT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: 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從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Rabboni +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Scratch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 開始</a:t>
                </a:r>
                <a:endPara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endParaRP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DDD2A908-C64A-4D88-9A99-40430D062A92}"/>
                  </a:ext>
                </a:extLst>
              </p:cNvPr>
              <p:cNvSpPr txBox="1"/>
              <p:nvPr/>
            </p:nvSpPr>
            <p:spPr>
              <a:xfrm>
                <a:off x="921892" y="2114848"/>
                <a:ext cx="5032050" cy="36933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 </a:t>
                </a:r>
                <a:r>
                  <a:rPr kumimoji="0" lang="en-US" altLang="zh-TW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Sensor / </a:t>
                </a: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dobe 繁黑體 Std B" panose="020B0700000000000000" pitchFamily="34" charset="-120"/>
                    <a:ea typeface="Adobe 繁黑體 Std B" panose="020B0700000000000000" pitchFamily="34" charset="-120"/>
                    <a:cs typeface="+mn-cs"/>
                  </a:rPr>
                  <a:t>聊聊半導體</a:t>
                </a:r>
              </a:p>
            </p:txBody>
          </p:sp>
        </p:grp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00EEE4C-692F-4648-88A7-2CE3392FCCC3}"/>
                </a:ext>
              </a:extLst>
            </p:cNvPr>
            <p:cNvSpPr txBox="1"/>
            <p:nvPr/>
          </p:nvSpPr>
          <p:spPr>
            <a:xfrm>
              <a:off x="5656250" y="3027949"/>
              <a:ext cx="5032052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邏輯訓練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從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Flow Chart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開始</a:t>
              </a: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29322C6-1004-433F-894A-79561AFFEE31}"/>
                </a:ext>
              </a:extLst>
            </p:cNvPr>
            <p:cNvSpPr txBox="1"/>
            <p:nvPr/>
          </p:nvSpPr>
          <p:spPr>
            <a:xfrm>
              <a:off x="5656250" y="3912810"/>
              <a:ext cx="503205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程式觀摩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從別人設計的程式開始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- Start 2,3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</a:t>
              </a: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41D6582F-173C-4F1C-9B41-E381B9978C04}"/>
                </a:ext>
              </a:extLst>
            </p:cNvPr>
            <p:cNvSpPr txBox="1"/>
            <p:nvPr/>
          </p:nvSpPr>
          <p:spPr>
            <a:xfrm>
              <a:off x="5649725" y="4516931"/>
              <a:ext cx="5032053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程式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設計自己的程式  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AIOT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76AC7944-06F8-4669-A37C-C312FDD2B76A}"/>
                </a:ext>
              </a:extLst>
            </p:cNvPr>
            <p:cNvSpPr txBox="1"/>
            <p:nvPr/>
          </p:nvSpPr>
          <p:spPr>
            <a:xfrm>
              <a:off x="5649725" y="5472267"/>
              <a:ext cx="5917591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應用創意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: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 物理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數學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美學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體健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運動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長照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環保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,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海洋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+mn-cs"/>
                </a:rPr>
                <a:t>...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endParaRPr>
            </a:p>
          </p:txBody>
        </p:sp>
      </p:grp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6B9243F-798C-441D-AA81-1AEBDAD57F8C}"/>
              </a:ext>
            </a:extLst>
          </p:cNvPr>
          <p:cNvSpPr txBox="1"/>
          <p:nvPr/>
        </p:nvSpPr>
        <p:spPr>
          <a:xfrm>
            <a:off x="11698737" y="6296098"/>
            <a:ext cx="15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6A4C1-6837-4664-AE64-DECFBC879A2B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EB55199-6587-4C90-A298-554EC937C4CB}"/>
              </a:ext>
            </a:extLst>
          </p:cNvPr>
          <p:cNvSpPr txBox="1"/>
          <p:nvPr/>
        </p:nvSpPr>
        <p:spPr>
          <a:xfrm>
            <a:off x="5631227" y="3462619"/>
            <a:ext cx="503205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再聊聊半導體</a:t>
            </a:r>
          </a:p>
        </p:txBody>
      </p:sp>
    </p:spTree>
    <p:extLst>
      <p:ext uri="{BB962C8B-B14F-4D97-AF65-F5344CB8AC3E}">
        <p14:creationId xmlns:p14="http://schemas.microsoft.com/office/powerpoint/2010/main" val="39856671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095C923-8062-4F44-8175-7745C5BDF6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19" y="2688305"/>
            <a:ext cx="4848354" cy="1828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 descr="「circle」的圖片搜尋結果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361">
            <a:off x="2765762" y="1879024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A8E58CA8-3265-4872-9AD1-9BBDA552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588201">
            <a:off x="2115310" y="3069555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「circle」的圖片搜尋結果">
            <a:hlinkClick r:id="rId4"/>
            <a:extLst>
              <a:ext uri="{FF2B5EF4-FFF2-40B4-BE49-F238E27FC236}">
                <a16:creationId xmlns:a16="http://schemas.microsoft.com/office/drawing/2014/main" id="{371F4F56-9B5F-444C-A3EA-076DBDF3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315533">
            <a:off x="3490548" y="3033350"/>
            <a:ext cx="1410419" cy="14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8F2F3C5-874A-4376-998D-5A3DEE0059BB}"/>
              </a:ext>
            </a:extLst>
          </p:cNvPr>
          <p:cNvSpPr txBox="1"/>
          <p:nvPr/>
        </p:nvSpPr>
        <p:spPr>
          <a:xfrm>
            <a:off x="3138988" y="2222756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AI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5365FE-0DF9-40BE-A3FC-66163CABD1B9}"/>
              </a:ext>
            </a:extLst>
          </p:cNvPr>
          <p:cNvSpPr txBox="1"/>
          <p:nvPr/>
        </p:nvSpPr>
        <p:spPr>
          <a:xfrm>
            <a:off x="2328754" y="3488649"/>
            <a:ext cx="87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IOT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A55EEE7-0BB8-4D78-B399-AF91D5931FAF}"/>
              </a:ext>
            </a:extLst>
          </p:cNvPr>
          <p:cNvSpPr txBox="1"/>
          <p:nvPr/>
        </p:nvSpPr>
        <p:spPr>
          <a:xfrm>
            <a:off x="3544477" y="354393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90204" pitchFamily="34" charset="0"/>
                <a:ea typeface="Adobe Gothic Std B" panose="020B0800000000000000" pitchFamily="34" charset="-128"/>
                <a:cs typeface="+mn-cs"/>
              </a:rPr>
              <a:t>Coding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F9E3B7-5721-4EDA-A0F2-B8CEA64D2B81}"/>
              </a:ext>
            </a:extLst>
          </p:cNvPr>
          <p:cNvSpPr txBox="1"/>
          <p:nvPr/>
        </p:nvSpPr>
        <p:spPr>
          <a:xfrm>
            <a:off x="4998411" y="3296356"/>
            <a:ext cx="5593389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1000">
                      <a:srgbClr val="5B9BD5">
                        <a:lumMod val="50000"/>
                      </a:srgbClr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 Black" panose="020B0A04020102090204" pitchFamily="34" charset="0"/>
                <a:ea typeface="新細明體" panose="02020500000000000000" pitchFamily="18" charset="-120"/>
                <a:cs typeface="+mn-cs"/>
              </a:rPr>
              <a:t>WITH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1000">
                      <a:srgbClr val="5B9BD5">
                        <a:lumMod val="50000"/>
                      </a:srgbClr>
                    </a:gs>
                    <a:gs pos="100000">
                      <a:prstClr val="white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Arial Black" panose="020B0A04020102090204" pitchFamily="34" charset="0"/>
                <a:ea typeface="新細明體" panose="02020500000000000000" pitchFamily="18" charset="-120"/>
                <a:cs typeface="+mn-cs"/>
              </a:rPr>
              <a:t>FUN !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61000">
                    <a:srgbClr val="5B9BD5">
                      <a:lumMod val="50000"/>
                    </a:srgbClr>
                  </a:gs>
                  <a:gs pos="100000">
                    <a:prstClr val="white"/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 Black" panose="020B0A0402010209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12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2C268A6-FE3D-4672-8B17-9E0C71EA6262}"/>
              </a:ext>
            </a:extLst>
          </p:cNvPr>
          <p:cNvSpPr txBox="1"/>
          <p:nvPr/>
        </p:nvSpPr>
        <p:spPr>
          <a:xfrm>
            <a:off x="653616" y="972559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範例程式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: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331AA3E-AA5E-4E67-BAA3-74A89FCB83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240" y="1994726"/>
            <a:ext cx="9130039" cy="4275943"/>
          </a:xfrm>
          <a:prstGeom prst="rect">
            <a:avLst/>
          </a:prstGeom>
          <a:ln w="889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D9AD6CF-0D4C-4D1B-862C-21793AFFCAA4}"/>
              </a:ext>
            </a:extLst>
          </p:cNvPr>
          <p:cNvSpPr/>
          <p:nvPr/>
        </p:nvSpPr>
        <p:spPr>
          <a:xfrm>
            <a:off x="2213940" y="972559"/>
            <a:ext cx="431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  <a:hlinkClick r:id="rId3"/>
              </a:rPr>
              <a:t>https://12u10.nctu.edu.tw/portfolio/aiot-1/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3DEF32-B6C5-47B9-950C-254AB4F486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376"/>
          <a:stretch/>
        </p:blipFill>
        <p:spPr>
          <a:xfrm>
            <a:off x="578426" y="2806020"/>
            <a:ext cx="2723899" cy="33248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12191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C9A9741-DEB3-4E06-AC05-9876C8028A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08" y="126818"/>
            <a:ext cx="3399230" cy="283269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9752F4A-5EBB-4476-A53F-E7B30E228D58}"/>
              </a:ext>
            </a:extLst>
          </p:cNvPr>
          <p:cNvSpPr txBox="1"/>
          <p:nvPr/>
        </p:nvSpPr>
        <p:spPr>
          <a:xfrm>
            <a:off x="398206" y="154316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CAR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3926047-BEF2-4571-BD80-10E24ABF9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695" y="3159307"/>
            <a:ext cx="3810000" cy="35718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8DDCCB6-3F59-44EA-821E-45E6FCF83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95" y="3159306"/>
            <a:ext cx="4170392" cy="347532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8A29DDB-1A2C-4489-B3B4-38DFAA769F07}"/>
              </a:ext>
            </a:extLst>
          </p:cNvPr>
          <p:cNvSpPr/>
          <p:nvPr/>
        </p:nvSpPr>
        <p:spPr>
          <a:xfrm>
            <a:off x="1854895" y="4607106"/>
            <a:ext cx="2362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9BEFAA-440E-4F6A-8B3D-3DF8470C383E}"/>
              </a:ext>
            </a:extLst>
          </p:cNvPr>
          <p:cNvSpPr/>
          <p:nvPr/>
        </p:nvSpPr>
        <p:spPr>
          <a:xfrm>
            <a:off x="5893495" y="4598447"/>
            <a:ext cx="2362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9D093E1C-D27E-4803-9CAB-334E9284C92D}"/>
              </a:ext>
            </a:extLst>
          </p:cNvPr>
          <p:cNvSpPr/>
          <p:nvPr/>
        </p:nvSpPr>
        <p:spPr>
          <a:xfrm>
            <a:off x="4598096" y="4683307"/>
            <a:ext cx="990601" cy="372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C41868-15D5-4C3C-8A73-2EB7501C0F5F}"/>
              </a:ext>
            </a:extLst>
          </p:cNvPr>
          <p:cNvSpPr txBox="1"/>
          <p:nvPr/>
        </p:nvSpPr>
        <p:spPr>
          <a:xfrm>
            <a:off x="4711533" y="509593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+mn-cs"/>
              </a:rPr>
              <a:t>就醬子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BCC320A-BAEB-4A2C-BC24-5127FDB8AA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903" y="6044286"/>
            <a:ext cx="1447800" cy="137379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2C3934-E7D7-4B81-891F-D199922F1231}"/>
              </a:ext>
            </a:extLst>
          </p:cNvPr>
          <p:cNvSpPr txBox="1"/>
          <p:nvPr/>
        </p:nvSpPr>
        <p:spPr>
          <a:xfrm>
            <a:off x="265471" y="4468761"/>
            <a:ext cx="69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GIRL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94418A9-4AF1-4ED9-B709-A2C8C98A5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8" b="28006"/>
          <a:stretch/>
        </p:blipFill>
        <p:spPr>
          <a:xfrm>
            <a:off x="5893495" y="162964"/>
            <a:ext cx="3056155" cy="27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8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BF47F5-376C-4552-9D30-D9A90318D5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3" y="1231627"/>
            <a:ext cx="3106564" cy="49912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ED2A021-C167-42E2-9FDB-410AC802F923}"/>
              </a:ext>
            </a:extLst>
          </p:cNvPr>
          <p:cNvSpPr txBox="1"/>
          <p:nvPr/>
        </p:nvSpPr>
        <p:spPr>
          <a:xfrm>
            <a:off x="336369" y="70711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Guess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D2429EE3-056A-4C05-A8B8-05B628C83D47}"/>
              </a:ext>
            </a:extLst>
          </p:cNvPr>
          <p:cNvGrpSpPr/>
          <p:nvPr/>
        </p:nvGrpSpPr>
        <p:grpSpPr>
          <a:xfrm>
            <a:off x="2469018" y="207991"/>
            <a:ext cx="2790969" cy="3863849"/>
            <a:chOff x="0" y="2137211"/>
            <a:chExt cx="2790969" cy="3863849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289A7BFF-85AA-482D-BE59-4837C5B25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5" r="53218"/>
            <a:stretch/>
          </p:blipFill>
          <p:spPr>
            <a:xfrm>
              <a:off x="0" y="2701855"/>
              <a:ext cx="2790969" cy="3299205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B968DFF-A537-44F4-A764-5F0592E830C9}"/>
                </a:ext>
              </a:extLst>
            </p:cNvPr>
            <p:cNvSpPr txBox="1"/>
            <p:nvPr/>
          </p:nvSpPr>
          <p:spPr>
            <a:xfrm>
              <a:off x="409074" y="2137211"/>
              <a:ext cx="867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COUNT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6" name="Google Shape;73;p16">
            <a:extLst>
              <a:ext uri="{FF2B5EF4-FFF2-40B4-BE49-F238E27FC236}">
                <a16:creationId xmlns:a16="http://schemas.microsoft.com/office/drawing/2014/main" id="{9BDD39CA-FA5C-4D77-9AB0-7C784382BEDE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582" y="207990"/>
            <a:ext cx="5500457" cy="3041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0;p17">
            <a:extLst>
              <a:ext uri="{FF2B5EF4-FFF2-40B4-BE49-F238E27FC236}">
                <a16:creationId xmlns:a16="http://schemas.microsoft.com/office/drawing/2014/main" id="{2CF73140-D5B8-4C01-AECC-6249B6E9BF5C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582" y="3429000"/>
            <a:ext cx="6223387" cy="3249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2055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F16847-4C39-4695-9D41-0633D50BC150}"/>
              </a:ext>
            </a:extLst>
          </p:cNvPr>
          <p:cNvSpPr txBox="1"/>
          <p:nvPr/>
        </p:nvSpPr>
        <p:spPr>
          <a:xfrm>
            <a:off x="1415290" y="1640202"/>
            <a:ext cx="4532010" cy="4573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endParaRPr lang="en-US" altLang="zh-TW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以校為單位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以教師為主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數字融入校本課程及生活議題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數據收集</a:t>
            </a:r>
            <a:r>
              <a:rPr lang="en-US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+</a:t>
            </a:r>
            <a:r>
              <a:rPr lang="zh-TW" altLang="zh-TW" sz="2400" dirty="0">
                <a:solidFill>
                  <a:srgbClr val="4BC78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運算能力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團隊参賽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跨域合作</a:t>
            </a:r>
            <a:endParaRPr lang="en-US" altLang="zh-TW" sz="2400" b="1" kern="1800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81BE1F4-E4CE-487E-9B89-EEA86AEDA427}"/>
              </a:ext>
            </a:extLst>
          </p:cNvPr>
          <p:cNvSpPr/>
          <p:nvPr/>
        </p:nvSpPr>
        <p:spPr>
          <a:xfrm>
            <a:off x="1325349" y="1122882"/>
            <a:ext cx="503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縣市合作成功案例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</a:t>
            </a:r>
            <a:r>
              <a:rPr lang="zh-TW" altLang="en-US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活動資料參考 </a:t>
            </a:r>
            <a:r>
              <a:rPr lang="en-US" altLang="zh-TW" sz="1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Appendix)</a:t>
            </a:r>
            <a:endParaRPr lang="zh-TW" altLang="en-US" sz="2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F8BC92-88F5-4D25-A8D8-6D9139AAC11E}"/>
              </a:ext>
            </a:extLst>
          </p:cNvPr>
          <p:cNvSpPr/>
          <p:nvPr/>
        </p:nvSpPr>
        <p:spPr>
          <a:xfrm>
            <a:off x="6748007" y="4771211"/>
            <a:ext cx="142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Seed Schools</a:t>
            </a:r>
            <a:endParaRPr lang="zh-TW" altLang="en-US" b="1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A6EB96-4CF4-4EED-8E8F-8DD78F91B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254" y="3998961"/>
            <a:ext cx="1048763" cy="3780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4176D0B-750F-41C9-AB30-99AD9D67D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746" y="835886"/>
            <a:ext cx="4440271" cy="243689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7762362-274A-4136-8CFC-DBD552E1289F}"/>
              </a:ext>
            </a:extLst>
          </p:cNvPr>
          <p:cNvSpPr/>
          <p:nvPr/>
        </p:nvSpPr>
        <p:spPr>
          <a:xfrm>
            <a:off x="6771379" y="3585218"/>
            <a:ext cx="2323585" cy="293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有過體驗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才能懂得分享</a:t>
            </a:r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CDA5168-C757-41E1-B1CD-FACD83357F40}"/>
              </a:ext>
            </a:extLst>
          </p:cNvPr>
          <p:cNvSpPr/>
          <p:nvPr/>
        </p:nvSpPr>
        <p:spPr>
          <a:xfrm>
            <a:off x="6748007" y="3898616"/>
            <a:ext cx="3344976" cy="507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hlinkClick r:id="rId5"/>
              </a:rPr>
              <a:t>https://www.youtube.com/watch?v=BZXr73d2Qsw&amp;feature=youtu.be</a:t>
            </a:r>
            <a:endParaRPr lang="zh-TW" altLang="en-US" sz="16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89DFEE1-6FEF-4097-A2D5-BF9AC3399288}"/>
              </a:ext>
            </a:extLst>
          </p:cNvPr>
          <p:cNvSpPr/>
          <p:nvPr/>
        </p:nvSpPr>
        <p:spPr>
          <a:xfrm>
            <a:off x="6771379" y="51405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hlinkClick r:id="rId6"/>
              </a:rPr>
              <a:t>https://youtu.be/fzsPGx_sQdY</a:t>
            </a:r>
            <a:endParaRPr lang="zh-TW" altLang="en-US" dirty="0"/>
          </a:p>
          <a:p>
            <a:r>
              <a:rPr lang="zh-TW" altLang="en-US" dirty="0">
                <a:hlinkClick r:id="rId7"/>
              </a:rPr>
              <a:t>https://youtu.be/pxUh809oRzg</a:t>
            </a:r>
            <a:endParaRPr lang="zh-TW" altLang="en-US" dirty="0"/>
          </a:p>
          <a:p>
            <a:r>
              <a:rPr lang="zh-TW" altLang="en-US" dirty="0">
                <a:hlinkClick r:id="rId8"/>
              </a:rPr>
              <a:t>https://youtu.be/bZKyTvg0dvA</a:t>
            </a:r>
            <a:endParaRPr lang="zh-TW" altLang="en-US" dirty="0"/>
          </a:p>
          <a:p>
            <a:r>
              <a:rPr lang="zh-TW" altLang="en-US" dirty="0">
                <a:hlinkClick r:id="rId9"/>
              </a:rPr>
              <a:t>https://youtu.be/0iSiXR6wh90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84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14756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市及新竹縣</a:t>
            </a:r>
            <a:r>
              <a:rPr lang="en-US" altLang="zh-TW" dirty="0" err="1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AIoT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Sensor(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智聯感測</a:t>
            </a:r>
            <a:r>
              <a:rPr lang="en-US" altLang="zh-TW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全國聯賽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3405183"/>
            <a:ext cx="2163061" cy="14694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3405183"/>
            <a:ext cx="2557917" cy="143581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754" y="4961610"/>
            <a:ext cx="2163061" cy="14694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637522"/>
            <a:ext cx="10170413" cy="215380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007" y="4950336"/>
            <a:ext cx="2557917" cy="14694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20BD88-135E-4FE8-9234-B30857FAF606}"/>
              </a:ext>
            </a:extLst>
          </p:cNvPr>
          <p:cNvSpPr/>
          <p:nvPr/>
        </p:nvSpPr>
        <p:spPr>
          <a:xfrm>
            <a:off x="532856" y="3018092"/>
            <a:ext cx="5734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本競賽以「</a:t>
            </a:r>
            <a:r>
              <a:rPr lang="en-US" altLang="zh-TW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Rabboni</a:t>
            </a:r>
            <a:r>
              <a:rPr lang="zh-TW" altLang="en-US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」為感測元件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，鼓勵教師與學生善用工具，進行跨域學習，並發揮團隊合作，以想像力及創造力，創想具有價值之創意應用。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9E2B7-FE5E-4E36-9C09-CBB7F84D4C93}"/>
              </a:ext>
            </a:extLst>
          </p:cNvPr>
          <p:cNvSpPr txBox="1"/>
          <p:nvPr/>
        </p:nvSpPr>
        <p:spPr>
          <a:xfrm>
            <a:off x="1243358" y="5326993"/>
            <a:ext cx="242406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/>
              <a:t>2020/9/28 ~ 2021/1/28</a:t>
            </a:r>
            <a:endParaRPr lang="zh-TW" altLang="en-US" b="1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C388F385-9B27-4CC4-9CD6-8938DE3E04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03176" y="3929015"/>
          <a:ext cx="1992824" cy="247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412">
                  <a:extLst>
                    <a:ext uri="{9D8B030D-6E8A-4147-A177-3AD203B41FA5}">
                      <a16:colId xmlns:a16="http://schemas.microsoft.com/office/drawing/2014/main" val="2328317519"/>
                    </a:ext>
                  </a:extLst>
                </a:gridCol>
                <a:gridCol w="996412">
                  <a:extLst>
                    <a:ext uri="{9D8B030D-6E8A-4147-A177-3AD203B41FA5}">
                      <a16:colId xmlns:a16="http://schemas.microsoft.com/office/drawing/2014/main" val="234733742"/>
                    </a:ext>
                  </a:extLst>
                </a:gridCol>
              </a:tblGrid>
              <a:tr h="53526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初選報名統計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15258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教師組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814800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50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17293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107275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國小組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endParaRPr lang="zh-TW" altLang="en-US" sz="1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184526"/>
                  </a:ext>
                </a:extLst>
              </a:tr>
              <a:tr h="379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lang="zh-TW" altLang="en-US"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1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6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5609228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新竹市陽光國小用感測器環遊世界程式教育向下扎根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691180" y="1233906"/>
            <a:ext cx="3238978" cy="5243453"/>
            <a:chOff x="441107" y="1123163"/>
            <a:chExt cx="3026329" cy="51450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281" y="4762293"/>
              <a:ext cx="2946155" cy="1505934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107" y="1123163"/>
              <a:ext cx="2999604" cy="1708714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832" y="2990524"/>
              <a:ext cx="2999604" cy="1613122"/>
            </a:xfrm>
            <a:prstGeom prst="rect">
              <a:avLst/>
            </a:prstGeom>
          </p:spPr>
        </p:pic>
      </p:grpSp>
      <p:pic>
        <p:nvPicPr>
          <p:cNvPr id="21" name="圖片 20" descr="https://newsimgs.sina.tw/article/images/news-15910939953319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6623" y="1439764"/>
            <a:ext cx="2530111" cy="47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016" y="1240393"/>
            <a:ext cx="1961984" cy="2615241"/>
          </a:xfrm>
          <a:prstGeom prst="rect">
            <a:avLst/>
          </a:prstGeom>
        </p:spPr>
      </p:pic>
      <p:pic>
        <p:nvPicPr>
          <p:cNvPr id="14" name="圖片 13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039" y="4025669"/>
            <a:ext cx="4101685" cy="240840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740" y="1240393"/>
            <a:ext cx="1961984" cy="2615240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9A350BAE-7E7E-4233-829F-E469216FA33A}"/>
              </a:ext>
            </a:extLst>
          </p:cNvPr>
          <p:cNvSpPr/>
          <p:nvPr/>
        </p:nvSpPr>
        <p:spPr>
          <a:xfrm>
            <a:off x="4991724" y="2746696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2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877985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新竹市培英國中資訊教育及體育融入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528" y="506461"/>
            <a:ext cx="4405148" cy="31406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78" y="824922"/>
            <a:ext cx="4405148" cy="560469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0" t="-8727" r="-1181" b="8727"/>
          <a:stretch/>
        </p:blipFill>
        <p:spPr>
          <a:xfrm>
            <a:off x="5293053" y="3622536"/>
            <a:ext cx="4405149" cy="272900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50B8B9C-4162-4CCF-B085-03AC2A4255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6294" y="4782312"/>
            <a:ext cx="1969628" cy="1462299"/>
          </a:xfrm>
          <a:prstGeom prst="rect">
            <a:avLst/>
          </a:prstGeom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4C54738B-AF75-4D47-8F13-BCC903764F26}"/>
              </a:ext>
            </a:extLst>
          </p:cNvPr>
          <p:cNvSpPr/>
          <p:nvPr/>
        </p:nvSpPr>
        <p:spPr>
          <a:xfrm>
            <a:off x="6045060" y="5837465"/>
            <a:ext cx="554637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96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台北市南港高中</a:t>
            </a:r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物理融入程式教育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1" name="圖片 10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3796293"/>
            <a:ext cx="3564306" cy="2082655"/>
          </a:xfrm>
          <a:prstGeom prst="rect">
            <a:avLst/>
          </a:prstGeom>
        </p:spPr>
      </p:pic>
      <p:pic>
        <p:nvPicPr>
          <p:cNvPr id="12" name="圖片 11">
            <a:hlinkClick r:id="rId2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" y="1568540"/>
            <a:ext cx="3571052" cy="20700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26" y="1568540"/>
            <a:ext cx="3600074" cy="2070010"/>
          </a:xfrm>
          <a:prstGeom prst="rect">
            <a:avLst/>
          </a:prstGeom>
        </p:spPr>
      </p:pic>
      <p:pic>
        <p:nvPicPr>
          <p:cNvPr id="5" name="圖片 4">
            <a:hlinkClick r:id="rId6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" t="7063" b="5471"/>
          <a:stretch/>
        </p:blipFill>
        <p:spPr>
          <a:xfrm>
            <a:off x="4283846" y="3822864"/>
            <a:ext cx="3564307" cy="20370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58" y="1587590"/>
            <a:ext cx="3554621" cy="2060485"/>
          </a:xfrm>
          <a:prstGeom prst="rect">
            <a:avLst/>
          </a:prstGeom>
        </p:spPr>
      </p:pic>
      <p:pic>
        <p:nvPicPr>
          <p:cNvPr id="10" name="圖片 9">
            <a:hlinkClick r:id="rId9"/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70" b="-1"/>
          <a:stretch/>
        </p:blipFill>
        <p:spPr>
          <a:xfrm>
            <a:off x="8006946" y="3813339"/>
            <a:ext cx="3564308" cy="20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647152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台北市南港高中物理融入程式教育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1190625"/>
            <a:ext cx="3489457" cy="1971675"/>
          </a:xfrm>
          <a:prstGeom prst="rect">
            <a:avLst/>
          </a:prstGeom>
        </p:spPr>
      </p:pic>
      <p:pic>
        <p:nvPicPr>
          <p:cNvPr id="14" name="圖片 1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44" y="3254908"/>
            <a:ext cx="3489457" cy="2101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1190625"/>
            <a:ext cx="3403885" cy="1971675"/>
          </a:xfrm>
          <a:prstGeom prst="rect">
            <a:avLst/>
          </a:prstGeom>
        </p:spPr>
      </p:pic>
      <p:pic>
        <p:nvPicPr>
          <p:cNvPr id="3" name="圖片 2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815" y="3254908"/>
            <a:ext cx="3403885" cy="2101189"/>
          </a:xfrm>
          <a:prstGeom prst="rect">
            <a:avLst/>
          </a:prstGeom>
        </p:spPr>
      </p:pic>
      <p:pic>
        <p:nvPicPr>
          <p:cNvPr id="7" name="圖片 4116" descr="S__47669427">
            <a:extLst>
              <a:ext uri="{FF2B5EF4-FFF2-40B4-BE49-F238E27FC236}">
                <a16:creationId xmlns:a16="http://schemas.microsoft.com/office/drawing/2014/main" id="{44089FAE-B1AE-42CC-8720-AEBF9A46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2247" y="3500993"/>
            <a:ext cx="3376758" cy="26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4115" descr="S__47669425">
            <a:extLst>
              <a:ext uri="{FF2B5EF4-FFF2-40B4-BE49-F238E27FC236}">
                <a16:creationId xmlns:a16="http://schemas.microsoft.com/office/drawing/2014/main" id="{5FF0277B-D72D-4024-A955-0E80BFCFD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400" y="724371"/>
            <a:ext cx="3376758" cy="25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06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C9A4816-5314-43F0-9846-9199D5FA0921}"/>
              </a:ext>
            </a:extLst>
          </p:cNvPr>
          <p:cNvSpPr txBox="1"/>
          <p:nvPr/>
        </p:nvSpPr>
        <p:spPr>
          <a:xfrm>
            <a:off x="1039985" y="1330841"/>
            <a:ext cx="804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AI: Collect Data -  Establish Model – Decision - Action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C8ADD2-93A0-4D79-874D-B0BA746C1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354" y="2895980"/>
            <a:ext cx="6267796" cy="356615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C12AE7-0D3A-48A7-9C3F-6564E9282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61"/>
          <a:stretch/>
        </p:blipFill>
        <p:spPr>
          <a:xfrm>
            <a:off x="8916786" y="3807375"/>
            <a:ext cx="2669044" cy="250664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1B7B625-00CC-46E8-9179-C6B4633E86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530"/>
          <a:stretch/>
        </p:blipFill>
        <p:spPr>
          <a:xfrm>
            <a:off x="8001945" y="2095522"/>
            <a:ext cx="4166259" cy="2506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C89D906-D1DD-4A9A-8A4D-CF41FED00328}"/>
              </a:ext>
            </a:extLst>
          </p:cNvPr>
          <p:cNvSpPr txBox="1"/>
          <p:nvPr/>
        </p:nvSpPr>
        <p:spPr>
          <a:xfrm>
            <a:off x="7734381" y="3672016"/>
            <a:ext cx="849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CNN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F297DA7-EED2-4781-8DAC-90251EF025F7}"/>
              </a:ext>
            </a:extLst>
          </p:cNvPr>
          <p:cNvSpPr txBox="1"/>
          <p:nvPr/>
        </p:nvSpPr>
        <p:spPr>
          <a:xfrm>
            <a:off x="8085354" y="4756052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RNN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箭號: 左-上雙向 25">
            <a:extLst>
              <a:ext uri="{FF2B5EF4-FFF2-40B4-BE49-F238E27FC236}">
                <a16:creationId xmlns:a16="http://schemas.microsoft.com/office/drawing/2014/main" id="{EB972CD8-A9A4-4171-BB3D-9043AFCA5AD8}"/>
              </a:ext>
            </a:extLst>
          </p:cNvPr>
          <p:cNvSpPr/>
          <p:nvPr/>
        </p:nvSpPr>
        <p:spPr>
          <a:xfrm rot="7763996">
            <a:off x="7399968" y="4233951"/>
            <a:ext cx="724505" cy="748145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D9F7CEE-2FA5-487C-B41A-3C10BB03C083}"/>
              </a:ext>
            </a:extLst>
          </p:cNvPr>
          <p:cNvSpPr txBox="1"/>
          <p:nvPr/>
        </p:nvSpPr>
        <p:spPr>
          <a:xfrm>
            <a:off x="1439021" y="873213"/>
            <a:ext cx="974996" cy="366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 </a:t>
            </a:r>
            <a:r>
              <a:rPr lang="zh-TW" altLang="en-US" dirty="0">
                <a:solidFill>
                  <a:srgbClr val="00206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入門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0ED150-E04F-45EC-940B-D4A6BDB28F6A}"/>
              </a:ext>
            </a:extLst>
          </p:cNvPr>
          <p:cNvSpPr/>
          <p:nvPr/>
        </p:nvSpPr>
        <p:spPr>
          <a:xfrm>
            <a:off x="1005354" y="194498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模擬人類智慧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代替人類做決定、工作</a:t>
            </a:r>
            <a:endParaRPr lang="en-US" altLang="zh-TW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6B6547-381E-4053-B4E3-AD8EE9CDFBC2}"/>
              </a:ext>
            </a:extLst>
          </p:cNvPr>
          <p:cNvSpPr txBox="1"/>
          <p:nvPr/>
        </p:nvSpPr>
        <p:spPr>
          <a:xfrm>
            <a:off x="8916786" y="2083488"/>
            <a:ext cx="172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Neural Network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62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lvl="0"/>
            <a:r>
              <a:rPr lang="zh-TW" altLang="en-US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基隆市政府海洋吸塵器體驗營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1549"/>
            <a:ext cx="5010149" cy="22224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626" y="3410701"/>
            <a:ext cx="2506323" cy="1491282"/>
          </a:xfrm>
          <a:prstGeom prst="rect">
            <a:avLst/>
          </a:prstGeom>
        </p:spPr>
      </p:pic>
      <p:pic>
        <p:nvPicPr>
          <p:cNvPr id="7" name="圖片 6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50" y="815105"/>
            <a:ext cx="5295900" cy="27567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35" y="3362326"/>
            <a:ext cx="2541443" cy="3079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920" y="3942001"/>
            <a:ext cx="2940080" cy="218531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3795" y="3912143"/>
            <a:ext cx="2917805" cy="2215171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B2400A7C-5A13-4574-B532-93AD8CD8C3A8}"/>
              </a:ext>
            </a:extLst>
          </p:cNvPr>
          <p:cNvSpPr/>
          <p:nvPr/>
        </p:nvSpPr>
        <p:spPr>
          <a:xfrm>
            <a:off x="7416660" y="1535288"/>
            <a:ext cx="640553" cy="555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1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3185487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新竹市程式教育校本課程融入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1023602"/>
            <a:ext cx="3483800" cy="22031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1067238"/>
            <a:ext cx="3764445" cy="21595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1052867"/>
            <a:ext cx="3850928" cy="2173911"/>
          </a:xfrm>
          <a:prstGeom prst="rect">
            <a:avLst/>
          </a:prstGeom>
        </p:spPr>
      </p:pic>
      <p:pic>
        <p:nvPicPr>
          <p:cNvPr id="2" name="圖片 1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7" y="3392529"/>
            <a:ext cx="3850928" cy="275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501" y="3392529"/>
            <a:ext cx="3764445" cy="2751096"/>
          </a:xfrm>
          <a:prstGeom prst="rect">
            <a:avLst/>
          </a:prstGeom>
        </p:spPr>
      </p:pic>
      <p:pic>
        <p:nvPicPr>
          <p:cNvPr id="4" name="圖片 3">
            <a:hlinkClick r:id="rId9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3392529"/>
            <a:ext cx="3483800" cy="2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A5BC91B-959C-4310-943B-5DC739657DFC}"/>
              </a:ext>
            </a:extLst>
          </p:cNvPr>
          <p:cNvSpPr/>
          <p:nvPr/>
        </p:nvSpPr>
        <p:spPr>
          <a:xfrm>
            <a:off x="247940" y="271897"/>
            <a:ext cx="2723823" cy="369332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新竹市程式教育增能計畫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900706"/>
            <a:ext cx="3850928" cy="24981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77" y="938804"/>
            <a:ext cx="3540933" cy="249818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6" y="910228"/>
            <a:ext cx="3842302" cy="249818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42" y="3553597"/>
            <a:ext cx="3850928" cy="24999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927" y="3553597"/>
            <a:ext cx="3842302" cy="2424661"/>
          </a:xfrm>
          <a:prstGeom prst="rect">
            <a:avLst/>
          </a:prstGeom>
        </p:spPr>
      </p:pic>
      <p:pic>
        <p:nvPicPr>
          <p:cNvPr id="4" name="圖片 3">
            <a:hlinkClick r:id="rId8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086" y="3553597"/>
            <a:ext cx="3520224" cy="234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924050" y="865188"/>
            <a:ext cx="10267950" cy="920750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AI</a:t>
            </a:r>
            <a:r>
              <a:rPr lang="zh-TW" altLang="en-US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發展史</a:t>
            </a: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AC60CE1-F723-47F7-B87D-10755C4EAE11}"/>
              </a:ext>
            </a:extLst>
          </p:cNvPr>
          <p:cNvGrpSpPr/>
          <p:nvPr/>
        </p:nvGrpSpPr>
        <p:grpSpPr>
          <a:xfrm>
            <a:off x="1131757" y="1554104"/>
            <a:ext cx="10965174" cy="4909518"/>
            <a:chOff x="152858" y="1366276"/>
            <a:chExt cx="12303837" cy="5414747"/>
          </a:xfrm>
        </p:grpSpPr>
        <p:sp>
          <p:nvSpPr>
            <p:cNvPr id="4" name="向右箭號 3"/>
            <p:cNvSpPr/>
            <p:nvPr/>
          </p:nvSpPr>
          <p:spPr>
            <a:xfrm>
              <a:off x="414959" y="3737114"/>
              <a:ext cx="11381962" cy="52677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52858" y="2686336"/>
              <a:ext cx="1441174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1950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圖靈測試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188698" y="4382317"/>
              <a:ext cx="1978919" cy="1018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1956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達特茅斯會議：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的誕生</a:t>
              </a:r>
            </a:p>
          </p:txBody>
        </p:sp>
        <p:pic>
          <p:nvPicPr>
            <p:cNvPr id="2050" name="Picture 2" descr="ãåéãçåçæå°çµæ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926" y="1615760"/>
              <a:ext cx="836339" cy="1139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bject 9"/>
            <p:cNvSpPr txBox="1"/>
            <p:nvPr/>
          </p:nvSpPr>
          <p:spPr>
            <a:xfrm>
              <a:off x="3183191" y="4548897"/>
              <a:ext cx="2186253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lang="en-US" altLang="zh-TW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74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0" i="0" u="none" strike="noStrike" kern="1200" cap="none" spc="-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Bac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k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</a:t>
              </a:r>
              <a:r>
                <a:rPr kumimoji="0" b="0" i="0" u="none" strike="noStrike" kern="1200" cap="none" spc="-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g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ation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9" name="object 24"/>
            <p:cNvSpPr txBox="1"/>
            <p:nvPr/>
          </p:nvSpPr>
          <p:spPr>
            <a:xfrm>
              <a:off x="2036898" y="2867451"/>
              <a:ext cx="175019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9</a:t>
              </a:r>
              <a:r>
                <a:rPr kumimoji="0" b="1" i="0" u="none" strike="noStrike" kern="1200" cap="none" spc="-3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5</a:t>
              </a:r>
              <a:r>
                <a:rPr kumimoji="0" b="1" i="0" u="none" strike="noStrike" kern="1200" cap="none" spc="-4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8</a:t>
              </a:r>
              <a:r>
                <a:rPr kumimoji="0" b="1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1" i="0" u="none" strike="noStrike" kern="1200" cap="none" spc="-16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 </a:t>
              </a:r>
              <a:r>
                <a:rPr kumimoji="0" b="0" i="0" u="none" strike="noStrike" kern="1200" cap="none" spc="-5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P</a:t>
              </a:r>
              <a:r>
                <a:rPr kumimoji="0" b="0" i="0" u="none" strike="noStrike" kern="1200" cap="none" spc="-5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</a:t>
              </a:r>
              <a:r>
                <a:rPr kumimoji="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r</a:t>
              </a:r>
              <a:r>
                <a:rPr kumimoji="0" b="0" i="0" u="none" strike="noStrike" kern="1200" cap="none" spc="2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c</a:t>
              </a:r>
              <a:r>
                <a:rPr kumimoji="0" b="0" i="0" u="none" strike="noStrike" kern="1200" cap="none" spc="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eptr</a:t>
              </a:r>
              <a:r>
                <a:rPr kumimoji="0" b="0" i="0" u="none" strike="noStrike" kern="1200" cap="none" spc="1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o</a:t>
              </a:r>
              <a:r>
                <a:rPr kumimoji="0" b="0" i="0" u="none" strike="noStrike" kern="1200" cap="none" spc="-15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Arial"/>
                </a:rPr>
                <a:t>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2057473" y="1662951"/>
              <a:ext cx="1681076" cy="1078875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1" name="object 18"/>
            <p:cNvSpPr txBox="1"/>
            <p:nvPr/>
          </p:nvSpPr>
          <p:spPr>
            <a:xfrm>
              <a:off x="5931614" y="2528775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1998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卷積神經網路，手寫辨識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12" name="object 17"/>
            <p:cNvSpPr/>
            <p:nvPr/>
          </p:nvSpPr>
          <p:spPr>
            <a:xfrm>
              <a:off x="6926496" y="1366276"/>
              <a:ext cx="1509063" cy="13476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7" name="向上箭號 6"/>
            <p:cNvSpPr/>
            <p:nvPr/>
          </p:nvSpPr>
          <p:spPr>
            <a:xfrm>
              <a:off x="632110" y="3483003"/>
              <a:ext cx="206089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2346183" y="3479964"/>
              <a:ext cx="218264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5" name="向上箭號 14"/>
            <p:cNvSpPr/>
            <p:nvPr/>
          </p:nvSpPr>
          <p:spPr>
            <a:xfrm>
              <a:off x="6275795" y="3480248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3" name="向下箭號 12"/>
            <p:cNvSpPr/>
            <p:nvPr/>
          </p:nvSpPr>
          <p:spPr>
            <a:xfrm>
              <a:off x="1012896" y="4124241"/>
              <a:ext cx="220003" cy="347591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7" name="向下箭號 16"/>
            <p:cNvSpPr/>
            <p:nvPr/>
          </p:nvSpPr>
          <p:spPr>
            <a:xfrm>
              <a:off x="3425611" y="4124241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276317" y="3495612"/>
              <a:ext cx="1126217" cy="712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AI</a:t>
              </a:r>
              <a:r>
                <a:rPr kumimoji="0" lang="zh-TW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 </a:t>
              </a:r>
              <a:r>
                <a:rPr kumimoji="0" lang="en-US" altLang="zh-TW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</a:rPr>
                <a:t>winter</a:t>
              </a:r>
              <a:endPara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19" name="object 18"/>
            <p:cNvSpPr txBox="1"/>
            <p:nvPr/>
          </p:nvSpPr>
          <p:spPr>
            <a:xfrm>
              <a:off x="5627438" y="4575201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1997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Deep Blue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打敗西洋棋世界冠軍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0" name="向下箭號 19"/>
            <p:cNvSpPr/>
            <p:nvPr/>
          </p:nvSpPr>
          <p:spPr>
            <a:xfrm>
              <a:off x="5809218" y="4124240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1" name="object 18"/>
            <p:cNvSpPr txBox="1"/>
            <p:nvPr/>
          </p:nvSpPr>
          <p:spPr>
            <a:xfrm>
              <a:off x="7939021" y="4585439"/>
              <a:ext cx="2053589" cy="9165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2009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Google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第一部自駕車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2" name="object 18"/>
            <p:cNvSpPr txBox="1"/>
            <p:nvPr/>
          </p:nvSpPr>
          <p:spPr>
            <a:xfrm>
              <a:off x="8775236" y="2561005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2011-2014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個人助理</a:t>
              </a: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:</a:t>
              </a: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siri</a:t>
              </a:r>
              <a:r>
                <a:rPr kumimoji="0" lang="zh-TW" altLang="en-US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等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3" name="object 18"/>
            <p:cNvSpPr txBox="1"/>
            <p:nvPr/>
          </p:nvSpPr>
          <p:spPr>
            <a:xfrm>
              <a:off x="10403106" y="4606132"/>
              <a:ext cx="2053589" cy="61100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2016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dobe 繁黑體 Std B" panose="020B0700000000000000" pitchFamily="34" charset="-120"/>
                  <a:ea typeface="Adobe 繁黑體 Std B" panose="020B0700000000000000" pitchFamily="34" charset="-120"/>
                  <a:cs typeface="Trebuchet MS"/>
                </a:rPr>
                <a:t>AlphaGo</a:t>
              </a:r>
              <a:endParaRPr kumimoji="0" b="1" i="0" u="none" strike="noStrike" kern="1200" cap="none" spc="-3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Trebuchet MS"/>
              </a:endParaRPr>
            </a:p>
          </p:txBody>
        </p:sp>
        <p:sp>
          <p:nvSpPr>
            <p:cNvPr id="24" name="向下箭號 23"/>
            <p:cNvSpPr/>
            <p:nvPr/>
          </p:nvSpPr>
          <p:spPr>
            <a:xfrm>
              <a:off x="8092241" y="4124239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5" name="向下箭號 24"/>
            <p:cNvSpPr/>
            <p:nvPr/>
          </p:nvSpPr>
          <p:spPr>
            <a:xfrm>
              <a:off x="10578595" y="4124238"/>
              <a:ext cx="201168" cy="368865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sp>
          <p:nvSpPr>
            <p:cNvPr id="26" name="向上箭號 25"/>
            <p:cNvSpPr/>
            <p:nvPr/>
          </p:nvSpPr>
          <p:spPr>
            <a:xfrm>
              <a:off x="9543460" y="3498109"/>
              <a:ext cx="211291" cy="400628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</a:endParaRPr>
            </a:p>
          </p:txBody>
        </p:sp>
        <p:pic>
          <p:nvPicPr>
            <p:cNvPr id="1026" name="Picture 2" descr="ãDeepblueãçåçæå°çµæ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386" y="5508769"/>
              <a:ext cx="1039308" cy="8426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ãAlphagoãçåçæå°çµæ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227" y="5413086"/>
              <a:ext cx="2421127" cy="1367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068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3E7055-1844-4D4B-91D4-82AB5B487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1" y="2829960"/>
            <a:ext cx="9677400" cy="38174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EA5E63E-B73D-4DB5-AE6D-888BB1D2F4DF}"/>
              </a:ext>
            </a:extLst>
          </p:cNvPr>
          <p:cNvSpPr/>
          <p:nvPr/>
        </p:nvSpPr>
        <p:spPr>
          <a:xfrm>
            <a:off x="2551895" y="470235"/>
            <a:ext cx="373380" cy="2895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08DE13-A0F0-475D-9780-69084235289A}"/>
              </a:ext>
            </a:extLst>
          </p:cNvPr>
          <p:cNvSpPr txBox="1"/>
          <p:nvPr/>
        </p:nvSpPr>
        <p:spPr>
          <a:xfrm>
            <a:off x="3088471" y="40642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Sensor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FE28F76-2E45-444B-BDAE-A648449C973F}"/>
              </a:ext>
            </a:extLst>
          </p:cNvPr>
          <p:cNvCxnSpPr>
            <a:cxnSpLocks/>
          </p:cNvCxnSpPr>
          <p:nvPr/>
        </p:nvCxnSpPr>
        <p:spPr>
          <a:xfrm flipH="1">
            <a:off x="1798631" y="668220"/>
            <a:ext cx="777240" cy="5486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C5AC10-E368-4119-99FF-8DA33D3A0A50}"/>
              </a:ext>
            </a:extLst>
          </p:cNvPr>
          <p:cNvSpPr txBox="1"/>
          <p:nvPr/>
        </p:nvSpPr>
        <p:spPr>
          <a:xfrm>
            <a:off x="3893585" y="413143"/>
            <a:ext cx="12115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穿戴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感測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761D63E6-C98C-4379-BD11-4E21A46EC051}"/>
              </a:ext>
            </a:extLst>
          </p:cNvPr>
          <p:cNvCxnSpPr>
            <a:cxnSpLocks/>
            <a:stCxn id="9" idx="3"/>
            <a:endCxn id="4" idx="0"/>
          </p:cNvCxnSpPr>
          <p:nvPr/>
        </p:nvCxnSpPr>
        <p:spPr>
          <a:xfrm>
            <a:off x="2925275" y="615015"/>
            <a:ext cx="2271566" cy="22149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EB543F-049D-44A1-8515-03870303B9A4}"/>
              </a:ext>
            </a:extLst>
          </p:cNvPr>
          <p:cNvSpPr txBox="1"/>
          <p:nvPr/>
        </p:nvSpPr>
        <p:spPr>
          <a:xfrm>
            <a:off x="2257163" y="5021284"/>
            <a:ext cx="120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蝶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10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47C4EB0-CB5C-44FA-BA62-69767E218F46}"/>
              </a:ext>
            </a:extLst>
          </p:cNvPr>
          <p:cNvSpPr txBox="1"/>
          <p:nvPr/>
        </p:nvSpPr>
        <p:spPr>
          <a:xfrm>
            <a:off x="4204975" y="4871860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蛙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8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AAD189F-9BC6-47F7-A117-820FEED88674}"/>
              </a:ext>
            </a:extLst>
          </p:cNvPr>
          <p:cNvSpPr txBox="1"/>
          <p:nvPr/>
        </p:nvSpPr>
        <p:spPr>
          <a:xfrm>
            <a:off x="6127520" y="4842375"/>
            <a:ext cx="11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捷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 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換氣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AC66C2B-64AE-478D-8D03-2BFB2FDDF3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63" y="1216860"/>
            <a:ext cx="3207012" cy="1603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1413372-79BE-44C1-B9A9-F9D4E23D4BC9}"/>
              </a:ext>
            </a:extLst>
          </p:cNvPr>
          <p:cNvSpPr txBox="1"/>
          <p:nvPr/>
        </p:nvSpPr>
        <p:spPr>
          <a:xfrm>
            <a:off x="4468874" y="20685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讀出訊號</a:t>
            </a: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82B8C598-E019-48D6-8988-FDF94FAF694D}"/>
              </a:ext>
            </a:extLst>
          </p:cNvPr>
          <p:cNvSpPr/>
          <p:nvPr/>
        </p:nvSpPr>
        <p:spPr>
          <a:xfrm>
            <a:off x="5651249" y="323401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D3FD2DB4-0AB4-42E0-92F1-9B972AB02EF2}"/>
              </a:ext>
            </a:extLst>
          </p:cNvPr>
          <p:cNvSpPr/>
          <p:nvPr/>
        </p:nvSpPr>
        <p:spPr>
          <a:xfrm>
            <a:off x="3894947" y="3201486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DC23383B-3BF8-43E6-876B-09A5009D73B5}"/>
              </a:ext>
            </a:extLst>
          </p:cNvPr>
          <p:cNvSpPr/>
          <p:nvPr/>
        </p:nvSpPr>
        <p:spPr>
          <a:xfrm>
            <a:off x="1980273" y="3201485"/>
            <a:ext cx="1766875" cy="13268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082DDD3-BECA-4C1E-A0AB-3585A7B15856}"/>
              </a:ext>
            </a:extLst>
          </p:cNvPr>
          <p:cNvSpPr txBox="1"/>
          <p:nvPr/>
        </p:nvSpPr>
        <p:spPr>
          <a:xfrm>
            <a:off x="5541477" y="975303"/>
            <a:ext cx="27238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工人智慧作出判別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工人智慧寫出程式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(APP)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藍芽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WiFi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傳給手機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31C6CE0-B55E-439E-B71F-EB608945B177}"/>
              </a:ext>
            </a:extLst>
          </p:cNvPr>
          <p:cNvSpPr txBox="1"/>
          <p:nvPr/>
        </p:nvSpPr>
        <p:spPr>
          <a:xfrm>
            <a:off x="8704214" y="395201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ym typeface="Wingdings" panose="05000000000000000000" pitchFamily="2" charset="2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AI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智慧教練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B6F61F8-C720-471B-8139-02373E41F812}"/>
              </a:ext>
            </a:extLst>
          </p:cNvPr>
          <p:cNvSpPr txBox="1"/>
          <p:nvPr/>
        </p:nvSpPr>
        <p:spPr>
          <a:xfrm>
            <a:off x="5546245" y="400849"/>
            <a:ext cx="271905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AIOT</a:t>
            </a:r>
            <a:endParaRPr lang="zh-TW" altLang="en-US" dirty="0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59827C03-FA49-48A4-AF30-114F233DD9C0}"/>
              </a:ext>
            </a:extLst>
          </p:cNvPr>
          <p:cNvCxnSpPr>
            <a:cxnSpLocks/>
            <a:stCxn id="13" idx="3"/>
            <a:endCxn id="34" idx="1"/>
          </p:cNvCxnSpPr>
          <p:nvPr/>
        </p:nvCxnSpPr>
        <p:spPr>
          <a:xfrm flipV="1">
            <a:off x="5105165" y="585515"/>
            <a:ext cx="441080" cy="122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D501687-BAD9-470A-8274-5F15A252D523}"/>
              </a:ext>
            </a:extLst>
          </p:cNvPr>
          <p:cNvCxnSpPr>
            <a:cxnSpLocks/>
            <a:stCxn id="34" idx="3"/>
            <a:endCxn id="33" idx="1"/>
          </p:cNvCxnSpPr>
          <p:nvPr/>
        </p:nvCxnSpPr>
        <p:spPr>
          <a:xfrm flipV="1">
            <a:off x="8265300" y="579867"/>
            <a:ext cx="438914" cy="5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07FCF928-B83C-461C-8EF3-E8438F89A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34" t="13222" r="25533" b="6615"/>
          <a:stretch/>
        </p:blipFill>
        <p:spPr>
          <a:xfrm>
            <a:off x="10326773" y="23604"/>
            <a:ext cx="1902625" cy="1616564"/>
          </a:xfrm>
          <a:prstGeom prst="rect">
            <a:avLst/>
          </a:prstGeom>
        </p:spPr>
      </p:pic>
      <p:sp>
        <p:nvSpPr>
          <p:cNvPr id="56" name="箭號: 向下 55">
            <a:extLst>
              <a:ext uri="{FF2B5EF4-FFF2-40B4-BE49-F238E27FC236}">
                <a16:creationId xmlns:a16="http://schemas.microsoft.com/office/drawing/2014/main" id="{72736EE6-A64A-41E0-A943-30FEEBB96F87}"/>
              </a:ext>
            </a:extLst>
          </p:cNvPr>
          <p:cNvSpPr/>
          <p:nvPr/>
        </p:nvSpPr>
        <p:spPr>
          <a:xfrm rot="1855621">
            <a:off x="10175425" y="1255510"/>
            <a:ext cx="905691" cy="794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0564A658-3806-4C04-9F01-B56CA7F6D759}"/>
              </a:ext>
            </a:extLst>
          </p:cNvPr>
          <p:cNvSpPr txBox="1"/>
          <p:nvPr/>
        </p:nvSpPr>
        <p:spPr>
          <a:xfrm rot="1992973">
            <a:off x="9526394" y="1969831"/>
            <a:ext cx="1600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Semiconductor</a:t>
            </a:r>
            <a:endParaRPr lang="zh-TW" altLang="en-US" dirty="0"/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D0827235-6BD7-4DD0-B43D-A9C7F2D13BBC}"/>
              </a:ext>
            </a:extLst>
          </p:cNvPr>
          <p:cNvGrpSpPr/>
          <p:nvPr/>
        </p:nvGrpSpPr>
        <p:grpSpPr>
          <a:xfrm>
            <a:off x="6505228" y="2439247"/>
            <a:ext cx="3678112" cy="3714153"/>
            <a:chOff x="6924361" y="2518797"/>
            <a:chExt cx="3678112" cy="3714153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2C2DA83-C47E-41FD-80FB-692C146C0D82}"/>
                </a:ext>
              </a:extLst>
            </p:cNvPr>
            <p:cNvSpPr txBox="1"/>
            <p:nvPr/>
          </p:nvSpPr>
          <p:spPr>
            <a:xfrm>
              <a:off x="7812420" y="4918173"/>
              <a:ext cx="1100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捷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/ 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換氣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6</a:t>
              </a: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FC5D1F33-D81E-4609-9056-6EDEBACFABE4}"/>
                </a:ext>
              </a:extLst>
            </p:cNvPr>
            <p:cNvSpPr/>
            <p:nvPr/>
          </p:nvSpPr>
          <p:spPr>
            <a:xfrm>
              <a:off x="7418124" y="3201485"/>
              <a:ext cx="1600977" cy="128008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3D74CE09-6C02-4716-B912-CF927E56C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4361" y="2518797"/>
              <a:ext cx="3565587" cy="3714153"/>
            </a:xfrm>
            <a:prstGeom prst="rect">
              <a:avLst/>
            </a:prstGeom>
          </p:spPr>
        </p:pic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E3C54F7E-8E6A-47FC-A886-8158C5A5E45F}"/>
                </a:ext>
              </a:extLst>
            </p:cNvPr>
            <p:cNvSpPr/>
            <p:nvPr/>
          </p:nvSpPr>
          <p:spPr>
            <a:xfrm>
              <a:off x="9642979" y="4038766"/>
              <a:ext cx="619765" cy="61285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056CA986-9C38-45A5-83E4-3BB86EC65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225" y="3897434"/>
              <a:ext cx="1280248" cy="853362"/>
            </a:xfrm>
            <a:prstGeom prst="rect">
              <a:avLst/>
            </a:prstGeom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592F6F38-FFA3-4E1D-8A77-5CE5291C429D}"/>
              </a:ext>
            </a:extLst>
          </p:cNvPr>
          <p:cNvSpPr txBox="1"/>
          <p:nvPr/>
        </p:nvSpPr>
        <p:spPr>
          <a:xfrm>
            <a:off x="11683016" y="62781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3A7BE42-5DF6-4B5F-BACC-146EA2D31EE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8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3" grpId="0" animBg="1"/>
      <p:bldP spid="22" grpId="0"/>
      <p:bldP spid="23" grpId="0"/>
      <p:bldP spid="17" grpId="0"/>
      <p:bldP spid="25" grpId="0" animBg="1"/>
      <p:bldP spid="26" grpId="0" animBg="1"/>
      <p:bldP spid="28" grpId="0" animBg="1"/>
      <p:bldP spid="32" grpId="0" animBg="1"/>
      <p:bldP spid="33" grpId="0"/>
      <p:bldP spid="34" grpId="0" animBg="1"/>
    </p:bldLst>
  </p:timing>
</p:sld>
</file>

<file path=ppt/theme/theme1.xml><?xml version="1.0" encoding="utf-8"?>
<a:theme xmlns:a="http://schemas.openxmlformats.org/drawingml/2006/main" name="4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2">
      <a:dk1>
        <a:srgbClr val="0033CC"/>
      </a:dk1>
      <a:lt1>
        <a:srgbClr val="FFFFFF"/>
      </a:lt1>
      <a:dk2>
        <a:srgbClr val="268600"/>
      </a:dk2>
      <a:lt2>
        <a:srgbClr val="D6ECFF"/>
      </a:lt2>
      <a:accent1>
        <a:srgbClr val="7FD13B"/>
      </a:accent1>
      <a:accent2>
        <a:srgbClr val="F07F02"/>
      </a:accent2>
      <a:accent3>
        <a:srgbClr val="FFFFFF"/>
      </a:accent3>
      <a:accent4>
        <a:srgbClr val="002AAE"/>
      </a:accent4>
      <a:accent5>
        <a:srgbClr val="C0E5AF"/>
      </a:accent5>
      <a:accent6>
        <a:srgbClr val="D97202"/>
      </a:accent6>
      <a:hlink>
        <a:srgbClr val="EE0099"/>
      </a:hlink>
      <a:folHlink>
        <a:srgbClr val="5F7791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4E5B6F"/>
        </a:dk2>
        <a:lt2>
          <a:srgbClr val="D6ECFF"/>
        </a:lt2>
        <a:accent1>
          <a:srgbClr val="7FD13B"/>
        </a:accent1>
        <a:accent2>
          <a:srgbClr val="EA157A"/>
        </a:accent2>
        <a:accent3>
          <a:srgbClr val="FFFFFF"/>
        </a:accent3>
        <a:accent4>
          <a:srgbClr val="000000"/>
        </a:accent4>
        <a:accent5>
          <a:srgbClr val="C0E5AF"/>
        </a:accent5>
        <a:accent6>
          <a:srgbClr val="D4126E"/>
        </a:accent6>
        <a:hlink>
          <a:srgbClr val="EB8803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33CC"/>
        </a:dk1>
        <a:lt1>
          <a:srgbClr val="FFFFFF"/>
        </a:lt1>
        <a:dk2>
          <a:srgbClr val="268600"/>
        </a:dk2>
        <a:lt2>
          <a:srgbClr val="D6ECFF"/>
        </a:lt2>
        <a:accent1>
          <a:srgbClr val="7FD13B"/>
        </a:accent1>
        <a:accent2>
          <a:srgbClr val="F07F02"/>
        </a:accent2>
        <a:accent3>
          <a:srgbClr val="FFFFFF"/>
        </a:accent3>
        <a:accent4>
          <a:srgbClr val="002AAE"/>
        </a:accent4>
        <a:accent5>
          <a:srgbClr val="C0E5AF"/>
        </a:accent5>
        <a:accent6>
          <a:srgbClr val="D97202"/>
        </a:accent6>
        <a:hlink>
          <a:srgbClr val="EE0099"/>
        </a:hlink>
        <a:folHlink>
          <a:srgbClr val="5F77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10405</TotalTime>
  <Words>3245</Words>
  <Application>Microsoft Office PowerPoint</Application>
  <PresentationFormat>寬螢幕</PresentationFormat>
  <Paragraphs>581</Paragraphs>
  <Slides>72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25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72</vt:i4>
      </vt:variant>
    </vt:vector>
  </HeadingPairs>
  <TitlesOfParts>
    <vt:vector size="104" baseType="lpstr">
      <vt:lpstr>Adobe Gothic Std B</vt:lpstr>
      <vt:lpstr>Adobe 黑体 Std R</vt:lpstr>
      <vt:lpstr>Adobe 繁黑體 Std B</vt:lpstr>
      <vt:lpstr>Arial Unicode MS</vt:lpstr>
      <vt:lpstr>等线</vt:lpstr>
      <vt:lpstr>等线 Light</vt:lpstr>
      <vt:lpstr>FontAwesome</vt:lpstr>
      <vt:lpstr>맑은 고딕</vt:lpstr>
      <vt:lpstr>Microsoft YaHei</vt:lpstr>
      <vt:lpstr>黑体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Calisto MT</vt:lpstr>
      <vt:lpstr>Corbel</vt:lpstr>
      <vt:lpstr>Courier</vt:lpstr>
      <vt:lpstr>Symbol</vt:lpstr>
      <vt:lpstr>Tahoma</vt:lpstr>
      <vt:lpstr>Times New Roman</vt:lpstr>
      <vt:lpstr>Trebuchet MS</vt:lpstr>
      <vt:lpstr>Wingdings</vt:lpstr>
      <vt:lpstr>4_Office 佈景主題</vt:lpstr>
      <vt:lpstr>預設簡報設計</vt:lpstr>
      <vt:lpstr>3_Office 佈景主題</vt:lpstr>
      <vt:lpstr>Office 佈景主題</vt:lpstr>
      <vt:lpstr>1_Office 佈景主題</vt:lpstr>
      <vt:lpstr>2_Office 佈景主題</vt:lpstr>
      <vt:lpstr>9_Office 佈景主題</vt:lpstr>
      <vt:lpstr> Semiconductor +  AIOT Coding 智慧物聯師培分享 (中小學)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AI 發展史</vt:lpstr>
      <vt:lpstr>PowerPoint 簡報</vt:lpstr>
      <vt:lpstr>AI 三大應用領域</vt:lpstr>
      <vt:lpstr>NN類神經原理</vt:lpstr>
      <vt:lpstr>NN類神經原理</vt:lpstr>
      <vt:lpstr>PowerPoint 簡報</vt:lpstr>
      <vt:lpstr>Rabboni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gabboni-介紹</vt:lpstr>
      <vt:lpstr>gabboni-感測參數及軸向介紹</vt:lpstr>
      <vt:lpstr>PowerPoint 簡報</vt:lpstr>
      <vt:lpstr>gabboni-操作功能介紹</vt:lpstr>
      <vt:lpstr>gabboni-配件介紹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與MIT 合作完成 gabboni-Scratch 連線 </vt:lpstr>
      <vt:lpstr>gabboni-Scratch鍵盤賽跑遊戲: </vt:lpstr>
      <vt:lpstr>gabboni-Scratch 鍵盤賽跑1/4</vt:lpstr>
      <vt:lpstr>gabboni-Scratch 鍵盤賽跑2/4</vt:lpstr>
      <vt:lpstr>gabboni-Scratch 鍵盤賽跑3/4</vt:lpstr>
      <vt:lpstr>gabboni-Scratch 鍵盤賽跑4/4</vt:lpstr>
      <vt:lpstr>鍵盤賽跑程式</vt:lpstr>
      <vt:lpstr>gabboni-Scratch真人版賽跑遊戲: </vt:lpstr>
      <vt:lpstr>gabboni-Scratch 體感賽跑1/4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朱保銘</cp:lastModifiedBy>
  <cp:revision>219</cp:revision>
  <cp:lastPrinted>2020-05-29T05:59:45Z</cp:lastPrinted>
  <dcterms:created xsi:type="dcterms:W3CDTF">2020-01-14T06:45:51Z</dcterms:created>
  <dcterms:modified xsi:type="dcterms:W3CDTF">2021-10-22T03:38:52Z</dcterms:modified>
</cp:coreProperties>
</file>