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2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5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15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48819-D879-4708-8D8D-ADE1A0BD70A7}" type="datetimeFigureOut">
              <a:rPr lang="zh-TW" altLang="en-US" smtClean="0"/>
              <a:t>2019/12/24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4F20D8-DF8C-4F74-BA7E-EEC026EB0D2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07792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F44D2-F767-4121-80DE-0D979E28A0B6}" type="datetime1">
              <a:rPr lang="zh-TW" altLang="en-US" smtClean="0"/>
              <a:t>2019/12/24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愛物課程 </a:t>
            </a:r>
            <a:r>
              <a:rPr lang="en-US" altLang="zh-TW" dirty="0" err="1"/>
              <a:t>AioT</a:t>
            </a:r>
            <a:r>
              <a:rPr lang="en-US" altLang="zh-TW" dirty="0"/>
              <a:t> Lecture	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版權所有 侵害必究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0AB0-1216-442B-B522-1E1790816B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19644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D391F-7E9A-498A-8AF3-DED0AB5335F1}" type="datetime1">
              <a:rPr lang="zh-TW" altLang="en-US" smtClean="0"/>
              <a:t>2019/12/24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愛物課程 </a:t>
            </a:r>
            <a:r>
              <a:rPr lang="en-US" altLang="zh-TW" dirty="0" err="1"/>
              <a:t>AioT</a:t>
            </a:r>
            <a:r>
              <a:rPr lang="en-US" altLang="zh-TW" dirty="0"/>
              <a:t> Lecture	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版權所有 侵害必究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0AB0-1216-442B-B522-1E1790816B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2533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F2808-4F40-4F57-B04C-2254A5C1EE19}" type="datetime1">
              <a:rPr lang="zh-TW" altLang="en-US" smtClean="0"/>
              <a:t>2019/12/24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愛物課程 </a:t>
            </a:r>
            <a:r>
              <a:rPr lang="en-US" altLang="zh-TW" dirty="0" err="1"/>
              <a:t>AioT</a:t>
            </a:r>
            <a:r>
              <a:rPr lang="en-US" altLang="zh-TW" dirty="0"/>
              <a:t> Lecture	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版權所有 侵害必究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0AB0-1216-442B-B522-1E1790816B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1584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8BC2B-DAC1-4A0B-A53D-A58245E486AA}" type="datetime1">
              <a:rPr lang="zh-TW" altLang="en-US" smtClean="0"/>
              <a:t>2019/12/24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愛物課程 </a:t>
            </a:r>
            <a:r>
              <a:rPr lang="en-US" altLang="zh-TW" dirty="0" err="1"/>
              <a:t>AioT</a:t>
            </a:r>
            <a:r>
              <a:rPr lang="en-US" altLang="zh-TW" dirty="0"/>
              <a:t> Lecture	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版權所有 侵害必究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0AB0-1216-442B-B522-1E1790816B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6550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8B209-D7FE-40E8-A8F0-70C814BC5B87}" type="datetime1">
              <a:rPr lang="zh-TW" altLang="en-US" smtClean="0"/>
              <a:t>2019/12/24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愛物課程 </a:t>
            </a:r>
            <a:r>
              <a:rPr lang="en-US" altLang="zh-TW" dirty="0" err="1"/>
              <a:t>AioT</a:t>
            </a:r>
            <a:r>
              <a:rPr lang="en-US" altLang="zh-TW" dirty="0"/>
              <a:t> Lecture	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版權所有 侵害必究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0AB0-1216-442B-B522-1E1790816B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7739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5CD3-4DEC-4F5F-B20B-21990916A12A}" type="datetime1">
              <a:rPr lang="zh-TW" altLang="en-US" smtClean="0"/>
              <a:t>2019/12/24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愛物課程 </a:t>
            </a:r>
            <a:r>
              <a:rPr lang="en-US" altLang="zh-TW" dirty="0" err="1"/>
              <a:t>AioT</a:t>
            </a:r>
            <a:r>
              <a:rPr lang="en-US" altLang="zh-TW" dirty="0"/>
              <a:t> Lecture	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版權所有 侵害必究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0AB0-1216-442B-B522-1E1790816B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71798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B596-A688-4A88-AB79-C9293D4D4821}" type="datetime1">
              <a:rPr lang="zh-TW" altLang="en-US" smtClean="0"/>
              <a:t>2019/12/24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愛物課程 </a:t>
            </a:r>
            <a:r>
              <a:rPr lang="en-US" altLang="zh-TW" dirty="0" err="1"/>
              <a:t>AioT</a:t>
            </a:r>
            <a:r>
              <a:rPr lang="en-US" altLang="zh-TW" dirty="0"/>
              <a:t> Lecture	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版權所有 侵害必究</a:t>
            </a: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0AB0-1216-442B-B522-1E1790816B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75869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90D78-0C9B-4A7A-BFBF-A1560B73D016}" type="datetime1">
              <a:rPr lang="zh-TW" altLang="en-US" smtClean="0"/>
              <a:t>2019/12/24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愛物課程 </a:t>
            </a:r>
            <a:r>
              <a:rPr lang="en-US" altLang="zh-TW" dirty="0" err="1"/>
              <a:t>AioT</a:t>
            </a:r>
            <a:r>
              <a:rPr lang="en-US" altLang="zh-TW" dirty="0"/>
              <a:t> Lecture	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版權所有 侵害必究</a:t>
            </a: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0AB0-1216-442B-B522-1E1790816B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25584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6CFD6-A73E-4708-8785-6F9AE88720E9}" type="datetime1">
              <a:rPr lang="zh-TW" altLang="en-US" smtClean="0"/>
              <a:t>2019/12/24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愛物課程 </a:t>
            </a:r>
            <a:r>
              <a:rPr lang="en-US" altLang="zh-TW" dirty="0" err="1"/>
              <a:t>AioT</a:t>
            </a:r>
            <a:r>
              <a:rPr lang="en-US" altLang="zh-TW" dirty="0"/>
              <a:t> Lecture	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版權所有 侵害必究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0AB0-1216-442B-B522-1E1790816B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5775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41472-BE1A-47D3-9FFB-E8F8207A0DA9}" type="datetime1">
              <a:rPr lang="zh-TW" altLang="en-US" smtClean="0"/>
              <a:t>2019/12/24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愛物課程 </a:t>
            </a:r>
            <a:r>
              <a:rPr lang="en-US" altLang="zh-TW" dirty="0" err="1"/>
              <a:t>AioT</a:t>
            </a:r>
            <a:r>
              <a:rPr lang="en-US" altLang="zh-TW" dirty="0"/>
              <a:t> Lecture	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版權所有 侵害必究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0AB0-1216-442B-B522-1E1790816B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6187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1623-B2F1-4555-ACDB-28C6C89CD4DC}" type="datetime1">
              <a:rPr lang="zh-TW" altLang="en-US" smtClean="0"/>
              <a:t>2019/12/24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愛物課程 </a:t>
            </a:r>
            <a:r>
              <a:rPr lang="en-US" altLang="zh-TW" dirty="0" err="1"/>
              <a:t>AioT</a:t>
            </a:r>
            <a:r>
              <a:rPr lang="en-US" altLang="zh-TW" dirty="0"/>
              <a:t> Lecture	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版權所有 侵害必究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0AB0-1216-442B-B522-1E1790816B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923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microsoft.com/office/2007/relationships/hdphoto" Target="../media/hdphoto2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094BA-D42A-4828-B517-73DA2FD54259}" type="datetime1">
              <a:rPr lang="zh-TW" altLang="en-US" smtClean="0"/>
              <a:t>2019/12/24</a:t>
            </a:fld>
            <a:endParaRPr lang="zh-TW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3E6AD0DC-A6E4-408A-89FF-4CD1FB2E3ECD}"/>
              </a:ext>
            </a:extLst>
          </p:cNvPr>
          <p:cNvSpPr/>
          <p:nvPr userDrawn="1"/>
        </p:nvSpPr>
        <p:spPr bwMode="auto">
          <a:xfrm>
            <a:off x="156000" y="6410668"/>
            <a:ext cx="11880000" cy="369331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rgbClr val="3D3743">
                  <a:tint val="44500"/>
                  <a:satMod val="160000"/>
                </a:srgbClr>
              </a:gs>
              <a:gs pos="100000">
                <a:srgbClr val="3D3743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TW" altLang="en-US" dirty="0"/>
          </a:p>
        </p:txBody>
      </p:sp>
      <p:grpSp>
        <p:nvGrpSpPr>
          <p:cNvPr id="16" name="群組 15"/>
          <p:cNvGrpSpPr/>
          <p:nvPr userDrawn="1"/>
        </p:nvGrpSpPr>
        <p:grpSpPr>
          <a:xfrm>
            <a:off x="408166" y="6275687"/>
            <a:ext cx="1221457" cy="500835"/>
            <a:chOff x="1410600" y="2388286"/>
            <a:chExt cx="7353155" cy="3304513"/>
          </a:xfrm>
        </p:grpSpPr>
        <p:pic>
          <p:nvPicPr>
            <p:cNvPr id="15" name="圖片 14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9390" b="89202" l="3351" r="89771">
                          <a14:foregroundMark x1="5291" y1="60563" x2="5291" y2="60563"/>
                          <a14:foregroundMark x1="3351" y1="72770" x2="3351" y2="72770"/>
                          <a14:foregroundMark x1="14286" y1="75117" x2="14286" y2="75117"/>
                          <a14:foregroundMark x1="73016" y1="57746" x2="73016" y2="57746"/>
                          <a14:backgroundMark x1="76367" y1="16432" x2="76367" y2="1643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0600" y="2698297"/>
              <a:ext cx="7200000" cy="2704762"/>
            </a:xfrm>
            <a:prstGeom prst="rect">
              <a:avLst/>
            </a:prstGeom>
          </p:spPr>
        </p:pic>
        <p:pic>
          <p:nvPicPr>
            <p:cNvPr id="14" name="圖片 13"/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9241" y="2388286"/>
              <a:ext cx="3304514" cy="3304513"/>
            </a:xfrm>
            <a:prstGeom prst="rect">
              <a:avLst/>
            </a:prstGeom>
          </p:spPr>
        </p:pic>
      </p:grp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670048" y="6442846"/>
            <a:ext cx="48519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 i="0" baseline="0">
                <a:solidFill>
                  <a:schemeClr val="tx1"/>
                </a:solidFill>
                <a:latin typeface="Calibri" panose="020F0502020204030204" pitchFamily="34" charset="0"/>
                <a:ea typeface="標楷體" panose="03000509000000000000" pitchFamily="65" charset="-120"/>
              </a:defRPr>
            </a:lvl1pPr>
          </a:lstStyle>
          <a:p>
            <a:r>
              <a: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rPr>
              <a:t>愛物課程 </a:t>
            </a:r>
            <a:r>
              <a:rPr lang="en-US" altLang="zh-TW"/>
              <a:t>AioT Lecture	</a:t>
            </a:r>
            <a:r>
              <a: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rPr>
              <a:t>版權所有 侵害必究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9292799" y="643461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/>
                </a:solidFill>
              </a:defRPr>
            </a:lvl1pPr>
          </a:lstStyle>
          <a:p>
            <a:fld id="{41A30AB0-1216-442B-B522-1E1790816BEC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92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RNN</a:t>
            </a:r>
            <a:endParaRPr lang="zh-TW" altLang="en-US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Recurrent Neural Network</a:t>
            </a:r>
            <a:endParaRPr lang="zh-TW" altLang="en-US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5B77DFCA-CFB7-4A1C-B3DE-29B6748326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30" r="24785" b="53542"/>
          <a:stretch/>
        </p:blipFill>
        <p:spPr>
          <a:xfrm>
            <a:off x="270315" y="429973"/>
            <a:ext cx="3929699" cy="2054832"/>
          </a:xfrm>
          <a:prstGeom prst="rect">
            <a:avLst/>
          </a:prstGeom>
        </p:spPr>
      </p:pic>
      <p:grpSp>
        <p:nvGrpSpPr>
          <p:cNvPr id="7" name="群組 6"/>
          <p:cNvGrpSpPr/>
          <p:nvPr/>
        </p:nvGrpSpPr>
        <p:grpSpPr>
          <a:xfrm>
            <a:off x="676683" y="163436"/>
            <a:ext cx="2604066" cy="866852"/>
            <a:chOff x="1933020" y="495973"/>
            <a:chExt cx="2799306" cy="931844"/>
          </a:xfrm>
        </p:grpSpPr>
        <p:pic>
          <p:nvPicPr>
            <p:cNvPr id="8" name="圖片 7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98" t="20913" r="20014" b="21764"/>
            <a:stretch/>
          </p:blipFill>
          <p:spPr>
            <a:xfrm>
              <a:off x="1933020" y="495973"/>
              <a:ext cx="993060" cy="931844"/>
            </a:xfrm>
            <a:prstGeom prst="rect">
              <a:avLst/>
            </a:prstGeom>
          </p:spPr>
        </p:pic>
        <p:sp>
          <p:nvSpPr>
            <p:cNvPr id="9" name="文字方塊 8"/>
            <p:cNvSpPr txBox="1"/>
            <p:nvPr/>
          </p:nvSpPr>
          <p:spPr>
            <a:xfrm>
              <a:off x="2926080" y="548331"/>
              <a:ext cx="1806246" cy="827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4400" dirty="0">
                  <a:solidFill>
                    <a:schemeClr val="bg1">
                      <a:lumMod val="75000"/>
                    </a:schemeClr>
                  </a:solidFill>
                  <a:latin typeface="Flux" panose="02000806050000020004" pitchFamily="2" charset="0"/>
                </a:rPr>
                <a:t>Python</a:t>
              </a:r>
              <a:endParaRPr lang="zh-TW" altLang="en-US" sz="4400" dirty="0">
                <a:solidFill>
                  <a:schemeClr val="bg1">
                    <a:lumMod val="75000"/>
                  </a:schemeClr>
                </a:solidFill>
                <a:latin typeface="Flux" panose="02000806050000020004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870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普</a:t>
            </a:r>
            <a:r>
              <a:rPr lang="zh-TW" altLang="en-US" dirty="0"/>
              <a:t>通</a:t>
            </a:r>
            <a:r>
              <a:rPr lang="en-US" altLang="zh-TW" dirty="0" smtClean="0"/>
              <a:t>RNN</a:t>
            </a:r>
            <a:r>
              <a:rPr lang="zh-TW" altLang="en-US" dirty="0" smtClean="0"/>
              <a:t>錯誤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圓角矩形 3"/>
          <p:cNvSpPr/>
          <p:nvPr/>
        </p:nvSpPr>
        <p:spPr>
          <a:xfrm>
            <a:off x="1501349" y="2726412"/>
            <a:ext cx="1837112" cy="15129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dirty="0" smtClean="0"/>
              <a:t>小明喜歡小花，</a:t>
            </a:r>
            <a:endParaRPr lang="en-US" altLang="zh-TW" dirty="0" smtClean="0"/>
          </a:p>
          <a:p>
            <a:r>
              <a:rPr lang="zh-TW" altLang="en-US" dirty="0" smtClean="0"/>
              <a:t>小花</a:t>
            </a:r>
            <a:r>
              <a:rPr lang="en-US" altLang="zh-TW" dirty="0" smtClean="0"/>
              <a:t>…..</a:t>
            </a:r>
          </a:p>
        </p:txBody>
      </p:sp>
      <p:sp>
        <p:nvSpPr>
          <p:cNvPr id="5" name="向右箭號 4"/>
          <p:cNvSpPr/>
          <p:nvPr/>
        </p:nvSpPr>
        <p:spPr>
          <a:xfrm>
            <a:off x="3520363" y="3279372"/>
            <a:ext cx="931025" cy="3990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290" y="2747523"/>
            <a:ext cx="1462710" cy="1462710"/>
          </a:xfrm>
          <a:prstGeom prst="rect">
            <a:avLst/>
          </a:prstGeom>
        </p:spPr>
      </p:pic>
      <p:sp>
        <p:nvSpPr>
          <p:cNvPr id="12" name="向右箭號 11"/>
          <p:cNvSpPr/>
          <p:nvPr/>
        </p:nvSpPr>
        <p:spPr>
          <a:xfrm>
            <a:off x="6277902" y="3279371"/>
            <a:ext cx="931025" cy="3990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圓角矩形 12"/>
          <p:cNvSpPr/>
          <p:nvPr/>
        </p:nvSpPr>
        <p:spPr>
          <a:xfrm>
            <a:off x="7563192" y="2697316"/>
            <a:ext cx="1837112" cy="1512917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dirty="0" smtClean="0"/>
              <a:t>小明喜歡小花，</a:t>
            </a:r>
            <a:endParaRPr lang="en-US" altLang="zh-TW" dirty="0" smtClean="0"/>
          </a:p>
          <a:p>
            <a:r>
              <a:rPr lang="zh-TW" altLang="en-US" dirty="0" smtClean="0">
                <a:solidFill>
                  <a:srgbClr val="FF0000"/>
                </a:solidFill>
              </a:rPr>
              <a:t>小花喜歡小花，</a:t>
            </a:r>
            <a:endParaRPr lang="en-US" altLang="zh-TW" dirty="0" smtClean="0">
              <a:solidFill>
                <a:srgbClr val="FF0000"/>
              </a:solidFill>
            </a:endParaRPr>
          </a:p>
          <a:p>
            <a:r>
              <a:rPr lang="zh-TW" altLang="en-US" dirty="0" smtClean="0">
                <a:solidFill>
                  <a:srgbClr val="FF0000"/>
                </a:solidFill>
              </a:rPr>
              <a:t>小白喜歡小白</a:t>
            </a:r>
            <a:endParaRPr lang="en-US" altLang="zh-TW" dirty="0">
              <a:solidFill>
                <a:srgbClr val="FF0000"/>
              </a:solidFill>
            </a:endParaRPr>
          </a:p>
        </p:txBody>
      </p:sp>
      <p:sp>
        <p:nvSpPr>
          <p:cNvPr id="15" name="剪去對角線角落矩形 14"/>
          <p:cNvSpPr/>
          <p:nvPr/>
        </p:nvSpPr>
        <p:spPr>
          <a:xfrm>
            <a:off x="7254926" y="4995949"/>
            <a:ext cx="2453644" cy="1014153"/>
          </a:xfrm>
          <a:prstGeom prst="snip2Diag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距離越遠的詞句會被遺忘</a:t>
            </a:r>
            <a:r>
              <a:rPr lang="en-US" altLang="zh-TW" dirty="0" smtClean="0"/>
              <a:t>(</a:t>
            </a:r>
            <a:r>
              <a:rPr lang="zh-TW" altLang="en-US" dirty="0" smtClean="0"/>
              <a:t>梯度消失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6327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LSTM(</a:t>
            </a:r>
            <a:r>
              <a:rPr lang="en-US" altLang="zh-TW" b="1" dirty="0"/>
              <a:t>Long short</a:t>
            </a:r>
            <a:r>
              <a:rPr lang="en-US" altLang="zh-TW" dirty="0"/>
              <a:t>-</a:t>
            </a:r>
            <a:r>
              <a:rPr lang="en-US" altLang="zh-TW" b="1" dirty="0"/>
              <a:t>term memory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新增遺忘的功能</a:t>
            </a:r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5091055" y="2926080"/>
            <a:ext cx="2219930" cy="29759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4400" dirty="0"/>
          </a:p>
        </p:txBody>
      </p:sp>
      <p:sp>
        <p:nvSpPr>
          <p:cNvPr id="5" name="圓角矩形 4"/>
          <p:cNvSpPr/>
          <p:nvPr/>
        </p:nvSpPr>
        <p:spPr>
          <a:xfrm>
            <a:off x="2266359" y="4838008"/>
            <a:ext cx="1396538" cy="106402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當前輸入</a:t>
            </a:r>
            <a:endParaRPr lang="en-US" altLang="zh-TW" dirty="0" smtClean="0"/>
          </a:p>
          <a:p>
            <a:pPr algn="ctr"/>
            <a:r>
              <a:rPr lang="en-US" altLang="zh-TW" dirty="0" smtClean="0"/>
              <a:t>&amp;</a:t>
            </a:r>
          </a:p>
          <a:p>
            <a:pPr algn="ctr"/>
            <a:r>
              <a:rPr lang="zh-TW" altLang="en-US" dirty="0" smtClean="0"/>
              <a:t>上次輸出</a:t>
            </a:r>
            <a:endParaRPr lang="zh-TW" altLang="en-US" dirty="0"/>
          </a:p>
        </p:txBody>
      </p:sp>
      <p:sp>
        <p:nvSpPr>
          <p:cNvPr id="6" name="圓角矩形 5"/>
          <p:cNvSpPr/>
          <p:nvPr/>
        </p:nvSpPr>
        <p:spPr>
          <a:xfrm>
            <a:off x="1808019" y="3127664"/>
            <a:ext cx="2169621" cy="60267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長遠的輸入</a:t>
            </a:r>
            <a:endParaRPr lang="zh-TW" altLang="en-US" dirty="0"/>
          </a:p>
        </p:txBody>
      </p:sp>
      <p:sp>
        <p:nvSpPr>
          <p:cNvPr id="7" name="向右箭號 6"/>
          <p:cNvSpPr/>
          <p:nvPr/>
        </p:nvSpPr>
        <p:spPr>
          <a:xfrm>
            <a:off x="4092063" y="3295996"/>
            <a:ext cx="5816708" cy="266007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向右箭號 7"/>
          <p:cNvSpPr/>
          <p:nvPr/>
        </p:nvSpPr>
        <p:spPr>
          <a:xfrm>
            <a:off x="3977640" y="5237018"/>
            <a:ext cx="1026622" cy="266007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向右箭號 8"/>
          <p:cNvSpPr/>
          <p:nvPr/>
        </p:nvSpPr>
        <p:spPr>
          <a:xfrm>
            <a:off x="7472593" y="5237017"/>
            <a:ext cx="951807" cy="266007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圓角矩形 9"/>
          <p:cNvSpPr/>
          <p:nvPr/>
        </p:nvSpPr>
        <p:spPr>
          <a:xfrm>
            <a:off x="8492591" y="4783632"/>
            <a:ext cx="1396538" cy="106402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輸出</a:t>
            </a:r>
            <a:endParaRPr lang="zh-TW" altLang="en-US" dirty="0"/>
          </a:p>
        </p:txBody>
      </p:sp>
      <p:sp>
        <p:nvSpPr>
          <p:cNvPr id="11" name="向右箭號 10"/>
          <p:cNvSpPr/>
          <p:nvPr/>
        </p:nvSpPr>
        <p:spPr>
          <a:xfrm rot="16200000">
            <a:off x="4648217" y="4111936"/>
            <a:ext cx="1387676" cy="480708"/>
          </a:xfrm>
          <a:prstGeom prst="rightArrow">
            <a:avLst>
              <a:gd name="adj1" fmla="val 31385"/>
              <a:gd name="adj2" fmla="val 50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文字方塊 11"/>
          <p:cNvSpPr txBox="1"/>
          <p:nvPr/>
        </p:nvSpPr>
        <p:spPr>
          <a:xfrm>
            <a:off x="5321118" y="3914678"/>
            <a:ext cx="940764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TW" altLang="en-US" dirty="0" smtClean="0"/>
              <a:t>忘記</a:t>
            </a:r>
            <a:endParaRPr lang="en-US" altLang="zh-TW" dirty="0" smtClean="0"/>
          </a:p>
          <a:p>
            <a:pPr algn="ctr"/>
            <a:r>
              <a:rPr lang="en-US" altLang="zh-TW" dirty="0" smtClean="0"/>
              <a:t>&amp;</a:t>
            </a:r>
          </a:p>
          <a:p>
            <a:pPr algn="ctr"/>
            <a:r>
              <a:rPr lang="zh-TW" altLang="en-US" dirty="0" smtClean="0"/>
              <a:t>加入</a:t>
            </a:r>
            <a:endParaRPr lang="zh-TW" altLang="en-US" dirty="0"/>
          </a:p>
        </p:txBody>
      </p:sp>
      <p:sp>
        <p:nvSpPr>
          <p:cNvPr id="14" name="向右箭號 13"/>
          <p:cNvSpPr/>
          <p:nvPr/>
        </p:nvSpPr>
        <p:spPr>
          <a:xfrm rot="5400000">
            <a:off x="6343883" y="4081557"/>
            <a:ext cx="1387676" cy="480708"/>
          </a:xfrm>
          <a:prstGeom prst="rightArrow">
            <a:avLst>
              <a:gd name="adj1" fmla="val 31385"/>
              <a:gd name="adj2" fmla="val 50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文字方塊 14"/>
          <p:cNvSpPr txBox="1"/>
          <p:nvPr/>
        </p:nvSpPr>
        <p:spPr>
          <a:xfrm>
            <a:off x="5748863" y="2348628"/>
            <a:ext cx="1776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LSTM</a:t>
            </a:r>
            <a:endParaRPr lang="zh-TW" altLang="en-US" dirty="0"/>
          </a:p>
        </p:txBody>
      </p:sp>
      <p:sp>
        <p:nvSpPr>
          <p:cNvPr id="16" name="文字方塊 15"/>
          <p:cNvSpPr txBox="1"/>
          <p:nvPr/>
        </p:nvSpPr>
        <p:spPr>
          <a:xfrm>
            <a:off x="6096957" y="4029123"/>
            <a:ext cx="940764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TW" altLang="en-US" dirty="0" smtClean="0"/>
              <a:t>影響</a:t>
            </a:r>
            <a:endParaRPr lang="en-US" altLang="zh-TW" dirty="0" smtClean="0"/>
          </a:p>
          <a:p>
            <a:pPr algn="ctr"/>
            <a:r>
              <a:rPr lang="zh-TW" altLang="en-US" dirty="0" smtClean="0"/>
              <a:t>運算</a:t>
            </a:r>
            <a:endParaRPr lang="zh-TW" altLang="en-US" dirty="0"/>
          </a:p>
        </p:txBody>
      </p:sp>
      <p:sp>
        <p:nvSpPr>
          <p:cNvPr id="17" name="向右箭號 16"/>
          <p:cNvSpPr/>
          <p:nvPr/>
        </p:nvSpPr>
        <p:spPr>
          <a:xfrm>
            <a:off x="5184183" y="5247241"/>
            <a:ext cx="2126801" cy="266007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23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例子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圓角矩形 3"/>
          <p:cNvSpPr/>
          <p:nvPr/>
        </p:nvSpPr>
        <p:spPr>
          <a:xfrm>
            <a:off x="1501349" y="2726412"/>
            <a:ext cx="1837112" cy="15129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dirty="0" smtClean="0"/>
              <a:t>小明喜歡小花，</a:t>
            </a:r>
            <a:endParaRPr lang="en-US" altLang="zh-TW" dirty="0" smtClean="0"/>
          </a:p>
          <a:p>
            <a:r>
              <a:rPr lang="zh-TW" altLang="en-US" dirty="0" smtClean="0"/>
              <a:t>小花</a:t>
            </a:r>
            <a:r>
              <a:rPr lang="en-US" altLang="zh-TW" dirty="0" smtClean="0"/>
              <a:t>…..</a:t>
            </a:r>
          </a:p>
        </p:txBody>
      </p:sp>
      <p:sp>
        <p:nvSpPr>
          <p:cNvPr id="5" name="向右箭號 4"/>
          <p:cNvSpPr/>
          <p:nvPr/>
        </p:nvSpPr>
        <p:spPr>
          <a:xfrm>
            <a:off x="3520363" y="3279372"/>
            <a:ext cx="931025" cy="3990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290" y="2747523"/>
            <a:ext cx="1462710" cy="1462710"/>
          </a:xfrm>
          <a:prstGeom prst="rect">
            <a:avLst/>
          </a:prstGeom>
        </p:spPr>
      </p:pic>
      <p:sp>
        <p:nvSpPr>
          <p:cNvPr id="7" name="向右箭號 6"/>
          <p:cNvSpPr/>
          <p:nvPr/>
        </p:nvSpPr>
        <p:spPr>
          <a:xfrm>
            <a:off x="6277902" y="3279371"/>
            <a:ext cx="931025" cy="3990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圓角矩形 7"/>
          <p:cNvSpPr/>
          <p:nvPr/>
        </p:nvSpPr>
        <p:spPr>
          <a:xfrm>
            <a:off x="7563192" y="2697316"/>
            <a:ext cx="1837112" cy="1512917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dirty="0" smtClean="0"/>
              <a:t>小明喜歡小花，</a:t>
            </a:r>
            <a:endParaRPr lang="en-US" altLang="zh-TW" dirty="0" smtClean="0"/>
          </a:p>
          <a:p>
            <a:r>
              <a:rPr lang="zh-TW" altLang="en-US" dirty="0" smtClean="0">
                <a:solidFill>
                  <a:srgbClr val="FF0000"/>
                </a:solidFill>
              </a:rPr>
              <a:t>小花喜歡小白</a:t>
            </a:r>
            <a:endParaRPr lang="en-US" altLang="zh-TW" dirty="0" smtClean="0">
              <a:solidFill>
                <a:srgbClr val="FF0000"/>
              </a:solidFill>
            </a:endParaRPr>
          </a:p>
        </p:txBody>
      </p:sp>
      <p:sp>
        <p:nvSpPr>
          <p:cNvPr id="9" name="剪去對角線角落矩形 8"/>
          <p:cNvSpPr/>
          <p:nvPr/>
        </p:nvSpPr>
        <p:spPr>
          <a:xfrm>
            <a:off x="7321428" y="4422371"/>
            <a:ext cx="2453644" cy="1014153"/>
          </a:xfrm>
          <a:prstGeom prst="snip2Diag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知道小花使用過，就不使用小花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5689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914400" y="1603514"/>
            <a:ext cx="10363200" cy="1996938"/>
          </a:xfrm>
        </p:spPr>
        <p:txBody>
          <a:bodyPr/>
          <a:lstStyle/>
          <a:p>
            <a:r>
              <a:rPr lang="en-US" altLang="zh-TW" dirty="0" smtClean="0"/>
              <a:t>RNN</a:t>
            </a:r>
            <a:r>
              <a:rPr lang="zh-TW" altLang="en-US" dirty="0" smtClean="0"/>
              <a:t>歌詞生成</a:t>
            </a:r>
            <a:endParaRPr lang="en-US" altLang="zh-TW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692458" y="3886200"/>
            <a:ext cx="11499542" cy="1752600"/>
          </a:xfrm>
        </p:spPr>
        <p:txBody>
          <a:bodyPr>
            <a:normAutofit/>
          </a:bodyPr>
          <a:lstStyle/>
          <a:p>
            <a:r>
              <a:rPr lang="zh-TW" altLang="en-US" dirty="0" smtClean="0"/>
              <a:t>自動產生周杰倫歌詞</a:t>
            </a:r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5B77DFCA-CFB7-4A1C-B3DE-29B6748326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30" r="24785" b="53542"/>
          <a:stretch/>
        </p:blipFill>
        <p:spPr>
          <a:xfrm>
            <a:off x="270315" y="429973"/>
            <a:ext cx="3929699" cy="2054832"/>
          </a:xfrm>
          <a:prstGeom prst="rect">
            <a:avLst/>
          </a:prstGeom>
        </p:spPr>
      </p:pic>
      <p:grpSp>
        <p:nvGrpSpPr>
          <p:cNvPr id="5" name="群組 4"/>
          <p:cNvGrpSpPr/>
          <p:nvPr/>
        </p:nvGrpSpPr>
        <p:grpSpPr>
          <a:xfrm>
            <a:off x="676683" y="163436"/>
            <a:ext cx="2604066" cy="866852"/>
            <a:chOff x="1933020" y="495973"/>
            <a:chExt cx="2799306" cy="931844"/>
          </a:xfrm>
        </p:grpSpPr>
        <p:pic>
          <p:nvPicPr>
            <p:cNvPr id="6" name="圖片 5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98" t="20913" r="20014" b="21764"/>
            <a:stretch/>
          </p:blipFill>
          <p:spPr>
            <a:xfrm>
              <a:off x="1933020" y="495973"/>
              <a:ext cx="993060" cy="931844"/>
            </a:xfrm>
            <a:prstGeom prst="rect">
              <a:avLst/>
            </a:prstGeom>
          </p:spPr>
        </p:pic>
        <p:sp>
          <p:nvSpPr>
            <p:cNvPr id="7" name="文字方塊 6"/>
            <p:cNvSpPr txBox="1"/>
            <p:nvPr/>
          </p:nvSpPr>
          <p:spPr>
            <a:xfrm>
              <a:off x="2926080" y="548331"/>
              <a:ext cx="1806246" cy="827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4400" dirty="0">
                  <a:solidFill>
                    <a:schemeClr val="bg1">
                      <a:lumMod val="75000"/>
                    </a:schemeClr>
                  </a:solidFill>
                  <a:latin typeface="Flux" panose="02000806050000020004" pitchFamily="2" charset="0"/>
                </a:rPr>
                <a:t>Python</a:t>
              </a:r>
              <a:endParaRPr lang="zh-TW" altLang="en-US" sz="4400" dirty="0">
                <a:solidFill>
                  <a:schemeClr val="bg1">
                    <a:lumMod val="75000"/>
                  </a:schemeClr>
                </a:solidFill>
                <a:latin typeface="Flux" panose="02000806050000020004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441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Jay </a:t>
            </a:r>
            <a:r>
              <a:rPr lang="en-US" altLang="zh-TW" dirty="0"/>
              <a:t>C</a:t>
            </a:r>
            <a:r>
              <a:rPr lang="en-US" altLang="zh-TW" dirty="0" smtClean="0"/>
              <a:t>hou lyrics</a:t>
            </a:r>
            <a:endParaRPr lang="zh-TW" altLang="en-US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16775"/>
            <a:ext cx="3528274" cy="3313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9525" y="871537"/>
            <a:ext cx="3724275" cy="5114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矩形 6"/>
          <p:cNvSpPr/>
          <p:nvPr/>
        </p:nvSpPr>
        <p:spPr>
          <a:xfrm>
            <a:off x="1093076" y="5686268"/>
            <a:ext cx="3528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jaychou.txt</a:t>
            </a:r>
            <a:r>
              <a:rPr lang="zh-TW" altLang="en-US" dirty="0"/>
              <a:t>中有</a:t>
            </a:r>
            <a:r>
              <a:rPr lang="en-US" altLang="zh-TW" dirty="0"/>
              <a:t>85</a:t>
            </a:r>
            <a:r>
              <a:rPr lang="zh-TW" altLang="en-US" dirty="0"/>
              <a:t>首周杰倫的歌曲</a:t>
            </a:r>
            <a:endParaRPr lang="en-US" altLang="zh-TW" dirty="0"/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1524" y="2016775"/>
            <a:ext cx="2088951" cy="3364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70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程式碼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function “</a:t>
            </a:r>
            <a:r>
              <a:rPr lang="en-US" altLang="zh-TW" dirty="0" err="1" smtClean="0"/>
              <a:t>process_lyrics</a:t>
            </a:r>
            <a:r>
              <a:rPr lang="en-US" altLang="zh-TW" dirty="0" smtClean="0"/>
              <a:t>” </a:t>
            </a:r>
          </a:p>
          <a:p>
            <a:pPr lvl="1"/>
            <a:r>
              <a:rPr lang="zh-TW" altLang="en-US" dirty="0" smtClean="0">
                <a:solidFill>
                  <a:srgbClr val="0070C0"/>
                </a:solidFill>
              </a:rPr>
              <a:t>將所有歌詞切成</a:t>
            </a:r>
            <a:r>
              <a:rPr lang="en-US" altLang="zh-TW" dirty="0" smtClean="0">
                <a:solidFill>
                  <a:srgbClr val="0070C0"/>
                </a:solidFill>
              </a:rPr>
              <a:t>steps</a:t>
            </a:r>
            <a:r>
              <a:rPr lang="zh-TW" altLang="en-US" dirty="0" smtClean="0">
                <a:solidFill>
                  <a:srgbClr val="0070C0"/>
                </a:solidFill>
              </a:rPr>
              <a:t>大小的句子</a:t>
            </a:r>
            <a:endParaRPr lang="en-US" altLang="zh-TW" dirty="0" smtClean="0">
              <a:solidFill>
                <a:srgbClr val="0070C0"/>
              </a:solidFill>
            </a:endParaRPr>
          </a:p>
          <a:p>
            <a:pPr lvl="1"/>
            <a:r>
              <a:rPr lang="zh-TW" altLang="en-US" dirty="0" smtClean="0">
                <a:solidFill>
                  <a:srgbClr val="0070C0"/>
                </a:solidFill>
              </a:rPr>
              <a:t>可以更改此函數去選擇你想要的訓練方式</a:t>
            </a:r>
            <a:r>
              <a:rPr lang="en-US" altLang="zh-TW" dirty="0" smtClean="0">
                <a:solidFill>
                  <a:srgbClr val="0070C0"/>
                </a:solidFill>
              </a:rPr>
              <a:t>(</a:t>
            </a:r>
            <a:r>
              <a:rPr lang="zh-TW" altLang="en-US" dirty="0" smtClean="0">
                <a:solidFill>
                  <a:srgbClr val="0070C0"/>
                </a:solidFill>
              </a:rPr>
              <a:t>但前提是要熟悉</a:t>
            </a:r>
            <a:r>
              <a:rPr lang="zh-TW" altLang="en-US" dirty="0">
                <a:solidFill>
                  <a:srgbClr val="0070C0"/>
                </a:solidFill>
              </a:rPr>
              <a:t>後</a:t>
            </a:r>
            <a:r>
              <a:rPr lang="zh-TW" altLang="en-US" dirty="0" smtClean="0">
                <a:solidFill>
                  <a:srgbClr val="0070C0"/>
                </a:solidFill>
              </a:rPr>
              <a:t>再去更改</a:t>
            </a:r>
            <a:r>
              <a:rPr lang="en-US" altLang="zh-TW" dirty="0" smtClean="0">
                <a:solidFill>
                  <a:srgbClr val="0070C0"/>
                </a:solidFill>
              </a:rPr>
              <a:t>)</a:t>
            </a:r>
          </a:p>
          <a:p>
            <a:pPr lvl="1"/>
            <a:r>
              <a:rPr lang="zh-TW" altLang="en-US" dirty="0" smtClean="0">
                <a:solidFill>
                  <a:srgbClr val="0070C0"/>
                </a:solidFill>
              </a:rPr>
              <a:t>並且將每個字</a:t>
            </a:r>
            <a:r>
              <a:rPr lang="zh-TW" altLang="en-US" dirty="0">
                <a:solidFill>
                  <a:srgbClr val="0070C0"/>
                </a:solidFill>
              </a:rPr>
              <a:t>做</a:t>
            </a:r>
            <a:r>
              <a:rPr lang="zh-TW" altLang="en-US" dirty="0" smtClean="0">
                <a:solidFill>
                  <a:srgbClr val="0070C0"/>
                </a:solidFill>
              </a:rPr>
              <a:t>各自的</a:t>
            </a:r>
            <a:r>
              <a:rPr lang="en-US" altLang="zh-TW" dirty="0" smtClean="0">
                <a:solidFill>
                  <a:srgbClr val="0070C0"/>
                </a:solidFill>
              </a:rPr>
              <a:t>labe</a:t>
            </a:r>
            <a:r>
              <a:rPr lang="en-US" altLang="zh-TW" dirty="0">
                <a:solidFill>
                  <a:srgbClr val="0070C0"/>
                </a:solidFill>
              </a:rPr>
              <a:t>l</a:t>
            </a:r>
            <a:endParaRPr lang="en-US" altLang="zh-TW" dirty="0" smtClean="0">
              <a:solidFill>
                <a:srgbClr val="0070C0"/>
              </a:solidFill>
            </a:endParaRPr>
          </a:p>
          <a:p>
            <a:r>
              <a:rPr lang="en-US" altLang="zh-TW" dirty="0"/>
              <a:t>function </a:t>
            </a:r>
            <a:r>
              <a:rPr lang="en-US" altLang="zh-TW" dirty="0" smtClean="0"/>
              <a:t>“sample” </a:t>
            </a:r>
            <a:endParaRPr lang="en-US" altLang="zh-TW" dirty="0"/>
          </a:p>
          <a:p>
            <a:pPr lvl="1"/>
            <a:r>
              <a:rPr lang="zh-TW" altLang="en-US" dirty="0" smtClean="0">
                <a:solidFill>
                  <a:srgbClr val="0070C0"/>
                </a:solidFill>
              </a:rPr>
              <a:t>依照每個字可能出現的機率做</a:t>
            </a:r>
            <a:r>
              <a:rPr lang="en-US" altLang="zh-TW" dirty="0" smtClean="0">
                <a:solidFill>
                  <a:srgbClr val="0070C0"/>
                </a:solidFill>
              </a:rPr>
              <a:t>sample</a:t>
            </a:r>
            <a:br>
              <a:rPr lang="en-US" altLang="zh-TW" dirty="0" smtClean="0">
                <a:solidFill>
                  <a:srgbClr val="0070C0"/>
                </a:solidFill>
              </a:rPr>
            </a:br>
            <a:r>
              <a:rPr lang="en-US" altLang="zh-TW" dirty="0" smtClean="0">
                <a:solidFill>
                  <a:srgbClr val="0070C0"/>
                </a:solidFill>
              </a:rPr>
              <a:t>Ex: [0.001, 0.015287, 0.211187, 0.000187, ….]=&gt;</a:t>
            </a:r>
            <a:r>
              <a:rPr lang="zh-TW" altLang="en-US" dirty="0" smtClean="0">
                <a:solidFill>
                  <a:srgbClr val="0070C0"/>
                </a:solidFill>
              </a:rPr>
              <a:t> </a:t>
            </a:r>
            <a:r>
              <a:rPr lang="en-US" altLang="zh-TW" dirty="0" smtClean="0">
                <a:solidFill>
                  <a:srgbClr val="0070C0"/>
                </a:solidFill>
              </a:rPr>
              <a:t>2345</a:t>
            </a:r>
            <a:r>
              <a:rPr lang="zh-TW" altLang="en-US" dirty="0" smtClean="0">
                <a:solidFill>
                  <a:srgbClr val="0070C0"/>
                </a:solidFill>
              </a:rPr>
              <a:t>維</a:t>
            </a:r>
            <a:r>
              <a:rPr lang="en-US" altLang="zh-TW" dirty="0" smtClean="0">
                <a:solidFill>
                  <a:srgbClr val="0070C0"/>
                </a:solidFill>
              </a:rPr>
              <a:t>(</a:t>
            </a:r>
            <a:r>
              <a:rPr lang="zh-TW" altLang="en-US" dirty="0" smtClean="0">
                <a:solidFill>
                  <a:srgbClr val="0070C0"/>
                </a:solidFill>
              </a:rPr>
              <a:t>有</a:t>
            </a:r>
            <a:r>
              <a:rPr lang="en-US" altLang="zh-TW" dirty="0" smtClean="0">
                <a:solidFill>
                  <a:srgbClr val="0070C0"/>
                </a:solidFill>
              </a:rPr>
              <a:t>2345</a:t>
            </a:r>
            <a:r>
              <a:rPr lang="zh-TW" altLang="en-US" dirty="0">
                <a:solidFill>
                  <a:srgbClr val="0070C0"/>
                </a:solidFill>
              </a:rPr>
              <a:t>種</a:t>
            </a:r>
            <a:r>
              <a:rPr lang="zh-TW" altLang="en-US" dirty="0" smtClean="0">
                <a:solidFill>
                  <a:srgbClr val="0070C0"/>
                </a:solidFill>
              </a:rPr>
              <a:t>字的可能</a:t>
            </a:r>
            <a:r>
              <a:rPr lang="en-US" altLang="zh-TW" dirty="0" smtClean="0">
                <a:solidFill>
                  <a:srgbClr val="0070C0"/>
                </a:solidFill>
              </a:rPr>
              <a:t>)</a:t>
            </a:r>
            <a:br>
              <a:rPr lang="en-US" altLang="zh-TW" dirty="0" smtClean="0">
                <a:solidFill>
                  <a:srgbClr val="0070C0"/>
                </a:solidFill>
              </a:rPr>
            </a:br>
            <a:r>
              <a:rPr lang="zh-TW" altLang="en-US" dirty="0" smtClean="0">
                <a:solidFill>
                  <a:srgbClr val="0070C0"/>
                </a:solidFill>
              </a:rPr>
              <a:t>第一個字被</a:t>
            </a:r>
            <a:r>
              <a:rPr lang="en-US" altLang="zh-TW" dirty="0" smtClean="0">
                <a:solidFill>
                  <a:srgbClr val="0070C0"/>
                </a:solidFill>
              </a:rPr>
              <a:t>sample</a:t>
            </a:r>
            <a:r>
              <a:rPr lang="zh-TW" altLang="en-US" dirty="0" smtClean="0">
                <a:solidFill>
                  <a:srgbClr val="0070C0"/>
                </a:solidFill>
              </a:rPr>
              <a:t>到的機率 </a:t>
            </a:r>
            <a:r>
              <a:rPr lang="en-US" altLang="zh-TW" dirty="0" smtClean="0">
                <a:solidFill>
                  <a:srgbClr val="0070C0"/>
                </a:solidFill>
              </a:rPr>
              <a:t>=</a:t>
            </a:r>
            <a:r>
              <a:rPr lang="zh-TW" altLang="en-US" dirty="0" smtClean="0">
                <a:solidFill>
                  <a:srgbClr val="0070C0"/>
                </a:solidFill>
              </a:rPr>
              <a:t> </a:t>
            </a:r>
            <a:r>
              <a:rPr lang="en-US" altLang="zh-TW" dirty="0" smtClean="0">
                <a:solidFill>
                  <a:srgbClr val="0070C0"/>
                </a:solidFill>
              </a:rPr>
              <a:t>0.001</a:t>
            </a:r>
            <a:br>
              <a:rPr lang="en-US" altLang="zh-TW" dirty="0" smtClean="0">
                <a:solidFill>
                  <a:srgbClr val="0070C0"/>
                </a:solidFill>
              </a:rPr>
            </a:br>
            <a:r>
              <a:rPr lang="zh-TW" altLang="en-US" dirty="0" smtClean="0">
                <a:solidFill>
                  <a:srgbClr val="0070C0"/>
                </a:solidFill>
              </a:rPr>
              <a:t>第二個字被</a:t>
            </a:r>
            <a:r>
              <a:rPr lang="en-US" altLang="zh-TW" dirty="0" smtClean="0">
                <a:solidFill>
                  <a:srgbClr val="0070C0"/>
                </a:solidFill>
              </a:rPr>
              <a:t>sample</a:t>
            </a:r>
            <a:r>
              <a:rPr lang="zh-TW" altLang="en-US" dirty="0">
                <a:solidFill>
                  <a:srgbClr val="0070C0"/>
                </a:solidFill>
              </a:rPr>
              <a:t>到的機率 </a:t>
            </a:r>
            <a:r>
              <a:rPr lang="en-US" altLang="zh-TW" dirty="0">
                <a:solidFill>
                  <a:srgbClr val="0070C0"/>
                </a:solidFill>
              </a:rPr>
              <a:t>=</a:t>
            </a:r>
            <a:r>
              <a:rPr lang="zh-TW" altLang="en-US" dirty="0">
                <a:solidFill>
                  <a:srgbClr val="0070C0"/>
                </a:solidFill>
              </a:rPr>
              <a:t> </a:t>
            </a:r>
            <a:r>
              <a:rPr lang="en-US" altLang="zh-TW" dirty="0">
                <a:solidFill>
                  <a:srgbClr val="0070C0"/>
                </a:solidFill>
              </a:rPr>
              <a:t>0.015287</a:t>
            </a:r>
            <a:r>
              <a:rPr lang="en-US" altLang="zh-TW" dirty="0" smtClean="0">
                <a:solidFill>
                  <a:srgbClr val="0070C0"/>
                </a:solidFill>
              </a:rPr>
              <a:t/>
            </a:r>
            <a:br>
              <a:rPr lang="en-US" altLang="zh-TW" dirty="0" smtClean="0">
                <a:solidFill>
                  <a:srgbClr val="0070C0"/>
                </a:solidFill>
              </a:rPr>
            </a:br>
            <a:r>
              <a:rPr lang="zh-TW" altLang="en-US" dirty="0" smtClean="0">
                <a:solidFill>
                  <a:srgbClr val="0070C0"/>
                </a:solidFill>
              </a:rPr>
              <a:t>第三個字被</a:t>
            </a:r>
            <a:r>
              <a:rPr lang="en-US" altLang="zh-TW" dirty="0" smtClean="0">
                <a:solidFill>
                  <a:srgbClr val="0070C0"/>
                </a:solidFill>
              </a:rPr>
              <a:t>sample</a:t>
            </a:r>
            <a:r>
              <a:rPr lang="zh-TW" altLang="en-US" dirty="0">
                <a:solidFill>
                  <a:srgbClr val="0070C0"/>
                </a:solidFill>
              </a:rPr>
              <a:t>到的機率 </a:t>
            </a:r>
            <a:r>
              <a:rPr lang="en-US" altLang="zh-TW" dirty="0">
                <a:solidFill>
                  <a:srgbClr val="0070C0"/>
                </a:solidFill>
              </a:rPr>
              <a:t>=</a:t>
            </a:r>
            <a:r>
              <a:rPr lang="zh-TW" altLang="en-US" dirty="0">
                <a:solidFill>
                  <a:srgbClr val="0070C0"/>
                </a:solidFill>
              </a:rPr>
              <a:t> </a:t>
            </a:r>
            <a:r>
              <a:rPr lang="en-US" altLang="zh-TW" dirty="0" smtClean="0">
                <a:solidFill>
                  <a:srgbClr val="0070C0"/>
                </a:solidFill>
              </a:rPr>
              <a:t>0.211187</a:t>
            </a:r>
            <a:r>
              <a:rPr lang="zh-TW" altLang="en-US" dirty="0" smtClean="0">
                <a:solidFill>
                  <a:srgbClr val="0070C0"/>
                </a:solidFill>
              </a:rPr>
              <a:t> </a:t>
            </a:r>
            <a:r>
              <a:rPr lang="en-US" altLang="zh-TW" dirty="0" smtClean="0">
                <a:solidFill>
                  <a:srgbClr val="0070C0"/>
                </a:solidFill>
              </a:rPr>
              <a:t>….</a:t>
            </a:r>
          </a:p>
          <a:p>
            <a:pPr lvl="1"/>
            <a:r>
              <a:rPr lang="en-US" altLang="zh-TW" dirty="0" smtClean="0">
                <a:solidFill>
                  <a:srgbClr val="0070C0"/>
                </a:solidFill>
              </a:rPr>
              <a:t>diversity: </a:t>
            </a:r>
            <a:r>
              <a:rPr lang="zh-TW" altLang="en-US" dirty="0" smtClean="0">
                <a:solidFill>
                  <a:srgbClr val="0070C0"/>
                </a:solidFill>
              </a:rPr>
              <a:t>越高會讓各個字的機率分布較為接近</a:t>
            </a:r>
            <a:endParaRPr lang="en-US" altLang="zh-TW" dirty="0" smtClean="0">
              <a:solidFill>
                <a:srgbClr val="0070C0"/>
              </a:solidFill>
            </a:endParaRPr>
          </a:p>
          <a:p>
            <a:pPr lvl="1"/>
            <a:endParaRPr lang="en-US" altLang="zh-TW" dirty="0"/>
          </a:p>
          <a:p>
            <a:pPr lvl="1"/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2833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Keras</a:t>
            </a:r>
            <a:r>
              <a:rPr lang="en-US" altLang="zh-TW" dirty="0" smtClean="0"/>
              <a:t> </a:t>
            </a:r>
            <a:r>
              <a:rPr lang="zh-TW" altLang="en-US" dirty="0" smtClean="0"/>
              <a:t>建立 </a:t>
            </a:r>
            <a:r>
              <a:rPr lang="en-US" altLang="zh-TW" dirty="0" smtClean="0"/>
              <a:t>LSTM</a:t>
            </a:r>
            <a:endParaRPr lang="zh-TW" altLang="en-US" dirty="0"/>
          </a:p>
        </p:txBody>
      </p:sp>
      <p:sp>
        <p:nvSpPr>
          <p:cNvPr id="4" name="文字方塊 3"/>
          <p:cNvSpPr txBox="1"/>
          <p:nvPr/>
        </p:nvSpPr>
        <p:spPr>
          <a:xfrm>
            <a:off x="2511973" y="1822130"/>
            <a:ext cx="7472854" cy="17543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>
                <a:solidFill>
                  <a:srgbClr val="00B050"/>
                </a:solidFill>
              </a:rPr>
              <a:t># define model </a:t>
            </a:r>
          </a:p>
          <a:p>
            <a:r>
              <a:rPr lang="en-US" altLang="zh-TW" dirty="0" err="1" smtClean="0"/>
              <a:t>Embed_size</a:t>
            </a:r>
            <a:r>
              <a:rPr lang="en-US" altLang="zh-TW" dirty="0" smtClean="0"/>
              <a:t> </a:t>
            </a:r>
            <a:r>
              <a:rPr lang="en-US" altLang="zh-TW" dirty="0"/>
              <a:t>= 128                </a:t>
            </a:r>
            <a:r>
              <a:rPr lang="en-US" altLang="zh-TW" dirty="0">
                <a:solidFill>
                  <a:srgbClr val="00B050"/>
                </a:solidFill>
              </a:rPr>
              <a:t># you can define your own embedding size</a:t>
            </a:r>
            <a:r>
              <a:rPr lang="en-US" altLang="zh-TW" dirty="0"/>
              <a:t>.</a:t>
            </a:r>
          </a:p>
          <a:p>
            <a:endParaRPr lang="en-US" altLang="zh-TW" dirty="0"/>
          </a:p>
          <a:p>
            <a:r>
              <a:rPr lang="en-US" altLang="zh-TW" dirty="0"/>
              <a:t>model = Sequential()</a:t>
            </a:r>
          </a:p>
          <a:p>
            <a:r>
              <a:rPr lang="en-US" altLang="zh-TW" dirty="0" err="1"/>
              <a:t>model.</a:t>
            </a:r>
            <a:r>
              <a:rPr lang="en-US" altLang="zh-TW" dirty="0" err="1">
                <a:solidFill>
                  <a:srgbClr val="0070C0"/>
                </a:solidFill>
              </a:rPr>
              <a:t>add</a:t>
            </a:r>
            <a:r>
              <a:rPr lang="en-US" altLang="zh-TW" dirty="0"/>
              <a:t>(</a:t>
            </a:r>
            <a:r>
              <a:rPr lang="en-US" altLang="zh-TW" dirty="0">
                <a:solidFill>
                  <a:srgbClr val="0070C0"/>
                </a:solidFill>
              </a:rPr>
              <a:t>Embedding</a:t>
            </a:r>
            <a:r>
              <a:rPr lang="en-US" altLang="zh-TW" dirty="0"/>
              <a:t>(</a:t>
            </a:r>
            <a:r>
              <a:rPr lang="en-US" altLang="zh-TW" dirty="0" err="1"/>
              <a:t>vocab_size</a:t>
            </a:r>
            <a:r>
              <a:rPr lang="en-US" altLang="zh-TW" dirty="0"/>
              <a:t>, </a:t>
            </a:r>
            <a:r>
              <a:rPr lang="en-US" altLang="zh-TW" dirty="0" err="1"/>
              <a:t>embed_size</a:t>
            </a:r>
            <a:r>
              <a:rPr lang="en-US" altLang="zh-TW" dirty="0"/>
              <a:t>, </a:t>
            </a:r>
            <a:r>
              <a:rPr lang="en-US" altLang="zh-TW" dirty="0" err="1"/>
              <a:t>input_length</a:t>
            </a:r>
            <a:r>
              <a:rPr lang="en-US" altLang="zh-TW" dirty="0"/>
              <a:t>=</a:t>
            </a:r>
            <a:r>
              <a:rPr lang="en-US" altLang="zh-TW" dirty="0" err="1"/>
              <a:t>maxlen</a:t>
            </a:r>
            <a:r>
              <a:rPr lang="en-US" altLang="zh-TW" dirty="0"/>
              <a:t>))</a:t>
            </a:r>
          </a:p>
          <a:p>
            <a:endParaRPr lang="en-US" altLang="zh-TW" dirty="0"/>
          </a:p>
        </p:txBody>
      </p:sp>
      <p:sp>
        <p:nvSpPr>
          <p:cNvPr id="5" name="弧形向右箭號 4"/>
          <p:cNvSpPr/>
          <p:nvPr/>
        </p:nvSpPr>
        <p:spPr>
          <a:xfrm>
            <a:off x="1271752" y="2837793"/>
            <a:ext cx="1166648" cy="2774731"/>
          </a:xfrm>
          <a:prstGeom prst="curved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2596055" y="4635062"/>
            <a:ext cx="64113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Embedding :</a:t>
            </a:r>
          </a:p>
          <a:p>
            <a:r>
              <a:rPr lang="zh-TW" altLang="en-US" dirty="0" smtClean="0"/>
              <a:t>可以視為特殊的全連接，將</a:t>
            </a:r>
            <a:r>
              <a:rPr lang="en-US" altLang="zh-TW" dirty="0" smtClean="0"/>
              <a:t>input</a:t>
            </a:r>
            <a:r>
              <a:rPr lang="zh-TW" altLang="en-US" dirty="0" smtClean="0"/>
              <a:t>進來的</a:t>
            </a:r>
            <a:r>
              <a:rPr lang="en-US" altLang="zh-TW" dirty="0" err="1" smtClean="0"/>
              <a:t>maxlen</a:t>
            </a:r>
            <a:r>
              <a:rPr lang="en-US" altLang="zh-TW" dirty="0" smtClean="0"/>
              <a:t>*</a:t>
            </a:r>
            <a:r>
              <a:rPr lang="en-US" altLang="zh-TW" dirty="0" err="1" smtClean="0"/>
              <a:t>vocab_size</a:t>
            </a:r>
            <a:r>
              <a:rPr lang="zh-TW" altLang="en-US" dirty="0" smtClean="0"/>
              <a:t>大小轉換成</a:t>
            </a:r>
            <a:r>
              <a:rPr lang="en-US" altLang="zh-TW" dirty="0" err="1" smtClean="0"/>
              <a:t>maxlen</a:t>
            </a:r>
            <a:r>
              <a:rPr lang="en-US" altLang="zh-TW" dirty="0" smtClean="0"/>
              <a:t>*</a:t>
            </a:r>
            <a:r>
              <a:rPr lang="en-US" altLang="zh-TW" dirty="0" err="1" smtClean="0"/>
              <a:t>embed_size</a:t>
            </a:r>
            <a:r>
              <a:rPr lang="zh-TW" altLang="en-US" dirty="0" smtClean="0"/>
              <a:t>大小</a:t>
            </a:r>
            <a:r>
              <a:rPr lang="en-US" altLang="zh-TW" dirty="0" smtClean="0"/>
              <a:t> </a:t>
            </a:r>
            <a:r>
              <a:rPr lang="zh-TW" altLang="en-US" dirty="0" smtClean="0"/>
              <a:t>，訓練中也會學習。</a:t>
            </a:r>
            <a:endParaRPr lang="en-US" altLang="zh-TW" dirty="0" smtClean="0"/>
          </a:p>
          <a:p>
            <a:r>
              <a:rPr lang="en-US" altLang="zh-TW" dirty="0" err="1" smtClean="0"/>
              <a:t>Maxlen</a:t>
            </a:r>
            <a:r>
              <a:rPr lang="en-US" altLang="zh-TW" dirty="0" smtClean="0"/>
              <a:t>:</a:t>
            </a:r>
          </a:p>
          <a:p>
            <a:r>
              <a:rPr lang="en-US" altLang="zh-TW" dirty="0" smtClean="0"/>
              <a:t>Input</a:t>
            </a:r>
            <a:r>
              <a:rPr lang="zh-TW" altLang="en-US" dirty="0" smtClean="0"/>
              <a:t>進去的句子長度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76416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Keras</a:t>
            </a:r>
            <a:r>
              <a:rPr lang="en-US" altLang="zh-TW" dirty="0" smtClean="0"/>
              <a:t> </a:t>
            </a:r>
            <a:r>
              <a:rPr lang="zh-TW" altLang="en-US" dirty="0" smtClean="0"/>
              <a:t>建立 </a:t>
            </a:r>
            <a:r>
              <a:rPr lang="en-US" altLang="zh-TW" dirty="0" smtClean="0"/>
              <a:t>LSTM</a:t>
            </a:r>
            <a:endParaRPr lang="zh-TW" altLang="en-US" dirty="0"/>
          </a:p>
        </p:txBody>
      </p:sp>
      <p:sp>
        <p:nvSpPr>
          <p:cNvPr id="4" name="文字方塊 3"/>
          <p:cNvSpPr txBox="1"/>
          <p:nvPr/>
        </p:nvSpPr>
        <p:spPr>
          <a:xfrm>
            <a:off x="2596055" y="1837833"/>
            <a:ext cx="7472854" cy="17543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>
                <a:solidFill>
                  <a:srgbClr val="00B050"/>
                </a:solidFill>
              </a:rPr>
              <a:t># </a:t>
            </a:r>
            <a:r>
              <a:rPr lang="en-US" altLang="zh-TW" dirty="0" err="1">
                <a:solidFill>
                  <a:srgbClr val="00B050"/>
                </a:solidFill>
              </a:rPr>
              <a:t>bulid</a:t>
            </a:r>
            <a:r>
              <a:rPr lang="en-US" altLang="zh-TW" dirty="0">
                <a:solidFill>
                  <a:srgbClr val="00B050"/>
                </a:solidFill>
              </a:rPr>
              <a:t> your RNN model here</a:t>
            </a:r>
          </a:p>
          <a:p>
            <a:r>
              <a:rPr lang="en-US" altLang="zh-TW" dirty="0" err="1"/>
              <a:t>model.</a:t>
            </a:r>
            <a:r>
              <a:rPr lang="en-US" altLang="zh-TW" dirty="0" err="1">
                <a:solidFill>
                  <a:srgbClr val="0070C0"/>
                </a:solidFill>
              </a:rPr>
              <a:t>add</a:t>
            </a:r>
            <a:r>
              <a:rPr lang="en-US" altLang="zh-TW" dirty="0"/>
              <a:t>(</a:t>
            </a:r>
            <a:r>
              <a:rPr lang="en-US" altLang="zh-TW" dirty="0">
                <a:solidFill>
                  <a:srgbClr val="0070C0"/>
                </a:solidFill>
              </a:rPr>
              <a:t>LSTM</a:t>
            </a:r>
            <a:r>
              <a:rPr lang="en-US" altLang="zh-TW" dirty="0"/>
              <a:t>(</a:t>
            </a:r>
            <a:r>
              <a:rPr lang="en-US" altLang="zh-TW" dirty="0" err="1"/>
              <a:t>embed_size</a:t>
            </a:r>
            <a:r>
              <a:rPr lang="en-US" altLang="zh-TW" dirty="0"/>
              <a:t>, </a:t>
            </a:r>
            <a:r>
              <a:rPr lang="en-US" altLang="zh-TW" dirty="0" err="1"/>
              <a:t>return_sequences</a:t>
            </a:r>
            <a:r>
              <a:rPr lang="en-US" altLang="zh-TW" dirty="0"/>
              <a:t>=True))</a:t>
            </a:r>
          </a:p>
          <a:p>
            <a:r>
              <a:rPr lang="en-US" altLang="zh-TW" dirty="0" err="1"/>
              <a:t>model.</a:t>
            </a:r>
            <a:r>
              <a:rPr lang="en-US" altLang="zh-TW" dirty="0" err="1">
                <a:solidFill>
                  <a:srgbClr val="0070C0"/>
                </a:solidFill>
              </a:rPr>
              <a:t>add</a:t>
            </a:r>
            <a:r>
              <a:rPr lang="en-US" altLang="zh-TW" dirty="0"/>
              <a:t>(</a:t>
            </a:r>
            <a:r>
              <a:rPr lang="en-US" altLang="zh-TW" dirty="0">
                <a:solidFill>
                  <a:srgbClr val="0070C0"/>
                </a:solidFill>
              </a:rPr>
              <a:t>Dropout</a:t>
            </a:r>
            <a:r>
              <a:rPr lang="en-US" altLang="zh-TW" dirty="0"/>
              <a:t>(0.25))</a:t>
            </a:r>
          </a:p>
          <a:p>
            <a:r>
              <a:rPr lang="en-US" altLang="zh-TW" dirty="0" err="1"/>
              <a:t>model.</a:t>
            </a:r>
            <a:r>
              <a:rPr lang="en-US" altLang="zh-TW" dirty="0" err="1">
                <a:solidFill>
                  <a:srgbClr val="0070C0"/>
                </a:solidFill>
              </a:rPr>
              <a:t>add</a:t>
            </a:r>
            <a:r>
              <a:rPr lang="en-US" altLang="zh-TW" dirty="0"/>
              <a:t>(</a:t>
            </a:r>
            <a:r>
              <a:rPr lang="en-US" altLang="zh-TW" dirty="0" err="1">
                <a:solidFill>
                  <a:srgbClr val="0070C0"/>
                </a:solidFill>
              </a:rPr>
              <a:t>BatchNormalization</a:t>
            </a:r>
            <a:r>
              <a:rPr lang="en-US" altLang="zh-TW" dirty="0" smtClean="0"/>
              <a:t>())</a:t>
            </a:r>
            <a:endParaRPr lang="en-US" altLang="zh-TW" dirty="0"/>
          </a:p>
          <a:p>
            <a:r>
              <a:rPr lang="en-US" altLang="zh-TW" dirty="0" err="1"/>
              <a:t>model.</a:t>
            </a:r>
            <a:r>
              <a:rPr lang="en-US" altLang="zh-TW" dirty="0" err="1">
                <a:solidFill>
                  <a:srgbClr val="0070C0"/>
                </a:solidFill>
              </a:rPr>
              <a:t>add</a:t>
            </a:r>
            <a:r>
              <a:rPr lang="en-US" altLang="zh-TW" dirty="0"/>
              <a:t>(</a:t>
            </a:r>
            <a:r>
              <a:rPr lang="en-US" altLang="zh-TW" dirty="0">
                <a:solidFill>
                  <a:srgbClr val="0070C0"/>
                </a:solidFill>
              </a:rPr>
              <a:t>Dense</a:t>
            </a:r>
            <a:r>
              <a:rPr lang="en-US" altLang="zh-TW" dirty="0"/>
              <a:t>(</a:t>
            </a:r>
            <a:r>
              <a:rPr lang="en-US" altLang="zh-TW" dirty="0" err="1"/>
              <a:t>vocab_size</a:t>
            </a:r>
            <a:r>
              <a:rPr lang="en-US" altLang="zh-TW" dirty="0"/>
              <a:t>, activation='</a:t>
            </a:r>
            <a:r>
              <a:rPr lang="en-US" altLang="zh-TW" dirty="0" err="1"/>
              <a:t>softmax</a:t>
            </a:r>
            <a:r>
              <a:rPr lang="en-US" altLang="zh-TW" dirty="0"/>
              <a:t>')) </a:t>
            </a:r>
          </a:p>
          <a:p>
            <a:r>
              <a:rPr lang="en-US" altLang="zh-TW" dirty="0"/>
              <a:t>print(</a:t>
            </a:r>
            <a:r>
              <a:rPr lang="en-US" altLang="zh-TW" dirty="0" err="1"/>
              <a:t>model.</a:t>
            </a:r>
            <a:r>
              <a:rPr lang="en-US" altLang="zh-TW" dirty="0" err="1">
                <a:solidFill>
                  <a:srgbClr val="0070C0"/>
                </a:solidFill>
              </a:rPr>
              <a:t>summary</a:t>
            </a:r>
            <a:r>
              <a:rPr lang="en-US" altLang="zh-TW" dirty="0"/>
              <a:t>()) </a:t>
            </a:r>
            <a:endParaRPr lang="zh-TW" altLang="en-US" dirty="0"/>
          </a:p>
        </p:txBody>
      </p:sp>
      <p:sp>
        <p:nvSpPr>
          <p:cNvPr id="5" name="弧形向右箭號 4"/>
          <p:cNvSpPr/>
          <p:nvPr/>
        </p:nvSpPr>
        <p:spPr>
          <a:xfrm>
            <a:off x="1271752" y="2837793"/>
            <a:ext cx="1166648" cy="2774731"/>
          </a:xfrm>
          <a:prstGeom prst="curved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2596055" y="4876800"/>
            <a:ext cx="64113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/>
              <a:t>使用</a:t>
            </a:r>
            <a:r>
              <a:rPr lang="en-US" altLang="zh-TW" dirty="0" smtClean="0"/>
              <a:t>LSTM</a:t>
            </a:r>
            <a:r>
              <a:rPr lang="zh-TW" altLang="en-US" dirty="0" smtClean="0"/>
              <a:t>，並指定輸入的大小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embed_siz</a:t>
            </a:r>
            <a:r>
              <a:rPr lang="en-US" altLang="zh-TW" dirty="0" err="1"/>
              <a:t>e</a:t>
            </a:r>
            <a:r>
              <a:rPr lang="en-US" altLang="zh-TW" dirty="0" smtClean="0"/>
              <a:t>)</a:t>
            </a:r>
            <a:r>
              <a:rPr lang="zh-TW" altLang="en-US" dirty="0" smtClean="0"/>
              <a:t>，</a:t>
            </a:r>
            <a:r>
              <a:rPr lang="en-US" altLang="zh-TW" dirty="0" err="1" smtClean="0"/>
              <a:t>return_sequences</a:t>
            </a:r>
            <a:r>
              <a:rPr lang="zh-TW" altLang="en-US" dirty="0" smtClean="0"/>
              <a:t>表示是否要返回全部</a:t>
            </a:r>
            <a:r>
              <a:rPr lang="en-US" altLang="zh-TW" dirty="0" smtClean="0"/>
              <a:t>time</a:t>
            </a:r>
            <a:r>
              <a:rPr lang="zh-TW" altLang="en-US" dirty="0" smtClean="0"/>
              <a:t> </a:t>
            </a:r>
            <a:r>
              <a:rPr lang="en-US" altLang="zh-TW" dirty="0" smtClean="0"/>
              <a:t>step</a:t>
            </a:r>
            <a:r>
              <a:rPr lang="zh-TW" altLang="en-US" dirty="0" smtClean="0"/>
              <a:t>的</a:t>
            </a:r>
            <a:r>
              <a:rPr lang="en-US" altLang="zh-TW" dirty="0" smtClean="0"/>
              <a:t>hidden</a:t>
            </a:r>
            <a:r>
              <a:rPr lang="zh-TW" altLang="en-US" dirty="0" smtClean="0"/>
              <a:t> </a:t>
            </a:r>
            <a:r>
              <a:rPr lang="en-US" altLang="zh-TW" dirty="0" smtClean="0"/>
              <a:t>state</a:t>
            </a:r>
          </a:p>
          <a:p>
            <a:r>
              <a:rPr lang="en-US" altLang="zh-TW" dirty="0" smtClean="0"/>
              <a:t>Hidden</a:t>
            </a:r>
            <a:r>
              <a:rPr lang="zh-TW" altLang="en-US" dirty="0" smtClean="0"/>
              <a:t> </a:t>
            </a:r>
            <a:r>
              <a:rPr lang="en-US" altLang="zh-TW" dirty="0" smtClean="0"/>
              <a:t>state</a:t>
            </a:r>
            <a:r>
              <a:rPr lang="zh-TW" altLang="en-US" dirty="0" smtClean="0"/>
              <a:t> 指的是，依據目前</a:t>
            </a:r>
            <a:r>
              <a:rPr lang="en-US" altLang="zh-TW" dirty="0" smtClean="0"/>
              <a:t>input</a:t>
            </a:r>
            <a:r>
              <a:rPr lang="zh-TW" altLang="en-US" dirty="0" smtClean="0"/>
              <a:t>的結果</a:t>
            </a:r>
            <a:endParaRPr lang="en-US" altLang="zh-TW" dirty="0" smtClean="0"/>
          </a:p>
          <a:p>
            <a:endParaRPr lang="en-US" altLang="zh-TW" dirty="0"/>
          </a:p>
          <a:p>
            <a:r>
              <a:rPr lang="zh-TW" altLang="en-US" dirty="0" smtClean="0"/>
              <a:t>最後仍然需要以分類做結尾，去判斷下一個詞句是什麼類別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251909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Result: for example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9863" y="1954924"/>
            <a:ext cx="5847687" cy="38930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6389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程式碼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/>
              <a:t>https://is.gd/0ADSWy</a:t>
            </a:r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愛物課程 </a:t>
            </a:r>
            <a:r>
              <a:rPr lang="en-US" altLang="zh-TW" smtClean="0"/>
              <a:t>AioT Lecture	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版權所有 侵害必究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0AB0-1216-442B-B522-1E1790816BEC}" type="slidenum">
              <a:rPr lang="zh-TW" altLang="en-US" smtClean="0"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3246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目的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資料常會有前後相關</a:t>
            </a:r>
            <a:endParaRPr lang="en-US" altLang="zh-TW" dirty="0" smtClean="0"/>
          </a:p>
          <a:p>
            <a:pPr lvl="1"/>
            <a:r>
              <a:rPr lang="en-US" altLang="zh-TW" dirty="0" smtClean="0">
                <a:solidFill>
                  <a:srgbClr val="0070C0"/>
                </a:solidFill>
              </a:rPr>
              <a:t>NLP-</a:t>
            </a:r>
            <a:r>
              <a:rPr lang="zh-TW" altLang="en-US" dirty="0" smtClean="0">
                <a:solidFill>
                  <a:srgbClr val="0070C0"/>
                </a:solidFill>
              </a:rPr>
              <a:t>自然語言處理</a:t>
            </a:r>
            <a:endParaRPr lang="en-US" altLang="zh-TW" dirty="0" smtClean="0">
              <a:solidFill>
                <a:srgbClr val="0070C0"/>
              </a:solidFill>
            </a:endParaRPr>
          </a:p>
          <a:p>
            <a:r>
              <a:rPr lang="zh-TW" altLang="en-US" dirty="0" smtClean="0"/>
              <a:t>禮拜四下午三點提醒我要去交大</a:t>
            </a:r>
            <a:endParaRPr lang="en-US" altLang="zh-TW" dirty="0" smtClean="0"/>
          </a:p>
          <a:p>
            <a:pPr lvl="1"/>
            <a:r>
              <a:rPr lang="zh-TW" altLang="en-US" dirty="0" smtClean="0">
                <a:solidFill>
                  <a:srgbClr val="0070C0"/>
                </a:solidFill>
              </a:rPr>
              <a:t>時間</a:t>
            </a:r>
            <a:r>
              <a:rPr lang="en-US" altLang="zh-TW" dirty="0" smtClean="0">
                <a:solidFill>
                  <a:srgbClr val="0070C0"/>
                </a:solidFill>
              </a:rPr>
              <a:t>:</a:t>
            </a:r>
            <a:r>
              <a:rPr lang="zh-TW" altLang="en-US" dirty="0" smtClean="0">
                <a:solidFill>
                  <a:srgbClr val="0070C0"/>
                </a:solidFill>
              </a:rPr>
              <a:t>禮拜四下午三點</a:t>
            </a:r>
            <a:endParaRPr lang="en-US" altLang="zh-TW" dirty="0" smtClean="0">
              <a:solidFill>
                <a:srgbClr val="0070C0"/>
              </a:solidFill>
            </a:endParaRPr>
          </a:p>
          <a:p>
            <a:pPr lvl="1"/>
            <a:r>
              <a:rPr lang="zh-TW" altLang="en-US" dirty="0" smtClean="0">
                <a:solidFill>
                  <a:srgbClr val="0070C0"/>
                </a:solidFill>
              </a:rPr>
              <a:t>動作</a:t>
            </a:r>
            <a:r>
              <a:rPr lang="en-US" altLang="zh-TW" dirty="0" smtClean="0">
                <a:solidFill>
                  <a:srgbClr val="0070C0"/>
                </a:solidFill>
              </a:rPr>
              <a:t>:</a:t>
            </a:r>
            <a:r>
              <a:rPr lang="zh-TW" altLang="en-US" dirty="0" smtClean="0">
                <a:solidFill>
                  <a:srgbClr val="0070C0"/>
                </a:solidFill>
              </a:rPr>
              <a:t>提醒</a:t>
            </a:r>
            <a:r>
              <a:rPr lang="zh-TW" altLang="en-US" dirty="0">
                <a:solidFill>
                  <a:srgbClr val="0070C0"/>
                </a:solidFill>
              </a:rPr>
              <a:t>我</a:t>
            </a:r>
            <a:endParaRPr lang="en-US" altLang="zh-TW" dirty="0" smtClean="0">
              <a:solidFill>
                <a:srgbClr val="0070C0"/>
              </a:solidFill>
            </a:endParaRPr>
          </a:p>
          <a:p>
            <a:pPr lvl="1"/>
            <a:r>
              <a:rPr lang="zh-TW" altLang="en-US" dirty="0" smtClean="0">
                <a:solidFill>
                  <a:srgbClr val="0070C0"/>
                </a:solidFill>
              </a:rPr>
              <a:t>目的</a:t>
            </a:r>
            <a:r>
              <a:rPr lang="en-US" altLang="zh-TW" dirty="0" smtClean="0">
                <a:solidFill>
                  <a:srgbClr val="0070C0"/>
                </a:solidFill>
              </a:rPr>
              <a:t>:</a:t>
            </a:r>
            <a:r>
              <a:rPr lang="zh-TW" altLang="en-US" dirty="0" smtClean="0">
                <a:solidFill>
                  <a:srgbClr val="0070C0"/>
                </a:solidFill>
              </a:rPr>
              <a:t>去交大</a:t>
            </a:r>
            <a:endParaRPr lang="en-US" altLang="zh-TW" dirty="0" smtClean="0">
              <a:solidFill>
                <a:srgbClr val="0070C0"/>
              </a:solidFill>
            </a:endParaRPr>
          </a:p>
          <a:p>
            <a:r>
              <a:rPr lang="zh-TW" altLang="en-US" dirty="0" smtClean="0"/>
              <a:t>如果能考慮前後關係準確率可提升</a:t>
            </a:r>
            <a:r>
              <a:rPr lang="en-US" altLang="zh-TW" dirty="0"/>
              <a:t>!</a:t>
            </a:r>
          </a:p>
          <a:p>
            <a:pPr marL="457200" lvl="1" indent="0">
              <a:buNone/>
            </a:pP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3177" y="2920640"/>
            <a:ext cx="1462710" cy="1462710"/>
          </a:xfrm>
          <a:prstGeom prst="rect">
            <a:avLst/>
          </a:prstGeom>
        </p:spPr>
      </p:pic>
      <p:sp>
        <p:nvSpPr>
          <p:cNvPr id="5" name="圓角矩形 4"/>
          <p:cNvSpPr/>
          <p:nvPr/>
        </p:nvSpPr>
        <p:spPr>
          <a:xfrm>
            <a:off x="7091809" y="3198951"/>
            <a:ext cx="1246909" cy="906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一句話</a:t>
            </a:r>
            <a:endParaRPr lang="zh-TW" altLang="en-US" dirty="0"/>
          </a:p>
        </p:txBody>
      </p:sp>
      <p:sp>
        <p:nvSpPr>
          <p:cNvPr id="6" name="向右箭號 5"/>
          <p:cNvSpPr/>
          <p:nvPr/>
        </p:nvSpPr>
        <p:spPr>
          <a:xfrm>
            <a:off x="8420793" y="3582785"/>
            <a:ext cx="382384" cy="2161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圓角矩形 6"/>
          <p:cNvSpPr/>
          <p:nvPr/>
        </p:nvSpPr>
        <p:spPr>
          <a:xfrm>
            <a:off x="10661266" y="3198951"/>
            <a:ext cx="1246909" cy="906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結果</a:t>
            </a:r>
            <a:endParaRPr lang="zh-TW" altLang="en-US" dirty="0"/>
          </a:p>
        </p:txBody>
      </p:sp>
      <p:sp>
        <p:nvSpPr>
          <p:cNvPr id="8" name="向右箭號 7"/>
          <p:cNvSpPr/>
          <p:nvPr/>
        </p:nvSpPr>
        <p:spPr>
          <a:xfrm>
            <a:off x="10217825" y="3582785"/>
            <a:ext cx="382384" cy="2161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2800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基本架構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圓角矩形 3"/>
          <p:cNvSpPr/>
          <p:nvPr/>
        </p:nvSpPr>
        <p:spPr>
          <a:xfrm>
            <a:off x="1596045" y="3499658"/>
            <a:ext cx="922713" cy="7905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RNN</a:t>
            </a:r>
            <a:endParaRPr lang="zh-TW" altLang="en-US" dirty="0"/>
          </a:p>
        </p:txBody>
      </p:sp>
      <p:sp>
        <p:nvSpPr>
          <p:cNvPr id="5" name="橢圓 4"/>
          <p:cNvSpPr/>
          <p:nvPr/>
        </p:nvSpPr>
        <p:spPr>
          <a:xfrm>
            <a:off x="1537856" y="4887883"/>
            <a:ext cx="1047404" cy="922713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輸入</a:t>
            </a:r>
            <a:r>
              <a:rPr lang="en-US" altLang="zh-TW" sz="1400" dirty="0" smtClean="0"/>
              <a:t>t</a:t>
            </a:r>
            <a:endParaRPr lang="zh-TW" altLang="en-US" sz="1400" dirty="0"/>
          </a:p>
        </p:txBody>
      </p:sp>
      <p:sp>
        <p:nvSpPr>
          <p:cNvPr id="7" name="橢圓 6"/>
          <p:cNvSpPr/>
          <p:nvPr/>
        </p:nvSpPr>
        <p:spPr>
          <a:xfrm>
            <a:off x="1537856" y="2033652"/>
            <a:ext cx="1047404" cy="922713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輸出</a:t>
            </a:r>
            <a:r>
              <a:rPr lang="en-US" altLang="zh-TW" sz="1400" dirty="0"/>
              <a:t>t</a:t>
            </a:r>
            <a:endParaRPr lang="zh-TW" altLang="en-US" sz="1400" dirty="0"/>
          </a:p>
        </p:txBody>
      </p:sp>
      <p:sp>
        <p:nvSpPr>
          <p:cNvPr id="8" name="向上箭號 7"/>
          <p:cNvSpPr/>
          <p:nvPr/>
        </p:nvSpPr>
        <p:spPr>
          <a:xfrm>
            <a:off x="1982586" y="4411694"/>
            <a:ext cx="149629" cy="35465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向上箭號 8"/>
          <p:cNvSpPr/>
          <p:nvPr/>
        </p:nvSpPr>
        <p:spPr>
          <a:xfrm>
            <a:off x="1982586" y="3023470"/>
            <a:ext cx="149629" cy="35465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弧形箭號 (左彎) 13"/>
          <p:cNvSpPr/>
          <p:nvPr/>
        </p:nvSpPr>
        <p:spPr>
          <a:xfrm>
            <a:off x="2679475" y="3499658"/>
            <a:ext cx="581891" cy="79050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5" name="等於 14"/>
          <p:cNvSpPr/>
          <p:nvPr/>
        </p:nvSpPr>
        <p:spPr>
          <a:xfrm>
            <a:off x="3649287" y="3624349"/>
            <a:ext cx="1047404" cy="665812"/>
          </a:xfrm>
          <a:prstGeom prst="mathEqua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6" name="圓角矩形 15"/>
          <p:cNvSpPr/>
          <p:nvPr/>
        </p:nvSpPr>
        <p:spPr>
          <a:xfrm>
            <a:off x="5151813" y="3499658"/>
            <a:ext cx="922713" cy="7905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N</a:t>
            </a:r>
            <a:endParaRPr lang="zh-TW" altLang="en-US" dirty="0"/>
          </a:p>
        </p:txBody>
      </p:sp>
      <p:sp>
        <p:nvSpPr>
          <p:cNvPr id="17" name="橢圓 16"/>
          <p:cNvSpPr/>
          <p:nvPr/>
        </p:nvSpPr>
        <p:spPr>
          <a:xfrm>
            <a:off x="5093624" y="4887883"/>
            <a:ext cx="1047404" cy="922713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輸入</a:t>
            </a:r>
            <a:r>
              <a:rPr lang="en-US" altLang="zh-TW" sz="1400" dirty="0"/>
              <a:t>0</a:t>
            </a:r>
            <a:endParaRPr lang="zh-TW" altLang="en-US" sz="1400" dirty="0"/>
          </a:p>
        </p:txBody>
      </p:sp>
      <p:sp>
        <p:nvSpPr>
          <p:cNvPr id="18" name="橢圓 17"/>
          <p:cNvSpPr/>
          <p:nvPr/>
        </p:nvSpPr>
        <p:spPr>
          <a:xfrm>
            <a:off x="5093624" y="2033652"/>
            <a:ext cx="1047404" cy="922713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輸出</a:t>
            </a:r>
            <a:r>
              <a:rPr lang="en-US" altLang="zh-TW" sz="1400" dirty="0" smtClean="0"/>
              <a:t>0</a:t>
            </a:r>
            <a:endParaRPr lang="zh-TW" altLang="en-US" sz="1400" dirty="0"/>
          </a:p>
        </p:txBody>
      </p:sp>
      <p:sp>
        <p:nvSpPr>
          <p:cNvPr id="19" name="向上箭號 18"/>
          <p:cNvSpPr/>
          <p:nvPr/>
        </p:nvSpPr>
        <p:spPr>
          <a:xfrm>
            <a:off x="5538354" y="4411694"/>
            <a:ext cx="149629" cy="35465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向上箭號 19"/>
          <p:cNvSpPr/>
          <p:nvPr/>
        </p:nvSpPr>
        <p:spPr>
          <a:xfrm>
            <a:off x="5538354" y="3023470"/>
            <a:ext cx="149629" cy="35465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2" name="圓角矩形 21"/>
          <p:cNvSpPr/>
          <p:nvPr/>
        </p:nvSpPr>
        <p:spPr>
          <a:xfrm>
            <a:off x="7074476" y="3499658"/>
            <a:ext cx="922713" cy="7905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N</a:t>
            </a:r>
            <a:endParaRPr lang="zh-TW" altLang="en-US" dirty="0"/>
          </a:p>
        </p:txBody>
      </p:sp>
      <p:sp>
        <p:nvSpPr>
          <p:cNvPr id="23" name="橢圓 22"/>
          <p:cNvSpPr/>
          <p:nvPr/>
        </p:nvSpPr>
        <p:spPr>
          <a:xfrm>
            <a:off x="7016287" y="4887883"/>
            <a:ext cx="1047404" cy="922713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輸入</a:t>
            </a:r>
            <a:r>
              <a:rPr lang="en-US" altLang="zh-TW" sz="1400" dirty="0" smtClean="0"/>
              <a:t>1</a:t>
            </a:r>
            <a:endParaRPr lang="zh-TW" altLang="en-US" sz="1400" dirty="0"/>
          </a:p>
        </p:txBody>
      </p:sp>
      <p:sp>
        <p:nvSpPr>
          <p:cNvPr id="24" name="橢圓 23"/>
          <p:cNvSpPr/>
          <p:nvPr/>
        </p:nvSpPr>
        <p:spPr>
          <a:xfrm>
            <a:off x="7016287" y="2033652"/>
            <a:ext cx="1047404" cy="922713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輸出</a:t>
            </a:r>
            <a:r>
              <a:rPr lang="en-US" altLang="zh-TW" sz="1400" dirty="0"/>
              <a:t>1</a:t>
            </a:r>
            <a:endParaRPr lang="zh-TW" altLang="en-US" sz="1400" dirty="0"/>
          </a:p>
        </p:txBody>
      </p:sp>
      <p:sp>
        <p:nvSpPr>
          <p:cNvPr id="25" name="向上箭號 24"/>
          <p:cNvSpPr/>
          <p:nvPr/>
        </p:nvSpPr>
        <p:spPr>
          <a:xfrm>
            <a:off x="7461017" y="4411694"/>
            <a:ext cx="149629" cy="35465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6" name="向上箭號 25"/>
          <p:cNvSpPr/>
          <p:nvPr/>
        </p:nvSpPr>
        <p:spPr>
          <a:xfrm>
            <a:off x="7461017" y="3023470"/>
            <a:ext cx="149629" cy="35465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7" name="圓角矩形 26"/>
          <p:cNvSpPr/>
          <p:nvPr/>
        </p:nvSpPr>
        <p:spPr>
          <a:xfrm>
            <a:off x="8922323" y="3499658"/>
            <a:ext cx="922713" cy="7905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N</a:t>
            </a:r>
            <a:endParaRPr lang="zh-TW" altLang="en-US" dirty="0"/>
          </a:p>
        </p:txBody>
      </p:sp>
      <p:sp>
        <p:nvSpPr>
          <p:cNvPr id="28" name="橢圓 27"/>
          <p:cNvSpPr/>
          <p:nvPr/>
        </p:nvSpPr>
        <p:spPr>
          <a:xfrm>
            <a:off x="8864134" y="4887883"/>
            <a:ext cx="1047404" cy="922713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輸入</a:t>
            </a:r>
            <a:r>
              <a:rPr lang="en-US" altLang="zh-TW" dirty="0" smtClean="0"/>
              <a:t>2</a:t>
            </a:r>
            <a:endParaRPr lang="zh-TW" altLang="en-US" sz="1400" dirty="0"/>
          </a:p>
        </p:txBody>
      </p:sp>
      <p:sp>
        <p:nvSpPr>
          <p:cNvPr id="29" name="橢圓 28"/>
          <p:cNvSpPr/>
          <p:nvPr/>
        </p:nvSpPr>
        <p:spPr>
          <a:xfrm>
            <a:off x="8864134" y="2033652"/>
            <a:ext cx="1047404" cy="922713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輸出</a:t>
            </a:r>
            <a:r>
              <a:rPr lang="en-US" altLang="zh-TW" sz="1400" dirty="0"/>
              <a:t>2</a:t>
            </a:r>
            <a:endParaRPr lang="zh-TW" altLang="en-US" sz="1400" dirty="0"/>
          </a:p>
        </p:txBody>
      </p:sp>
      <p:sp>
        <p:nvSpPr>
          <p:cNvPr id="30" name="向上箭號 29"/>
          <p:cNvSpPr/>
          <p:nvPr/>
        </p:nvSpPr>
        <p:spPr>
          <a:xfrm>
            <a:off x="9308864" y="4411694"/>
            <a:ext cx="149629" cy="35465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1" name="向上箭號 30"/>
          <p:cNvSpPr/>
          <p:nvPr/>
        </p:nvSpPr>
        <p:spPr>
          <a:xfrm>
            <a:off x="9308864" y="3023470"/>
            <a:ext cx="149629" cy="35465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2" name="向右箭號 31"/>
          <p:cNvSpPr/>
          <p:nvPr/>
        </p:nvSpPr>
        <p:spPr>
          <a:xfrm>
            <a:off x="6300009" y="3761905"/>
            <a:ext cx="623800" cy="2660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3" name="向右箭號 32"/>
          <p:cNvSpPr/>
          <p:nvPr/>
        </p:nvSpPr>
        <p:spPr>
          <a:xfrm>
            <a:off x="8147856" y="3739839"/>
            <a:ext cx="623800" cy="2660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030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概念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人腦有記憶功能</a:t>
            </a:r>
            <a:endParaRPr lang="en-US" altLang="zh-TW" dirty="0" smtClean="0"/>
          </a:p>
          <a:p>
            <a:r>
              <a:rPr lang="zh-TW" altLang="en-US" dirty="0" smtClean="0"/>
              <a:t>許多事物都有前後關聯</a:t>
            </a:r>
            <a:endParaRPr lang="en-US" altLang="zh-TW" dirty="0" smtClean="0"/>
          </a:p>
          <a:p>
            <a:r>
              <a:rPr lang="zh-TW" altLang="en-US" dirty="0" smtClean="0"/>
              <a:t>普通</a:t>
            </a:r>
            <a:r>
              <a:rPr lang="en-US" altLang="zh-TW" dirty="0" smtClean="0"/>
              <a:t>NN</a:t>
            </a:r>
            <a:r>
              <a:rPr lang="zh-TW" altLang="en-US" dirty="0" smtClean="0"/>
              <a:t>、</a:t>
            </a:r>
            <a:r>
              <a:rPr lang="en-US" altLang="zh-TW" dirty="0" smtClean="0"/>
              <a:t>CNN</a:t>
            </a:r>
            <a:r>
              <a:rPr lang="zh-TW" altLang="en-US" dirty="0" smtClean="0"/>
              <a:t>無法有</a:t>
            </a:r>
            <a:r>
              <a:rPr lang="en-US" altLang="zh-TW" dirty="0" smtClean="0"/>
              <a:t>“</a:t>
            </a:r>
            <a:r>
              <a:rPr lang="zh-TW" altLang="en-US" dirty="0" smtClean="0"/>
              <a:t>記憶</a:t>
            </a:r>
            <a:r>
              <a:rPr lang="en-US" altLang="zh-TW" dirty="0" smtClean="0"/>
              <a:t>”</a:t>
            </a:r>
            <a:r>
              <a:rPr lang="zh-TW" altLang="en-US" dirty="0" smtClean="0"/>
              <a:t>功能</a:t>
            </a:r>
            <a:endParaRPr lang="en-US" altLang="zh-TW" dirty="0" smtClean="0"/>
          </a:p>
          <a:p>
            <a:r>
              <a:rPr lang="en-US" altLang="zh-TW" dirty="0" smtClean="0"/>
              <a:t>RNN</a:t>
            </a:r>
            <a:r>
              <a:rPr lang="zh-TW" altLang="en-US" dirty="0"/>
              <a:t>將</a:t>
            </a:r>
            <a:r>
              <a:rPr lang="zh-TW" altLang="en-US" dirty="0" smtClean="0"/>
              <a:t>前一次</a:t>
            </a:r>
            <a:r>
              <a:rPr lang="en-US" altLang="zh-TW" dirty="0" smtClean="0"/>
              <a:t>(t-1)</a:t>
            </a:r>
            <a:r>
              <a:rPr lang="zh-TW" altLang="en-US" dirty="0" smtClean="0"/>
              <a:t>的輸出考慮進當次</a:t>
            </a:r>
            <a:r>
              <a:rPr lang="en-US" altLang="zh-TW" dirty="0" smtClean="0"/>
              <a:t>(t)</a:t>
            </a:r>
            <a:r>
              <a:rPr lang="zh-TW" altLang="en-US" dirty="0" smtClean="0"/>
              <a:t>的計算</a:t>
            </a:r>
            <a:endParaRPr lang="en-US" altLang="zh-TW" dirty="0" smtClean="0"/>
          </a:p>
          <a:p>
            <a:r>
              <a:rPr lang="zh-TW" altLang="en-US" dirty="0" smtClean="0"/>
              <a:t>舉</a:t>
            </a:r>
            <a:r>
              <a:rPr lang="zh-TW" altLang="en-US" dirty="0"/>
              <a:t>例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我</a:t>
            </a:r>
            <a:r>
              <a:rPr lang="zh-TW" altLang="en-US" dirty="0" smtClean="0">
                <a:solidFill>
                  <a:srgbClr val="FF0000"/>
                </a:solidFill>
              </a:rPr>
              <a:t>喜歡狗</a:t>
            </a:r>
            <a:r>
              <a:rPr lang="zh-TW" altLang="en-US" dirty="0" smtClean="0"/>
              <a:t>，所以我養</a:t>
            </a:r>
            <a:r>
              <a:rPr lang="zh-TW" altLang="en-US" dirty="0" smtClean="0">
                <a:solidFill>
                  <a:srgbClr val="FF0000"/>
                </a:solidFill>
              </a:rPr>
              <a:t>柴犬</a:t>
            </a:r>
            <a:endParaRPr lang="en-US" altLang="zh-TW" dirty="0" smtClean="0">
              <a:solidFill>
                <a:srgbClr val="FF0000"/>
              </a:solidFill>
            </a:endParaRPr>
          </a:p>
          <a:p>
            <a:pPr lvl="1"/>
            <a:r>
              <a:rPr lang="zh-TW" altLang="en-US" dirty="0" smtClean="0"/>
              <a:t>我</a:t>
            </a:r>
            <a:r>
              <a:rPr lang="zh-TW" altLang="en-US" dirty="0" smtClean="0">
                <a:solidFill>
                  <a:srgbClr val="FF0000"/>
                </a:solidFill>
              </a:rPr>
              <a:t>喜歡貓</a:t>
            </a:r>
            <a:r>
              <a:rPr lang="zh-TW" altLang="en-US" dirty="0" smtClean="0"/>
              <a:t>，所以我養</a:t>
            </a:r>
            <a:r>
              <a:rPr lang="zh-TW" altLang="en-US" dirty="0" smtClean="0">
                <a:solidFill>
                  <a:srgbClr val="FF0000"/>
                </a:solidFill>
              </a:rPr>
              <a:t>波斯貓</a:t>
            </a:r>
            <a:endParaRPr lang="en-US" altLang="zh-TW" dirty="0" smtClean="0">
              <a:solidFill>
                <a:srgbClr val="FF0000"/>
              </a:solidFill>
            </a:endParaRPr>
          </a:p>
          <a:p>
            <a:pPr lvl="1"/>
            <a:r>
              <a:rPr lang="zh-TW" altLang="en-US" dirty="0" smtClean="0"/>
              <a:t>兩段話都前後相關，</a:t>
            </a:r>
            <a:r>
              <a:rPr lang="en-US" altLang="zh-TW" dirty="0" smtClean="0"/>
              <a:t>RNN</a:t>
            </a:r>
            <a:r>
              <a:rPr lang="zh-TW" altLang="en-US" dirty="0" smtClean="0"/>
              <a:t>能將上文</a:t>
            </a:r>
            <a:r>
              <a:rPr lang="en-US" altLang="zh-TW" dirty="0" smtClean="0"/>
              <a:t>”</a:t>
            </a:r>
            <a:r>
              <a:rPr lang="zh-TW" altLang="en-US" dirty="0" smtClean="0"/>
              <a:t>記憶</a:t>
            </a:r>
            <a:r>
              <a:rPr lang="en-US" altLang="zh-TW" dirty="0" smtClean="0"/>
              <a:t>”</a:t>
            </a:r>
            <a:r>
              <a:rPr lang="zh-TW" altLang="en-US" dirty="0" smtClean="0"/>
              <a:t>下</a:t>
            </a:r>
            <a:endParaRPr lang="en-US" altLang="zh-TW" dirty="0"/>
          </a:p>
          <a:p>
            <a:pPr lvl="1"/>
            <a:r>
              <a:rPr lang="zh-TW" altLang="en-US" dirty="0" smtClean="0"/>
              <a:t>因此知道</a:t>
            </a:r>
            <a:r>
              <a:rPr lang="zh-TW" altLang="en-US" dirty="0" smtClean="0">
                <a:solidFill>
                  <a:srgbClr val="FF0000"/>
                </a:solidFill>
              </a:rPr>
              <a:t>喜歡狗養柴犬的機率</a:t>
            </a:r>
            <a:r>
              <a:rPr lang="zh-TW" altLang="en-US" dirty="0" smtClean="0"/>
              <a:t>大於</a:t>
            </a:r>
            <a:r>
              <a:rPr lang="zh-TW" altLang="en-US" dirty="0" smtClean="0">
                <a:solidFill>
                  <a:srgbClr val="FF0000"/>
                </a:solidFill>
              </a:rPr>
              <a:t>喜歡狗養波斯貓</a:t>
            </a:r>
            <a:r>
              <a:rPr lang="zh-TW" altLang="en-US" dirty="0" smtClean="0"/>
              <a:t>的機率</a:t>
            </a:r>
            <a:endParaRPr lang="zh-TW" altLang="en-US" dirty="0"/>
          </a:p>
        </p:txBody>
      </p:sp>
      <p:sp>
        <p:nvSpPr>
          <p:cNvPr id="4" name="圓角矩形 3"/>
          <p:cNvSpPr/>
          <p:nvPr/>
        </p:nvSpPr>
        <p:spPr>
          <a:xfrm>
            <a:off x="8005158" y="1825625"/>
            <a:ext cx="1321723" cy="5934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喜歡狗</a:t>
            </a:r>
            <a:endParaRPr lang="zh-TW" altLang="en-US" dirty="0"/>
          </a:p>
        </p:txBody>
      </p:sp>
      <p:pic>
        <p:nvPicPr>
          <p:cNvPr id="1028" name="Picture 4" descr="ãæ´ç¬ãçåçæå°çµæ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6211" y="412128"/>
            <a:ext cx="1657472" cy="15708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ãæ³¢æ¯è²ãçåçæå°çµæ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6211" y="2293127"/>
            <a:ext cx="1895707" cy="1554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直線單箭頭接點 5"/>
          <p:cNvCxnSpPr>
            <a:stCxn id="4" idx="3"/>
          </p:cNvCxnSpPr>
          <p:nvPr/>
        </p:nvCxnSpPr>
        <p:spPr>
          <a:xfrm flipV="1">
            <a:off x="9326881" y="1529542"/>
            <a:ext cx="548639" cy="59278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單箭頭接點 9"/>
          <p:cNvCxnSpPr>
            <a:stCxn id="4" idx="3"/>
          </p:cNvCxnSpPr>
          <p:nvPr/>
        </p:nvCxnSpPr>
        <p:spPr>
          <a:xfrm>
            <a:off x="9326881" y="2122329"/>
            <a:ext cx="679330" cy="55242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字方塊 8"/>
          <p:cNvSpPr txBox="1"/>
          <p:nvPr/>
        </p:nvSpPr>
        <p:spPr>
          <a:xfrm>
            <a:off x="9326881" y="1020515"/>
            <a:ext cx="10307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4000" dirty="0" smtClean="0"/>
              <a:t>?</a:t>
            </a:r>
            <a:endParaRPr lang="zh-TW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631000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多種架構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RNN</a:t>
            </a:r>
            <a:r>
              <a:rPr lang="zh-TW" altLang="en-US" dirty="0" smtClean="0"/>
              <a:t>架構非常自由多變</a:t>
            </a:r>
            <a:endParaRPr lang="zh-TW" altLang="en-US" dirty="0"/>
          </a:p>
        </p:txBody>
      </p:sp>
      <p:pic>
        <p:nvPicPr>
          <p:cNvPr id="1026" name="Picture 2" descr="https://ithelp.ithome.com.tw/upload/images/20171210/200019764hsWa3ZvM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240" y="2651760"/>
            <a:ext cx="8585961" cy="2808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7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Many to one</a:t>
            </a:r>
            <a:r>
              <a:rPr lang="zh-TW" altLang="en-US" dirty="0" smtClean="0"/>
              <a:t> </a:t>
            </a:r>
            <a:r>
              <a:rPr lang="en-US" altLang="zh-TW" dirty="0" smtClean="0"/>
              <a:t>-</a:t>
            </a:r>
            <a:r>
              <a:rPr lang="zh-TW" altLang="en-US" dirty="0"/>
              <a:t>語氣</a:t>
            </a:r>
            <a:r>
              <a:rPr lang="zh-TW" altLang="en-US" dirty="0" smtClean="0"/>
              <a:t>判斷</a:t>
            </a:r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2335877" y="3577343"/>
            <a:ext cx="1363287" cy="847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RNN</a:t>
            </a:r>
            <a:endParaRPr lang="zh-TW" altLang="en-US" dirty="0"/>
          </a:p>
        </p:txBody>
      </p:sp>
      <p:sp>
        <p:nvSpPr>
          <p:cNvPr id="5" name="矩形 4"/>
          <p:cNvSpPr/>
          <p:nvPr/>
        </p:nvSpPr>
        <p:spPr>
          <a:xfrm>
            <a:off x="4443846" y="3577344"/>
            <a:ext cx="1363287" cy="847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RNN</a:t>
            </a:r>
            <a:endParaRPr lang="zh-TW" altLang="en-US" dirty="0"/>
          </a:p>
        </p:txBody>
      </p:sp>
      <p:sp>
        <p:nvSpPr>
          <p:cNvPr id="6" name="矩形 5"/>
          <p:cNvSpPr/>
          <p:nvPr/>
        </p:nvSpPr>
        <p:spPr>
          <a:xfrm>
            <a:off x="6551815" y="3577343"/>
            <a:ext cx="1363287" cy="847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RNN</a:t>
            </a:r>
            <a:endParaRPr lang="zh-TW" altLang="en-US" dirty="0"/>
          </a:p>
        </p:txBody>
      </p:sp>
      <p:sp>
        <p:nvSpPr>
          <p:cNvPr id="7" name="矩形 6"/>
          <p:cNvSpPr/>
          <p:nvPr/>
        </p:nvSpPr>
        <p:spPr>
          <a:xfrm>
            <a:off x="8659784" y="3577343"/>
            <a:ext cx="1363287" cy="847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RNN</a:t>
            </a:r>
            <a:endParaRPr lang="zh-TW" altLang="en-US" dirty="0"/>
          </a:p>
        </p:txBody>
      </p:sp>
      <p:sp>
        <p:nvSpPr>
          <p:cNvPr id="8" name="橢圓 7"/>
          <p:cNvSpPr/>
          <p:nvPr/>
        </p:nvSpPr>
        <p:spPr>
          <a:xfrm>
            <a:off x="2593571" y="5153890"/>
            <a:ext cx="847898" cy="71489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X</a:t>
            </a:r>
            <a:endParaRPr lang="zh-TW" altLang="en-US" dirty="0"/>
          </a:p>
        </p:txBody>
      </p:sp>
      <p:sp>
        <p:nvSpPr>
          <p:cNvPr id="10" name="橢圓 9"/>
          <p:cNvSpPr/>
          <p:nvPr/>
        </p:nvSpPr>
        <p:spPr>
          <a:xfrm>
            <a:off x="4701540" y="5153890"/>
            <a:ext cx="847898" cy="71489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X</a:t>
            </a:r>
            <a:endParaRPr lang="zh-TW" altLang="en-US" dirty="0"/>
          </a:p>
        </p:txBody>
      </p:sp>
      <p:sp>
        <p:nvSpPr>
          <p:cNvPr id="11" name="橢圓 10"/>
          <p:cNvSpPr/>
          <p:nvPr/>
        </p:nvSpPr>
        <p:spPr>
          <a:xfrm>
            <a:off x="6809509" y="5153890"/>
            <a:ext cx="847898" cy="71489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X</a:t>
            </a:r>
            <a:endParaRPr lang="zh-TW" altLang="en-US" dirty="0"/>
          </a:p>
        </p:txBody>
      </p:sp>
      <p:sp>
        <p:nvSpPr>
          <p:cNvPr id="12" name="橢圓 11"/>
          <p:cNvSpPr/>
          <p:nvPr/>
        </p:nvSpPr>
        <p:spPr>
          <a:xfrm>
            <a:off x="8917478" y="5153889"/>
            <a:ext cx="847898" cy="71489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X</a:t>
            </a:r>
            <a:endParaRPr lang="zh-TW" altLang="en-US" dirty="0"/>
          </a:p>
        </p:txBody>
      </p:sp>
      <p:sp>
        <p:nvSpPr>
          <p:cNvPr id="13" name="向右箭號 12"/>
          <p:cNvSpPr/>
          <p:nvPr/>
        </p:nvSpPr>
        <p:spPr>
          <a:xfrm>
            <a:off x="3840480" y="3840480"/>
            <a:ext cx="457200" cy="2660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向右箭號 13"/>
          <p:cNvSpPr/>
          <p:nvPr/>
        </p:nvSpPr>
        <p:spPr>
          <a:xfrm>
            <a:off x="5950874" y="3840480"/>
            <a:ext cx="457200" cy="2660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向右箭號 14"/>
          <p:cNvSpPr/>
          <p:nvPr/>
        </p:nvSpPr>
        <p:spPr>
          <a:xfrm>
            <a:off x="8058843" y="3868288"/>
            <a:ext cx="457200" cy="2660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向上箭號 15"/>
          <p:cNvSpPr/>
          <p:nvPr/>
        </p:nvSpPr>
        <p:spPr>
          <a:xfrm>
            <a:off x="2884516" y="4630189"/>
            <a:ext cx="211282" cy="39069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向上箭號 16"/>
          <p:cNvSpPr/>
          <p:nvPr/>
        </p:nvSpPr>
        <p:spPr>
          <a:xfrm>
            <a:off x="5019848" y="4594217"/>
            <a:ext cx="211282" cy="39069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向上箭號 17"/>
          <p:cNvSpPr/>
          <p:nvPr/>
        </p:nvSpPr>
        <p:spPr>
          <a:xfrm>
            <a:off x="7127817" y="4630189"/>
            <a:ext cx="211282" cy="39069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向上箭號 18"/>
          <p:cNvSpPr/>
          <p:nvPr/>
        </p:nvSpPr>
        <p:spPr>
          <a:xfrm>
            <a:off x="9235786" y="4630189"/>
            <a:ext cx="211282" cy="39069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向上箭號 19"/>
          <p:cNvSpPr/>
          <p:nvPr/>
        </p:nvSpPr>
        <p:spPr>
          <a:xfrm>
            <a:off x="9227819" y="2301172"/>
            <a:ext cx="211282" cy="117369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" name="橢圓 20"/>
          <p:cNvSpPr/>
          <p:nvPr/>
        </p:nvSpPr>
        <p:spPr>
          <a:xfrm>
            <a:off x="8917478" y="1187282"/>
            <a:ext cx="914400" cy="86772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Y</a:t>
            </a:r>
            <a:endParaRPr lang="zh-TW" altLang="en-US" dirty="0"/>
          </a:p>
        </p:txBody>
      </p:sp>
      <p:sp>
        <p:nvSpPr>
          <p:cNvPr id="22" name="文字方塊 21"/>
          <p:cNvSpPr txBox="1"/>
          <p:nvPr/>
        </p:nvSpPr>
        <p:spPr>
          <a:xfrm>
            <a:off x="2148840" y="6127231"/>
            <a:ext cx="1924396" cy="369332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zh-TW" altLang="en-US" dirty="0" smtClean="0"/>
              <a:t>我今天被誇讚了</a:t>
            </a:r>
            <a:r>
              <a:rPr lang="en-US" altLang="zh-TW" dirty="0" smtClean="0"/>
              <a:t>!</a:t>
            </a:r>
            <a:endParaRPr lang="zh-TW" altLang="en-US" dirty="0"/>
          </a:p>
        </p:txBody>
      </p:sp>
      <p:sp>
        <p:nvSpPr>
          <p:cNvPr id="23" name="文字方塊 22"/>
          <p:cNvSpPr txBox="1"/>
          <p:nvPr/>
        </p:nvSpPr>
        <p:spPr>
          <a:xfrm>
            <a:off x="9908770" y="1131681"/>
            <a:ext cx="1039091" cy="923330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Happy </a:t>
            </a:r>
          </a:p>
          <a:p>
            <a:pPr algn="ctr"/>
            <a:r>
              <a:rPr lang="en-US" altLang="zh-TW" dirty="0" smtClean="0"/>
              <a:t>or </a:t>
            </a:r>
          </a:p>
          <a:p>
            <a:pPr algn="ctr"/>
            <a:r>
              <a:rPr lang="en-US" altLang="zh-TW" dirty="0" smtClean="0"/>
              <a:t>Sad</a:t>
            </a:r>
            <a:endParaRPr lang="zh-TW" altLang="en-US" dirty="0"/>
          </a:p>
        </p:txBody>
      </p:sp>
      <p:sp>
        <p:nvSpPr>
          <p:cNvPr id="26" name="內容版面配置區 2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47984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One to Many</a:t>
            </a:r>
            <a:r>
              <a:rPr lang="zh-TW" altLang="en-US" dirty="0" smtClean="0"/>
              <a:t> </a:t>
            </a:r>
            <a:r>
              <a:rPr lang="en-US" altLang="zh-TW" dirty="0" smtClean="0"/>
              <a:t>–</a:t>
            </a:r>
            <a:r>
              <a:rPr lang="zh-TW" altLang="en-US" dirty="0" smtClean="0"/>
              <a:t> 圖像描述</a:t>
            </a:r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2335877" y="3577343"/>
            <a:ext cx="1363287" cy="847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RNN</a:t>
            </a:r>
            <a:endParaRPr lang="zh-TW" altLang="en-US" dirty="0"/>
          </a:p>
        </p:txBody>
      </p:sp>
      <p:sp>
        <p:nvSpPr>
          <p:cNvPr id="5" name="矩形 4"/>
          <p:cNvSpPr/>
          <p:nvPr/>
        </p:nvSpPr>
        <p:spPr>
          <a:xfrm>
            <a:off x="4443846" y="3577344"/>
            <a:ext cx="1363287" cy="847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RNN</a:t>
            </a:r>
            <a:endParaRPr lang="zh-TW" altLang="en-US" dirty="0"/>
          </a:p>
        </p:txBody>
      </p:sp>
      <p:sp>
        <p:nvSpPr>
          <p:cNvPr id="6" name="矩形 5"/>
          <p:cNvSpPr/>
          <p:nvPr/>
        </p:nvSpPr>
        <p:spPr>
          <a:xfrm>
            <a:off x="6551815" y="3577343"/>
            <a:ext cx="1363287" cy="847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RNN</a:t>
            </a:r>
            <a:endParaRPr lang="zh-TW" altLang="en-US" dirty="0"/>
          </a:p>
        </p:txBody>
      </p:sp>
      <p:sp>
        <p:nvSpPr>
          <p:cNvPr id="7" name="矩形 6"/>
          <p:cNvSpPr/>
          <p:nvPr/>
        </p:nvSpPr>
        <p:spPr>
          <a:xfrm>
            <a:off x="8659784" y="3577343"/>
            <a:ext cx="1363287" cy="847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RNN</a:t>
            </a:r>
            <a:endParaRPr lang="zh-TW" altLang="en-US" dirty="0"/>
          </a:p>
        </p:txBody>
      </p:sp>
      <p:sp>
        <p:nvSpPr>
          <p:cNvPr id="8" name="橢圓 7"/>
          <p:cNvSpPr/>
          <p:nvPr/>
        </p:nvSpPr>
        <p:spPr>
          <a:xfrm>
            <a:off x="2593571" y="5153890"/>
            <a:ext cx="847898" cy="71489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X</a:t>
            </a:r>
            <a:endParaRPr lang="zh-TW" altLang="en-US" dirty="0"/>
          </a:p>
        </p:txBody>
      </p:sp>
      <p:sp>
        <p:nvSpPr>
          <p:cNvPr id="13" name="向右箭號 12"/>
          <p:cNvSpPr/>
          <p:nvPr/>
        </p:nvSpPr>
        <p:spPr>
          <a:xfrm>
            <a:off x="3840480" y="3840480"/>
            <a:ext cx="457200" cy="2660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向右箭號 13"/>
          <p:cNvSpPr/>
          <p:nvPr/>
        </p:nvSpPr>
        <p:spPr>
          <a:xfrm>
            <a:off x="5950874" y="3840480"/>
            <a:ext cx="457200" cy="2660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向右箭號 14"/>
          <p:cNvSpPr/>
          <p:nvPr/>
        </p:nvSpPr>
        <p:spPr>
          <a:xfrm>
            <a:off x="8058843" y="3868288"/>
            <a:ext cx="457200" cy="2660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向上箭號 15"/>
          <p:cNvSpPr/>
          <p:nvPr/>
        </p:nvSpPr>
        <p:spPr>
          <a:xfrm>
            <a:off x="2884516" y="4630189"/>
            <a:ext cx="211282" cy="39069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向上箭號 23"/>
          <p:cNvSpPr/>
          <p:nvPr/>
        </p:nvSpPr>
        <p:spPr>
          <a:xfrm>
            <a:off x="7119850" y="2848695"/>
            <a:ext cx="211282" cy="59564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5" name="橢圓 24"/>
          <p:cNvSpPr/>
          <p:nvPr/>
        </p:nvSpPr>
        <p:spPr>
          <a:xfrm>
            <a:off x="6743007" y="1895968"/>
            <a:ext cx="914400" cy="86772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Y</a:t>
            </a:r>
            <a:endParaRPr lang="zh-TW" altLang="en-US" dirty="0"/>
          </a:p>
        </p:txBody>
      </p:sp>
      <p:sp>
        <p:nvSpPr>
          <p:cNvPr id="26" name="向上箭號 25"/>
          <p:cNvSpPr/>
          <p:nvPr/>
        </p:nvSpPr>
        <p:spPr>
          <a:xfrm>
            <a:off x="9235786" y="2833355"/>
            <a:ext cx="211282" cy="59564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7" name="橢圓 26"/>
          <p:cNvSpPr/>
          <p:nvPr/>
        </p:nvSpPr>
        <p:spPr>
          <a:xfrm>
            <a:off x="8858943" y="1880628"/>
            <a:ext cx="914400" cy="86772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Y</a:t>
            </a:r>
            <a:endParaRPr lang="zh-TW" altLang="en-US" dirty="0"/>
          </a:p>
        </p:txBody>
      </p:sp>
      <p:sp>
        <p:nvSpPr>
          <p:cNvPr id="28" name="向上箭號 27"/>
          <p:cNvSpPr/>
          <p:nvPr/>
        </p:nvSpPr>
        <p:spPr>
          <a:xfrm>
            <a:off x="5003914" y="2833355"/>
            <a:ext cx="211282" cy="59564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9" name="橢圓 28"/>
          <p:cNvSpPr/>
          <p:nvPr/>
        </p:nvSpPr>
        <p:spPr>
          <a:xfrm>
            <a:off x="4627071" y="1880628"/>
            <a:ext cx="914400" cy="86772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Y</a:t>
            </a:r>
            <a:endParaRPr lang="zh-TW" altLang="en-US" dirty="0"/>
          </a:p>
        </p:txBody>
      </p:sp>
      <p:sp>
        <p:nvSpPr>
          <p:cNvPr id="30" name="向上箭號 29"/>
          <p:cNvSpPr/>
          <p:nvPr/>
        </p:nvSpPr>
        <p:spPr>
          <a:xfrm>
            <a:off x="2865464" y="2828081"/>
            <a:ext cx="211282" cy="59564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1" name="橢圓 30"/>
          <p:cNvSpPr/>
          <p:nvPr/>
        </p:nvSpPr>
        <p:spPr>
          <a:xfrm>
            <a:off x="2488621" y="1875354"/>
            <a:ext cx="914400" cy="86772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Y</a:t>
            </a:r>
            <a:endParaRPr lang="zh-TW" altLang="en-US" dirty="0"/>
          </a:p>
        </p:txBody>
      </p:sp>
      <p:pic>
        <p:nvPicPr>
          <p:cNvPr id="2050" name="Picture 2" descr="ãçå¨èå°ãçåçæå°çµæ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70" y="5153890"/>
            <a:ext cx="2305051" cy="153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字方塊 8"/>
          <p:cNvSpPr txBox="1"/>
          <p:nvPr/>
        </p:nvSpPr>
        <p:spPr>
          <a:xfrm>
            <a:off x="9235786" y="1413689"/>
            <a:ext cx="2701290" cy="3693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dirty="0" smtClean="0"/>
              <a:t>一隻柴犬咬著球在草地上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803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Many to Many – </a:t>
            </a:r>
            <a:r>
              <a:rPr lang="zh-TW" altLang="en-US" dirty="0" smtClean="0"/>
              <a:t>語言翻譯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矩形 3"/>
          <p:cNvSpPr/>
          <p:nvPr/>
        </p:nvSpPr>
        <p:spPr>
          <a:xfrm>
            <a:off x="2335877" y="3577343"/>
            <a:ext cx="1363287" cy="847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RNN</a:t>
            </a:r>
            <a:endParaRPr lang="zh-TW" altLang="en-US" dirty="0"/>
          </a:p>
        </p:txBody>
      </p:sp>
      <p:sp>
        <p:nvSpPr>
          <p:cNvPr id="5" name="矩形 4"/>
          <p:cNvSpPr/>
          <p:nvPr/>
        </p:nvSpPr>
        <p:spPr>
          <a:xfrm>
            <a:off x="4443846" y="3577344"/>
            <a:ext cx="1363287" cy="847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RNN</a:t>
            </a:r>
            <a:endParaRPr lang="zh-TW" altLang="en-US" dirty="0"/>
          </a:p>
        </p:txBody>
      </p:sp>
      <p:sp>
        <p:nvSpPr>
          <p:cNvPr id="6" name="矩形 5"/>
          <p:cNvSpPr/>
          <p:nvPr/>
        </p:nvSpPr>
        <p:spPr>
          <a:xfrm>
            <a:off x="6551815" y="3577343"/>
            <a:ext cx="1363287" cy="847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RNN</a:t>
            </a:r>
            <a:endParaRPr lang="zh-TW" altLang="en-US" dirty="0"/>
          </a:p>
        </p:txBody>
      </p:sp>
      <p:sp>
        <p:nvSpPr>
          <p:cNvPr id="7" name="矩形 6"/>
          <p:cNvSpPr/>
          <p:nvPr/>
        </p:nvSpPr>
        <p:spPr>
          <a:xfrm>
            <a:off x="8659784" y="3577343"/>
            <a:ext cx="1363287" cy="847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RNN</a:t>
            </a:r>
            <a:endParaRPr lang="zh-TW" altLang="en-US" dirty="0"/>
          </a:p>
        </p:txBody>
      </p:sp>
      <p:sp>
        <p:nvSpPr>
          <p:cNvPr id="8" name="橢圓 7"/>
          <p:cNvSpPr/>
          <p:nvPr/>
        </p:nvSpPr>
        <p:spPr>
          <a:xfrm>
            <a:off x="2593571" y="5153890"/>
            <a:ext cx="847898" cy="71489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X</a:t>
            </a:r>
            <a:endParaRPr lang="zh-TW" altLang="en-US" dirty="0"/>
          </a:p>
        </p:txBody>
      </p:sp>
      <p:sp>
        <p:nvSpPr>
          <p:cNvPr id="9" name="向右箭號 8"/>
          <p:cNvSpPr/>
          <p:nvPr/>
        </p:nvSpPr>
        <p:spPr>
          <a:xfrm>
            <a:off x="3840480" y="3840480"/>
            <a:ext cx="457200" cy="2660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向右箭號 9"/>
          <p:cNvSpPr/>
          <p:nvPr/>
        </p:nvSpPr>
        <p:spPr>
          <a:xfrm>
            <a:off x="5950874" y="3840480"/>
            <a:ext cx="457200" cy="2660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向右箭號 10"/>
          <p:cNvSpPr/>
          <p:nvPr/>
        </p:nvSpPr>
        <p:spPr>
          <a:xfrm>
            <a:off x="8058843" y="3868288"/>
            <a:ext cx="457200" cy="2660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向上箭號 11"/>
          <p:cNvSpPr/>
          <p:nvPr/>
        </p:nvSpPr>
        <p:spPr>
          <a:xfrm>
            <a:off x="2884516" y="4630189"/>
            <a:ext cx="211282" cy="39069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向上箭號 12"/>
          <p:cNvSpPr/>
          <p:nvPr/>
        </p:nvSpPr>
        <p:spPr>
          <a:xfrm>
            <a:off x="7119850" y="2848695"/>
            <a:ext cx="211282" cy="59564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橢圓 13"/>
          <p:cNvSpPr/>
          <p:nvPr/>
        </p:nvSpPr>
        <p:spPr>
          <a:xfrm>
            <a:off x="6743007" y="1895968"/>
            <a:ext cx="914400" cy="86772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Y</a:t>
            </a:r>
            <a:endParaRPr lang="zh-TW" altLang="en-US" dirty="0"/>
          </a:p>
        </p:txBody>
      </p:sp>
      <p:sp>
        <p:nvSpPr>
          <p:cNvPr id="15" name="向上箭號 14"/>
          <p:cNvSpPr/>
          <p:nvPr/>
        </p:nvSpPr>
        <p:spPr>
          <a:xfrm>
            <a:off x="9235786" y="2833355"/>
            <a:ext cx="211282" cy="59564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橢圓 15"/>
          <p:cNvSpPr/>
          <p:nvPr/>
        </p:nvSpPr>
        <p:spPr>
          <a:xfrm>
            <a:off x="8858943" y="1880628"/>
            <a:ext cx="914400" cy="86772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Y</a:t>
            </a:r>
            <a:endParaRPr lang="zh-TW" altLang="en-US" dirty="0"/>
          </a:p>
        </p:txBody>
      </p:sp>
      <p:sp>
        <p:nvSpPr>
          <p:cNvPr id="17" name="向上箭號 16"/>
          <p:cNvSpPr/>
          <p:nvPr/>
        </p:nvSpPr>
        <p:spPr>
          <a:xfrm>
            <a:off x="5003914" y="2833355"/>
            <a:ext cx="211282" cy="59564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橢圓 17"/>
          <p:cNvSpPr/>
          <p:nvPr/>
        </p:nvSpPr>
        <p:spPr>
          <a:xfrm>
            <a:off x="4627071" y="1880628"/>
            <a:ext cx="914400" cy="86772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Y</a:t>
            </a:r>
            <a:endParaRPr lang="zh-TW" altLang="en-US" dirty="0"/>
          </a:p>
        </p:txBody>
      </p:sp>
      <p:sp>
        <p:nvSpPr>
          <p:cNvPr id="19" name="向上箭號 18"/>
          <p:cNvSpPr/>
          <p:nvPr/>
        </p:nvSpPr>
        <p:spPr>
          <a:xfrm>
            <a:off x="2865464" y="2828081"/>
            <a:ext cx="211282" cy="59564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橢圓 19"/>
          <p:cNvSpPr/>
          <p:nvPr/>
        </p:nvSpPr>
        <p:spPr>
          <a:xfrm>
            <a:off x="2488621" y="1875354"/>
            <a:ext cx="914400" cy="86772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Y</a:t>
            </a:r>
            <a:endParaRPr lang="zh-TW" altLang="en-US" dirty="0"/>
          </a:p>
        </p:txBody>
      </p:sp>
      <p:sp>
        <p:nvSpPr>
          <p:cNvPr id="21" name="橢圓 20"/>
          <p:cNvSpPr/>
          <p:nvPr/>
        </p:nvSpPr>
        <p:spPr>
          <a:xfrm>
            <a:off x="2593571" y="5153890"/>
            <a:ext cx="847898" cy="71489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X</a:t>
            </a:r>
            <a:endParaRPr lang="zh-TW" altLang="en-US" dirty="0"/>
          </a:p>
        </p:txBody>
      </p:sp>
      <p:sp>
        <p:nvSpPr>
          <p:cNvPr id="22" name="橢圓 21"/>
          <p:cNvSpPr/>
          <p:nvPr/>
        </p:nvSpPr>
        <p:spPr>
          <a:xfrm>
            <a:off x="4701540" y="5153890"/>
            <a:ext cx="847898" cy="71489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X</a:t>
            </a:r>
            <a:endParaRPr lang="zh-TW" altLang="en-US" dirty="0"/>
          </a:p>
        </p:txBody>
      </p:sp>
      <p:sp>
        <p:nvSpPr>
          <p:cNvPr id="23" name="橢圓 22"/>
          <p:cNvSpPr/>
          <p:nvPr/>
        </p:nvSpPr>
        <p:spPr>
          <a:xfrm>
            <a:off x="6809509" y="5153890"/>
            <a:ext cx="847898" cy="71489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X</a:t>
            </a:r>
            <a:endParaRPr lang="zh-TW" altLang="en-US" dirty="0"/>
          </a:p>
        </p:txBody>
      </p:sp>
      <p:sp>
        <p:nvSpPr>
          <p:cNvPr id="24" name="橢圓 23"/>
          <p:cNvSpPr/>
          <p:nvPr/>
        </p:nvSpPr>
        <p:spPr>
          <a:xfrm>
            <a:off x="8917478" y="5153889"/>
            <a:ext cx="847898" cy="71489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X</a:t>
            </a:r>
            <a:endParaRPr lang="zh-TW" altLang="en-US" dirty="0"/>
          </a:p>
        </p:txBody>
      </p:sp>
      <p:sp>
        <p:nvSpPr>
          <p:cNvPr id="25" name="向上箭號 24"/>
          <p:cNvSpPr/>
          <p:nvPr/>
        </p:nvSpPr>
        <p:spPr>
          <a:xfrm>
            <a:off x="2884516" y="4630189"/>
            <a:ext cx="211282" cy="39069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6" name="向上箭號 25"/>
          <p:cNvSpPr/>
          <p:nvPr/>
        </p:nvSpPr>
        <p:spPr>
          <a:xfrm>
            <a:off x="5019848" y="4594217"/>
            <a:ext cx="211282" cy="39069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7" name="向上箭號 26"/>
          <p:cNvSpPr/>
          <p:nvPr/>
        </p:nvSpPr>
        <p:spPr>
          <a:xfrm>
            <a:off x="7127817" y="4630189"/>
            <a:ext cx="211282" cy="39069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8" name="向上箭號 27"/>
          <p:cNvSpPr/>
          <p:nvPr/>
        </p:nvSpPr>
        <p:spPr>
          <a:xfrm>
            <a:off x="9235786" y="4630189"/>
            <a:ext cx="211282" cy="39069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9" name="文字方塊 28"/>
          <p:cNvSpPr txBox="1"/>
          <p:nvPr/>
        </p:nvSpPr>
        <p:spPr>
          <a:xfrm>
            <a:off x="1430867" y="6079067"/>
            <a:ext cx="1735666" cy="36933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I am happy now.</a:t>
            </a:r>
            <a:endParaRPr lang="zh-TW" altLang="en-US" dirty="0"/>
          </a:p>
        </p:txBody>
      </p:sp>
      <p:sp>
        <p:nvSpPr>
          <p:cNvPr id="30" name="文字方塊 29"/>
          <p:cNvSpPr txBox="1"/>
          <p:nvPr/>
        </p:nvSpPr>
        <p:spPr>
          <a:xfrm>
            <a:off x="9655347" y="1444795"/>
            <a:ext cx="1735666" cy="36933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zh-TW" altLang="en-US" dirty="0" smtClean="0"/>
              <a:t>我現在很快</a:t>
            </a:r>
            <a:r>
              <a:rPr lang="zh-TW" altLang="en-US" dirty="0"/>
              <a:t>樂</a:t>
            </a:r>
          </a:p>
        </p:txBody>
      </p:sp>
    </p:spTree>
    <p:extLst>
      <p:ext uri="{BB962C8B-B14F-4D97-AF65-F5344CB8AC3E}">
        <p14:creationId xmlns:p14="http://schemas.microsoft.com/office/powerpoint/2010/main" val="2629360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AI</a:t>
            </a:r>
            <a:r>
              <a:rPr lang="zh-TW" altLang="en-US" dirty="0" smtClean="0"/>
              <a:t>作家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利用</a:t>
            </a:r>
            <a:r>
              <a:rPr lang="en-US" altLang="zh-TW" dirty="0" smtClean="0"/>
              <a:t>RNN</a:t>
            </a:r>
            <a:r>
              <a:rPr lang="zh-TW" altLang="en-US" dirty="0" smtClean="0"/>
              <a:t>寫歌、詞、語句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RNN</a:t>
            </a:r>
            <a:r>
              <a:rPr lang="zh-TW" altLang="en-US" dirty="0" smtClean="0"/>
              <a:t>學習</a:t>
            </a:r>
            <a:r>
              <a:rPr lang="en-US" altLang="zh-TW" dirty="0" smtClean="0"/>
              <a:t>X</a:t>
            </a:r>
            <a:r>
              <a:rPr lang="zh-TW" altLang="en-US" dirty="0" smtClean="0"/>
              <a:t>作家習慣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利用</a:t>
            </a:r>
            <a:r>
              <a:rPr lang="en-US" altLang="zh-TW" dirty="0" smtClean="0"/>
              <a:t>X</a:t>
            </a:r>
            <a:r>
              <a:rPr lang="zh-TW" altLang="en-US" dirty="0" smtClean="0"/>
              <a:t>作家的寫作習慣，重排語句、創造詞句</a:t>
            </a:r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</p:txBody>
      </p:sp>
      <p:sp>
        <p:nvSpPr>
          <p:cNvPr id="4" name="圓角矩形 3"/>
          <p:cNvSpPr/>
          <p:nvPr/>
        </p:nvSpPr>
        <p:spPr>
          <a:xfrm>
            <a:off x="440576" y="3707476"/>
            <a:ext cx="1837112" cy="15129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dirty="0" smtClean="0"/>
              <a:t>小明喜歡小花，</a:t>
            </a:r>
            <a:endParaRPr lang="en-US" altLang="zh-TW" dirty="0" smtClean="0"/>
          </a:p>
          <a:p>
            <a:r>
              <a:rPr lang="zh-TW" altLang="en-US" dirty="0" smtClean="0"/>
              <a:t>小花喜歡小白，</a:t>
            </a:r>
            <a:endParaRPr lang="en-US" altLang="zh-TW" dirty="0" smtClean="0"/>
          </a:p>
          <a:p>
            <a:r>
              <a:rPr lang="zh-TW" altLang="en-US" dirty="0" smtClean="0"/>
              <a:t>小白喜歡小明</a:t>
            </a:r>
            <a:endParaRPr lang="en-US" altLang="zh-TW" dirty="0"/>
          </a:p>
        </p:txBody>
      </p:sp>
      <p:sp>
        <p:nvSpPr>
          <p:cNvPr id="5" name="向右箭號 4"/>
          <p:cNvSpPr/>
          <p:nvPr/>
        </p:nvSpPr>
        <p:spPr>
          <a:xfrm>
            <a:off x="2527069" y="4264428"/>
            <a:ext cx="931025" cy="3990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圓角矩形 5"/>
          <p:cNvSpPr/>
          <p:nvPr/>
        </p:nvSpPr>
        <p:spPr>
          <a:xfrm>
            <a:off x="3890354" y="4013272"/>
            <a:ext cx="1105593" cy="5902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小白</a:t>
            </a:r>
            <a:endParaRPr lang="zh-TW" altLang="en-US" dirty="0"/>
          </a:p>
        </p:txBody>
      </p:sp>
      <p:sp>
        <p:nvSpPr>
          <p:cNvPr id="7" name="圓角矩形 6"/>
          <p:cNvSpPr/>
          <p:nvPr/>
        </p:nvSpPr>
        <p:spPr>
          <a:xfrm>
            <a:off x="3890354" y="3262745"/>
            <a:ext cx="1105593" cy="5902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喜</a:t>
            </a:r>
            <a:r>
              <a:rPr lang="zh-TW" altLang="en-US" dirty="0"/>
              <a:t>歡</a:t>
            </a:r>
          </a:p>
        </p:txBody>
      </p:sp>
      <p:sp>
        <p:nvSpPr>
          <p:cNvPr id="11" name="圓角矩形 10"/>
          <p:cNvSpPr/>
          <p:nvPr/>
        </p:nvSpPr>
        <p:spPr>
          <a:xfrm>
            <a:off x="3890354" y="4763799"/>
            <a:ext cx="1105593" cy="5902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小</a:t>
            </a:r>
            <a:r>
              <a:rPr lang="zh-TW" altLang="en-US" dirty="0"/>
              <a:t>花</a:t>
            </a:r>
          </a:p>
        </p:txBody>
      </p:sp>
      <p:sp>
        <p:nvSpPr>
          <p:cNvPr id="12" name="圓角矩形 11"/>
          <p:cNvSpPr/>
          <p:nvPr/>
        </p:nvSpPr>
        <p:spPr>
          <a:xfrm>
            <a:off x="3890353" y="5524415"/>
            <a:ext cx="1105593" cy="5902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小明</a:t>
            </a:r>
            <a:endParaRPr lang="zh-TW" altLang="en-US" dirty="0"/>
          </a:p>
        </p:txBody>
      </p:sp>
      <p:sp>
        <p:nvSpPr>
          <p:cNvPr id="13" name="向右箭號 12"/>
          <p:cNvSpPr/>
          <p:nvPr/>
        </p:nvSpPr>
        <p:spPr>
          <a:xfrm>
            <a:off x="5393571" y="4214550"/>
            <a:ext cx="931025" cy="3990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4" name="圖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737" y="3682700"/>
            <a:ext cx="1462710" cy="1462710"/>
          </a:xfrm>
          <a:prstGeom prst="rect">
            <a:avLst/>
          </a:prstGeom>
        </p:spPr>
      </p:pic>
      <p:sp>
        <p:nvSpPr>
          <p:cNvPr id="16" name="圓角矩形 15"/>
          <p:cNvSpPr/>
          <p:nvPr/>
        </p:nvSpPr>
        <p:spPr>
          <a:xfrm>
            <a:off x="7989588" y="3574634"/>
            <a:ext cx="4105430" cy="656703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小白、小花、小明後接</a:t>
            </a:r>
            <a:r>
              <a:rPr lang="en-US" altLang="zh-TW" dirty="0" smtClean="0"/>
              <a:t>”</a:t>
            </a:r>
            <a:r>
              <a:rPr lang="zh-TW" altLang="en-US" dirty="0" smtClean="0"/>
              <a:t>喜歡</a:t>
            </a:r>
            <a:r>
              <a:rPr lang="en-US" altLang="zh-TW" dirty="0" smtClean="0"/>
              <a:t>”</a:t>
            </a:r>
            <a:r>
              <a:rPr lang="zh-TW" altLang="en-US" dirty="0" smtClean="0"/>
              <a:t>的機率大</a:t>
            </a:r>
            <a:endParaRPr lang="zh-TW" altLang="en-US" dirty="0"/>
          </a:p>
        </p:txBody>
      </p:sp>
      <p:sp>
        <p:nvSpPr>
          <p:cNvPr id="17" name="圓角矩形 16"/>
          <p:cNvSpPr/>
          <p:nvPr/>
        </p:nvSpPr>
        <p:spPr>
          <a:xfrm>
            <a:off x="8013140" y="4718750"/>
            <a:ext cx="4105430" cy="656703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”</a:t>
            </a:r>
            <a:r>
              <a:rPr lang="zh-TW" altLang="en-US" dirty="0" smtClean="0"/>
              <a:t>喜歡</a:t>
            </a:r>
            <a:r>
              <a:rPr lang="en-US" altLang="zh-TW" dirty="0" smtClean="0"/>
              <a:t>”</a:t>
            </a:r>
            <a:r>
              <a:rPr lang="zh-TW" altLang="en-US" dirty="0" smtClean="0"/>
              <a:t>後接小明、小花、小白的機率大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0967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訂 1">
      <a:majorFont>
        <a:latin typeface="Calibri"/>
        <a:ea typeface="微軟正黑體"/>
        <a:cs typeface=""/>
      </a:majorFont>
      <a:minorFont>
        <a:latin typeface="Calibri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</TotalTime>
  <Words>651</Words>
  <Application>Microsoft Office PowerPoint</Application>
  <PresentationFormat>寬螢幕</PresentationFormat>
  <Paragraphs>159</Paragraphs>
  <Slides>19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19</vt:i4>
      </vt:variant>
    </vt:vector>
  </HeadingPairs>
  <TitlesOfParts>
    <vt:vector size="26" baseType="lpstr">
      <vt:lpstr>Flux</vt:lpstr>
      <vt:lpstr>微軟正黑體</vt:lpstr>
      <vt:lpstr>新細明體</vt:lpstr>
      <vt:lpstr>標楷體</vt:lpstr>
      <vt:lpstr>Arial</vt:lpstr>
      <vt:lpstr>Calibri</vt:lpstr>
      <vt:lpstr>Office 佈景主題</vt:lpstr>
      <vt:lpstr>RNN</vt:lpstr>
      <vt:lpstr>目的</vt:lpstr>
      <vt:lpstr>基本架構</vt:lpstr>
      <vt:lpstr>概念</vt:lpstr>
      <vt:lpstr>多種架構</vt:lpstr>
      <vt:lpstr>Many to one -語氣判斷</vt:lpstr>
      <vt:lpstr>One to Many – 圖像描述</vt:lpstr>
      <vt:lpstr>Many to Many – 語言翻譯</vt:lpstr>
      <vt:lpstr>AI作家</vt:lpstr>
      <vt:lpstr>普通RNN錯誤</vt:lpstr>
      <vt:lpstr>LSTM(Long short-term memory)</vt:lpstr>
      <vt:lpstr>例子</vt:lpstr>
      <vt:lpstr>RNN歌詞生成</vt:lpstr>
      <vt:lpstr>Jay Chou lyrics</vt:lpstr>
      <vt:lpstr>程式碼</vt:lpstr>
      <vt:lpstr>Keras 建立 LSTM</vt:lpstr>
      <vt:lpstr>Keras 建立 LSTM</vt:lpstr>
      <vt:lpstr>Result: for example</vt:lpstr>
      <vt:lpstr>程式碼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朱保銘</dc:creator>
  <cp:lastModifiedBy>Windows 使用者</cp:lastModifiedBy>
  <cp:revision>137</cp:revision>
  <dcterms:created xsi:type="dcterms:W3CDTF">2019-10-24T02:48:35Z</dcterms:created>
  <dcterms:modified xsi:type="dcterms:W3CDTF">2019-12-24T04:12:14Z</dcterms:modified>
</cp:coreProperties>
</file>